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50"/>
  </p:notesMasterIdLst>
  <p:handoutMasterIdLst>
    <p:handoutMasterId r:id="rId51"/>
  </p:handoutMasterIdLst>
  <p:sldIdLst>
    <p:sldId id="256" r:id="rId2"/>
    <p:sldId id="362" r:id="rId3"/>
    <p:sldId id="363" r:id="rId4"/>
    <p:sldId id="332" r:id="rId5"/>
    <p:sldId id="352" r:id="rId6"/>
    <p:sldId id="336" r:id="rId7"/>
    <p:sldId id="335" r:id="rId8"/>
    <p:sldId id="359" r:id="rId9"/>
    <p:sldId id="360" r:id="rId10"/>
    <p:sldId id="333" r:id="rId11"/>
    <p:sldId id="346" r:id="rId12"/>
    <p:sldId id="350" r:id="rId13"/>
    <p:sldId id="343" r:id="rId14"/>
    <p:sldId id="347" r:id="rId15"/>
    <p:sldId id="349" r:id="rId16"/>
    <p:sldId id="351" r:id="rId17"/>
    <p:sldId id="331" r:id="rId18"/>
    <p:sldId id="262" r:id="rId19"/>
    <p:sldId id="263" r:id="rId20"/>
    <p:sldId id="314" r:id="rId21"/>
    <p:sldId id="270" r:id="rId22"/>
    <p:sldId id="271" r:id="rId23"/>
    <p:sldId id="272" r:id="rId24"/>
    <p:sldId id="274" r:id="rId25"/>
    <p:sldId id="275" r:id="rId26"/>
    <p:sldId id="276" r:id="rId27"/>
    <p:sldId id="277" r:id="rId28"/>
    <p:sldId id="318" r:id="rId29"/>
    <p:sldId id="319" r:id="rId30"/>
    <p:sldId id="320" r:id="rId31"/>
    <p:sldId id="321" r:id="rId32"/>
    <p:sldId id="353" r:id="rId33"/>
    <p:sldId id="354" r:id="rId34"/>
    <p:sldId id="355" r:id="rId35"/>
    <p:sldId id="356" r:id="rId36"/>
    <p:sldId id="357" r:id="rId37"/>
    <p:sldId id="358" r:id="rId38"/>
    <p:sldId id="330" r:id="rId39"/>
    <p:sldId id="322" r:id="rId40"/>
    <p:sldId id="323" r:id="rId41"/>
    <p:sldId id="324" r:id="rId42"/>
    <p:sldId id="325" r:id="rId43"/>
    <p:sldId id="326" r:id="rId44"/>
    <p:sldId id="327" r:id="rId45"/>
    <p:sldId id="328" r:id="rId46"/>
    <p:sldId id="329" r:id="rId47"/>
    <p:sldId id="311" r:id="rId48"/>
    <p:sldId id="312" r:id="rId4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>
        <p:scale>
          <a:sx n="131" d="100"/>
          <a:sy n="131" d="100"/>
        </p:scale>
        <p:origin x="-1086" y="78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593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2F098B-C657-45D1-8E11-354BDFDA4494}" type="slidenum">
              <a:rPr lang="cs-CZ" smtClean="0"/>
              <a:pPr/>
              <a:t>31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xmlns="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Frystak@law.muni.c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sz="4000" dirty="0" smtClean="0"/>
              <a:t>Důkazní prostředky </a:t>
            </a:r>
            <a:br>
              <a:rPr lang="cs-CZ" sz="4000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Marek FRYŠTÁK</a:t>
            </a:r>
            <a:br>
              <a:rPr lang="cs-CZ" dirty="0" smtClean="0"/>
            </a:b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sz="5400" b="1" dirty="0" smtClean="0">
              <a:solidFill>
                <a:srgbClr val="00287D"/>
              </a:solidFill>
            </a:endParaRPr>
          </a:p>
          <a:p>
            <a:pPr algn="ctr">
              <a:buNone/>
            </a:pPr>
            <a:r>
              <a:rPr lang="cs-CZ" sz="5400" b="1" dirty="0" smtClean="0">
                <a:solidFill>
                  <a:srgbClr val="00287D"/>
                </a:solidFill>
              </a:rPr>
              <a:t>Výslech svědka - § 97 a </a:t>
            </a:r>
            <a:r>
              <a:rPr lang="cs-CZ" sz="5400" b="1" dirty="0" err="1" smtClean="0">
                <a:solidFill>
                  <a:srgbClr val="00287D"/>
                </a:solidFill>
              </a:rPr>
              <a:t>násl</a:t>
            </a:r>
            <a:r>
              <a:rPr lang="cs-CZ" sz="5400" b="1" dirty="0" smtClean="0">
                <a:solidFill>
                  <a:srgbClr val="00287D"/>
                </a:solidFill>
              </a:rPr>
              <a:t>. </a:t>
            </a:r>
            <a:r>
              <a:rPr lang="cs-CZ" sz="5400" b="1" dirty="0" err="1" smtClean="0">
                <a:solidFill>
                  <a:srgbClr val="00287D"/>
                </a:solidFill>
              </a:rPr>
              <a:t>TrŘ</a:t>
            </a:r>
            <a:r>
              <a:rPr lang="cs-CZ" sz="5400" b="1" dirty="0" smtClean="0">
                <a:solidFill>
                  <a:srgbClr val="00287D"/>
                </a:solidFill>
              </a:rPr>
              <a:t> </a:t>
            </a:r>
          </a:p>
          <a:p>
            <a:pPr algn="ctr"/>
            <a:endParaRPr lang="cs-CZ" sz="5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 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smtClean="0">
                <a:latin typeface="Arial" charset="0"/>
                <a:cs typeface="Arial" charset="0"/>
              </a:rPr>
              <a:t>pojem svědka není v TrŘ žádným způsobem definován </a:t>
            </a:r>
          </a:p>
          <a:p>
            <a:pPr lvl="1" algn="just"/>
            <a:endParaRPr lang="cs-CZ" sz="1600" smtClean="0">
              <a:latin typeface="Arial" charset="0"/>
              <a:cs typeface="Arial" charset="0"/>
            </a:endParaRPr>
          </a:p>
          <a:p>
            <a:pPr lvl="1" algn="just"/>
            <a:r>
              <a:rPr lang="cs-CZ" sz="1600" smtClean="0">
                <a:latin typeface="Arial" charset="0"/>
                <a:cs typeface="Arial" charset="0"/>
              </a:rPr>
              <a:t>FO rozdílná od obviněného, předvolaná orgány činnými v trestním řízení, aby ve smyslu procesních předpisů uvedla všechny jí známé skutečnosti, které vnímala svými smysly, a to nejčastěji zrakem, sluchem a hmatem, a které jsou důležité pro rozhodnutí v trestní věci</a:t>
            </a:r>
          </a:p>
          <a:p>
            <a:pPr algn="just"/>
            <a:endParaRPr lang="cs-CZ" sz="1800" smtClean="0">
              <a:latin typeface="Arial" charset="0"/>
              <a:cs typeface="Arial" charset="0"/>
            </a:endParaRPr>
          </a:p>
          <a:p>
            <a:pPr algn="just"/>
            <a:r>
              <a:rPr lang="cs-CZ" sz="1800" smtClean="0">
                <a:latin typeface="Arial" charset="0"/>
                <a:cs typeface="Arial" charset="0"/>
              </a:rPr>
              <a:t>svědek v materiálním smyslu </a:t>
            </a:r>
          </a:p>
          <a:p>
            <a:pPr lvl="1" algn="just"/>
            <a:endParaRPr lang="cs-CZ" sz="1600" smtClean="0">
              <a:latin typeface="Arial" charset="0"/>
              <a:cs typeface="Arial" charset="0"/>
            </a:endParaRPr>
          </a:p>
          <a:p>
            <a:pPr lvl="1" algn="just"/>
            <a:r>
              <a:rPr lang="cs-CZ" sz="1600" smtClean="0">
                <a:latin typeface="Arial" charset="0"/>
                <a:cs typeface="Arial" charset="0"/>
              </a:rPr>
              <a:t>každá FO, která svými smysly vnímala skutečnosti důležité pro trestní řízení, jež mohou být podkladem pro rozhodování orgánů činných v trestním řízení </a:t>
            </a:r>
          </a:p>
          <a:p>
            <a:pPr algn="just"/>
            <a:endParaRPr lang="cs-CZ" sz="1800" smtClean="0">
              <a:latin typeface="Arial" charset="0"/>
              <a:cs typeface="Arial" charset="0"/>
            </a:endParaRPr>
          </a:p>
          <a:p>
            <a:pPr algn="just"/>
            <a:r>
              <a:rPr lang="cs-CZ" sz="1800" smtClean="0">
                <a:latin typeface="Arial" charset="0"/>
                <a:cs typeface="Arial" charset="0"/>
              </a:rPr>
              <a:t>svědek ve formálním smyslu</a:t>
            </a:r>
          </a:p>
          <a:p>
            <a:pPr lvl="1" algn="just"/>
            <a:endParaRPr lang="cs-CZ" sz="1600" smtClean="0">
              <a:latin typeface="Arial" charset="0"/>
              <a:cs typeface="Arial" charset="0"/>
            </a:endParaRPr>
          </a:p>
          <a:p>
            <a:pPr lvl="1" algn="just"/>
            <a:r>
              <a:rPr lang="cs-CZ" sz="1600" smtClean="0">
                <a:latin typeface="Arial" charset="0"/>
                <a:cs typeface="Arial" charset="0"/>
              </a:rPr>
              <a:t>FO, která je orgány činnými v trestním řízení předvolána ke svědecké výpovědi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4EEE8AA-CC84-4B8C-87A7-55DF183C5F83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Tzv. poučovací povinnost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altLang="cs-CZ" sz="1600" dirty="0" smtClean="0">
                <a:latin typeface="Arial" charset="0"/>
                <a:cs typeface="Arial" charset="0"/>
              </a:rPr>
              <a:t>povinnost vypovídat úplnou pravdu a nic nezamlčet - § 101 </a:t>
            </a:r>
            <a:r>
              <a:rPr lang="cs-CZ" altLang="cs-CZ" sz="1600" dirty="0" err="1" smtClean="0">
                <a:latin typeface="Arial" charset="0"/>
                <a:cs typeface="Arial" charset="0"/>
              </a:rPr>
              <a:t>TrŘ</a:t>
            </a:r>
            <a:r>
              <a:rPr lang="cs-CZ" altLang="cs-CZ" sz="1600" dirty="0" smtClean="0">
                <a:latin typeface="Arial" charset="0"/>
                <a:cs typeface="Arial" charset="0"/>
              </a:rPr>
              <a:t> </a:t>
            </a:r>
          </a:p>
          <a:p>
            <a:pPr algn="just">
              <a:defRPr/>
            </a:pPr>
            <a:endParaRPr lang="cs-CZ" altLang="cs-CZ" sz="1600" dirty="0" smtClean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cs-CZ" altLang="cs-CZ" sz="1600" dirty="0" smtClean="0">
                <a:latin typeface="Arial" charset="0"/>
                <a:cs typeface="Arial" charset="0"/>
              </a:rPr>
              <a:t>povinnost poučit jej o významu svědecké výpovědi a o následcích křivé výpovědi</a:t>
            </a:r>
          </a:p>
          <a:p>
            <a:pPr marL="0" indent="0" algn="just">
              <a:buNone/>
              <a:defRPr/>
            </a:pPr>
            <a:endParaRPr lang="cs-CZ" altLang="cs-CZ" sz="1700" dirty="0" smtClean="0">
              <a:latin typeface="Arial" charset="0"/>
              <a:cs typeface="Arial" charset="0"/>
            </a:endParaRPr>
          </a:p>
          <a:p>
            <a:pPr lvl="1" algn="just">
              <a:defRPr/>
            </a:pPr>
            <a:r>
              <a:rPr lang="cs-CZ" altLang="cs-CZ" sz="1500" dirty="0" smtClean="0">
                <a:latin typeface="Arial" charset="0"/>
                <a:cs typeface="Arial" charset="0"/>
              </a:rPr>
              <a:t>trestný čin křivé výpovědi a nepravdivého znaleckého posudku dle § 346 </a:t>
            </a:r>
            <a:r>
              <a:rPr lang="cs-CZ" altLang="cs-CZ" sz="1500" dirty="0" err="1" smtClean="0">
                <a:latin typeface="Arial" charset="0"/>
                <a:cs typeface="Arial" charset="0"/>
              </a:rPr>
              <a:t>TrZ</a:t>
            </a:r>
            <a:endParaRPr lang="cs-CZ" altLang="cs-CZ" sz="1500" dirty="0" smtClean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cs-CZ" altLang="cs-CZ" sz="1500" dirty="0" smtClean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cs-CZ" altLang="cs-CZ" sz="1600" dirty="0" smtClean="0">
                <a:latin typeface="Arial" charset="0"/>
                <a:cs typeface="Arial" charset="0"/>
              </a:rPr>
              <a:t>zákaz kladení  sugestivních otázek (obsahuje to, co chci slyšet) - § 101/3 </a:t>
            </a:r>
            <a:r>
              <a:rPr lang="cs-CZ" altLang="cs-CZ" sz="1600" dirty="0" err="1" smtClean="0">
                <a:latin typeface="Arial" charset="0"/>
                <a:cs typeface="Arial" charset="0"/>
              </a:rPr>
              <a:t>TrŘ</a:t>
            </a:r>
            <a:endParaRPr lang="cs-CZ" altLang="cs-CZ" sz="1600" dirty="0" smtClean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cs-CZ" altLang="cs-CZ" sz="1600" dirty="0" smtClean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cs-CZ" altLang="cs-CZ" sz="1600" dirty="0" smtClean="0">
                <a:latin typeface="Arial" charset="0"/>
                <a:cs typeface="Arial" charset="0"/>
              </a:rPr>
              <a:t>zákaz kladení </a:t>
            </a:r>
            <a:r>
              <a:rPr lang="cs-CZ" altLang="cs-CZ" sz="1600" dirty="0" err="1" smtClean="0">
                <a:latin typeface="Arial" charset="0"/>
                <a:cs typeface="Arial" charset="0"/>
              </a:rPr>
              <a:t>kapciózních</a:t>
            </a:r>
            <a:r>
              <a:rPr lang="cs-CZ" altLang="cs-CZ" sz="1600" dirty="0" smtClean="0">
                <a:latin typeface="Arial" charset="0"/>
                <a:cs typeface="Arial" charset="0"/>
              </a:rPr>
              <a:t> otázek (nepravdivé a klamavé skutečnosti) - § 101/3 </a:t>
            </a:r>
            <a:r>
              <a:rPr lang="cs-CZ" altLang="cs-CZ" sz="1600" dirty="0" err="1" smtClean="0">
                <a:latin typeface="Arial" charset="0"/>
                <a:cs typeface="Arial" charset="0"/>
              </a:rPr>
              <a:t>TrŘ</a:t>
            </a:r>
            <a:r>
              <a:rPr lang="cs-CZ" altLang="cs-CZ" sz="1600" dirty="0" smtClean="0">
                <a:latin typeface="Arial" charset="0"/>
                <a:cs typeface="Arial" charset="0"/>
              </a:rPr>
              <a:t> </a:t>
            </a:r>
          </a:p>
          <a:p>
            <a:pPr algn="just">
              <a:defRPr/>
            </a:pPr>
            <a:endParaRPr lang="cs-CZ" altLang="cs-CZ" sz="1600" dirty="0" smtClean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cs-CZ" altLang="cs-CZ" sz="1600" dirty="0" smtClean="0">
                <a:latin typeface="Arial" charset="0"/>
                <a:cs typeface="Arial" charset="0"/>
              </a:rPr>
              <a:t>specifika výslechu osoby mladší 15 let  - § 102 </a:t>
            </a:r>
            <a:r>
              <a:rPr lang="cs-CZ" altLang="cs-CZ" sz="1600" dirty="0" err="1" smtClean="0">
                <a:latin typeface="Arial" charset="0"/>
                <a:cs typeface="Arial" charset="0"/>
              </a:rPr>
              <a:t>TrŘ</a:t>
            </a:r>
            <a:r>
              <a:rPr lang="cs-CZ" altLang="cs-CZ" sz="1600" dirty="0" smtClean="0">
                <a:latin typeface="Arial" charset="0"/>
                <a:cs typeface="Arial" charset="0"/>
              </a:rPr>
              <a:t> </a:t>
            </a:r>
          </a:p>
          <a:p>
            <a:pPr algn="just">
              <a:defRPr/>
            </a:pPr>
            <a:endParaRPr lang="cs-CZ" altLang="cs-CZ" sz="1700" dirty="0" smtClean="0">
              <a:latin typeface="Arial" charset="0"/>
              <a:cs typeface="Arial" charset="0"/>
            </a:endParaRPr>
          </a:p>
          <a:p>
            <a:pPr lvl="1" algn="just">
              <a:defRPr/>
            </a:pPr>
            <a:r>
              <a:rPr lang="cs-CZ" altLang="cs-CZ" sz="1500" dirty="0" smtClean="0">
                <a:latin typeface="Arial" charset="0"/>
                <a:cs typeface="Arial" charset="0"/>
              </a:rPr>
              <a:t>přítomnost pedagoga, případně rodičů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Zákaz výslechu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700" dirty="0" smtClean="0"/>
              <a:t>o okolnostech týkajících se utajovaných informací chráněných zákonem č. 412/2005 Sb.</a:t>
            </a:r>
          </a:p>
          <a:p>
            <a:pPr algn="just">
              <a:defRPr/>
            </a:pPr>
            <a:endParaRPr lang="cs-CZ" sz="1800" dirty="0" smtClean="0"/>
          </a:p>
          <a:p>
            <a:pPr lvl="1" algn="just">
              <a:defRPr/>
            </a:pPr>
            <a:r>
              <a:rPr lang="cs-CZ" sz="1500" dirty="0" smtClean="0">
                <a:ea typeface="+mn-ea"/>
                <a:cs typeface="+mn-cs"/>
              </a:rPr>
              <a:t>možnost zproštění  této povinnosti</a:t>
            </a:r>
          </a:p>
          <a:p>
            <a:pPr algn="just">
              <a:defRPr/>
            </a:pPr>
            <a:endParaRPr lang="cs-CZ" sz="1800" dirty="0" smtClean="0"/>
          </a:p>
          <a:p>
            <a:pPr algn="just">
              <a:defRPr/>
            </a:pPr>
            <a:r>
              <a:rPr lang="cs-CZ" sz="1700" dirty="0" smtClean="0"/>
              <a:t>o okolnostech týkajících se uložené nebo státem uznané povinnosti mlčenlivosti</a:t>
            </a:r>
          </a:p>
          <a:p>
            <a:pPr algn="just">
              <a:defRPr/>
            </a:pPr>
            <a:endParaRPr lang="cs-CZ" sz="1700" dirty="0" smtClean="0"/>
          </a:p>
          <a:p>
            <a:pPr lvl="1" algn="just">
              <a:defRPr/>
            </a:pPr>
            <a:r>
              <a:rPr lang="cs-CZ" sz="1500" dirty="0" smtClean="0"/>
              <a:t>možnost zproštění  této povinnosti</a:t>
            </a:r>
          </a:p>
          <a:p>
            <a:pPr lvl="1" algn="just">
              <a:defRPr/>
            </a:pPr>
            <a:r>
              <a:rPr lang="cs-CZ" sz="1500" dirty="0" smtClean="0"/>
              <a:t>touto povinností není dotčena povinnost upravená v § 367 </a:t>
            </a:r>
            <a:r>
              <a:rPr lang="cs-CZ" sz="1500" dirty="0" err="1" smtClean="0"/>
              <a:t>TrZ</a:t>
            </a:r>
            <a:r>
              <a:rPr lang="cs-CZ" sz="1500" dirty="0" smtClean="0"/>
              <a:t> týkající se nepřekažení trestného činu</a:t>
            </a:r>
          </a:p>
          <a:p>
            <a:pPr lvl="1" algn="just">
              <a:defRPr/>
            </a:pPr>
            <a:r>
              <a:rPr lang="cs-CZ" sz="1500" dirty="0" smtClean="0"/>
              <a:t>této povinnosti se nelze dovolávat ve vztahu k trestným činům, stran něhož má svědek dle § 368 </a:t>
            </a:r>
            <a:r>
              <a:rPr lang="cs-CZ" sz="1500" dirty="0" err="1" smtClean="0"/>
              <a:t>TrZ</a:t>
            </a:r>
            <a:r>
              <a:rPr lang="cs-CZ" sz="1500" dirty="0" smtClean="0"/>
              <a:t> oznamovací povinnost</a:t>
            </a:r>
          </a:p>
          <a:p>
            <a:pPr lvl="1" algn="just">
              <a:defRPr/>
            </a:pPr>
            <a:r>
              <a:rPr lang="cs-CZ" sz="1500" dirty="0" smtClean="0"/>
              <a:t>výjimka stanovená § 368/3 </a:t>
            </a:r>
            <a:r>
              <a:rPr lang="cs-CZ" sz="1500" dirty="0" err="1" smtClean="0"/>
              <a:t>TrZ</a:t>
            </a:r>
            <a:r>
              <a:rPr lang="cs-CZ" sz="1500" dirty="0" smtClean="0"/>
              <a:t> (advokát, duchovní, osoba poskytující pomoc  obětem obchodování s lidmi) </a:t>
            </a:r>
          </a:p>
          <a:p>
            <a:pPr algn="just">
              <a:defRPr/>
            </a:pPr>
            <a:endParaRPr lang="cs-CZ" sz="1800" dirty="0" smtClean="0"/>
          </a:p>
          <a:p>
            <a:pPr algn="just">
              <a:defRPr/>
            </a:pPr>
            <a:endParaRPr lang="cs-CZ" sz="1800" dirty="0" smtClean="0"/>
          </a:p>
          <a:p>
            <a:pPr algn="just">
              <a:defRPr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5D4F00-32C7-45EB-B47F-E6EAB028DACD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Odepření svědecké  výpovědi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700" dirty="0" smtClean="0"/>
              <a:t>právo, nikoliv povinnost, odepřít výpověď jako svědek má </a:t>
            </a:r>
          </a:p>
          <a:p>
            <a:pPr algn="just">
              <a:defRPr/>
            </a:pPr>
            <a:endParaRPr lang="cs-CZ" sz="1800" dirty="0" smtClean="0"/>
          </a:p>
          <a:p>
            <a:pPr lvl="1" algn="just">
              <a:defRPr/>
            </a:pPr>
            <a:r>
              <a:rPr lang="cs-CZ" sz="1500" dirty="0" smtClean="0"/>
              <a:t>příbuzný obviněného v pokolení přímém, jeho sourozenec, osvojitel, osvojenec, manžel, partner a druh</a:t>
            </a:r>
          </a:p>
          <a:p>
            <a:pPr lvl="1" algn="just">
              <a:defRPr/>
            </a:pPr>
            <a:r>
              <a:rPr lang="cs-CZ" sz="1500" dirty="0" smtClean="0"/>
              <a:t>ten, kdo by svojí svědeckou výpovědí způsobil nebezpečí trestního stíhání sobě, svému příbuznému v pokolení přímém, svému sourozenci, osvojiteli, osvojenci, manželu, partneru nebo druhu anebo jiným osobám v poměru rodinném nebo obdobném, jejichž újmu by právem pociťoval jako újmu vlastní</a:t>
            </a:r>
          </a:p>
          <a:p>
            <a:pPr algn="just">
              <a:buNone/>
              <a:defRPr/>
            </a:pPr>
            <a:endParaRPr lang="cs-CZ" sz="1700" dirty="0" smtClean="0"/>
          </a:p>
          <a:p>
            <a:pPr algn="just">
              <a:defRPr/>
            </a:pPr>
            <a:r>
              <a:rPr lang="cs-CZ" sz="1700" dirty="0" smtClean="0"/>
              <a:t>svědka, který odpírá vypovídat bez důvodů uvedených v § 99 a § 100 </a:t>
            </a:r>
            <a:r>
              <a:rPr lang="cs-CZ" sz="1700" dirty="0" err="1" smtClean="0"/>
              <a:t>TrŘ</a:t>
            </a:r>
            <a:r>
              <a:rPr lang="cs-CZ" sz="1700" i="1" dirty="0" smtClean="0"/>
              <a:t>, </a:t>
            </a:r>
            <a:r>
              <a:rPr lang="cs-CZ" sz="1700" dirty="0" smtClean="0"/>
              <a:t>lze nutit vypovídat uložením pořádkové pokuty dle § 66 </a:t>
            </a:r>
            <a:r>
              <a:rPr lang="cs-CZ" sz="1700" dirty="0" err="1" smtClean="0"/>
              <a:t>TrŘ</a:t>
            </a:r>
            <a:r>
              <a:rPr lang="cs-CZ" sz="1700" dirty="0" smtClean="0"/>
              <a:t> </a:t>
            </a:r>
          </a:p>
          <a:p>
            <a:pPr algn="just">
              <a:buNone/>
              <a:defRPr/>
            </a:pPr>
            <a:endParaRPr lang="cs-CZ" sz="1700" dirty="0" smtClean="0"/>
          </a:p>
          <a:p>
            <a:pPr lvl="1" algn="just">
              <a:defRPr/>
            </a:pPr>
            <a:r>
              <a:rPr lang="cs-CZ" sz="1500" dirty="0" smtClean="0"/>
              <a:t>takové opakované odepření vypovídat může být, pokud je vyjádřením nedůvěry svědka ve spravedlivé rozhodnutí soudu, urážlivým chováním vůči soudu ve smyslu znaků skutkové podstaty trestného činu pohrdání soudem dle § 336 </a:t>
            </a:r>
            <a:r>
              <a:rPr lang="cs-CZ" sz="1500" dirty="0" err="1" smtClean="0"/>
              <a:t>TrZ</a:t>
            </a:r>
            <a:r>
              <a:rPr lang="cs-CZ" sz="1500" dirty="0" smtClean="0"/>
              <a:t>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Obava svědků  vypovídat 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sz="1700" dirty="0" smtClean="0"/>
              <a:t>zejména při napojení trestné činnosti na organizovaný zločin </a:t>
            </a:r>
          </a:p>
          <a:p>
            <a:pPr algn="just" eaLnBrk="1" hangingPunct="1">
              <a:buFont typeface="Wingdings" pitchFamily="2" charset="2"/>
              <a:buNone/>
            </a:pPr>
            <a:endParaRPr lang="cs-CZ" sz="1800" dirty="0" smtClean="0"/>
          </a:p>
          <a:p>
            <a:pPr lvl="1" algn="just" eaLnBrk="1" hangingPunct="1"/>
            <a:r>
              <a:rPr lang="cs-CZ" sz="1600" dirty="0" smtClean="0"/>
              <a:t>§ 55/2 </a:t>
            </a:r>
            <a:r>
              <a:rPr lang="cs-CZ" sz="1600" dirty="0" err="1" smtClean="0"/>
              <a:t>TrŘ</a:t>
            </a:r>
            <a:r>
              <a:rPr lang="cs-CZ" sz="1600" dirty="0" smtClean="0"/>
              <a:t> – institut utajeného svědka </a:t>
            </a:r>
          </a:p>
          <a:p>
            <a:pPr lvl="2" algn="just" eaLnBrk="1" hangingPunct="1"/>
            <a:r>
              <a:rPr lang="cs-CZ" sz="1500" dirty="0" smtClean="0"/>
              <a:t>utajení podoby, totožnosti</a:t>
            </a:r>
          </a:p>
          <a:p>
            <a:pPr lvl="2" algn="just" eaLnBrk="1" hangingPunct="1">
              <a:buFont typeface="Wingdings" pitchFamily="2" charset="2"/>
              <a:buNone/>
            </a:pPr>
            <a:endParaRPr lang="cs-CZ" sz="1600" dirty="0" smtClean="0"/>
          </a:p>
          <a:p>
            <a:pPr lvl="1" algn="just" eaLnBrk="1" hangingPunct="1"/>
            <a:r>
              <a:rPr lang="cs-CZ" sz="1600" dirty="0" smtClean="0"/>
              <a:t>§ 50 zákona č. 273/2008 Sb., o P ČR - institut tzv. krátkodobé ochrany</a:t>
            </a:r>
          </a:p>
          <a:p>
            <a:pPr lvl="2" algn="just" eaLnBrk="1" hangingPunct="1"/>
            <a:r>
              <a:rPr lang="cs-CZ" sz="1500" dirty="0" smtClean="0"/>
              <a:t>fyzická ochrana, dočasná změna pobyt, použití zabezpečovací techniky, poradenství</a:t>
            </a:r>
          </a:p>
          <a:p>
            <a:pPr lvl="2" algn="just" eaLnBrk="1" hangingPunct="1">
              <a:buFont typeface="Wingdings" pitchFamily="2" charset="2"/>
              <a:buNone/>
            </a:pPr>
            <a:endParaRPr lang="cs-CZ" sz="1600" dirty="0" smtClean="0"/>
          </a:p>
          <a:p>
            <a:pPr lvl="1" algn="just" eaLnBrk="1" hangingPunct="1"/>
            <a:r>
              <a:rPr lang="cs-CZ" sz="1600" dirty="0" smtClean="0"/>
              <a:t>zákon č. 137/2001 Sb., o zvláštní ochraně svědka </a:t>
            </a:r>
          </a:p>
          <a:p>
            <a:pPr lvl="2" algn="just" eaLnBrk="1" hangingPunct="1"/>
            <a:r>
              <a:rPr lang="cs-CZ" sz="1500" dirty="0" smtClean="0"/>
              <a:t>osobní ochrana, přestěhování, zastírání skutečné totožnosti </a:t>
            </a:r>
          </a:p>
          <a:p>
            <a:pPr lvl="2" algn="just" eaLnBrk="1" hangingPunct="1">
              <a:buFont typeface="Wingdings" pitchFamily="2" charset="2"/>
              <a:buNone/>
            </a:pPr>
            <a:endParaRPr lang="cs-CZ" sz="1600" dirty="0" smtClean="0"/>
          </a:p>
          <a:p>
            <a:pPr lvl="1" algn="just" eaLnBrk="1" hangingPunct="1"/>
            <a:r>
              <a:rPr lang="cs-CZ" sz="1600" dirty="0" smtClean="0"/>
              <a:t>§ 178a </a:t>
            </a:r>
            <a:r>
              <a:rPr lang="cs-CZ" sz="1600" dirty="0" err="1" smtClean="0"/>
              <a:t>TrŘ</a:t>
            </a:r>
            <a:r>
              <a:rPr lang="cs-CZ" sz="1600" dirty="0" smtClean="0"/>
              <a:t> – spolupracující obviněný </a:t>
            </a:r>
          </a:p>
          <a:p>
            <a:pPr lvl="2" algn="just" eaLnBrk="1" hangingPunct="1"/>
            <a:r>
              <a:rPr lang="cs-CZ" sz="1500" dirty="0" smtClean="0"/>
              <a:t>snížení dolní hranice TOS bez omezení; nejedná se o beztrestnost </a:t>
            </a:r>
          </a:p>
          <a:p>
            <a:pPr lvl="2" algn="just" eaLnBrk="1" hangingPunct="1"/>
            <a:r>
              <a:rPr lang="cs-CZ" sz="1500" dirty="0" smtClean="0"/>
              <a:t>tzv. „generální pardon“</a:t>
            </a:r>
          </a:p>
          <a:p>
            <a:pPr algn="just" eaLnBrk="1" hangingPunct="1">
              <a:buFont typeface="Wingdings" pitchFamily="2" charset="2"/>
              <a:buNone/>
            </a:pPr>
            <a:endParaRPr lang="cs-CZ" sz="1800" dirty="0" smtClean="0"/>
          </a:p>
          <a:p>
            <a:pPr>
              <a:buFont typeface="Wingdings" pitchFamily="2" charset="2"/>
              <a:buNone/>
            </a:pPr>
            <a:endParaRPr lang="cs-CZ" sz="20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E88039-CABD-45AF-B887-BCADFEC71F68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Informace o nebezpečném  obviněném a odsouzeném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svědek, kterému hrozí nebezpečí v souvislosti s pobytem obviněného nebo odsouzeného na svobodě, může požádat o informace např. o</a:t>
            </a:r>
          </a:p>
          <a:p>
            <a:pPr algn="just">
              <a:buNone/>
            </a:pPr>
            <a:endParaRPr lang="cs-CZ" sz="1600" dirty="0" smtClean="0"/>
          </a:p>
          <a:p>
            <a:pPr lvl="1"/>
            <a:r>
              <a:rPr lang="cs-CZ" sz="1500" dirty="0" smtClean="0"/>
              <a:t>propuštění nebo uprchnutí obviněného z vazby</a:t>
            </a:r>
          </a:p>
          <a:p>
            <a:pPr lvl="1"/>
            <a:r>
              <a:rPr lang="cs-CZ" sz="1500" dirty="0" smtClean="0"/>
              <a:t>propuštění nebo uprchnutí odsouzeného z výkonu trestu odnětí svobody,</a:t>
            </a:r>
          </a:p>
          <a:p>
            <a:pPr lvl="1"/>
            <a:r>
              <a:rPr lang="cs-CZ" sz="1500" dirty="0" smtClean="0"/>
              <a:t>propuštění nebo uprchnutí odsouzeného z výkonu ústavního ochranného léčení</a:t>
            </a:r>
          </a:p>
          <a:p>
            <a:pPr lvl="1"/>
            <a:r>
              <a:rPr lang="cs-CZ" sz="1500" dirty="0" smtClean="0"/>
              <a:t>změně formy ochranného léčení z ústavní na ambulantní</a:t>
            </a:r>
          </a:p>
          <a:p>
            <a:pPr lvl="1">
              <a:buNone/>
            </a:pPr>
            <a:endParaRPr lang="cs-CZ" sz="1600" dirty="0" smtClean="0"/>
          </a:p>
          <a:p>
            <a:pPr algn="just"/>
            <a:r>
              <a:rPr lang="cs-CZ" sz="1600" dirty="0" smtClean="0"/>
              <a:t>nepodal-li svědek takovou žádost  a je-li důvodná obava, že  mu v souvislosti s pobytem obviněného nebo odsouzeného  hrozí nebezpečí, je vyrozuměn příslušným zařízením policejní orgán, který vede nebo vedl trestní řízení  a ten jej vyrozumí o </a:t>
            </a:r>
            <a:r>
              <a:rPr lang="cs-CZ" sz="1600" dirty="0" err="1" smtClean="0"/>
              <a:t>prijětí</a:t>
            </a:r>
            <a:r>
              <a:rPr lang="cs-CZ" sz="1600" dirty="0" smtClean="0"/>
              <a:t> opatření k zajištění jeho bezpečnosti</a:t>
            </a:r>
          </a:p>
          <a:p>
            <a:pPr algn="just"/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sz="5400" b="1" dirty="0" smtClean="0">
              <a:solidFill>
                <a:srgbClr val="00287D"/>
              </a:solidFill>
            </a:endParaRPr>
          </a:p>
          <a:p>
            <a:pPr algn="ctr">
              <a:buNone/>
            </a:pPr>
            <a:r>
              <a:rPr lang="cs-CZ" sz="5400" b="1" dirty="0" smtClean="0">
                <a:solidFill>
                  <a:srgbClr val="00287D"/>
                </a:solidFill>
              </a:rPr>
              <a:t>Znalecký posudek - § 105 </a:t>
            </a:r>
            <a:r>
              <a:rPr lang="cs-CZ" sz="5400" b="1" dirty="0" err="1" smtClean="0">
                <a:solidFill>
                  <a:srgbClr val="00287D"/>
                </a:solidFill>
              </a:rPr>
              <a:t>TrŘ</a:t>
            </a:r>
            <a:r>
              <a:rPr lang="cs-CZ" sz="5400" b="1" dirty="0" smtClean="0">
                <a:solidFill>
                  <a:srgbClr val="00287D"/>
                </a:solidFill>
              </a:rPr>
              <a:t> a </a:t>
            </a:r>
            <a:r>
              <a:rPr lang="cs-CZ" sz="5400" b="1" dirty="0" err="1" smtClean="0">
                <a:solidFill>
                  <a:srgbClr val="00287D"/>
                </a:solidFill>
              </a:rPr>
              <a:t>násl</a:t>
            </a:r>
            <a:r>
              <a:rPr lang="cs-CZ" sz="5400" b="1" dirty="0" smtClean="0">
                <a:solidFill>
                  <a:srgbClr val="00287D"/>
                </a:solidFill>
              </a:rPr>
              <a:t>. 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Důvody pro přibrání znalce - odborné vyjádření,  znalecký posudek a revizní znalecký posudek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700" dirty="0" smtClean="0"/>
          </a:p>
          <a:p>
            <a:pPr algn="just"/>
            <a:r>
              <a:rPr lang="cs-CZ" sz="1700" dirty="0" smtClean="0"/>
              <a:t>§ 105/1, věta první  </a:t>
            </a:r>
            <a:r>
              <a:rPr lang="cs-CZ" sz="1700" dirty="0" err="1" smtClean="0"/>
              <a:t>TrŘ</a:t>
            </a:r>
            <a:r>
              <a:rPr lang="cs-CZ" sz="1700" dirty="0" smtClean="0"/>
              <a:t> - je-li k objasnění skutečnosti důležité pro trestní řízení třeba odborných znalostí, vyžádá orgán činný v trestním řízení odborné vyjádření</a:t>
            </a:r>
          </a:p>
          <a:p>
            <a:pPr algn="just">
              <a:buFont typeface="Wingdings" pitchFamily="2" charset="2"/>
              <a:buNone/>
            </a:pPr>
            <a:endParaRPr lang="cs-CZ" sz="1800" dirty="0" smtClean="0"/>
          </a:p>
          <a:p>
            <a:pPr lvl="1" algn="just"/>
            <a:r>
              <a:rPr lang="cs-CZ" sz="1500" dirty="0" smtClean="0"/>
              <a:t>odborné znalosti - běžné znalosti a praktické zkušenosti získané vzděláním a výchovou, které z určité odborné znalosti má každý kulturní člověk</a:t>
            </a:r>
          </a:p>
          <a:p>
            <a:pPr lvl="1" algn="just"/>
            <a:r>
              <a:rPr lang="cs-CZ" sz="1500" dirty="0" smtClean="0"/>
              <a:t>může jej vypracovat kdokoliv, kdo tyto znalosti má, tj. znalec, FO/PO s potřebnými odbornými předpoklady, státní orgán</a:t>
            </a:r>
          </a:p>
          <a:p>
            <a:pPr lvl="1" algn="just">
              <a:buFont typeface="Wingdings" pitchFamily="2" charset="2"/>
              <a:buNone/>
            </a:pPr>
            <a:endParaRPr lang="cs-CZ" sz="1600" dirty="0" smtClean="0"/>
          </a:p>
          <a:p>
            <a:pPr algn="just"/>
            <a:r>
              <a:rPr lang="cs-CZ" sz="1700" dirty="0" smtClean="0"/>
              <a:t>v rámci odborného vyjádření je důležitý „výsledek  a nikoliv cesta, jak jsem se k uvedenému výsledku dostal“</a:t>
            </a:r>
          </a:p>
          <a:p>
            <a:pPr algn="just"/>
            <a:endParaRPr lang="cs-CZ" sz="1700" dirty="0" smtClean="0"/>
          </a:p>
          <a:p>
            <a:pPr lvl="1" algn="just"/>
            <a:r>
              <a:rPr lang="cs-CZ" sz="1500" dirty="0" smtClean="0"/>
              <a:t>u odborného vyjádření je formalizmus omezen na minimum </a:t>
            </a:r>
          </a:p>
          <a:p>
            <a:pPr algn="just">
              <a:buNone/>
            </a:pPr>
            <a:endParaRPr lang="cs-CZ" dirty="0" smtClean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B112D6D-EBF4-4F32-8839-5C33B80618A8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700" dirty="0" smtClean="0"/>
              <a:t>§ 105 odst. 1, věta druhá </a:t>
            </a:r>
            <a:r>
              <a:rPr lang="cs-CZ" sz="1700" dirty="0" err="1" smtClean="0"/>
              <a:t>TrŘ</a:t>
            </a:r>
            <a:r>
              <a:rPr lang="cs-CZ" sz="1700" dirty="0" smtClean="0"/>
              <a:t> - jestliže pro složitost posuzované otázky takový postup není postačující, přibere OČTŘ znalce  </a:t>
            </a:r>
            <a:endParaRPr lang="cs-CZ" sz="1800" dirty="0" smtClean="0"/>
          </a:p>
          <a:p>
            <a:pPr lvl="1" algn="just"/>
            <a:r>
              <a:rPr lang="cs-CZ" sz="1500" dirty="0" smtClean="0"/>
              <a:t>z textu právní úpravy vyplývá jednoznačná priorita odborného vyjádření, pokud není v </a:t>
            </a:r>
            <a:r>
              <a:rPr lang="cs-CZ" sz="1500" dirty="0" err="1" smtClean="0"/>
              <a:t>TrŘ</a:t>
            </a:r>
            <a:r>
              <a:rPr lang="cs-CZ" sz="1500" dirty="0" smtClean="0"/>
              <a:t> uvedeno jinak  </a:t>
            </a:r>
          </a:p>
          <a:p>
            <a:pPr lvl="1" algn="just">
              <a:buNone/>
            </a:pPr>
            <a:endParaRPr lang="cs-CZ" dirty="0" smtClean="0"/>
          </a:p>
          <a:p>
            <a:pPr algn="just"/>
            <a:r>
              <a:rPr lang="cs-CZ" sz="1700" dirty="0" smtClean="0"/>
              <a:t>v rámci znaleckého posudku je důležitý „nejen výsledek, ale i cesta, jak jsem se k uvedenému výsledku dostal“</a:t>
            </a:r>
          </a:p>
          <a:p>
            <a:pPr lvl="1" algn="just"/>
            <a:r>
              <a:rPr lang="cs-CZ" sz="1500" dirty="0" smtClean="0"/>
              <a:t>znalecký posudek je naopak formalizovaný - § 13 </a:t>
            </a:r>
            <a:r>
              <a:rPr lang="cs-CZ" sz="1500" dirty="0" err="1" smtClean="0"/>
              <a:t>ZnalV</a:t>
            </a:r>
            <a:r>
              <a:rPr lang="cs-CZ" sz="1500" dirty="0" smtClean="0"/>
              <a:t> („…písemný znalecký posudek musí být sešit, jednotlivé strany očíslovány…“)</a:t>
            </a:r>
          </a:p>
          <a:p>
            <a:pPr algn="just"/>
            <a:endParaRPr lang="cs-CZ" sz="1700" dirty="0" smtClean="0"/>
          </a:p>
          <a:p>
            <a:pPr algn="just"/>
            <a:r>
              <a:rPr lang="cs-CZ" sz="1700" dirty="0" smtClean="0"/>
              <a:t>revizní znalecký posudek - pokud nelze odstranit rozpory ve znaleckém posudku „standardním způsobem“ zmíněným dále </a:t>
            </a:r>
          </a:p>
          <a:p>
            <a:pPr lvl="1" algn="just"/>
            <a:r>
              <a:rPr lang="cs-CZ" sz="1500" dirty="0" smtClean="0"/>
              <a:t>u revizního znaleckého posudku nás kromě výše uvedeného zajímá i „teorie“ - „…za mlhou tak hustou a možná ještě víc…“  </a:t>
            </a:r>
          </a:p>
          <a:p>
            <a:pPr algn="just"/>
            <a:endParaRPr lang="cs-CZ" sz="1700" dirty="0" smtClean="0"/>
          </a:p>
          <a:p>
            <a:pPr algn="just"/>
            <a:endParaRPr lang="cs-CZ" sz="17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7BC9F69-443D-4407-85BA-4FAF3D54777B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700" dirty="0" smtClean="0"/>
          </a:p>
          <a:p>
            <a:pPr algn="just">
              <a:defRPr/>
            </a:pPr>
            <a:r>
              <a:rPr lang="cs-CZ" sz="1700" dirty="0" smtClean="0"/>
              <a:t>dokazování </a:t>
            </a:r>
            <a:r>
              <a:rPr lang="cs-CZ" sz="1700" dirty="0" smtClean="0"/>
              <a:t>- v </a:t>
            </a:r>
            <a:r>
              <a:rPr lang="cs-CZ" sz="1700" dirty="0" err="1" smtClean="0"/>
              <a:t>TrŘ</a:t>
            </a:r>
            <a:r>
              <a:rPr lang="cs-CZ" sz="1700" dirty="0" smtClean="0"/>
              <a:t> upravený postup OČTŘ, jehož úkolem je umožnit těmto orgánům poznat skutečnosti důležité pro jejich rozhodnutí (čl. 2/3 Úst., čl. </a:t>
            </a:r>
            <a:r>
              <a:rPr lang="cs-CZ" sz="1700" dirty="0" smtClean="0"/>
              <a:t>2/2 LZPS) </a:t>
            </a:r>
            <a:endParaRPr lang="cs-CZ" sz="1800" dirty="0" smtClean="0"/>
          </a:p>
          <a:p>
            <a:pPr lvl="1" algn="just" eaLnBrk="1" hangingPunct="1">
              <a:defRPr/>
            </a:pPr>
            <a:r>
              <a:rPr lang="cs-CZ" sz="1600" dirty="0" smtClean="0">
                <a:ea typeface="+mn-ea"/>
                <a:cs typeface="+mn-cs"/>
              </a:rPr>
              <a:t>jde o vyhledání těchto důkazů, jejich provedení, procesní zajištění a zhodnocení </a:t>
            </a:r>
          </a:p>
          <a:p>
            <a:pPr algn="just" eaLnBrk="1" hangingPunct="1">
              <a:defRPr/>
            </a:pPr>
            <a:endParaRPr lang="cs-CZ" sz="1800" dirty="0" smtClean="0"/>
          </a:p>
          <a:p>
            <a:pPr algn="just" eaLnBrk="1" hangingPunct="1">
              <a:defRPr/>
            </a:pPr>
            <a:r>
              <a:rPr lang="cs-CZ" sz="1700" dirty="0" smtClean="0"/>
              <a:t>důkazním právo - souhrn norem trestního práva procesního, které upravují dokazování  </a:t>
            </a:r>
            <a:endParaRPr lang="cs-CZ" sz="1800" dirty="0" smtClean="0"/>
          </a:p>
          <a:p>
            <a:pPr lvl="1" algn="just" eaLnBrk="1" hangingPunct="1">
              <a:defRPr/>
            </a:pPr>
            <a:r>
              <a:rPr lang="cs-CZ" sz="1600" dirty="0" smtClean="0">
                <a:ea typeface="+mn-ea"/>
                <a:cs typeface="+mn-cs"/>
              </a:rPr>
              <a:t>je ovládáno vždy týmiž základními principy jako řízení, jehož jsou součástí</a:t>
            </a:r>
            <a:endParaRPr lang="cs-CZ" sz="1600" dirty="0" smtClean="0"/>
          </a:p>
          <a:p>
            <a:pPr algn="just">
              <a:defRPr/>
            </a:pPr>
            <a:endParaRPr lang="cs-CZ" sz="1700" dirty="0" smtClean="0"/>
          </a:p>
          <a:p>
            <a:pPr algn="just">
              <a:defRPr/>
            </a:pPr>
            <a:r>
              <a:rPr lang="cs-CZ" sz="1700" dirty="0" smtClean="0"/>
              <a:t>důkaz </a:t>
            </a:r>
            <a:r>
              <a:rPr lang="cs-CZ" sz="1700" dirty="0" smtClean="0"/>
              <a:t>- každý přímý a nepřímý poznatek, který OČTŘ získal o předmětu důkazu z kteréhokoliv důkazního prostředku v průběhu procesního dokazování </a:t>
            </a:r>
          </a:p>
          <a:p>
            <a:pPr lvl="1" algn="just">
              <a:defRPr/>
            </a:pPr>
            <a:r>
              <a:rPr lang="cs-CZ" sz="1500" dirty="0" smtClean="0"/>
              <a:t>jde o výsledné informace získané provedením konkrétního důkazního prostředku; např. výslech, věcné a listinné důkazy </a:t>
            </a:r>
            <a:r>
              <a:rPr lang="cs-CZ" sz="1500" dirty="0" err="1" smtClean="0"/>
              <a:t>atd</a:t>
            </a:r>
            <a:endParaRPr lang="cs-CZ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4840BA-462C-4632-8674-14AF79373718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sz="1700" dirty="0" smtClean="0"/>
          </a:p>
          <a:p>
            <a:pPr algn="just"/>
            <a:r>
              <a:rPr lang="cs-CZ" sz="1700" dirty="0" smtClean="0"/>
              <a:t>§ 110a </a:t>
            </a:r>
            <a:r>
              <a:rPr lang="cs-CZ" sz="1700" dirty="0" err="1" smtClean="0"/>
              <a:t>TrŘ</a:t>
            </a:r>
            <a:r>
              <a:rPr lang="cs-CZ" sz="1700" dirty="0" smtClean="0"/>
              <a:t> - předložení znaleckého posudku procesní stranou (obhájce, obviněný, poškozený….)</a:t>
            </a:r>
          </a:p>
          <a:p>
            <a:endParaRPr lang="cs-CZ" sz="1700" dirty="0" smtClean="0"/>
          </a:p>
          <a:p>
            <a:pPr lvl="1" algn="just"/>
            <a:r>
              <a:rPr lang="cs-CZ" sz="1500" dirty="0" smtClean="0"/>
              <a:t>pokud znalecký posudek předložený procesní stranou splňuje všechny požadované náležitosti, postupuje se při jeho provádění stejně, jako by se jednalo o znalecký posudek OČTŘ </a:t>
            </a:r>
          </a:p>
          <a:p>
            <a:pPr lvl="1" algn="just"/>
            <a:endParaRPr lang="cs-CZ" sz="1500" dirty="0" smtClean="0"/>
          </a:p>
          <a:p>
            <a:pPr lvl="1" algn="just"/>
            <a:r>
              <a:rPr lang="cs-CZ" sz="1500" dirty="0" smtClean="0"/>
              <a:t>§ 13 </a:t>
            </a:r>
            <a:r>
              <a:rPr lang="cs-CZ" sz="1500" dirty="0" err="1" smtClean="0"/>
              <a:t>ZnalV</a:t>
            </a:r>
            <a:r>
              <a:rPr lang="cs-CZ" sz="1500" dirty="0" smtClean="0"/>
              <a:t> (písemný znalecký posudek musí být sešit, jednotlivé strany očíslovány, sešívací šňůra připevněna k poslední straně posudku a přetištěna znaleckou pečetí….)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mtClean="0"/>
              <a:t>Rozhodnutí o přibrání znalce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endParaRPr lang="cs-CZ" sz="1600" dirty="0" smtClean="0"/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znalecký posudek se vyžádají ze strany OČTŘ formou tzv. opatření </a:t>
            </a:r>
          </a:p>
          <a:p>
            <a:pPr algn="just">
              <a:buFont typeface="Wingdings" pitchFamily="2" charset="2"/>
              <a:buNone/>
            </a:pPr>
            <a:endParaRPr lang="cs-CZ" sz="1600" dirty="0" smtClean="0"/>
          </a:p>
          <a:p>
            <a:pPr lvl="1" algn="just"/>
            <a:r>
              <a:rPr lang="cs-CZ" sz="1500" dirty="0" smtClean="0"/>
              <a:t>jedná se o rozhodnutí </a:t>
            </a:r>
            <a:r>
              <a:rPr lang="cs-CZ" sz="1500" dirty="0" err="1" smtClean="0"/>
              <a:t>sui</a:t>
            </a:r>
            <a:r>
              <a:rPr lang="cs-CZ" sz="1500" dirty="0" smtClean="0"/>
              <a:t> </a:t>
            </a:r>
            <a:r>
              <a:rPr lang="cs-CZ" sz="1500" dirty="0" err="1" smtClean="0"/>
              <a:t>generis</a:t>
            </a:r>
            <a:r>
              <a:rPr lang="cs-CZ" sz="1500" dirty="0" smtClean="0"/>
              <a:t> (rozhodnutí svého druhu), do kterého nelze podat žádný opravný prostředek  (myšleno řádný ani mimořádný)</a:t>
            </a:r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jedinou možností „vyjádření nesouhlasu“ je dle § 105/3 </a:t>
            </a:r>
            <a:r>
              <a:rPr lang="cs-CZ" sz="1600" dirty="0" err="1" smtClean="0"/>
              <a:t>TrŘ</a:t>
            </a:r>
            <a:r>
              <a:rPr lang="cs-CZ" sz="1600" dirty="0" smtClean="0"/>
              <a:t> podání námitek, které lze vznést kdykoliv do právní moci rozhodnutí v uvedené trestní věci  </a:t>
            </a:r>
          </a:p>
          <a:p>
            <a:pPr lvl="1" algn="just">
              <a:buNone/>
            </a:pPr>
            <a:endParaRPr lang="cs-CZ" sz="1500" dirty="0" smtClean="0"/>
          </a:p>
          <a:p>
            <a:pPr lvl="1" algn="just"/>
            <a:r>
              <a:rPr lang="cs-CZ" sz="1500" dirty="0" smtClean="0"/>
              <a:t>existují tři okruhy námitek </a:t>
            </a:r>
          </a:p>
          <a:p>
            <a:pPr algn="just">
              <a:buNone/>
            </a:pPr>
            <a:endParaRPr lang="cs-CZ" sz="1700" dirty="0" smtClean="0"/>
          </a:p>
          <a:p>
            <a:pPr lvl="1" algn="just"/>
            <a:endParaRPr lang="cs-CZ" sz="1600" dirty="0" smtClean="0"/>
          </a:p>
          <a:p>
            <a:pPr lvl="1" algn="just">
              <a:buFont typeface="Wingdings" pitchFamily="2" charset="2"/>
              <a:buNone/>
            </a:pPr>
            <a:endParaRPr lang="cs-CZ" sz="1600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42831B9-7916-4ED7-90EC-CB6AB04EDE17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mtClean="0"/>
              <a:t>Námitky proti osobě znalce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500" dirty="0" smtClean="0"/>
          </a:p>
          <a:p>
            <a:pPr algn="just"/>
            <a:r>
              <a:rPr lang="cs-CZ" sz="1500" dirty="0" smtClean="0"/>
              <a:t>§ 105/2 </a:t>
            </a:r>
            <a:r>
              <a:rPr lang="cs-CZ" sz="1500" dirty="0" err="1" smtClean="0"/>
              <a:t>TrŘ</a:t>
            </a:r>
            <a:r>
              <a:rPr lang="cs-CZ" sz="1500" dirty="0" smtClean="0"/>
              <a:t> - podjatost znalce - znalec je povinen bez odkladu oznámit skutečnosti, pro které by byl jako znalec vyloučen, tj. </a:t>
            </a:r>
          </a:p>
          <a:p>
            <a:pPr algn="just"/>
            <a:endParaRPr lang="cs-CZ" sz="1600" dirty="0" smtClean="0"/>
          </a:p>
          <a:p>
            <a:pPr lvl="1" algn="just"/>
            <a:r>
              <a:rPr lang="cs-CZ" sz="1500" dirty="0" smtClean="0"/>
              <a:t>u znaleckého posudku se přihlíží k § 105/2 </a:t>
            </a:r>
            <a:r>
              <a:rPr lang="cs-CZ" sz="1500" dirty="0" err="1" smtClean="0"/>
              <a:t>TrŘ</a:t>
            </a:r>
            <a:r>
              <a:rPr lang="cs-CZ" sz="1500" dirty="0" smtClean="0"/>
              <a:t> - je třeba přihlížet k důvodům,  pro které je znalec podle zvláštního zákona (</a:t>
            </a:r>
            <a:r>
              <a:rPr lang="cs-CZ" sz="1500" dirty="0" err="1" smtClean="0"/>
              <a:t>ZnalZ</a:t>
            </a:r>
            <a:r>
              <a:rPr lang="cs-CZ" sz="1500" dirty="0" smtClean="0"/>
              <a:t>) z podání znaleckého posudku vyloučen</a:t>
            </a:r>
          </a:p>
          <a:p>
            <a:pPr lvl="1" algn="just">
              <a:buNone/>
            </a:pPr>
            <a:endParaRPr lang="cs-CZ" sz="1500" dirty="0" smtClean="0"/>
          </a:p>
          <a:p>
            <a:pPr lvl="1" algn="just"/>
            <a:r>
              <a:rPr lang="cs-CZ" sz="1500" dirty="0" smtClean="0"/>
              <a:t>§ 11 </a:t>
            </a:r>
            <a:r>
              <a:rPr lang="cs-CZ" sz="1500" dirty="0" err="1" smtClean="0"/>
              <a:t>ZnalZ</a:t>
            </a:r>
            <a:r>
              <a:rPr lang="cs-CZ" sz="1500" dirty="0" smtClean="0"/>
              <a:t> - pochybnost o nepodjatosti s ohledem na jeho poměr k věci, k orgánům provádějícím řízení, k jeho účastníkům a jejich zástupcům </a:t>
            </a:r>
          </a:p>
          <a:p>
            <a:pPr algn="just">
              <a:buNone/>
            </a:pPr>
            <a:endParaRPr lang="cs-CZ" sz="1800" dirty="0" smtClean="0"/>
          </a:p>
          <a:p>
            <a:pPr lvl="1" algn="just">
              <a:buFont typeface="Wingdings" pitchFamily="2" charset="2"/>
              <a:buNone/>
            </a:pPr>
            <a:endParaRPr lang="cs-CZ" sz="1800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100FF63-57B4-4FB8-9EA0-7E65E51AD17E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mtClean="0"/>
              <a:t>Námitky proti formulaci otázek  </a:t>
            </a:r>
            <a:r>
              <a:rPr lang="cs-CZ" smtClean="0"/>
              <a:t/>
            </a:r>
            <a:br>
              <a:rPr lang="cs-CZ" smtClean="0"/>
            </a:br>
            <a:endParaRPr lang="cs-CZ" smtClean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endParaRPr lang="cs-CZ" sz="1800" dirty="0" smtClean="0"/>
          </a:p>
          <a:p>
            <a:pPr algn="just"/>
            <a:r>
              <a:rPr lang="cs-CZ" sz="1600" dirty="0" smtClean="0"/>
              <a:t>otázky by měly být jasné, srozumitelné a měla by být na ně možná pokud možno jednoznačná odpověď</a:t>
            </a:r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§ 107/1 </a:t>
            </a:r>
            <a:r>
              <a:rPr lang="cs-CZ" sz="1600" dirty="0" err="1" smtClean="0"/>
              <a:t>TrŘ</a:t>
            </a:r>
            <a:r>
              <a:rPr lang="cs-CZ" sz="1600" dirty="0" smtClean="0"/>
              <a:t> - je třeba, aby OČTŘ  vymezily znalci jeho úkoly, což předpokládá přesné uvedení okolností (formou otázek), které mají být posudkem objasněny (R 1/1996)</a:t>
            </a:r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v </a:t>
            </a:r>
            <a:r>
              <a:rPr lang="cs-CZ" sz="1600" dirty="0" err="1" smtClean="0"/>
              <a:t>TrŘ</a:t>
            </a:r>
            <a:r>
              <a:rPr lang="cs-CZ" sz="1600" dirty="0" smtClean="0"/>
              <a:t> není uvedeno, že by OČTŘ měly povinnost vymezení úkolů znalci (tj. formulaci otázek) s tímto projednat</a:t>
            </a:r>
          </a:p>
          <a:p>
            <a:pPr algn="just"/>
            <a:endParaRPr lang="cs-CZ" sz="1800" dirty="0" smtClean="0"/>
          </a:p>
          <a:p>
            <a:pPr lvl="1" algn="just"/>
            <a:r>
              <a:rPr lang="cs-CZ" sz="1500" dirty="0" smtClean="0"/>
              <a:t>znalec je povinen odpověď na položené otázky tak, jak jsou formulovány a není oprávněn žádným způsobem měnit/upravovat jejich znění, např. z důvodu možnosti na ní odpovědět  - nevhodná formulace otázky znamená, že „na uvedenou otázku tak, jak byla formulována, nelze odpovědět“</a:t>
            </a:r>
          </a:p>
          <a:p>
            <a:pPr algn="just">
              <a:buNone/>
            </a:pPr>
            <a:r>
              <a:rPr lang="cs-CZ" sz="1600" dirty="0" smtClean="0"/>
              <a:t> </a:t>
            </a:r>
          </a:p>
          <a:p>
            <a:pPr algn="just"/>
            <a:endParaRPr lang="cs-CZ" sz="1600" dirty="0" smtClean="0"/>
          </a:p>
          <a:p>
            <a:pPr algn="just">
              <a:buFont typeface="Wingdings" pitchFamily="2" charset="2"/>
              <a:buNone/>
            </a:pP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>
              <a:buFont typeface="Wingdings" pitchFamily="2" charset="2"/>
              <a:buNone/>
            </a:pPr>
            <a:endParaRPr lang="cs-CZ" sz="1800" dirty="0" smtClean="0"/>
          </a:p>
          <a:p>
            <a:pPr>
              <a:buFont typeface="Wingdings" pitchFamily="2" charset="2"/>
              <a:buNone/>
            </a:pPr>
            <a:endParaRPr lang="cs-CZ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505E26-BEB9-4CA5-AEEA-9444B5C82308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600" dirty="0" smtClean="0"/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nerealizovatelná lhůta pro vypracování znaleckého posudku není důvodem pro nepodání znaleckého posudku  </a:t>
            </a:r>
          </a:p>
          <a:p>
            <a:pPr algn="just"/>
            <a:endParaRPr lang="cs-CZ" sz="1700" dirty="0" smtClean="0"/>
          </a:p>
          <a:p>
            <a:pPr lvl="1" algn="just"/>
            <a:r>
              <a:rPr lang="cs-CZ" sz="1500" dirty="0" smtClean="0"/>
              <a:t>nutno podat námitky do nerealizovatelnosti lhůty </a:t>
            </a:r>
          </a:p>
          <a:p>
            <a:pPr lvl="1" algn="just">
              <a:buFont typeface="Wingdings" pitchFamily="2" charset="2"/>
              <a:buNone/>
            </a:pPr>
            <a:endParaRPr lang="cs-CZ" sz="1500" dirty="0" smtClean="0"/>
          </a:p>
          <a:p>
            <a:pPr lvl="1" algn="just"/>
            <a:r>
              <a:rPr lang="cs-CZ" sz="1500" dirty="0" smtClean="0"/>
              <a:t>sankcí za bezdůvodné odmítnutí podání znaleckého posudku může být dle § 66/1 </a:t>
            </a:r>
            <a:r>
              <a:rPr lang="cs-CZ" sz="1500" dirty="0" err="1" smtClean="0"/>
              <a:t>TrŘ</a:t>
            </a:r>
            <a:r>
              <a:rPr lang="cs-CZ" sz="1500" dirty="0" smtClean="0"/>
              <a:t> uložení pořádkové pokuty až do výše 50.000,- Kč + informování KS/MS</a:t>
            </a:r>
          </a:p>
          <a:p>
            <a:pPr lvl="1" algn="just"/>
            <a:endParaRPr lang="cs-CZ" sz="1500" dirty="0" smtClean="0"/>
          </a:p>
          <a:p>
            <a:pPr lvl="1" algn="just"/>
            <a:r>
              <a:rPr lang="cs-CZ" sz="1500" dirty="0" smtClean="0"/>
              <a:t>„kdo bez dostatečné  omluvy neuposlechne příkazu nebo nevyhoví výzvě, které mu byly dány podle </a:t>
            </a:r>
            <a:r>
              <a:rPr lang="cs-CZ" sz="1500" dirty="0" err="1" smtClean="0"/>
              <a:t>TrŘ</a:t>
            </a:r>
            <a:r>
              <a:rPr lang="cs-CZ" sz="1500" dirty="0" smtClean="0"/>
              <a:t>“ </a:t>
            </a:r>
          </a:p>
          <a:p>
            <a:endParaRPr lang="cs-CZ" dirty="0" smtClean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1C2616-61C8-4CD6-AA0C-EA2374E6933A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Námitky proti odbornému zaměření znalce</a:t>
            </a:r>
            <a:br>
              <a:rPr lang="cs-CZ" dirty="0" smtClean="0"/>
            </a:br>
            <a:endParaRPr lang="cs-CZ" b="1" dirty="0" smtClean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900113" y="1951038"/>
            <a:ext cx="7772400" cy="4357687"/>
          </a:xfrm>
        </p:spPr>
        <p:txBody>
          <a:bodyPr/>
          <a:lstStyle/>
          <a:p>
            <a:pPr algn="just">
              <a:buNone/>
            </a:pPr>
            <a:endParaRPr lang="cs-CZ" sz="1700" dirty="0" smtClean="0"/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zejména z hlediska jeho odborné erudice, a to nejen z hlediska  příslušného oboru a odvětví, ale i z hlediska odborné úrovně, specializovaného zaměření a jeho schopnosti řešit konkrétní odbornou problematiku v konkrétní trestní věci</a:t>
            </a:r>
          </a:p>
          <a:p>
            <a:pPr algn="just"/>
            <a:endParaRPr lang="cs-CZ" sz="1700" dirty="0" smtClean="0"/>
          </a:p>
          <a:p>
            <a:pPr lvl="1" algn="just"/>
            <a:r>
              <a:rPr lang="cs-CZ" sz="1700" dirty="0" smtClean="0"/>
              <a:t>„…je znalec schopen na základě svých odborných znalostí schopen na uvedenou otázku odpovědět…“?</a:t>
            </a:r>
          </a:p>
          <a:p>
            <a:pPr algn="just"/>
            <a:endParaRPr lang="cs-CZ" sz="1700" dirty="0" smtClean="0"/>
          </a:p>
          <a:p>
            <a:pPr algn="just"/>
            <a:r>
              <a:rPr lang="cs-CZ" sz="1600" dirty="0" smtClean="0"/>
              <a:t>zde se může reálně projevit nezbytnost předchozí konzultace otázek položených znalci, tj. zvolit takového znalce, který výše uvedeného bude  schopen</a:t>
            </a:r>
          </a:p>
          <a:p>
            <a:pPr algn="just"/>
            <a:endParaRPr lang="cs-CZ" sz="1800" dirty="0" smtClean="0"/>
          </a:p>
          <a:p>
            <a:pPr lvl="1" algn="just">
              <a:buFont typeface="Wingdings" pitchFamily="2" charset="2"/>
              <a:buNone/>
            </a:pPr>
            <a:endParaRPr lang="cs-CZ" sz="1600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BBC5A73-4460-45A0-9D4F-6DCDC57A8B23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Řízení o námitkách</a:t>
            </a:r>
            <a:br>
              <a:rPr lang="cs-CZ" b="1" dirty="0" smtClean="0"/>
            </a:br>
            <a:r>
              <a:rPr lang="cs-CZ" b="1" dirty="0" smtClean="0"/>
              <a:t> 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827088" y="1773238"/>
            <a:ext cx="7772400" cy="4357687"/>
          </a:xfrm>
        </p:spPr>
        <p:txBody>
          <a:bodyPr/>
          <a:lstStyle/>
          <a:p>
            <a:pPr algn="just"/>
            <a:endParaRPr lang="cs-CZ" sz="1700" dirty="0" smtClean="0"/>
          </a:p>
          <a:p>
            <a:pPr algn="just"/>
            <a:r>
              <a:rPr lang="cs-CZ" sz="1700" dirty="0" smtClean="0"/>
              <a:t>námitky může vznést obviněný, obhájce, státní zástupce, poškozený, zúčastněná osoba, ale i znalec</a:t>
            </a:r>
          </a:p>
          <a:p>
            <a:pPr algn="just">
              <a:buFont typeface="Wingdings" pitchFamily="2" charset="2"/>
              <a:buNone/>
            </a:pPr>
            <a:endParaRPr lang="cs-CZ" sz="1800" dirty="0" smtClean="0"/>
          </a:p>
          <a:p>
            <a:pPr lvl="1" algn="just"/>
            <a:r>
              <a:rPr lang="cs-CZ" sz="1500" dirty="0" smtClean="0"/>
              <a:t>znalec může po doručení opatření např. namítat okolnosti tvořící obsah námitek, ale i další skutečnosti, kterému brání znalecký posudek podat (např. realizovatelná lhůta)</a:t>
            </a:r>
          </a:p>
          <a:p>
            <a:pPr algn="just">
              <a:buNone/>
            </a:pPr>
            <a:endParaRPr lang="cs-CZ" sz="1700" dirty="0" smtClean="0"/>
          </a:p>
          <a:p>
            <a:pPr algn="just"/>
            <a:r>
              <a:rPr lang="cs-CZ" sz="1700" dirty="0" smtClean="0"/>
              <a:t>pokud odborné vyjádření zpracovává jiná osoba, než znalec, námitky vznést nelze</a:t>
            </a:r>
          </a:p>
          <a:p>
            <a:pPr algn="just">
              <a:buNone/>
            </a:pPr>
            <a:endParaRPr lang="cs-CZ" sz="1700" dirty="0" smtClean="0"/>
          </a:p>
          <a:p>
            <a:pPr lvl="1" algn="just"/>
            <a:r>
              <a:rPr lang="cs-CZ" sz="1500" dirty="0" smtClean="0"/>
              <a:t>možnost postupu per </a:t>
            </a:r>
            <a:r>
              <a:rPr lang="cs-CZ" sz="1500" dirty="0" err="1" smtClean="0"/>
              <a:t>analogiam</a:t>
            </a:r>
            <a:r>
              <a:rPr lang="cs-CZ" sz="1500" dirty="0" smtClean="0"/>
              <a:t> dle § 157a </a:t>
            </a:r>
            <a:r>
              <a:rPr lang="cs-CZ" sz="1500" dirty="0" err="1" smtClean="0"/>
              <a:t>TrŘ</a:t>
            </a:r>
            <a:r>
              <a:rPr lang="cs-CZ" sz="1500" dirty="0" smtClean="0"/>
              <a:t> - stížnost na postup policejního orgánu a státního zástupce a </a:t>
            </a:r>
            <a:r>
              <a:rPr lang="cs-CZ" altLang="cs-CZ" sz="1500" dirty="0" smtClean="0"/>
              <a:t>§ 203/3 </a:t>
            </a:r>
            <a:r>
              <a:rPr lang="cs-CZ" altLang="cs-CZ" sz="1500" dirty="0" err="1" smtClean="0"/>
              <a:t>TrŘ</a:t>
            </a:r>
            <a:r>
              <a:rPr lang="cs-CZ" altLang="cs-CZ" sz="1500" dirty="0" smtClean="0"/>
              <a:t> - žádost o přezkoumání postupu předsedy senátu </a:t>
            </a:r>
          </a:p>
          <a:p>
            <a:endParaRPr lang="cs-CZ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22381A-D093-464E-82B8-A500EA77E21B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buFont typeface="Wingdings" pitchFamily="2" charset="2"/>
              <a:buNone/>
            </a:pPr>
            <a:endParaRPr lang="cs-CZ" sz="1600" dirty="0" smtClean="0"/>
          </a:p>
          <a:p>
            <a:pPr algn="just"/>
            <a:endParaRPr lang="cs-CZ" sz="1800" dirty="0" smtClean="0"/>
          </a:p>
          <a:p>
            <a:pPr algn="just"/>
            <a:r>
              <a:rPr lang="cs-CZ" sz="1700" dirty="0" smtClean="0"/>
              <a:t>o námitkách rozhoduje v přípravném řízení dozorový státní zástupce  nebo v řízení před soudem předseda senátu nebo soud, kterému přísluší o opravném prostředku rozhodnout </a:t>
            </a:r>
          </a:p>
          <a:p>
            <a:pPr algn="just">
              <a:buFont typeface="Wingdings" pitchFamily="2" charset="2"/>
              <a:buNone/>
            </a:pPr>
            <a:endParaRPr lang="cs-CZ" sz="1800" dirty="0" smtClean="0"/>
          </a:p>
          <a:p>
            <a:pPr lvl="1" algn="just"/>
            <a:r>
              <a:rPr lang="cs-CZ" sz="1600" dirty="0" smtClean="0"/>
              <a:t>námitkám buď vyhoví  nebo je zamítne (§ 174/2e </a:t>
            </a:r>
            <a:r>
              <a:rPr lang="cs-CZ" sz="1600" dirty="0" err="1" smtClean="0"/>
              <a:t>TrŘ</a:t>
            </a:r>
            <a:r>
              <a:rPr lang="cs-CZ" sz="1600" dirty="0" smtClean="0"/>
              <a:t>)</a:t>
            </a:r>
          </a:p>
          <a:p>
            <a:pPr lvl="1" algn="just"/>
            <a:endParaRPr lang="cs-CZ" sz="1600" dirty="0" smtClean="0"/>
          </a:p>
          <a:p>
            <a:pPr lvl="1" algn="just"/>
            <a:r>
              <a:rPr lang="cs-CZ" sz="1600" dirty="0" smtClean="0"/>
              <a:t>pokud je  zamítne a tyto byly podány znalcem, je tento povinen znalecký posudek vypracovat</a:t>
            </a:r>
          </a:p>
          <a:p>
            <a:pPr>
              <a:buNone/>
            </a:pPr>
            <a:endParaRPr lang="cs-CZ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6A21DD-65E9-4604-AD48-07D736618267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mtClean="0"/>
              <a:t>Obligatorní přibrání jednoho znalce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>
              <a:defRPr/>
            </a:pPr>
            <a:endParaRPr lang="cs-CZ" sz="1600" dirty="0" smtClean="0"/>
          </a:p>
          <a:p>
            <a:pPr marL="342900" lvl="1" indent="-342900" algn="just">
              <a:defRPr/>
            </a:pPr>
            <a:r>
              <a:rPr lang="cs-CZ" sz="1600" dirty="0" smtClean="0"/>
              <a:t>složitost posuzované otázky vyžaduje vždy přibrání znalce k vypracování znaleckého posudku a uvedená povinnost vyplývá z </a:t>
            </a:r>
            <a:r>
              <a:rPr lang="cs-CZ" sz="1600" dirty="0" err="1" smtClean="0"/>
              <a:t>TrŘ</a:t>
            </a:r>
            <a:r>
              <a:rPr lang="cs-CZ" sz="1600" dirty="0" smtClean="0"/>
              <a:t> </a:t>
            </a:r>
          </a:p>
          <a:p>
            <a:pPr marL="342900" lvl="1" indent="-342900" algn="just">
              <a:buFont typeface="Wingdings" pitchFamily="2" charset="2"/>
              <a:buNone/>
              <a:defRPr/>
            </a:pPr>
            <a:endParaRPr lang="cs-CZ" sz="1600" dirty="0" smtClean="0"/>
          </a:p>
          <a:p>
            <a:pPr marL="342900" lvl="1" indent="-342900" algn="just">
              <a:defRPr/>
            </a:pPr>
            <a:r>
              <a:rPr lang="cs-CZ" sz="1600" dirty="0" smtClean="0"/>
              <a:t>§ 110 </a:t>
            </a:r>
            <a:r>
              <a:rPr lang="cs-CZ" sz="1600" dirty="0" err="1" smtClean="0"/>
              <a:t>TrŘ</a:t>
            </a:r>
            <a:r>
              <a:rPr lang="cs-CZ" sz="1600" dirty="0" smtClean="0"/>
              <a:t> - ve výjimečných, zvlášť obtížných případech, vyžadujících zvláštního vědeckého posouzení (posudek ústavu)</a:t>
            </a:r>
          </a:p>
          <a:p>
            <a:pPr marL="342900" lvl="1" indent="-342900">
              <a:buFont typeface="Wingdings" pitchFamily="2" charset="2"/>
              <a:buNone/>
              <a:defRPr/>
            </a:pPr>
            <a:endParaRPr lang="cs-CZ" sz="1600" dirty="0" smtClean="0"/>
          </a:p>
          <a:p>
            <a:pPr algn="just">
              <a:defRPr/>
            </a:pPr>
            <a:r>
              <a:rPr lang="cs-CZ" sz="1600" dirty="0" smtClean="0"/>
              <a:t>§ 116/1, 2  </a:t>
            </a:r>
            <a:r>
              <a:rPr lang="cs-CZ" sz="1600" dirty="0" err="1" smtClean="0"/>
              <a:t>TrŘ</a:t>
            </a:r>
            <a:r>
              <a:rPr lang="cs-CZ" sz="1600" dirty="0" smtClean="0"/>
              <a:t> - vyšetření duševního stavu  obviněného - znalec z oboru psychiatrie </a:t>
            </a:r>
          </a:p>
          <a:p>
            <a:pPr>
              <a:buFont typeface="Wingdings" pitchFamily="2" charset="2"/>
              <a:buNone/>
              <a:defRPr/>
            </a:pPr>
            <a:endParaRPr lang="cs-CZ" sz="1600" dirty="0" smtClean="0"/>
          </a:p>
          <a:p>
            <a:pPr algn="just">
              <a:defRPr/>
            </a:pPr>
            <a:r>
              <a:rPr lang="cs-CZ" sz="1600" dirty="0" smtClean="0"/>
              <a:t>§ 118 </a:t>
            </a:r>
            <a:r>
              <a:rPr lang="cs-CZ" sz="1600" dirty="0" err="1" smtClean="0"/>
              <a:t>TrŘ</a:t>
            </a:r>
            <a:r>
              <a:rPr lang="cs-CZ" sz="1600" dirty="0" smtClean="0"/>
              <a:t> - jsou-li pochybnosti o schopnosti svědka správně vnímat a vypovídat, lze vyšetřit znalecky jeho duševní stav (ústavní pozorování jeho duševního stavu je nepřípustné) </a:t>
            </a:r>
          </a:p>
          <a:p>
            <a:pPr algn="just">
              <a:buFont typeface="Wingdings" pitchFamily="2" charset="2"/>
              <a:buNone/>
              <a:defRPr/>
            </a:pPr>
            <a:endParaRPr lang="cs-CZ" sz="1700" dirty="0" smtClean="0"/>
          </a:p>
          <a:p>
            <a:pPr>
              <a:buNone/>
              <a:defRPr/>
            </a:pP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67DC884-CA7A-40EA-9593-5A1D8F187584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mtClean="0"/>
              <a:t>Obligatorní přibrání jednoho znalce</a:t>
            </a:r>
            <a:endParaRPr lang="cs-CZ" smtClean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 smtClean="0"/>
              <a:t>složitost posuzované otázky vyžaduje vždy přibrání znalce k vypracování znaleckého posudku, přičemž uvedená povinnost nevyplývá z </a:t>
            </a:r>
            <a:r>
              <a:rPr lang="cs-CZ" sz="1800" dirty="0" err="1" smtClean="0"/>
              <a:t>TrŘ</a:t>
            </a:r>
            <a:endParaRPr lang="cs-CZ" sz="1800" dirty="0" smtClean="0"/>
          </a:p>
          <a:p>
            <a:pPr algn="just">
              <a:buFont typeface="Wingdings" pitchFamily="2" charset="2"/>
              <a:buNone/>
            </a:pPr>
            <a:endParaRPr lang="cs-CZ" sz="1800" dirty="0" smtClean="0"/>
          </a:p>
          <a:p>
            <a:pPr lvl="1" algn="just"/>
            <a:r>
              <a:rPr lang="cs-CZ" sz="1500" dirty="0" smtClean="0"/>
              <a:t>stran dopravních nehod, jejichž konkrétní okolnosti mohou být objasněny   jen na základě odborných znalostí  z oboru  konstrukce a řízení motorových vozidel (R 1/1966) </a:t>
            </a:r>
          </a:p>
          <a:p>
            <a:pPr lvl="1" algn="just"/>
            <a:r>
              <a:rPr lang="cs-CZ" sz="1500" dirty="0" smtClean="0"/>
              <a:t>výpočet rychlosti motorového vozidla (R 24/1987, R 27/1988)</a:t>
            </a:r>
          </a:p>
          <a:p>
            <a:pPr lvl="1" algn="just"/>
            <a:r>
              <a:rPr lang="cs-CZ" sz="1500" dirty="0" smtClean="0"/>
              <a:t>vyhodnocení záznamu tachografického kotouče autobusu (R 9/1990)</a:t>
            </a:r>
          </a:p>
          <a:p>
            <a:pPr lvl="1" algn="just"/>
            <a:r>
              <a:rPr lang="cs-CZ" sz="1500" dirty="0" smtClean="0"/>
              <a:t>zjištění okamžiku smrti (R 47/1970) </a:t>
            </a:r>
          </a:p>
          <a:p>
            <a:pPr lvl="1" algn="just"/>
            <a:r>
              <a:rPr lang="cs-CZ" sz="1500" dirty="0" smtClean="0"/>
              <a:t>složitější ocenění věci  - stupeň opotřebí  a rozsah snížení její původní hodnoty (R 46/1969) </a:t>
            </a:r>
          </a:p>
          <a:p>
            <a:pPr lvl="1" algn="just"/>
            <a:r>
              <a:rPr lang="cs-CZ" sz="1500" dirty="0" smtClean="0"/>
              <a:t>obtížné stanovení rozsahu škody způsobené trestným činem (R 25/1970) </a:t>
            </a:r>
          </a:p>
          <a:p>
            <a:pPr lvl="1" algn="just"/>
            <a:r>
              <a:rPr lang="cs-CZ" sz="1500" dirty="0" smtClean="0"/>
              <a:t>obviněný zásadním způsobem mění  své výpovědi a je pochybnost o jeho schopnosti vnímat události a tyto si uložit do paměti (R 40/1994) </a:t>
            </a:r>
          </a:p>
          <a:p>
            <a:pPr lvl="1" algn="just"/>
            <a:r>
              <a:rPr lang="cs-CZ" sz="1500" dirty="0" smtClean="0"/>
              <a:t>posouzení stupně závislosti na omamných a psychotropních látkách (R 60/2001) atd.</a:t>
            </a:r>
          </a:p>
          <a:p>
            <a:pPr algn="just"/>
            <a:endParaRPr lang="cs-CZ" sz="1500" dirty="0" smtClean="0"/>
          </a:p>
          <a:p>
            <a:endParaRPr lang="cs-CZ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B3F587D-C520-45BA-A70F-30D92C5E7CCF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700" dirty="0" smtClean="0"/>
          </a:p>
          <a:p>
            <a:pPr algn="just">
              <a:defRPr/>
            </a:pPr>
            <a:r>
              <a:rPr lang="cs-CZ" sz="1700" dirty="0" smtClean="0"/>
              <a:t>důkazní </a:t>
            </a:r>
            <a:r>
              <a:rPr lang="cs-CZ" sz="1700" dirty="0" smtClean="0"/>
              <a:t>prostředek - procesní činnost OČTŘ nebo oprávněné strany trestního řízení sloužící k poznání skutečnosti, která má být zjištěna </a:t>
            </a:r>
          </a:p>
          <a:p>
            <a:pPr lvl="1" algn="just">
              <a:defRPr/>
            </a:pPr>
            <a:r>
              <a:rPr lang="cs-CZ" sz="1500" dirty="0" smtClean="0">
                <a:ea typeface="+mn-ea"/>
                <a:cs typeface="+mn-cs"/>
              </a:rPr>
              <a:t>jedná se o nástroj k tomu, aby bylo možno dospět k přímému poznatku o předmětu dokazování, tj. k důkazu určité relevantní skutečnosti</a:t>
            </a:r>
          </a:p>
          <a:p>
            <a:pPr algn="just">
              <a:defRPr/>
            </a:pPr>
            <a:endParaRPr lang="cs-CZ" sz="1700" dirty="0" smtClean="0"/>
          </a:p>
          <a:p>
            <a:pPr algn="just">
              <a:defRPr/>
            </a:pPr>
            <a:r>
              <a:rPr lang="cs-CZ" sz="1700" dirty="0" smtClean="0"/>
              <a:t>pramen důkazu - nositel informace, z nichž se čerpá poznatek, který je předmětem dokazování </a:t>
            </a:r>
          </a:p>
          <a:p>
            <a:pPr lvl="1" algn="just">
              <a:defRPr/>
            </a:pPr>
            <a:r>
              <a:rPr lang="cs-CZ" sz="1500" dirty="0" smtClean="0">
                <a:ea typeface="+mn-ea"/>
                <a:cs typeface="+mn-cs"/>
              </a:rPr>
              <a:t>jsou jím buď osoby nebo věci</a:t>
            </a:r>
          </a:p>
          <a:p>
            <a:pPr>
              <a:defRPr/>
            </a:pPr>
            <a:endParaRPr lang="cs-CZ" dirty="0" smtClean="0"/>
          </a:p>
          <a:p>
            <a:pPr algn="just"/>
            <a:r>
              <a:rPr lang="cs-CZ" altLang="cs-CZ" sz="1700" dirty="0" smtClean="0"/>
              <a:t>§ 89/2  </a:t>
            </a:r>
            <a:r>
              <a:rPr lang="cs-CZ" altLang="cs-CZ" sz="1700" dirty="0" err="1" smtClean="0"/>
              <a:t>TrŘ</a:t>
            </a:r>
            <a:r>
              <a:rPr lang="cs-CZ" altLang="cs-CZ" sz="1700" dirty="0" smtClean="0"/>
              <a:t>  demonstrativní  výčet důkazních prostředků – „...zejména….“ </a:t>
            </a:r>
          </a:p>
          <a:p>
            <a:pPr lvl="1" algn="just"/>
            <a:r>
              <a:rPr lang="cs-CZ" altLang="cs-CZ" sz="1500" dirty="0" smtClean="0"/>
              <a:t>lze doplnit dalšími, v zákoně nezmíněnými</a:t>
            </a:r>
            <a:endParaRPr lang="cs-CZ" dirty="0" smtClean="0"/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857CFB-522F-4C80-99F6-31E26405151B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mtClean="0"/>
              <a:t>Obligatorní přijetí dvou znalců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800" dirty="0" smtClean="0"/>
              <a:t>§ 105/4 </a:t>
            </a:r>
            <a:r>
              <a:rPr lang="cs-CZ" sz="1800" dirty="0" err="1" smtClean="0"/>
              <a:t>TrŘ</a:t>
            </a:r>
            <a:r>
              <a:rPr lang="cs-CZ" sz="1800" dirty="0" smtClean="0"/>
              <a:t> - k objasnění skutečnosti zvlášť důležité je třeba přibrat znalce dva</a:t>
            </a:r>
          </a:p>
          <a:p>
            <a:pPr algn="just">
              <a:buFont typeface="Wingdings" pitchFamily="2" charset="2"/>
              <a:buNone/>
              <a:defRPr/>
            </a:pPr>
            <a:endParaRPr lang="cs-CZ" sz="1600" dirty="0" smtClean="0"/>
          </a:p>
          <a:p>
            <a:pPr lvl="1" algn="just">
              <a:defRPr/>
            </a:pPr>
            <a:r>
              <a:rPr lang="cs-CZ" sz="1600" dirty="0" smtClean="0">
                <a:ea typeface="+mn-ea"/>
                <a:cs typeface="+mn-cs"/>
              </a:rPr>
              <a:t>byť to není v </a:t>
            </a:r>
            <a:r>
              <a:rPr lang="cs-CZ" sz="1600" dirty="0" err="1" smtClean="0">
                <a:ea typeface="+mn-ea"/>
                <a:cs typeface="+mn-cs"/>
              </a:rPr>
              <a:t>TrŘ</a:t>
            </a:r>
            <a:r>
              <a:rPr lang="cs-CZ" sz="1600" dirty="0" smtClean="0">
                <a:ea typeface="+mn-ea"/>
                <a:cs typeface="+mn-cs"/>
              </a:rPr>
              <a:t> výslovně uvedeno, jsou tím myšleni dva znalci stejného oboru a odvětví 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600" dirty="0" smtClean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 smtClean="0">
                <a:ea typeface="+mn-ea"/>
                <a:cs typeface="+mn-cs"/>
              </a:rPr>
              <a:t>aplikační praxe přesto připouští přibrání dvou znalců stejného oboru, ale různých odvětví, pokud má i druhý znalec erudici (atestaci) ze základního potřebného oboru či odvětví</a:t>
            </a:r>
          </a:p>
          <a:p>
            <a:pPr lvl="1" algn="just">
              <a:defRPr/>
            </a:pPr>
            <a:endParaRPr lang="cs-CZ" sz="1600" dirty="0" smtClean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 smtClean="0">
                <a:ea typeface="+mn-ea"/>
                <a:cs typeface="+mn-cs"/>
              </a:rPr>
              <a:t>objasnění skutečností týkajících se technických a technologických okolností, zvlášť těžké  dopravní nehody na železnici, havárie letadla, jaderného zařízení, obtížné případy posouzení duševního stavu obviněného </a:t>
            </a:r>
            <a:endParaRPr lang="cs-CZ" sz="1600" dirty="0" smtClean="0"/>
          </a:p>
          <a:p>
            <a:pPr algn="just">
              <a:defRPr/>
            </a:pPr>
            <a:endParaRPr lang="cs-CZ" sz="1600" dirty="0" smtClean="0"/>
          </a:p>
          <a:p>
            <a:pPr>
              <a:defRPr/>
            </a:pP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4358E72-125E-4F81-89D0-58F4AA6ED54B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§ 105/ </a:t>
            </a:r>
            <a:r>
              <a:rPr lang="cs-CZ" sz="1800" dirty="0" err="1" smtClean="0"/>
              <a:t>TrŘ</a:t>
            </a:r>
            <a:r>
              <a:rPr lang="cs-CZ" sz="1800" dirty="0" smtClean="0"/>
              <a:t> (§ 115 </a:t>
            </a:r>
            <a:r>
              <a:rPr lang="cs-CZ" sz="1800" dirty="0" err="1" smtClean="0"/>
              <a:t>TrŘ</a:t>
            </a:r>
            <a:r>
              <a:rPr lang="cs-CZ" sz="1800" dirty="0" smtClean="0"/>
              <a:t> ) - prohlídka a pitva mrtvoly </a:t>
            </a:r>
          </a:p>
          <a:p>
            <a:pPr algn="just">
              <a:buFont typeface="Wingdings" pitchFamily="2" charset="2"/>
              <a:buNone/>
            </a:pPr>
            <a:endParaRPr lang="cs-CZ" sz="1800" dirty="0" smtClean="0"/>
          </a:p>
          <a:p>
            <a:pPr lvl="1" algn="just"/>
            <a:r>
              <a:rPr lang="cs-CZ" sz="1600" dirty="0" smtClean="0"/>
              <a:t>znalecký posudek o prohlídce a pitvě mrtvoly tak mohou vypracovat dva znalci z oboru zdravotnictví, přičemž jeden bude znalcem z odvětví soudního lékařství a druhý z patologické anatomie (R 41/1976, R 52/1991)</a:t>
            </a:r>
          </a:p>
          <a:p>
            <a:pPr algn="just">
              <a:buFont typeface="Wingdings" pitchFamily="2" charset="2"/>
              <a:buNone/>
            </a:pPr>
            <a:endParaRPr lang="cs-CZ" sz="1800" dirty="0" smtClean="0"/>
          </a:p>
          <a:p>
            <a:pPr algn="just"/>
            <a:r>
              <a:rPr lang="cs-CZ" sz="1800" dirty="0" smtClean="0"/>
              <a:t>§ 58/1 ZSM - vyšetření duševního stavu mladistvého </a:t>
            </a:r>
          </a:p>
          <a:p>
            <a:pPr algn="just"/>
            <a:endParaRPr lang="cs-CZ" sz="1800" dirty="0" smtClean="0"/>
          </a:p>
          <a:p>
            <a:pPr lvl="1" algn="just"/>
            <a:r>
              <a:rPr lang="cs-CZ" sz="1600" dirty="0" smtClean="0"/>
              <a:t>ZSM přímo uvádí, že se musí jednat o znalce z oboru zdravotnictví, odvětví psychiatrie se specializací na dětskou psychiatrii a znalce z oboru zdravotnictví nebo pedagogiky, odvětví psychologie, se specializací na dětskou psychologii</a:t>
            </a:r>
          </a:p>
          <a:p>
            <a:pPr lvl="1" algn="just"/>
            <a:endParaRPr lang="cs-CZ" sz="1600" dirty="0" smtClean="0"/>
          </a:p>
          <a:p>
            <a:endParaRPr lang="cs-CZ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542E42F-AC06-458C-9A0B-D81AA4A8ADD2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sz="5400" dirty="0" smtClean="0">
              <a:solidFill>
                <a:srgbClr val="00287D"/>
              </a:solidFill>
            </a:endParaRPr>
          </a:p>
          <a:p>
            <a:pPr algn="ctr">
              <a:buNone/>
            </a:pPr>
            <a:r>
              <a:rPr lang="cs-CZ" sz="5400" b="1" dirty="0" smtClean="0">
                <a:solidFill>
                  <a:srgbClr val="00287D"/>
                </a:solidFill>
              </a:rPr>
              <a:t>Důkaz věcný a listinný  - § 112 </a:t>
            </a:r>
            <a:r>
              <a:rPr lang="cs-CZ" sz="5400" b="1" dirty="0" err="1" smtClean="0">
                <a:solidFill>
                  <a:srgbClr val="00287D"/>
                </a:solidFill>
              </a:rPr>
              <a:t>TrŘ</a:t>
            </a:r>
            <a:r>
              <a:rPr lang="cs-CZ" sz="5400" b="1" dirty="0" smtClean="0">
                <a:solidFill>
                  <a:srgbClr val="00287D"/>
                </a:solidFill>
              </a:rPr>
              <a:t> </a:t>
            </a:r>
            <a:endParaRPr lang="cs-CZ" sz="5400" b="1" dirty="0">
              <a:solidFill>
                <a:srgbClr val="00287D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600" dirty="0" smtClean="0"/>
              <a:t>věcnými důkazy jsou předměty </a:t>
            </a:r>
          </a:p>
          <a:p>
            <a:pPr algn="just"/>
            <a:endParaRPr lang="cs-CZ" sz="1600" dirty="0" smtClean="0"/>
          </a:p>
          <a:p>
            <a:pPr lvl="1" algn="just"/>
            <a:r>
              <a:rPr lang="cs-CZ" sz="1600" dirty="0" smtClean="0"/>
              <a:t>kterými byl trestný čin spáchán (instrumenta </a:t>
            </a:r>
            <a:r>
              <a:rPr lang="cs-CZ" sz="1600" dirty="0" err="1" smtClean="0"/>
              <a:t>sceleris</a:t>
            </a:r>
            <a:r>
              <a:rPr lang="cs-CZ" sz="1600" dirty="0" smtClean="0"/>
              <a:t>) - např.  revolver, dýka, jed, videokazeta, CD </a:t>
            </a:r>
            <a:r>
              <a:rPr lang="cs-CZ" sz="1600" dirty="0" err="1" smtClean="0"/>
              <a:t>rom</a:t>
            </a:r>
            <a:r>
              <a:rPr lang="cs-CZ" sz="1600" dirty="0" smtClean="0"/>
              <a:t> </a:t>
            </a:r>
          </a:p>
          <a:p>
            <a:pPr lvl="1" algn="just"/>
            <a:r>
              <a:rPr lang="cs-CZ" sz="1600" dirty="0" smtClean="0"/>
              <a:t>na kterých byl trestný čin spáchán - např. vypáčená pokladna, rozbitá váza atd.</a:t>
            </a:r>
          </a:p>
          <a:p>
            <a:pPr lvl="1" algn="just"/>
            <a:r>
              <a:rPr lang="cs-CZ" sz="1600" dirty="0" smtClean="0"/>
              <a:t>stopy - např. daktyloskopická  </a:t>
            </a:r>
          </a:p>
          <a:p>
            <a:pPr lvl="1" algn="just"/>
            <a:r>
              <a:rPr lang="cs-CZ" sz="1600" dirty="0" smtClean="0"/>
              <a:t>věci pocházející ze zločinu (</a:t>
            </a:r>
            <a:r>
              <a:rPr lang="cs-CZ" sz="1600" dirty="0" err="1" smtClean="0"/>
              <a:t>producta</a:t>
            </a:r>
            <a:r>
              <a:rPr lang="cs-CZ" sz="1600" dirty="0" smtClean="0"/>
              <a:t> </a:t>
            </a:r>
            <a:r>
              <a:rPr lang="cs-CZ" sz="1600" dirty="0" err="1" smtClean="0"/>
              <a:t>sceleris</a:t>
            </a:r>
            <a:r>
              <a:rPr lang="cs-CZ" sz="1600" dirty="0" smtClean="0"/>
              <a:t>) - např. věci dovezené ze zahraničí přes zákaz dovozu (tzv. pašování) </a:t>
            </a:r>
          </a:p>
          <a:p>
            <a:pPr lvl="1" algn="just"/>
            <a:r>
              <a:rPr lang="cs-CZ" sz="1600" dirty="0" smtClean="0"/>
              <a:t>předměty zhotovené jako vzorky k porovnání  zejména s nástroji, zbraněmi nebo stopami  - např. střela získaná při pokusné střelbě </a:t>
            </a:r>
          </a:p>
          <a:p>
            <a:pPr lvl="1" algn="just"/>
            <a:r>
              <a:rPr lang="cs-CZ" sz="1600" dirty="0" smtClean="0"/>
              <a:t>listiny, které nemají význam z hlediska svého obsahu, ale z jiných důvodů - např.  srovnávací listiny při zjišťování pravosti podpisu </a:t>
            </a:r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k opatřování slouží  zejména instituty týkající se zajištění věci – např. vydání, odnětí, prohlídky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600" dirty="0" smtClean="0"/>
              <a:t>listiny svým obsahem prokazují nebo vyvracejí dokazovanou skutečnost vztahující se k trestnému činu nebo k obviněnému</a:t>
            </a:r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listinou se rozumí materiální podklad (např. papír, pergamen, textilie) zachycující text</a:t>
            </a:r>
          </a:p>
          <a:p>
            <a:pPr algn="just"/>
            <a:endParaRPr lang="cs-CZ" sz="1600" dirty="0" smtClean="0"/>
          </a:p>
          <a:p>
            <a:pPr lvl="1" algn="just"/>
            <a:r>
              <a:rPr lang="cs-CZ" sz="1500" dirty="0" smtClean="0"/>
              <a:t>soukromá (dopis), veřejná (OP, cestovní pas) - § 131 </a:t>
            </a:r>
            <a:r>
              <a:rPr lang="cs-CZ" sz="1500" dirty="0" err="1" smtClean="0"/>
              <a:t>TrZ</a:t>
            </a:r>
            <a:endParaRPr lang="cs-CZ" sz="1500" dirty="0" smtClean="0"/>
          </a:p>
          <a:p>
            <a:pPr lvl="1" algn="just"/>
            <a:r>
              <a:rPr lang="cs-CZ" sz="1500" dirty="0" smtClean="0"/>
              <a:t>pravomocná rozhodnutí soudů a jiných státních orgánů </a:t>
            </a:r>
          </a:p>
          <a:p>
            <a:pPr lvl="1" algn="just"/>
            <a:r>
              <a:rPr lang="cs-CZ" sz="1500" dirty="0" smtClean="0"/>
              <a:t>protokoly o procesních úkonech (§ 55 a </a:t>
            </a:r>
            <a:r>
              <a:rPr lang="cs-CZ" sz="1500" dirty="0" err="1" smtClean="0"/>
              <a:t>násl</a:t>
            </a:r>
            <a:r>
              <a:rPr lang="cs-CZ" sz="1500" dirty="0" smtClean="0"/>
              <a:t>. </a:t>
            </a:r>
            <a:r>
              <a:rPr lang="cs-CZ" sz="1500" dirty="0" err="1" smtClean="0"/>
              <a:t>TrŘ</a:t>
            </a:r>
            <a:r>
              <a:rPr lang="cs-CZ" sz="1500" dirty="0" smtClean="0"/>
              <a:t>) </a:t>
            </a:r>
          </a:p>
          <a:p>
            <a:pPr lvl="1" algn="just"/>
            <a:r>
              <a:rPr lang="cs-CZ" sz="1500" dirty="0" smtClean="0"/>
              <a:t>odborné vyjádření </a:t>
            </a:r>
          </a:p>
          <a:p>
            <a:pPr lvl="1" algn="just"/>
            <a:r>
              <a:rPr lang="cs-CZ" sz="1500" dirty="0" smtClean="0"/>
              <a:t>jiné listiny - např. potvrzení, posudky, zprávy státních a jiných orgánů jako je rejstřík trestů, zpráva o pověsti, hodnocení zaměstnavatele</a:t>
            </a:r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nezbytnost provést prověrku a hodnocení listiny z hlediska její pravosti (význam kriminalistiky)</a:t>
            </a:r>
          </a:p>
          <a:p>
            <a:pPr algn="just"/>
            <a:r>
              <a:rPr lang="cs-CZ" sz="1600" dirty="0" smtClean="0"/>
              <a:t>k opatřování slouží  zejména instituty týkající se zajištění věci - např. vydání, odnětí, prohlídky</a:t>
            </a:r>
          </a:p>
          <a:p>
            <a:pPr algn="just">
              <a:buNone/>
            </a:pPr>
            <a:endParaRPr lang="cs-CZ" sz="1600" dirty="0" smtClean="0"/>
          </a:p>
          <a:p>
            <a:pPr algn="just"/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sz="5400" b="1" dirty="0" smtClean="0">
              <a:solidFill>
                <a:srgbClr val="00287D"/>
              </a:solidFill>
            </a:endParaRPr>
          </a:p>
          <a:p>
            <a:pPr algn="ctr">
              <a:buNone/>
            </a:pPr>
            <a:r>
              <a:rPr lang="cs-CZ" sz="5400" b="1" dirty="0" smtClean="0">
                <a:solidFill>
                  <a:srgbClr val="00287D"/>
                </a:solidFill>
              </a:rPr>
              <a:t>Ohledání věci - § 113 </a:t>
            </a:r>
            <a:r>
              <a:rPr lang="cs-CZ" sz="5400" b="1" dirty="0" err="1" smtClean="0">
                <a:solidFill>
                  <a:srgbClr val="00287D"/>
                </a:solidFill>
              </a:rPr>
              <a:t>TrŘ</a:t>
            </a:r>
            <a:endParaRPr lang="cs-CZ" sz="5400" b="1" dirty="0">
              <a:solidFill>
                <a:srgbClr val="00287D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600" dirty="0" smtClean="0"/>
              <a:t>ohledání se koná, mají-li být přímým pozorováním objasněny skutečnosti důležité pro trestní řízení</a:t>
            </a:r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ohledání místa činu - ohledání zpravidla přirozeně ohraničené části prostoru - např. místnosti, parkoviště, silnice, které v sobě zahrnuje i ohledání mrtvoly, předmětů, stop a dokumentů</a:t>
            </a:r>
          </a:p>
          <a:p>
            <a:pPr algn="just"/>
            <a:endParaRPr lang="cs-CZ" sz="1600" dirty="0" smtClean="0"/>
          </a:p>
          <a:p>
            <a:pPr lvl="1" algn="just"/>
            <a:r>
              <a:rPr lang="cs-CZ" sz="1600" dirty="0" smtClean="0"/>
              <a:t>účelem je učinění si celkové představy o místě činu, jeho charakteru, rozloze, celkovém rozmístění předmětů atd.</a:t>
            </a:r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ohledání se účastní zpravidla znalec; nemusí být v praxi pravidlem </a:t>
            </a:r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protokol o ohledání musí poskytovat úplný a věrný obraz předmětu ohledání; mají se proto k němu přiložit fotografie, náčrty a jiné pomůcky.</a:t>
            </a:r>
          </a:p>
          <a:p>
            <a:pPr algn="just"/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600" dirty="0" smtClean="0"/>
          </a:p>
          <a:p>
            <a:endParaRPr lang="cs-CZ" sz="1600" dirty="0" smtClean="0"/>
          </a:p>
          <a:p>
            <a:r>
              <a:rPr lang="cs-CZ" sz="1600" dirty="0" smtClean="0"/>
              <a:t>ohledání stop probíhá nejen na místě jejich nálezu, ale následně i v laboratoři</a:t>
            </a:r>
          </a:p>
          <a:p>
            <a:pPr algn="just"/>
            <a:endParaRPr lang="cs-CZ" sz="1600" dirty="0" smtClean="0"/>
          </a:p>
          <a:p>
            <a:pPr lvl="1" algn="just"/>
            <a:r>
              <a:rPr lang="cs-CZ" sz="1600" dirty="0" smtClean="0"/>
              <a:t>zkoumání stop člověka (např. daktyloskopické, krevní, biologické, stopy obuvi, rukavic), nástrojů a předmětů (např. mechanoskopické, balistické) směřují k určení mechanismu jejich vzniku a budou předmětem dalšího zkoumání (odborné vyjádření, znalecký posudek)</a:t>
            </a:r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ohledáním dokumentů  se zjišťuje jejich vztah k objasňovanému trestnému činu (např. zda je dopis poškozeného ohořelý) a k odhalení a zjištění dalších případných stop (např. stop po padělání) a závěru k tomu, zda mohou sloužit jako listinný důkaz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altLang="cs-CZ" sz="4000" b="1" dirty="0" smtClean="0">
              <a:solidFill>
                <a:srgbClr val="00287D"/>
              </a:solidFill>
            </a:endParaRPr>
          </a:p>
          <a:p>
            <a:pPr algn="ctr">
              <a:buNone/>
            </a:pPr>
            <a:r>
              <a:rPr lang="cs-CZ" altLang="cs-CZ" sz="5400" b="1" dirty="0" smtClean="0">
                <a:solidFill>
                  <a:srgbClr val="00287D"/>
                </a:solidFill>
              </a:rPr>
              <a:t>Operativně pátrací prostředky - § 158b a </a:t>
            </a:r>
            <a:r>
              <a:rPr lang="cs-CZ" altLang="cs-CZ" sz="5400" b="1" dirty="0" err="1" smtClean="0">
                <a:solidFill>
                  <a:srgbClr val="00287D"/>
                </a:solidFill>
              </a:rPr>
              <a:t>násl</a:t>
            </a:r>
            <a:r>
              <a:rPr lang="cs-CZ" altLang="cs-CZ" sz="5400" b="1" dirty="0" smtClean="0">
                <a:solidFill>
                  <a:srgbClr val="00287D"/>
                </a:solidFill>
              </a:rPr>
              <a:t>. </a:t>
            </a:r>
            <a:r>
              <a:rPr lang="cs-CZ" altLang="cs-CZ" sz="5400" b="1" dirty="0" err="1" smtClean="0">
                <a:solidFill>
                  <a:srgbClr val="00287D"/>
                </a:solidFill>
              </a:rPr>
              <a:t>TrŘ</a:t>
            </a:r>
            <a:endParaRPr lang="cs-CZ" sz="5400" dirty="0">
              <a:solidFill>
                <a:srgbClr val="00287D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altLang="cs-CZ" sz="2600" b="1" dirty="0" smtClean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700" dirty="0" smtClean="0"/>
              <a:t>operativně pátrací činnost </a:t>
            </a:r>
          </a:p>
          <a:p>
            <a:pPr algn="just"/>
            <a:endParaRPr lang="cs-CZ" altLang="cs-CZ" sz="1700" dirty="0" smtClean="0"/>
          </a:p>
          <a:p>
            <a:pPr lvl="1" algn="just"/>
            <a:r>
              <a:rPr lang="cs-CZ" altLang="cs-CZ" sz="1500" dirty="0" smtClean="0"/>
              <a:t>ucelený systém činností specializovaných orgánů, zpravidla utajovaného a průzkumného charakteru reagující na informační signály  neurčité povahy naznačující možnou souvislosti s trestnou činností</a:t>
            </a:r>
          </a:p>
          <a:p>
            <a:pPr algn="just"/>
            <a:endParaRPr lang="cs-CZ" altLang="cs-CZ" sz="1700" dirty="0" smtClean="0"/>
          </a:p>
          <a:p>
            <a:pPr algn="just"/>
            <a:r>
              <a:rPr lang="cs-CZ" altLang="cs-CZ" sz="1700" dirty="0" smtClean="0"/>
              <a:t>jejich účelem je předcházení, odhalování a objasňování trestné činnosti, pátrání po skrytých pachatelích, hledaných nezvěstných osobách a věcných důkazech   </a:t>
            </a:r>
          </a:p>
          <a:p>
            <a:pPr algn="just"/>
            <a:endParaRPr lang="cs-CZ" altLang="cs-CZ" sz="1700" dirty="0" smtClean="0"/>
          </a:p>
          <a:p>
            <a:pPr algn="just"/>
            <a:r>
              <a:rPr lang="cs-CZ" altLang="cs-CZ" sz="1700" dirty="0" smtClean="0"/>
              <a:t>realizuje je pověřený policejní orgán  - § 12/2 </a:t>
            </a:r>
            <a:r>
              <a:rPr lang="cs-CZ" altLang="cs-CZ" sz="1700" dirty="0" err="1" smtClean="0"/>
              <a:t>TrŘ</a:t>
            </a:r>
            <a:r>
              <a:rPr lang="cs-CZ" altLang="cs-CZ" sz="1700" dirty="0" smtClean="0"/>
              <a:t> </a:t>
            </a:r>
          </a:p>
          <a:p>
            <a:pPr algn="just">
              <a:buFont typeface="Wingdings" pitchFamily="2" charset="2"/>
              <a:buNone/>
            </a:pPr>
            <a:endParaRPr lang="cs-CZ" altLang="cs-CZ" sz="1700" dirty="0" smtClean="0"/>
          </a:p>
          <a:p>
            <a:pPr lvl="1" algn="just"/>
            <a:r>
              <a:rPr lang="cs-CZ" altLang="cs-CZ" sz="1500" dirty="0" smtClean="0"/>
              <a:t>Policie České republiky, Generální inspekce bezpečnostních sborů, Vojenské zpravodajství, Bezpečnostní informační služba, Úřad pro zahraniční informace a styky, Vězeňská služba, Vojenská policie, Celní správa 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sz="5400" b="1" dirty="0" smtClean="0">
              <a:solidFill>
                <a:srgbClr val="00287D"/>
              </a:solidFill>
            </a:endParaRPr>
          </a:p>
          <a:p>
            <a:pPr algn="ctr">
              <a:buNone/>
            </a:pPr>
            <a:r>
              <a:rPr lang="cs-CZ" sz="5400" b="1" dirty="0" smtClean="0">
                <a:solidFill>
                  <a:srgbClr val="00287D"/>
                </a:solidFill>
              </a:rPr>
              <a:t>Výslech obviněného - § 90 a </a:t>
            </a:r>
            <a:r>
              <a:rPr lang="cs-CZ" sz="5400" b="1" dirty="0" err="1" smtClean="0">
                <a:solidFill>
                  <a:srgbClr val="00287D"/>
                </a:solidFill>
              </a:rPr>
              <a:t>násl</a:t>
            </a:r>
            <a:r>
              <a:rPr lang="cs-CZ" sz="5400" b="1" dirty="0" smtClean="0">
                <a:solidFill>
                  <a:srgbClr val="00287D"/>
                </a:solidFill>
              </a:rPr>
              <a:t>. </a:t>
            </a:r>
            <a:r>
              <a:rPr lang="cs-CZ" sz="5400" b="1" dirty="0" err="1" smtClean="0">
                <a:solidFill>
                  <a:srgbClr val="00287D"/>
                </a:solidFill>
              </a:rPr>
              <a:t>TrŘ</a:t>
            </a:r>
            <a:r>
              <a:rPr lang="cs-CZ" sz="5400" b="1" dirty="0" smtClean="0">
                <a:solidFill>
                  <a:srgbClr val="00287D"/>
                </a:solidFill>
              </a:rPr>
              <a:t> </a:t>
            </a:r>
            <a:endParaRPr lang="cs-CZ" sz="5400" b="1" dirty="0">
              <a:solidFill>
                <a:srgbClr val="00287D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700" smtClean="0"/>
              <a:t>podmínky pro použití</a:t>
            </a:r>
          </a:p>
          <a:p>
            <a:pPr>
              <a:buFont typeface="Wingdings" pitchFamily="2" charset="2"/>
              <a:buNone/>
            </a:pPr>
            <a:endParaRPr lang="cs-CZ" altLang="cs-CZ" sz="1700" smtClean="0"/>
          </a:p>
          <a:p>
            <a:pPr lvl="1"/>
            <a:r>
              <a:rPr lang="cs-CZ" altLang="cs-CZ" sz="1500" smtClean="0"/>
              <a:t>řízení o úmyslném trestném činu</a:t>
            </a:r>
          </a:p>
          <a:p>
            <a:pPr lvl="1"/>
            <a:r>
              <a:rPr lang="cs-CZ" altLang="cs-CZ" sz="1500" smtClean="0"/>
              <a:t>získání skutečností důležitých pro trestní řízení</a:t>
            </a:r>
          </a:p>
          <a:p>
            <a:pPr lvl="1"/>
            <a:r>
              <a:rPr lang="cs-CZ" altLang="cs-CZ" sz="1500" smtClean="0"/>
              <a:t>sledovaného účelu nelze  dosáhnout jinak (subsidiarita) </a:t>
            </a:r>
          </a:p>
          <a:p>
            <a:pPr lvl="1"/>
            <a:r>
              <a:rPr lang="cs-CZ" altLang="cs-CZ" sz="1500" smtClean="0"/>
              <a:t>omezení základních práv a svobod jen v minimální míře (minimalizace)</a:t>
            </a:r>
          </a:p>
          <a:p>
            <a:endParaRPr lang="cs-CZ" altLang="cs-CZ" sz="1700" smtClean="0"/>
          </a:p>
          <a:p>
            <a:pPr algn="just"/>
            <a:r>
              <a:rPr lang="cs-CZ" altLang="cs-CZ" sz="1700" smtClean="0"/>
              <a:t>policejní provokace - jestliže se jednání státu, v daném případě  policejního orgánu stává  součástí skutkového děje, celé posloupnosti úkonů, z nichž se  trestní jednání skládá, např. provokace, či iniciování trestného činu jeho dokonání atd. </a:t>
            </a:r>
          </a:p>
          <a:p>
            <a:pPr algn="just"/>
            <a:endParaRPr lang="cs-CZ" altLang="cs-CZ" sz="1700" smtClean="0"/>
          </a:p>
          <a:p>
            <a:pPr algn="just"/>
            <a:r>
              <a:rPr lang="cs-CZ" altLang="cs-CZ" sz="1700" smtClean="0"/>
              <a:t>policejní provokací není, pokud policejní orgán jedná v souladu se zákonem a pouze reaguje na aktivní jednání pachatele </a:t>
            </a:r>
          </a:p>
          <a:p>
            <a:pPr algn="just"/>
            <a:endParaRPr lang="cs-CZ" altLang="cs-CZ" sz="170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smtClean="0"/>
              <a:t>Předstíraný převod - § 158c TrŘ 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700" smtClean="0"/>
              <a:t>předstíraným převodem se rozumí předstírání koupě, prodeje nebo jiného způsobu převodu předmětu plnění včetně převodu věci</a:t>
            </a:r>
          </a:p>
          <a:p>
            <a:pPr algn="just"/>
            <a:endParaRPr lang="cs-CZ" altLang="cs-CZ" sz="1700" smtClean="0"/>
          </a:p>
          <a:p>
            <a:pPr algn="just"/>
            <a:r>
              <a:rPr lang="cs-CZ" altLang="cs-CZ" sz="1700" smtClean="0"/>
              <a:t>k jejímuž držení je třeba zvláštního povolení</a:t>
            </a:r>
          </a:p>
          <a:p>
            <a:pPr lvl="1" algn="just"/>
            <a:r>
              <a:rPr lang="cs-CZ" altLang="cs-CZ" sz="1600" smtClean="0"/>
              <a:t>např. omamné látky, psychotropní látky, prekursory, jedy, radioaktivní materiály, střelné zbraně  a střelivo atd. </a:t>
            </a:r>
          </a:p>
          <a:p>
            <a:pPr algn="just"/>
            <a:endParaRPr lang="cs-CZ" altLang="cs-CZ" sz="1800" smtClean="0"/>
          </a:p>
          <a:p>
            <a:pPr algn="just"/>
            <a:r>
              <a:rPr lang="cs-CZ" altLang="cs-CZ" sz="1700" smtClean="0"/>
              <a:t>jejíž držení je nepřípustné</a:t>
            </a:r>
          </a:p>
          <a:p>
            <a:pPr lvl="1" algn="just"/>
            <a:r>
              <a:rPr lang="cs-CZ" altLang="cs-CZ" sz="1600" smtClean="0"/>
              <a:t>např. zakázané zbraně  a střelivo, zakázané vojenská munice </a:t>
            </a:r>
          </a:p>
          <a:p>
            <a:pPr lvl="1" algn="just">
              <a:buFont typeface="Wingdings" pitchFamily="2" charset="2"/>
              <a:buNone/>
            </a:pPr>
            <a:endParaRPr lang="cs-CZ" altLang="cs-CZ" sz="1600" smtClean="0"/>
          </a:p>
          <a:p>
            <a:pPr algn="just"/>
            <a:r>
              <a:rPr lang="cs-CZ" altLang="cs-CZ" sz="1700" smtClean="0"/>
              <a:t>která pochází z trestného činu</a:t>
            </a:r>
            <a:endParaRPr lang="cs-CZ" altLang="cs-CZ" sz="1800" smtClean="0"/>
          </a:p>
          <a:p>
            <a:pPr lvl="1" algn="just"/>
            <a:r>
              <a:rPr lang="cs-CZ" altLang="cs-CZ" sz="1600" smtClean="0"/>
              <a:t>např. věc, kterou si pachatel neoprávněně přisvojil spácháním trestného činu, to, co bylo trestným činem vyrobeno nebo získáno </a:t>
            </a:r>
          </a:p>
          <a:p>
            <a:pPr lvl="1" algn="just"/>
            <a:endParaRPr lang="cs-CZ" altLang="cs-CZ" sz="1600" smtClean="0"/>
          </a:p>
          <a:p>
            <a:pPr algn="just"/>
            <a:r>
              <a:rPr lang="cs-CZ" altLang="cs-CZ" sz="1700" smtClean="0"/>
              <a:t>která je určena ke spáchání trestného činu</a:t>
            </a:r>
          </a:p>
          <a:p>
            <a:pPr lvl="1" algn="just"/>
            <a:r>
              <a:rPr lang="cs-CZ" altLang="cs-CZ" sz="1600" smtClean="0"/>
              <a:t>např. kasařské,  padělatelské náčiní </a:t>
            </a:r>
          </a:p>
          <a:p>
            <a:pPr algn="just"/>
            <a:endParaRPr lang="cs-CZ" altLang="cs-CZ" sz="1800" smtClean="0"/>
          </a:p>
          <a:p>
            <a:pPr algn="just">
              <a:buFont typeface="Wingdings" pitchFamily="2" charset="2"/>
              <a:buNone/>
            </a:pPr>
            <a:endParaRPr lang="cs-CZ" altLang="cs-CZ" sz="1800" smtClean="0"/>
          </a:p>
          <a:p>
            <a:pPr algn="just">
              <a:buFont typeface="Wingdings" pitchFamily="2" charset="2"/>
              <a:buNone/>
            </a:pPr>
            <a:r>
              <a:rPr lang="cs-CZ" altLang="cs-CZ" sz="1800" smtClean="0"/>
              <a:t/>
            </a:r>
            <a:br>
              <a:rPr lang="cs-CZ" altLang="cs-CZ" sz="1800" smtClean="0"/>
            </a:br>
            <a:endParaRPr lang="cs-CZ" altLang="cs-CZ" sz="1800" smtClean="0"/>
          </a:p>
          <a:p>
            <a:endParaRPr lang="cs-CZ" altLang="cs-CZ" sz="170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700" smtClean="0"/>
          </a:p>
          <a:p>
            <a:pPr algn="just"/>
            <a:endParaRPr lang="cs-CZ" altLang="cs-CZ" sz="1700" smtClean="0"/>
          </a:p>
          <a:p>
            <a:pPr algn="just"/>
            <a:endParaRPr lang="cs-CZ" altLang="cs-CZ" sz="1700" smtClean="0"/>
          </a:p>
          <a:p>
            <a:pPr algn="just"/>
            <a:r>
              <a:rPr lang="cs-CZ" altLang="cs-CZ" sz="1700" smtClean="0"/>
              <a:t>předstíraný převod lze uskutečnit pouze na základě písemného povolení státního zástupce</a:t>
            </a:r>
          </a:p>
          <a:p>
            <a:pPr algn="just"/>
            <a:endParaRPr lang="cs-CZ" altLang="cs-CZ" sz="1700" smtClean="0"/>
          </a:p>
          <a:p>
            <a:pPr lvl="1" algn="just"/>
            <a:r>
              <a:rPr lang="cs-CZ" altLang="cs-CZ" sz="1500" smtClean="0"/>
              <a:t>nesnese-li věc odkladu, lze předstíraný převod provést i bez povolení </a:t>
            </a:r>
          </a:p>
          <a:p>
            <a:pPr algn="just"/>
            <a:endParaRPr lang="cs-CZ" altLang="cs-CZ" sz="1700" smtClean="0"/>
          </a:p>
          <a:p>
            <a:pPr lvl="1" algn="just"/>
            <a:r>
              <a:rPr lang="cs-CZ" altLang="cs-CZ" sz="1500" smtClean="0"/>
              <a:t>policejní orgán je však povinen o povolení bezodkladně dodatečně požádat, a pokud je do 48 hodin neobdrží, je povinen provádění předstíraného převodu ukončit a informace, které se v této souvislosti dozvěděl, nijak nepoužít</a:t>
            </a:r>
          </a:p>
          <a:p>
            <a:pPr algn="just">
              <a:buFont typeface="Wingdings" pitchFamily="2" charset="2"/>
              <a:buNone/>
            </a:pPr>
            <a:r>
              <a:rPr lang="cs-CZ" altLang="cs-CZ" sz="1800" smtClean="0"/>
              <a:t/>
            </a:r>
            <a:br>
              <a:rPr lang="cs-CZ" altLang="cs-CZ" sz="1800" smtClean="0"/>
            </a:br>
            <a:endParaRPr lang="cs-CZ" altLang="cs-CZ" sz="170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 smtClean="0"/>
              <a:t>Sledování osob a věcí - § 158d </a:t>
            </a:r>
            <a:r>
              <a:rPr lang="cs-CZ" altLang="cs-CZ" b="1" dirty="0" err="1" smtClean="0"/>
              <a:t>TrŘ</a:t>
            </a:r>
            <a:endParaRPr lang="cs-CZ" altLang="cs-CZ" b="1" dirty="0" smtClean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700" dirty="0" smtClean="0"/>
              <a:t>rozumí se jím získávání poznatků o osobách a věcech prováděné utajovaným způsobem technickými nebo jinými prostředky</a:t>
            </a:r>
          </a:p>
          <a:p>
            <a:pPr algn="just">
              <a:buFont typeface="Wingdings" pitchFamily="2" charset="2"/>
              <a:buNone/>
            </a:pPr>
            <a:endParaRPr lang="cs-CZ" altLang="cs-CZ" sz="1700" dirty="0" smtClean="0"/>
          </a:p>
          <a:p>
            <a:pPr lvl="1" algn="just"/>
            <a:r>
              <a:rPr lang="cs-CZ" altLang="cs-CZ" sz="1500" dirty="0" smtClean="0"/>
              <a:t>např. elektrotechnické, radiotechnické, </a:t>
            </a:r>
            <a:r>
              <a:rPr lang="cs-CZ" altLang="cs-CZ" sz="1500" dirty="0" err="1" smtClean="0"/>
              <a:t>fototechnické</a:t>
            </a:r>
            <a:r>
              <a:rPr lang="cs-CZ" altLang="cs-CZ" sz="1500" dirty="0" smtClean="0"/>
              <a:t>, optické, mechanické a jiné technické prostředky - dalekohled, prostorové odposlechy, mikrofony, přístroje na zjišťování obsahu písemností, fyzické sledování atd. </a:t>
            </a:r>
          </a:p>
          <a:p>
            <a:pPr algn="just"/>
            <a:endParaRPr lang="cs-CZ" altLang="cs-CZ" sz="1700" dirty="0" smtClean="0"/>
          </a:p>
          <a:p>
            <a:pPr algn="just"/>
            <a:r>
              <a:rPr lang="cs-CZ" altLang="cs-CZ" sz="1800" dirty="0" smtClean="0"/>
              <a:t>písemné povolení státního zástupce</a:t>
            </a:r>
          </a:p>
          <a:p>
            <a:pPr algn="just"/>
            <a:endParaRPr lang="cs-CZ" altLang="cs-CZ" sz="1800" dirty="0" smtClean="0"/>
          </a:p>
          <a:p>
            <a:pPr lvl="1" algn="just"/>
            <a:r>
              <a:rPr lang="cs-CZ" altLang="cs-CZ" sz="1500" dirty="0" smtClean="0"/>
              <a:t>sledování, při kterém mají být pořizovány zvukové, obrazové nebo jiné záznamy</a:t>
            </a:r>
          </a:p>
          <a:p>
            <a:pPr lvl="1" algn="just"/>
            <a:r>
              <a:rPr lang="cs-CZ" altLang="cs-CZ" sz="1500" dirty="0" smtClean="0"/>
              <a:t>nesnese-li věc odkladu, lze sledování zahájit i bez povolení </a:t>
            </a:r>
          </a:p>
          <a:p>
            <a:pPr lvl="2" algn="just"/>
            <a:r>
              <a:rPr lang="cs-CZ" altLang="cs-CZ" sz="1300" dirty="0" smtClean="0"/>
              <a:t>policejní orgán je však povinen o povolení bezodkladně dodatečně požádat, a pokud je do 48 hodin neobdrží, je povinen sledování ukončit, případný záznam zničit a informace, které se v této souvislosti dozvěděl, nijak nepoužít</a:t>
            </a:r>
            <a:endParaRPr lang="cs-CZ" altLang="cs-CZ" sz="1400" dirty="0" smtClean="0"/>
          </a:p>
          <a:p>
            <a:pPr lvl="1" algn="just"/>
            <a:r>
              <a:rPr lang="cs-CZ" altLang="cs-CZ" sz="1500" dirty="0" smtClean="0"/>
              <a:t>bez písemného souhlasu státního zástupce pouze v případě, pokud s tím výslovně souhlasí ten, do jehož práv a svobod má být sledováním zasahováno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sz="1700" dirty="0" smtClean="0"/>
          </a:p>
          <a:p>
            <a:pPr>
              <a:defRPr/>
            </a:pPr>
            <a:r>
              <a:rPr lang="cs-CZ" sz="1600" dirty="0" smtClean="0"/>
              <a:t>písemné povolení soudu</a:t>
            </a:r>
          </a:p>
          <a:p>
            <a:pPr>
              <a:defRPr/>
            </a:pPr>
            <a:endParaRPr lang="cs-CZ" sz="1600" dirty="0" smtClean="0"/>
          </a:p>
          <a:p>
            <a:pPr algn="just">
              <a:defRPr/>
            </a:pPr>
            <a:r>
              <a:rPr lang="cs-CZ" sz="1600" dirty="0" smtClean="0"/>
              <a:t>pokud má být sledováním zasahováno do nedotknutelnosti obydlí, do listovního tajemství nebo zjišťován obsah jiných písemností a záznamů uchovávaných v soukromí za použití technických prostředků</a:t>
            </a:r>
          </a:p>
          <a:p>
            <a:pPr algn="just">
              <a:defRPr/>
            </a:pPr>
            <a:endParaRPr lang="cs-CZ" sz="1700" dirty="0" smtClean="0"/>
          </a:p>
          <a:p>
            <a:pPr lvl="1" algn="just">
              <a:defRPr/>
            </a:pPr>
            <a:r>
              <a:rPr lang="cs-CZ" sz="1500" dirty="0" smtClean="0"/>
              <a:t>při vstupu do obydlí nesmějí být provedeny žádné jiné úkony než takové, které směřují k umístění technických prostředků</a:t>
            </a:r>
          </a:p>
          <a:p>
            <a:pPr algn="just">
              <a:defRPr/>
            </a:pPr>
            <a:endParaRPr lang="cs-CZ" sz="1700" dirty="0" smtClean="0"/>
          </a:p>
          <a:p>
            <a:pPr marL="342900" lvl="1" indent="-342900" algn="just">
              <a:defRPr/>
            </a:pPr>
            <a:r>
              <a:rPr lang="cs-CZ" sz="1600" dirty="0" smtClean="0"/>
              <a:t>bez písemného povolení soudu pouze v případě, pokud s tím výslovně souhlasí ten, do jehož práv a svobod má být sledováním zasahováno</a:t>
            </a:r>
          </a:p>
          <a:p>
            <a:pPr marL="342900" lvl="1" indent="-342900" algn="just">
              <a:defRPr/>
            </a:pPr>
            <a:endParaRPr lang="cs-CZ" sz="1600" dirty="0" smtClean="0"/>
          </a:p>
          <a:p>
            <a:pPr marL="342900" lvl="1" indent="-342900" algn="just">
              <a:defRPr/>
            </a:pPr>
            <a:endParaRPr lang="cs-CZ" sz="1500" dirty="0" smtClean="0"/>
          </a:p>
          <a:p>
            <a:pPr algn="just">
              <a:defRPr/>
            </a:pPr>
            <a:endParaRPr lang="cs-CZ" sz="1800" dirty="0" smtClean="0"/>
          </a:p>
          <a:p>
            <a:pPr algn="just">
              <a:defRPr/>
            </a:pPr>
            <a:endParaRPr lang="cs-CZ" sz="1800" dirty="0" smtClean="0"/>
          </a:p>
          <a:p>
            <a:pPr algn="just">
              <a:buFont typeface="Wingdings" pitchFamily="2" charset="2"/>
              <a:buNone/>
              <a:defRPr/>
            </a:pPr>
            <a:r>
              <a:rPr lang="cs-CZ" sz="1800" dirty="0" smtClean="0"/>
              <a:t/>
            </a:r>
            <a:br>
              <a:rPr lang="cs-CZ" sz="1800" dirty="0" smtClean="0"/>
            </a:br>
            <a:endParaRPr lang="cs-CZ" sz="17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smtClean="0"/>
              <a:t>Použití agenta - § 158e TrŘ 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700" smtClean="0"/>
              <a:t>podmínky pro použití </a:t>
            </a:r>
          </a:p>
          <a:p>
            <a:pPr algn="just"/>
            <a:endParaRPr lang="cs-CZ" altLang="cs-CZ" sz="1700" smtClean="0"/>
          </a:p>
          <a:p>
            <a:pPr lvl="1" algn="just"/>
            <a:r>
              <a:rPr lang="cs-CZ" altLang="cs-CZ" sz="1500" smtClean="0"/>
              <a:t>zločin, pro který TrZ trest odnětí svobody s horní hranicí trestní sazby nejméně osm let</a:t>
            </a:r>
          </a:p>
          <a:p>
            <a:pPr lvl="1" algn="just"/>
            <a:r>
              <a:rPr lang="cs-CZ" altLang="cs-CZ" sz="1500" smtClean="0"/>
              <a:t>taxativně vyjmenované trestné činy uvedené v § 158e/1 TrŘ</a:t>
            </a:r>
          </a:p>
          <a:p>
            <a:pPr lvl="1" algn="just"/>
            <a:r>
              <a:rPr lang="cs-CZ" altLang="cs-CZ" sz="1500" smtClean="0"/>
              <a:t>pro jiný  úmyslný trestný čin, k jehož stíhání zavazuje mezinárodní smlouva, kterou je Česká republika vázána </a:t>
            </a:r>
          </a:p>
          <a:p>
            <a:pPr algn="just"/>
            <a:endParaRPr lang="cs-CZ" altLang="cs-CZ" sz="1700" smtClean="0"/>
          </a:p>
          <a:p>
            <a:pPr algn="just"/>
            <a:r>
              <a:rPr lang="cs-CZ" altLang="cs-CZ" sz="1700" smtClean="0"/>
              <a:t>agentem může být pouze  příslušník P ČR a GIBS </a:t>
            </a:r>
          </a:p>
          <a:p>
            <a:pPr algn="just"/>
            <a:endParaRPr lang="cs-CZ" altLang="cs-CZ" sz="1700" smtClean="0"/>
          </a:p>
          <a:p>
            <a:pPr lvl="1" algn="just"/>
            <a:r>
              <a:rPr lang="cs-CZ" altLang="cs-CZ" sz="1500" smtClean="0"/>
              <a:t>vytvoření legendy   o jiné osobní existenci</a:t>
            </a:r>
          </a:p>
          <a:p>
            <a:pPr lvl="1" algn="just"/>
            <a:r>
              <a:rPr lang="cs-CZ" altLang="cs-CZ" sz="1500" smtClean="0"/>
              <a:t>provádění hospodářských činností, ke kterým je třeba zvláštního  oprávnění, povolení či registrace</a:t>
            </a:r>
          </a:p>
          <a:p>
            <a:pPr lvl="1" algn="just"/>
            <a:r>
              <a:rPr lang="cs-CZ" altLang="cs-CZ" sz="1500" smtClean="0"/>
              <a:t>zastírání skutečného účelu jeho činnosti</a:t>
            </a:r>
          </a:p>
          <a:p>
            <a:pPr lvl="1" algn="just"/>
            <a:r>
              <a:rPr lang="cs-CZ" altLang="cs-CZ" sz="1500" smtClean="0"/>
              <a:t>zastírání příslušnosti k P ČR a GIBS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700" smtClean="0"/>
          </a:p>
          <a:p>
            <a:pPr algn="just"/>
            <a:endParaRPr lang="cs-CZ" altLang="cs-CZ" sz="1700" smtClean="0"/>
          </a:p>
          <a:p>
            <a:pPr algn="just"/>
            <a:r>
              <a:rPr lang="cs-CZ" altLang="cs-CZ" sz="1700" smtClean="0"/>
              <a:t>použití agenta povoluje na návrh státního zástupce VSZ soudce VS</a:t>
            </a:r>
          </a:p>
          <a:p>
            <a:pPr algn="just"/>
            <a:endParaRPr lang="cs-CZ" altLang="cs-CZ" sz="1700" smtClean="0"/>
          </a:p>
          <a:p>
            <a:pPr algn="just"/>
            <a:r>
              <a:rPr lang="cs-CZ" altLang="cs-CZ" sz="1700" smtClean="0"/>
              <a:t>k provádění předstíraného převodu a sledování osob a věcí nepotřebuje agent žádné další povolení </a:t>
            </a:r>
          </a:p>
          <a:p>
            <a:pPr algn="just"/>
            <a:endParaRPr lang="cs-CZ" altLang="cs-CZ" sz="1700" smtClean="0"/>
          </a:p>
          <a:p>
            <a:pPr algn="just"/>
            <a:r>
              <a:rPr lang="cs-CZ" altLang="cs-CZ" sz="1700" smtClean="0"/>
              <a:t>agent může plnit  svoje úkoly  i na území jiného státu po předchozím souhlasu orgánů státu, na jehož území má působit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cs-CZ" b="1" smtClean="0"/>
          </a:p>
          <a:p>
            <a:pPr algn="ctr" eaLnBrk="1" hangingPunct="1">
              <a:buFont typeface="Wingdings" pitchFamily="2" charset="2"/>
              <a:buNone/>
            </a:pPr>
            <a:endParaRPr lang="cs-CZ" b="1" smtClean="0"/>
          </a:p>
          <a:p>
            <a:pPr algn="ctr" eaLnBrk="1" hangingPunct="1">
              <a:buFont typeface="Wingdings" pitchFamily="2" charset="2"/>
              <a:buNone/>
            </a:pPr>
            <a:r>
              <a:rPr lang="cs-CZ" sz="4000" b="1" smtClean="0"/>
              <a:t>Děkuji za pozornost </a:t>
            </a:r>
          </a:p>
          <a:p>
            <a:pPr eaLnBrk="1" hangingPunct="1"/>
            <a:endParaRPr lang="cs-CZ" smtClean="0"/>
          </a:p>
          <a:p>
            <a:pPr algn="ctr" eaLnBrk="1" hangingPunct="1">
              <a:buFont typeface="Wingdings" pitchFamily="2" charset="2"/>
              <a:buNone/>
            </a:pPr>
            <a:r>
              <a:rPr lang="cs-CZ" sz="4000" b="1" smtClean="0"/>
              <a:t>Otázky…???</a:t>
            </a:r>
          </a:p>
          <a:p>
            <a:pPr eaLnBrk="1" hangingPunct="1"/>
            <a:endParaRPr lang="cs-CZ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16A60A2-AAF7-4291-87C9-AB8935386F0B}" type="slidenum">
              <a:rPr lang="cs-CZ" smtClean="0"/>
              <a:pPr>
                <a:defRPr/>
              </a:pPr>
              <a:t>47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573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cs-CZ" b="1" smtClean="0"/>
          </a:p>
          <a:p>
            <a:pPr algn="ctr" eaLnBrk="1" hangingPunct="1">
              <a:buFont typeface="Wingdings" pitchFamily="2" charset="2"/>
              <a:buNone/>
            </a:pPr>
            <a:r>
              <a:rPr lang="cs-CZ" b="1" smtClean="0"/>
              <a:t>doc. JUDr. Marek Fryšták, Ph.D.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smtClean="0"/>
              <a:t>Katedra trestního práva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smtClean="0"/>
              <a:t>Právnická fakulta Masarykovy univerzity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smtClean="0"/>
              <a:t>Veveří 70, 611 80 Brno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smtClean="0"/>
              <a:t>Tel. + 420 549 493 870, Fax. + 420 541 213 162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smtClean="0"/>
              <a:t>E-mail: </a:t>
            </a:r>
            <a:r>
              <a:rPr lang="cs-CZ" b="1" smtClean="0">
                <a:hlinkClick r:id="rId2"/>
              </a:rPr>
              <a:t>Marek.Frystak@law.muni.cz</a:t>
            </a:r>
            <a:r>
              <a:rPr lang="cs-CZ" b="1" smtClean="0"/>
              <a:t> </a:t>
            </a:r>
          </a:p>
          <a:p>
            <a:pPr eaLnBrk="1" hangingPunct="1"/>
            <a:endParaRPr lang="cs-CZ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53F0311-75D4-447F-A2D0-A12096A1A154}" type="slidenum">
              <a:rPr lang="cs-CZ" smtClean="0"/>
              <a:pPr>
                <a:defRPr/>
              </a:pPr>
              <a:t>48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600" dirty="0" smtClean="0"/>
              <a:t>obviněným může být FO i PO, proti které bylo dle § 160/1 </a:t>
            </a:r>
            <a:r>
              <a:rPr lang="cs-CZ" sz="1600" dirty="0" err="1" smtClean="0"/>
              <a:t>TrŘ</a:t>
            </a:r>
            <a:r>
              <a:rPr lang="cs-CZ" sz="1600" dirty="0" smtClean="0"/>
              <a:t> zahájeno trestní stíhání</a:t>
            </a:r>
          </a:p>
          <a:p>
            <a:pPr algn="just"/>
            <a:endParaRPr lang="cs-CZ" sz="1600" dirty="0" smtClean="0"/>
          </a:p>
          <a:p>
            <a:pPr lvl="1" algn="just"/>
            <a:r>
              <a:rPr lang="cs-CZ" sz="1500" dirty="0" smtClean="0"/>
              <a:t>neplatí fikce doručení dle § 64/4,5 </a:t>
            </a:r>
            <a:r>
              <a:rPr lang="cs-CZ" sz="1500" dirty="0" err="1" smtClean="0"/>
              <a:t>TrŘ</a:t>
            </a:r>
            <a:endParaRPr lang="cs-CZ" sz="1500" dirty="0" smtClean="0"/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výpověď obviněného je pouze výpověď, která byl učiněna po zahájení trestního stíhání, a nikoliv vysvětlení podezřelého dle § 158/3a </a:t>
            </a:r>
            <a:r>
              <a:rPr lang="cs-CZ" sz="1600" dirty="0" err="1" smtClean="0"/>
              <a:t>TrŘ</a:t>
            </a:r>
            <a:r>
              <a:rPr lang="cs-CZ" sz="1600" dirty="0" smtClean="0"/>
              <a:t>, výpověď </a:t>
            </a:r>
            <a:r>
              <a:rPr lang="cs-CZ" sz="1600" dirty="0" err="1" smtClean="0"/>
              <a:t>zadrželého</a:t>
            </a:r>
            <a:r>
              <a:rPr lang="cs-CZ" sz="1600" dirty="0" smtClean="0"/>
              <a:t> podezřelého dle § 76/3,5 </a:t>
            </a:r>
            <a:r>
              <a:rPr lang="cs-CZ" sz="1600" dirty="0" err="1" smtClean="0"/>
              <a:t>TrŘ</a:t>
            </a:r>
            <a:r>
              <a:rPr lang="cs-CZ" sz="1600" dirty="0" smtClean="0"/>
              <a:t> , výpověď podezřelého ve zkráceném přípravném řízení  dle § 179b/3 </a:t>
            </a:r>
            <a:r>
              <a:rPr lang="cs-CZ" sz="1600" dirty="0" err="1" smtClean="0"/>
              <a:t>TrŘ</a:t>
            </a:r>
            <a:r>
              <a:rPr lang="cs-CZ" sz="1600" dirty="0" smtClean="0"/>
              <a:t> </a:t>
            </a:r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způsobilost být obviněným  a vypovídat  v trestním řízením není nikterak omezena, ani se neváže na způsobilost být pachatelem trestného činu </a:t>
            </a:r>
          </a:p>
          <a:p>
            <a:pPr algn="just"/>
            <a:endParaRPr lang="cs-CZ" sz="1600" dirty="0" smtClean="0"/>
          </a:p>
          <a:p>
            <a:pPr lvl="1" algn="just"/>
            <a:r>
              <a:rPr lang="cs-CZ" sz="1500" dirty="0" smtClean="0"/>
              <a:t>i osoba omezená na svéprávnosti, pokud byla obviněna, může vypovídat</a:t>
            </a:r>
            <a:endParaRPr lang="cs-CZ" sz="15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smtClean="0"/>
              <a:t>Předvolání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endParaRPr lang="cs-CZ" sz="1800" dirty="0" smtClean="0"/>
          </a:p>
          <a:p>
            <a:pPr algn="just"/>
            <a:r>
              <a:rPr lang="cs-CZ" sz="1800" dirty="0" smtClean="0"/>
              <a:t>písemně, ústně, telefonem, faxem, e-mailem atd. ale vždy prokazatelně</a:t>
            </a:r>
          </a:p>
          <a:p>
            <a:pPr algn="just">
              <a:buFont typeface="Wingdings" pitchFamily="2" charset="2"/>
              <a:buNone/>
            </a:pPr>
            <a:endParaRPr lang="cs-CZ" sz="1800" dirty="0" smtClean="0"/>
          </a:p>
          <a:p>
            <a:pPr algn="just"/>
            <a:r>
              <a:rPr lang="cs-CZ" sz="1800" dirty="0" smtClean="0"/>
              <a:t>uvede se datum, čas, místo a předmět výslechu </a:t>
            </a:r>
          </a:p>
          <a:p>
            <a:pPr algn="just">
              <a:buFont typeface="Wingdings" pitchFamily="2" charset="2"/>
              <a:buNone/>
            </a:pPr>
            <a:endParaRPr lang="cs-CZ" sz="1800" dirty="0" smtClean="0"/>
          </a:p>
          <a:p>
            <a:pPr algn="just"/>
            <a:r>
              <a:rPr lang="cs-CZ" sz="1800" dirty="0" smtClean="0"/>
              <a:t>poučení o následcích nedostavění se</a:t>
            </a:r>
            <a:r>
              <a:rPr lang="cs-CZ" dirty="0" smtClean="0"/>
              <a:t> </a:t>
            </a:r>
          </a:p>
          <a:p>
            <a:pPr lvl="1" algn="just"/>
            <a:endParaRPr lang="cs-CZ" sz="1600" dirty="0" smtClean="0"/>
          </a:p>
          <a:p>
            <a:pPr lvl="1" algn="just"/>
            <a:r>
              <a:rPr lang="cs-CZ" sz="1600" dirty="0" smtClean="0"/>
              <a:t>§ 66 </a:t>
            </a:r>
            <a:r>
              <a:rPr lang="cs-CZ" sz="1600" dirty="0" err="1" smtClean="0"/>
              <a:t>TrŘ</a:t>
            </a:r>
            <a:r>
              <a:rPr lang="cs-CZ" sz="1600" dirty="0" smtClean="0"/>
              <a:t> pořádková pokuta  - nemá smysl, protože nezajistí přítomnost </a:t>
            </a:r>
            <a:r>
              <a:rPr lang="cs-CZ" sz="1600" dirty="0" err="1" smtClean="0"/>
              <a:t>osby</a:t>
            </a:r>
            <a:r>
              <a:rPr lang="cs-CZ" sz="1600" dirty="0" smtClean="0"/>
              <a:t> na úkonu (FO 50.000,- Kč, PO 500.000,- Kč)</a:t>
            </a:r>
          </a:p>
          <a:p>
            <a:pPr lvl="1" algn="just"/>
            <a:endParaRPr lang="cs-CZ" sz="1600" dirty="0" smtClean="0"/>
          </a:p>
          <a:p>
            <a:pPr lvl="1" algn="just"/>
            <a:r>
              <a:rPr lang="cs-CZ" sz="1600" dirty="0" smtClean="0"/>
              <a:t>§ 90 </a:t>
            </a:r>
            <a:r>
              <a:rPr lang="cs-CZ" sz="1600" dirty="0" err="1" smtClean="0"/>
              <a:t>TrŘ</a:t>
            </a:r>
            <a:r>
              <a:rPr lang="cs-CZ" sz="1600" dirty="0" smtClean="0"/>
              <a:t> - předvedení 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2DBD60-3CE5-4149-A48B-BB24730DC07F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B4CBBBC-8C96-4725-B471-85CC0137DC9C}" type="slidenum">
              <a:rPr lang="cs-CZ"/>
              <a:pPr>
                <a:defRPr/>
              </a:pPr>
              <a:t>7</a:t>
            </a:fld>
            <a:endParaRPr lang="cs-CZ"/>
          </a:p>
        </p:txBody>
      </p:sp>
      <p:sp>
        <p:nvSpPr>
          <p:cNvPr id="1024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mtClean="0"/>
              <a:t>Předvedení</a:t>
            </a:r>
          </a:p>
        </p:txBody>
      </p:sp>
      <p:sp>
        <p:nvSpPr>
          <p:cNvPr id="1024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600" smtClean="0"/>
              <a:t>zajištění přítomnosti osoby na úkonu trestního řízení proti její vůli</a:t>
            </a:r>
          </a:p>
          <a:p>
            <a:pPr algn="just">
              <a:buFont typeface="Wingdings" pitchFamily="2" charset="2"/>
              <a:buNone/>
            </a:pPr>
            <a:endParaRPr lang="cs-CZ" sz="1600" smtClean="0"/>
          </a:p>
          <a:p>
            <a:pPr algn="just"/>
            <a:r>
              <a:rPr lang="cs-CZ" sz="1600" smtClean="0"/>
              <a:t>omezení osobní svobody této osoby před úkonem musí být přiměřená, zpravidla ráno toho dne </a:t>
            </a:r>
          </a:p>
          <a:p>
            <a:pPr algn="just">
              <a:buFont typeface="Wingdings" pitchFamily="2" charset="2"/>
              <a:buNone/>
            </a:pPr>
            <a:endParaRPr lang="cs-CZ" sz="1800" smtClean="0"/>
          </a:p>
          <a:p>
            <a:pPr lvl="1" algn="just"/>
            <a:r>
              <a:rPr lang="cs-CZ" sz="1500" smtClean="0"/>
              <a:t>věcný záměr nového trestního řádu hovoří o omezení osobní svobody předváděné osoby na 48 hodin před úkonem </a:t>
            </a:r>
          </a:p>
          <a:p>
            <a:pPr lvl="1" algn="just">
              <a:buFont typeface="Wingdings" pitchFamily="2" charset="2"/>
              <a:buNone/>
            </a:pPr>
            <a:endParaRPr lang="cs-CZ" sz="1800" smtClean="0"/>
          </a:p>
          <a:p>
            <a:pPr algn="just"/>
            <a:r>
              <a:rPr lang="cs-CZ" sz="1600" smtClean="0"/>
              <a:t>nelze předvést znalce, tlumočníka, obhájce</a:t>
            </a:r>
          </a:p>
          <a:p>
            <a:pPr algn="just">
              <a:buFont typeface="Wingdings" pitchFamily="2" charset="2"/>
              <a:buNone/>
            </a:pPr>
            <a:endParaRPr lang="cs-CZ" sz="1600" smtClean="0"/>
          </a:p>
          <a:p>
            <a:pPr algn="just"/>
            <a:r>
              <a:rPr lang="cs-CZ" sz="1600" smtClean="0"/>
              <a:t>pokud se obviněný skrývá nebo nemá stále bydliště, je možné jej předvést i bez předchozího předvolání </a:t>
            </a:r>
          </a:p>
          <a:p>
            <a:pPr algn="just"/>
            <a:endParaRPr lang="cs-CZ" sz="1600" smtClean="0"/>
          </a:p>
          <a:p>
            <a:pPr algn="just"/>
            <a:r>
              <a:rPr lang="cs-CZ" sz="1600" smtClean="0"/>
              <a:t>odlišné od předvedení ke zjištění totožnosti podle § 63 odst. 3, 4, § 64 odst. 1, 2 zákona č. 273/2008 Sb., o Policii ČR, ve znění pozdějších předpisů (max. 24 hodin!) </a:t>
            </a:r>
          </a:p>
          <a:p>
            <a:pPr algn="just"/>
            <a:endParaRPr lang="cs-CZ" sz="1600" smtClean="0"/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fld id="{1A852529-3C55-4B4B-B064-D27148F81D81}" type="slidenum">
              <a:rPr lang="cs-CZ" sz="1200">
                <a:latin typeface="+mn-lt"/>
              </a:rPr>
              <a:pPr>
                <a:defRPr/>
              </a:pPr>
              <a:t>7</a:t>
            </a:fld>
            <a:endParaRPr lang="cs-CZ" sz="120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Tzv. poučovací povinnost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600" dirty="0" smtClean="0"/>
              <a:t>obviněný má právo vyjádřit se ke všem skutečnostem, které se mu kladou za vinu, a k důkazům o nich, není však povinen vypovídat (právo mlčet) </a:t>
            </a:r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obviněný nesmí být žádným způsobem  donucován  k výpovědi nebo doznání </a:t>
            </a:r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není jeho povinností dokazovat svoji nevinu </a:t>
            </a:r>
          </a:p>
          <a:p>
            <a:pPr lvl="1" algn="just"/>
            <a:r>
              <a:rPr lang="cs-CZ" sz="1500" dirty="0" smtClean="0"/>
              <a:t>neplatí princip „</a:t>
            </a:r>
            <a:r>
              <a:rPr lang="cs-CZ" sz="1500" dirty="0" err="1" smtClean="0"/>
              <a:t>qui</a:t>
            </a:r>
            <a:r>
              <a:rPr lang="cs-CZ" sz="1500" dirty="0" smtClean="0"/>
              <a:t> tacet (</a:t>
            </a:r>
            <a:r>
              <a:rPr lang="cs-CZ" sz="1500" dirty="0" err="1" smtClean="0"/>
              <a:t>ubi</a:t>
            </a:r>
            <a:r>
              <a:rPr lang="cs-CZ" sz="1500" dirty="0" smtClean="0"/>
              <a:t> </a:t>
            </a:r>
            <a:r>
              <a:rPr lang="cs-CZ" sz="1500" dirty="0" err="1" smtClean="0"/>
              <a:t>loqui</a:t>
            </a:r>
            <a:r>
              <a:rPr lang="cs-CZ" sz="1500" dirty="0" smtClean="0"/>
              <a:t> </a:t>
            </a:r>
            <a:r>
              <a:rPr lang="cs-CZ" sz="1500" dirty="0" err="1" smtClean="0"/>
              <a:t>potuit</a:t>
            </a:r>
            <a:r>
              <a:rPr lang="cs-CZ" sz="1500" dirty="0" smtClean="0"/>
              <a:t> </a:t>
            </a:r>
            <a:r>
              <a:rPr lang="cs-CZ" sz="1500" dirty="0" err="1" smtClean="0"/>
              <a:t>et</a:t>
            </a:r>
            <a:r>
              <a:rPr lang="cs-CZ" sz="1500" dirty="0" smtClean="0"/>
              <a:t> </a:t>
            </a:r>
            <a:r>
              <a:rPr lang="cs-CZ" sz="1500" dirty="0" err="1" smtClean="0"/>
              <a:t>debuit</a:t>
            </a:r>
            <a:r>
              <a:rPr lang="cs-CZ" sz="1500" dirty="0" smtClean="0"/>
              <a:t>) </a:t>
            </a:r>
            <a:r>
              <a:rPr lang="cs-CZ" sz="1500" dirty="0" err="1" smtClean="0"/>
              <a:t>consentire</a:t>
            </a:r>
            <a:r>
              <a:rPr lang="cs-CZ" sz="1500" dirty="0" smtClean="0"/>
              <a:t> </a:t>
            </a:r>
            <a:r>
              <a:rPr lang="cs-CZ" sz="1500" dirty="0" err="1" smtClean="0"/>
              <a:t>videtur</a:t>
            </a:r>
            <a:r>
              <a:rPr lang="cs-CZ" sz="1500" dirty="0" smtClean="0"/>
              <a:t>“ [„kdo mlčí (když mluvit mohl a měl), zřejmě souhlasí.“] - papež Bonifác VIII. (1235-1303) - mlčení obviněného nelze připočítat k jeho tíži </a:t>
            </a:r>
          </a:p>
          <a:p>
            <a:pPr lvl="1" algn="just"/>
            <a:endParaRPr lang="cs-CZ" sz="1500" dirty="0" smtClean="0"/>
          </a:p>
          <a:p>
            <a:pPr lvl="1" algn="just"/>
            <a:r>
              <a:rPr lang="it-IT" sz="1500" dirty="0" smtClean="0"/>
              <a:t>nemo tenetur seipsum accusare </a:t>
            </a:r>
            <a:r>
              <a:rPr lang="cs-CZ" sz="1500" dirty="0" smtClean="0"/>
              <a:t> (nikdo není povinen sám sebe obviňovat); </a:t>
            </a:r>
            <a:r>
              <a:rPr lang="cs-CZ" sz="1500" dirty="0" err="1" smtClean="0"/>
              <a:t>nemo</a:t>
            </a:r>
            <a:r>
              <a:rPr lang="cs-CZ" sz="1500" dirty="0" smtClean="0"/>
              <a:t> </a:t>
            </a:r>
            <a:r>
              <a:rPr lang="cs-CZ" sz="1500" dirty="0" err="1" smtClean="0"/>
              <a:t>tenetur</a:t>
            </a:r>
            <a:r>
              <a:rPr lang="cs-CZ" sz="1500" dirty="0" smtClean="0"/>
              <a:t>  prodere </a:t>
            </a:r>
            <a:r>
              <a:rPr lang="cs-CZ" sz="1500" dirty="0" err="1" smtClean="0"/>
              <a:t>seipsum</a:t>
            </a:r>
            <a:r>
              <a:rPr lang="cs-CZ" sz="1500" dirty="0" smtClean="0"/>
              <a:t> (nikdo není povinen sám sebe zrazovat)</a:t>
            </a:r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může uvádět okolnosti a důkazy sloužící k jeho obhajobě (právo lhát) </a:t>
            </a:r>
          </a:p>
          <a:p>
            <a:pPr lvl="1" algn="just"/>
            <a:r>
              <a:rPr lang="cs-CZ" sz="1500" dirty="0" smtClean="0"/>
              <a:t>trestný čin křivé obvinění (§ 345 </a:t>
            </a:r>
            <a:r>
              <a:rPr lang="cs-CZ" sz="1500" dirty="0" err="1" smtClean="0"/>
              <a:t>TrZ</a:t>
            </a:r>
            <a:r>
              <a:rPr lang="cs-CZ" sz="1500" dirty="0" smtClean="0"/>
              <a:t>), pomluva (184 </a:t>
            </a:r>
            <a:r>
              <a:rPr lang="cs-CZ" sz="1500" dirty="0" err="1" smtClean="0"/>
              <a:t>TrZ</a:t>
            </a:r>
            <a:r>
              <a:rPr lang="cs-CZ" sz="1500" dirty="0" smtClean="0"/>
              <a:t>)</a:t>
            </a:r>
          </a:p>
          <a:p>
            <a:pPr algn="just"/>
            <a:endParaRPr lang="cs-CZ" sz="1600" dirty="0" smtClean="0"/>
          </a:p>
          <a:p>
            <a:pPr algn="just"/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600" dirty="0" smtClean="0"/>
          </a:p>
          <a:p>
            <a:r>
              <a:rPr lang="cs-CZ" sz="1600" dirty="0" smtClean="0"/>
              <a:t>monologická část výslechu </a:t>
            </a:r>
          </a:p>
          <a:p>
            <a:pPr lvl="1"/>
            <a:endParaRPr lang="cs-CZ" sz="1600" dirty="0" smtClean="0"/>
          </a:p>
          <a:p>
            <a:pPr lvl="1"/>
            <a:r>
              <a:rPr lang="cs-CZ" sz="1600" dirty="0" smtClean="0"/>
              <a:t>právo nahlédnout do svých písemných poznámek</a:t>
            </a:r>
          </a:p>
          <a:p>
            <a:endParaRPr lang="cs-CZ" sz="1600" dirty="0" smtClean="0"/>
          </a:p>
          <a:p>
            <a:r>
              <a:rPr lang="cs-CZ" sz="1600" dirty="0" smtClean="0"/>
              <a:t>dialogická část výslechu </a:t>
            </a:r>
          </a:p>
          <a:p>
            <a:pPr lvl="1" algn="just">
              <a:defRPr/>
            </a:pPr>
            <a:endParaRPr lang="cs-CZ" altLang="cs-CZ" sz="1500" dirty="0" smtClean="0">
              <a:latin typeface="Arial" charset="0"/>
              <a:cs typeface="Arial" charset="0"/>
            </a:endParaRPr>
          </a:p>
          <a:p>
            <a:pPr lvl="1" algn="just">
              <a:defRPr/>
            </a:pPr>
            <a:r>
              <a:rPr lang="cs-CZ" altLang="cs-CZ" sz="1500" dirty="0" smtClean="0">
                <a:latin typeface="Arial" charset="0"/>
                <a:cs typeface="Arial" charset="0"/>
              </a:rPr>
              <a:t>zákaz kladení  sugestivních otázek (obsahuje to, co chci slyšet) - § 92/3 </a:t>
            </a:r>
            <a:r>
              <a:rPr lang="cs-CZ" altLang="cs-CZ" sz="1500" dirty="0" err="1" smtClean="0">
                <a:latin typeface="Arial" charset="0"/>
                <a:cs typeface="Arial" charset="0"/>
              </a:rPr>
              <a:t>TrŘ</a:t>
            </a:r>
            <a:endParaRPr lang="cs-CZ" altLang="cs-CZ" sz="1500" dirty="0" smtClean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cs-CZ" altLang="cs-CZ" sz="1500" dirty="0" smtClean="0">
              <a:latin typeface="Arial" charset="0"/>
              <a:cs typeface="Arial" charset="0"/>
            </a:endParaRPr>
          </a:p>
          <a:p>
            <a:pPr lvl="1" algn="just">
              <a:defRPr/>
            </a:pPr>
            <a:r>
              <a:rPr lang="cs-CZ" altLang="cs-CZ" sz="1500" dirty="0" smtClean="0">
                <a:latin typeface="Arial" charset="0"/>
                <a:cs typeface="Arial" charset="0"/>
              </a:rPr>
              <a:t>zákaz kladení </a:t>
            </a:r>
            <a:r>
              <a:rPr lang="cs-CZ" altLang="cs-CZ" sz="1500" dirty="0" err="1" smtClean="0">
                <a:latin typeface="Arial" charset="0"/>
                <a:cs typeface="Arial" charset="0"/>
              </a:rPr>
              <a:t>kapciózních</a:t>
            </a:r>
            <a:r>
              <a:rPr lang="cs-CZ" altLang="cs-CZ" sz="1500" dirty="0" smtClean="0">
                <a:latin typeface="Arial" charset="0"/>
                <a:cs typeface="Arial" charset="0"/>
              </a:rPr>
              <a:t> otázek (nepravdivé a klamavé skutečnosti) - § 92/3 </a:t>
            </a:r>
            <a:r>
              <a:rPr lang="cs-CZ" altLang="cs-CZ" sz="1500" dirty="0" err="1" smtClean="0">
                <a:latin typeface="Arial" charset="0"/>
                <a:cs typeface="Arial" charset="0"/>
              </a:rPr>
              <a:t>TrŘ</a:t>
            </a:r>
            <a:r>
              <a:rPr lang="cs-CZ" altLang="cs-CZ" sz="1500" dirty="0" smtClean="0">
                <a:latin typeface="Arial" charset="0"/>
                <a:cs typeface="Arial" charset="0"/>
              </a:rPr>
              <a:t> </a:t>
            </a:r>
          </a:p>
          <a:p>
            <a:pPr>
              <a:buNone/>
            </a:pPr>
            <a:endParaRPr lang="cs-CZ" sz="1600" dirty="0" smtClean="0"/>
          </a:p>
          <a:p>
            <a:r>
              <a:rPr lang="cs-CZ" sz="1600" dirty="0" smtClean="0"/>
              <a:t>zvláštní forma výslechu - konfrontace</a:t>
            </a:r>
          </a:p>
          <a:p>
            <a:endParaRPr lang="cs-CZ" sz="1600" dirty="0" smtClean="0"/>
          </a:p>
          <a:p>
            <a:pPr algn="just">
              <a:defRPr/>
            </a:pPr>
            <a:endParaRPr lang="cs-CZ" altLang="cs-CZ" sz="1700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309</TotalTime>
  <Words>2868</Words>
  <Application>Microsoft Office PowerPoint</Application>
  <PresentationFormat>Předvádění na obrazovce (4:3)</PresentationFormat>
  <Paragraphs>474</Paragraphs>
  <Slides>48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49" baseType="lpstr">
      <vt:lpstr>Prezentace_MU_CZ</vt:lpstr>
      <vt:lpstr> Důkazní prostředky   Marek FRYŠTÁK </vt:lpstr>
      <vt:lpstr>Snímek 2</vt:lpstr>
      <vt:lpstr>Snímek 3</vt:lpstr>
      <vt:lpstr>Snímek 4</vt:lpstr>
      <vt:lpstr>Snímek 5</vt:lpstr>
      <vt:lpstr>Předvolání</vt:lpstr>
      <vt:lpstr>Předvedení</vt:lpstr>
      <vt:lpstr>Tzv. poučovací povinnost </vt:lpstr>
      <vt:lpstr>Snímek 9</vt:lpstr>
      <vt:lpstr>Snímek 10</vt:lpstr>
      <vt:lpstr> </vt:lpstr>
      <vt:lpstr>Tzv. poučovací povinnost </vt:lpstr>
      <vt:lpstr>Zákaz výslechu </vt:lpstr>
      <vt:lpstr>Odepření svědecké  výpovědi </vt:lpstr>
      <vt:lpstr>Obava svědků  vypovídat </vt:lpstr>
      <vt:lpstr>Informace o nebezpečném  obviněném a odsouzeném </vt:lpstr>
      <vt:lpstr>Snímek 17</vt:lpstr>
      <vt:lpstr>Důvody pro přibrání znalce - odborné vyjádření,  znalecký posudek a revizní znalecký posudek</vt:lpstr>
      <vt:lpstr>Snímek 19</vt:lpstr>
      <vt:lpstr>Snímek 20</vt:lpstr>
      <vt:lpstr>Rozhodnutí o přibrání znalce</vt:lpstr>
      <vt:lpstr>Námitky proti osobě znalce</vt:lpstr>
      <vt:lpstr>Námitky proti formulaci otázek   </vt:lpstr>
      <vt:lpstr>Snímek 24</vt:lpstr>
      <vt:lpstr>       Námitky proti odbornému zaměření znalce </vt:lpstr>
      <vt:lpstr>Řízení o námitkách  </vt:lpstr>
      <vt:lpstr>Snímek 27</vt:lpstr>
      <vt:lpstr>Obligatorní přibrání jednoho znalce</vt:lpstr>
      <vt:lpstr>Obligatorní přibrání jednoho znalce</vt:lpstr>
      <vt:lpstr>Obligatorní přijetí dvou znalců</vt:lpstr>
      <vt:lpstr>Snímek 31</vt:lpstr>
      <vt:lpstr>Snímek 32</vt:lpstr>
      <vt:lpstr>Snímek 33</vt:lpstr>
      <vt:lpstr>Snímek 34</vt:lpstr>
      <vt:lpstr>Snímek 35</vt:lpstr>
      <vt:lpstr>Snímek 36</vt:lpstr>
      <vt:lpstr>Snímek 37</vt:lpstr>
      <vt:lpstr>Snímek 38</vt:lpstr>
      <vt:lpstr>Snímek 39</vt:lpstr>
      <vt:lpstr>Snímek 40</vt:lpstr>
      <vt:lpstr>Předstíraný převod - § 158c TrŘ </vt:lpstr>
      <vt:lpstr>Snímek 42</vt:lpstr>
      <vt:lpstr>Sledování osob a věcí - § 158d TrŘ</vt:lpstr>
      <vt:lpstr>Snímek 44</vt:lpstr>
      <vt:lpstr>Použití agenta - § 158e TrŘ </vt:lpstr>
      <vt:lpstr>Snímek 46</vt:lpstr>
      <vt:lpstr>Snímek 47</vt:lpstr>
      <vt:lpstr>Snímek 48</vt:lpstr>
    </vt:vector>
  </TitlesOfParts>
  <Company>PrF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uzivatel</cp:lastModifiedBy>
  <cp:revision>48</cp:revision>
  <cp:lastPrinted>1601-01-01T00:00:00Z</cp:lastPrinted>
  <dcterms:created xsi:type="dcterms:W3CDTF">2016-07-26T14:03:44Z</dcterms:created>
  <dcterms:modified xsi:type="dcterms:W3CDTF">2017-04-06T05:29:13Z</dcterms:modified>
</cp:coreProperties>
</file>