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1" r:id="rId2"/>
  </p:sldMasterIdLst>
  <p:notesMasterIdLst>
    <p:notesMasterId r:id="rId20"/>
  </p:notesMasterIdLst>
  <p:sldIdLst>
    <p:sldId id="256" r:id="rId3"/>
    <p:sldId id="257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6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92" d="100"/>
          <a:sy n="92" d="100"/>
        </p:scale>
        <p:origin x="60" y="9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BADAAB8-1594-49AD-8C09-FE31DA3F01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0FBAB2-8BFA-49C8-8506-EBFA14328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2E69F-655D-41B9-87E3-CB0361F04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AEFC1-70A2-4B2A-B872-FF0EBEADB9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824AA7-7AB4-40FF-BDBD-3C8EC2A4D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7A493-DBA7-4881-ABB1-23F9FCE121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E271C-44C0-415C-91D2-2ED54DBF7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81F0-46EC-4F5E-808E-A9939EA2D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39A3D-E02F-40CD-B46D-9ED5B32C4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F0DFB-0465-4E10-AEC8-A1A6FA696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E2626-AAD5-428A-82AE-754CB60CCE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BB30-D8B7-4AD7-8144-AC43C68775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27E27-3071-49CF-AB1F-32E218F2B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9BF6C-1365-47D5-9E61-B031870C6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A74A2-C355-4332-8A38-1D6442EAD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74142-8073-4C44-9119-0F326FD01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9D247-F29E-49D2-A6BD-85D0F0F17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3A781-DEE3-4DEA-80B7-E53AD2AF2C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6CF7B-B39F-47BF-8EB8-6A8612BAA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98349-A2E7-4FBE-8B77-77C3130A07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D7693-650B-4CB1-9125-0E281C3313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CAD03-9118-4593-988A-E4582544A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EC7D1-0523-4154-9C6B-ABD92E78C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7B184AB0-2791-4802-B068-F5B9C5E6639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79BD75-E6AB-469A-B082-8213B02E10D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a-os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4" y="2130425"/>
            <a:ext cx="5182443" cy="1470025"/>
          </a:xfrm>
        </p:spPr>
        <p:txBody>
          <a:bodyPr/>
          <a:lstStyle/>
          <a:p>
            <a:r>
              <a:rPr lang="cs-CZ" sz="5200" dirty="0"/>
              <a:t>Sebeobrana žen</a:t>
            </a:r>
            <a:endParaRPr lang="en-US" sz="5200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661248"/>
            <a:ext cx="5830515" cy="648072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A15AA-CFCE-4A7E-9169-2210B3BC0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Oběti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B60B49-8018-486A-969B-73CBA07EA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704" y="1600200"/>
            <a:ext cx="7112471" cy="5141168"/>
          </a:xfrm>
        </p:spPr>
        <p:txBody>
          <a:bodyPr/>
          <a:lstStyle/>
          <a:p>
            <a:r>
              <a:rPr lang="cs-CZ" dirty="0"/>
              <a:t>Ženy – cca 92 %</a:t>
            </a:r>
          </a:p>
          <a:p>
            <a:r>
              <a:rPr lang="cs-CZ" dirty="0"/>
              <a:t>Děti –syndrom CAN: </a:t>
            </a:r>
            <a:r>
              <a:rPr lang="cs-CZ" dirty="0" err="1"/>
              <a:t>sy</a:t>
            </a:r>
            <a:r>
              <a:rPr lang="cs-CZ" dirty="0"/>
              <a:t> týraného, zneužívaného a zanedbávaného dítěte</a:t>
            </a:r>
          </a:p>
          <a:p>
            <a:pPr lvl="1"/>
            <a:r>
              <a:rPr lang="cs-CZ" dirty="0"/>
              <a:t>Až 70% DN se odehrává za přítomnosti dětí, což je vysoce ohrožující a narušující jejich zdravý vývoj</a:t>
            </a:r>
          </a:p>
          <a:p>
            <a:r>
              <a:rPr lang="cs-CZ" dirty="0"/>
              <a:t>Muži - vysoká letence</a:t>
            </a:r>
          </a:p>
          <a:p>
            <a:r>
              <a:rPr lang="cs-CZ" dirty="0"/>
              <a:t>Senioři – vysoká latence, odkázanost, emoční </a:t>
            </a:r>
            <a:r>
              <a:rPr lang="cs-CZ" dirty="0" err="1"/>
              <a:t>navázanost</a:t>
            </a:r>
            <a:r>
              <a:rPr lang="cs-CZ" dirty="0"/>
              <a:t> na pachatele</a:t>
            </a:r>
          </a:p>
          <a:p>
            <a:r>
              <a:rPr lang="cs-CZ" dirty="0"/>
              <a:t>ZP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98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5EC13-CB32-4D10-ADC4-60478A31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jako svědci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C0735-4701-4395-8292-A940CC061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3988" y="1916832"/>
            <a:ext cx="6326187" cy="4536504"/>
          </a:xfrm>
        </p:spPr>
        <p:txBody>
          <a:bodyPr/>
          <a:lstStyle/>
          <a:p>
            <a:r>
              <a:rPr lang="cs-CZ" dirty="0"/>
              <a:t>V rodinách, kde dochází k násilí, násilný partner ve 40 až 60 procentech případů napadá i své děti.</a:t>
            </a:r>
          </a:p>
          <a:p>
            <a:r>
              <a:rPr lang="cs-CZ" dirty="0"/>
              <a:t>Děti se svědky násilí stávají, pokud:</a:t>
            </a:r>
          </a:p>
          <a:p>
            <a:pPr lvl="1"/>
            <a:r>
              <a:rPr lang="cs-CZ" dirty="0"/>
              <a:t>Vidí fyzické nebo sexuální násilí.</a:t>
            </a:r>
          </a:p>
          <a:p>
            <a:pPr lvl="1"/>
            <a:r>
              <a:rPr lang="cs-CZ" dirty="0"/>
              <a:t>Slyší psychické nebo fyzické násilí.</a:t>
            </a:r>
          </a:p>
          <a:p>
            <a:pPr lvl="1"/>
            <a:r>
              <a:rPr lang="cs-CZ" dirty="0"/>
              <a:t>Vidí zranění způsobená fyzickým násilím.</a:t>
            </a:r>
          </a:p>
          <a:p>
            <a:r>
              <a:rPr lang="cs-CZ" dirty="0"/>
              <a:t>Následky: vývojové poruchy, šokové reakce, snahy o únik, … přebírání modelu chování</a:t>
            </a:r>
          </a:p>
        </p:txBody>
      </p:sp>
    </p:spTree>
    <p:extLst>
      <p:ext uri="{BB962C8B-B14F-4D97-AF65-F5344CB8AC3E}">
        <p14:creationId xmlns:p14="http://schemas.microsoft.com/office/powerpoint/2010/main" val="1992064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756D4-9463-4616-92D1-E5A7D5C6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634082"/>
          </a:xfrm>
        </p:spPr>
        <p:txBody>
          <a:bodyPr/>
          <a:lstStyle/>
          <a:p>
            <a:r>
              <a:rPr lang="cs-CZ" dirty="0"/>
              <a:t>Následky svědectví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E21EBA-2F68-495B-9E1A-392FF4463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052736"/>
            <a:ext cx="6968455" cy="5073427"/>
          </a:xfrm>
        </p:spPr>
        <p:txBody>
          <a:bodyPr/>
          <a:lstStyle/>
          <a:p>
            <a:pPr lvl="0"/>
            <a:r>
              <a:rPr lang="cs-CZ" sz="2200" dirty="0"/>
              <a:t>pocity úzkosti, bezmoci</a:t>
            </a:r>
          </a:p>
          <a:p>
            <a:pPr lvl="0"/>
            <a:r>
              <a:rPr lang="cs-CZ" sz="2200" dirty="0"/>
              <a:t>regrese, (noční pomočování, žvatlání, noční můry a děsivé sny)</a:t>
            </a:r>
          </a:p>
          <a:p>
            <a:pPr lvl="0"/>
            <a:r>
              <a:rPr lang="cs-CZ" sz="2200" dirty="0"/>
              <a:t>pocity ztráty, vzteku, smutku, zmatku, deprese, nízké sebevědomí</a:t>
            </a:r>
          </a:p>
          <a:p>
            <a:r>
              <a:rPr lang="cs-CZ" sz="2200" dirty="0"/>
              <a:t>vina – cítí odpovědnost za týrání</a:t>
            </a:r>
          </a:p>
          <a:p>
            <a:r>
              <a:rPr lang="cs-CZ" sz="2200" dirty="0"/>
              <a:t>stud – „to se nikomu jinému nestává”</a:t>
            </a:r>
          </a:p>
          <a:p>
            <a:r>
              <a:rPr lang="cs-CZ" sz="2200" dirty="0"/>
              <a:t>strach – z vyjádření pocitů (vztek), z rozvodu nebo separace od rodičů</a:t>
            </a:r>
          </a:p>
          <a:p>
            <a:r>
              <a:rPr lang="cs-CZ" sz="2200" dirty="0"/>
              <a:t>zmatek – konfliktní oddanost (láska/nenávist)   </a:t>
            </a:r>
          </a:p>
          <a:p>
            <a:r>
              <a:rPr lang="cs-CZ" sz="2200" dirty="0"/>
              <a:t>vztek – kvůli násilí, týrání, zmatek</a:t>
            </a:r>
          </a:p>
          <a:p>
            <a:r>
              <a:rPr lang="cs-CZ" sz="2200" dirty="0"/>
              <a:t>deprese – pocit bezmocnosti a neschopnosti změnit věci</a:t>
            </a:r>
          </a:p>
          <a:p>
            <a:r>
              <a:rPr lang="cs-CZ" sz="2200" dirty="0"/>
              <a:t>smutek – ze ztráty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5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AF430-921A-4D23-8108-DC5691B8C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850106"/>
          </a:xfrm>
        </p:spPr>
        <p:txBody>
          <a:bodyPr/>
          <a:lstStyle/>
          <a:p>
            <a:r>
              <a:rPr lang="cs-CZ" dirty="0"/>
              <a:t>DN a trestní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FAF71-BE88-4C5B-891A-E084F58E6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340768"/>
            <a:ext cx="7184479" cy="5184576"/>
          </a:xfrm>
        </p:spPr>
        <p:txBody>
          <a:bodyPr/>
          <a:lstStyle/>
          <a:p>
            <a:r>
              <a:rPr lang="cs-CZ" dirty="0"/>
              <a:t>1. ledna 2007 zákon č. 135/2006 </a:t>
            </a:r>
            <a:r>
              <a:rPr lang="cs-CZ" dirty="0" err="1"/>
              <a:t>Sb</a:t>
            </a:r>
            <a:r>
              <a:rPr lang="cs-CZ" dirty="0"/>
              <a:t> - posíleny i pravomoci policie a soudu</a:t>
            </a:r>
          </a:p>
          <a:p>
            <a:r>
              <a:rPr lang="cs-CZ" dirty="0"/>
              <a:t>Policie - vykázání (10dnů), soud – předběžné opatření</a:t>
            </a:r>
          </a:p>
          <a:p>
            <a:r>
              <a:rPr lang="cs-CZ" dirty="0"/>
              <a:t>od 1. července 2004 TČ </a:t>
            </a:r>
            <a:r>
              <a:rPr lang="cs-CZ" u="sng" dirty="0"/>
              <a:t>týrání osoby žijící ve společném obydlí - </a:t>
            </a:r>
            <a:r>
              <a:rPr lang="cs-CZ" dirty="0"/>
              <a:t>odnětí svobody na šest měsíců až na čtyři roky. 2-8let, jestliže čin spáchají zvlášť surovým nebo trýznivým způsobem anebo způsobí poškozenému těžkou újmu na zdraví, nebo spáchají-li takový čin nejméně na dvou osobách, nebo páchají takový čin po delší dobu.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464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FC1D4-FC4C-4ED4-AA89-D4F74435A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274638"/>
            <a:ext cx="7184479" cy="706090"/>
          </a:xfrm>
        </p:spPr>
        <p:txBody>
          <a:bodyPr/>
          <a:lstStyle/>
          <a:p>
            <a:r>
              <a:rPr lang="cs-CZ" dirty="0"/>
              <a:t>Organizace pomáhající obětem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683D87-EC21-4CA3-A9A5-71874B87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Bílý kruh bezpečí (www.bkb.cz)</a:t>
            </a:r>
          </a:p>
          <a:p>
            <a:r>
              <a:rPr lang="cs-CZ" i="1" dirty="0"/>
              <a:t>pomoc obětem trestných činů</a:t>
            </a:r>
            <a:endParaRPr lang="cs-CZ" dirty="0"/>
          </a:p>
          <a:p>
            <a:r>
              <a:rPr lang="cs-CZ" dirty="0"/>
              <a:t>informace o domácím násilí</a:t>
            </a:r>
          </a:p>
          <a:p>
            <a:r>
              <a:rPr lang="cs-CZ" dirty="0"/>
              <a:t>telefonická linka Dona pro oběti domácího násilí</a:t>
            </a:r>
          </a:p>
          <a:p>
            <a:r>
              <a:rPr lang="cs-CZ" dirty="0"/>
              <a:t>služby pro oběti trestných činů a příbuzné</a:t>
            </a:r>
          </a:p>
          <a:p>
            <a:r>
              <a:rPr lang="cs-CZ" dirty="0"/>
              <a:t>praktické rady</a:t>
            </a:r>
          </a:p>
          <a:p>
            <a:r>
              <a:rPr lang="cs-CZ" dirty="0"/>
              <a:t>legislativa</a:t>
            </a:r>
          </a:p>
          <a:p>
            <a:r>
              <a:rPr lang="cs-CZ" dirty="0"/>
              <a:t>přednášky, semináře, kongresy, publikace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65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672C7-61E8-430F-A229-9D929060D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74638"/>
            <a:ext cx="7400503" cy="922114"/>
          </a:xfrm>
        </p:spPr>
        <p:txBody>
          <a:bodyPr/>
          <a:lstStyle/>
          <a:p>
            <a:r>
              <a:rPr lang="cs-CZ" dirty="0"/>
              <a:t>Organizace pomáhající obětem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6D1C0-9E32-4A2F-9FC5-6D595D72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Acorus</a:t>
            </a:r>
            <a:r>
              <a:rPr lang="cs-CZ" dirty="0"/>
              <a:t> (www.acorus.cz) </a:t>
            </a:r>
            <a:r>
              <a:rPr lang="cs-CZ" i="1" dirty="0"/>
              <a:t>pomoc ženám obětem domácího násilí a jejich dětem</a:t>
            </a:r>
            <a:endParaRPr lang="cs-CZ" dirty="0"/>
          </a:p>
          <a:p>
            <a:r>
              <a:rPr lang="cs-CZ" dirty="0"/>
              <a:t>krizová telefonní linka</a:t>
            </a:r>
          </a:p>
          <a:p>
            <a:r>
              <a:rPr lang="cs-CZ" dirty="0"/>
              <a:t>e-mailové poradenství</a:t>
            </a:r>
          </a:p>
          <a:p>
            <a:r>
              <a:rPr lang="cs-CZ" dirty="0"/>
              <a:t>ambulantní pomoc</a:t>
            </a:r>
          </a:p>
          <a:p>
            <a:r>
              <a:rPr lang="cs-CZ" dirty="0"/>
              <a:t>krizová pomoc, krizové lůžko (</a:t>
            </a:r>
            <a:r>
              <a:rPr lang="cs-CZ" dirty="0" err="1"/>
              <a:t>max</a:t>
            </a:r>
            <a:r>
              <a:rPr lang="cs-CZ" dirty="0"/>
              <a:t> 5 dní)</a:t>
            </a:r>
          </a:p>
          <a:p>
            <a:r>
              <a:rPr lang="cs-CZ" dirty="0"/>
              <a:t>azylový dům</a:t>
            </a:r>
          </a:p>
          <a:p>
            <a:r>
              <a:rPr lang="cs-CZ" dirty="0"/>
              <a:t>následná pomoc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62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3D82C-5E1C-47D7-A75F-B206323A0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274638"/>
            <a:ext cx="6968455" cy="850106"/>
          </a:xfrm>
        </p:spPr>
        <p:txBody>
          <a:bodyPr/>
          <a:lstStyle/>
          <a:p>
            <a:r>
              <a:rPr lang="cs-CZ" dirty="0"/>
              <a:t>Organizace pomáhající obětem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B87222-EDF6-45BE-BF30-C779F7804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Rosa (</a:t>
            </a:r>
            <a:r>
              <a:rPr lang="cs-CZ" dirty="0">
                <a:hlinkClick r:id="rId2"/>
              </a:rPr>
              <a:t>www.rosa-os.cz</a:t>
            </a:r>
            <a:r>
              <a:rPr lang="cs-CZ" dirty="0"/>
              <a:t>)</a:t>
            </a:r>
          </a:p>
          <a:p>
            <a:r>
              <a:rPr lang="cs-CZ" dirty="0"/>
              <a:t>informace o domácím násilí</a:t>
            </a:r>
          </a:p>
          <a:p>
            <a:r>
              <a:rPr lang="cs-CZ" dirty="0"/>
              <a:t>psychosociální poradenství</a:t>
            </a:r>
          </a:p>
          <a:p>
            <a:r>
              <a:rPr lang="cs-CZ" dirty="0"/>
              <a:t>Azylový dům</a:t>
            </a:r>
          </a:p>
          <a:p>
            <a:r>
              <a:rPr lang="cs-CZ" dirty="0"/>
              <a:t>prevence domácího násilí - semináře a přednášky</a:t>
            </a:r>
          </a:p>
          <a:p>
            <a:r>
              <a:rPr lang="cs-CZ" dirty="0"/>
              <a:t>vydávání informačních letáků</a:t>
            </a:r>
          </a:p>
          <a:p>
            <a:r>
              <a:rPr lang="cs-CZ" dirty="0"/>
              <a:t>sos linka								</a:t>
            </a:r>
            <a:r>
              <a:rPr lang="cs-CZ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162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1628800"/>
          </a:xfrm>
          <a:solidFill>
            <a:schemeClr val="bg2">
              <a:lumMod val="85000"/>
              <a:lumOff val="15000"/>
            </a:schemeClr>
          </a:solidFill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Literatura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9792" y="188640"/>
            <a:ext cx="6320383" cy="6669360"/>
          </a:xfrm>
        </p:spPr>
        <p:txBody>
          <a:bodyPr/>
          <a:lstStyle/>
          <a:p>
            <a:r>
              <a:rPr lang="cs-CZ" sz="2200" dirty="0" err="1"/>
              <a:t>Al</a:t>
            </a:r>
            <a:r>
              <a:rPr lang="cs-CZ" sz="2200" dirty="0"/>
              <a:t> </a:t>
            </a:r>
            <a:r>
              <a:rPr lang="cs-CZ" sz="2200" dirty="0" err="1"/>
              <a:t>Marrewa</a:t>
            </a:r>
            <a:r>
              <a:rPr lang="cs-CZ" sz="2200" dirty="0"/>
              <a:t> (2002). Nenechte si ubližovat. Praha: Portál.</a:t>
            </a:r>
          </a:p>
          <a:p>
            <a:r>
              <a:rPr lang="cs-CZ" sz="2200" dirty="0" err="1"/>
              <a:t>Čírtková</a:t>
            </a:r>
            <a:r>
              <a:rPr lang="cs-CZ" sz="2200" dirty="0"/>
              <a:t>, L. (2014). </a:t>
            </a:r>
            <a:r>
              <a:rPr lang="cs-CZ" sz="2200" dirty="0" err="1"/>
              <a:t>Viktimologie</a:t>
            </a:r>
            <a:r>
              <a:rPr lang="cs-CZ" sz="2200" dirty="0"/>
              <a:t> pro forenzní praxi. Praha: Portál</a:t>
            </a:r>
          </a:p>
          <a:p>
            <a:r>
              <a:rPr lang="cs-CZ" sz="2200" dirty="0"/>
              <a:t>Fojtík, I. (1994). Sebeobrana ženy. Praha: Olympia.</a:t>
            </a:r>
          </a:p>
          <a:p>
            <a:r>
              <a:rPr lang="cs-CZ" sz="2200" dirty="0"/>
              <a:t>Novák, M. (</a:t>
            </a:r>
            <a:r>
              <a:rPr lang="cs-CZ" sz="2200" dirty="0" err="1"/>
              <a:t>ed</a:t>
            </a:r>
            <a:r>
              <a:rPr lang="cs-CZ" sz="2200" dirty="0"/>
              <a:t>) (2007). </a:t>
            </a:r>
            <a:r>
              <a:rPr lang="cs-CZ" sz="2200" dirty="0" err="1"/>
              <a:t>Jujutsu</a:t>
            </a:r>
            <a:r>
              <a:rPr lang="cs-CZ" sz="2200" dirty="0"/>
              <a:t>: více než sebeobrana : komplexní příprava, aplikace technik, sebeobrana ženy. Praha: </a:t>
            </a:r>
            <a:r>
              <a:rPr lang="cs-CZ" sz="2200" dirty="0" err="1"/>
              <a:t>Grada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Rollová</a:t>
            </a:r>
            <a:r>
              <a:rPr lang="cs-CZ" sz="2200" dirty="0"/>
              <a:t>, K. (2005). Staňte se svým </a:t>
            </a:r>
            <a:r>
              <a:rPr lang="cs-CZ" sz="2200" dirty="0" err="1"/>
              <a:t>bodyuardem</a:t>
            </a:r>
            <a:r>
              <a:rPr lang="cs-CZ" sz="2200" dirty="0"/>
              <a:t>. Praha: Albatros.</a:t>
            </a:r>
          </a:p>
          <a:p>
            <a:r>
              <a:rPr lang="cs-CZ" sz="2200" dirty="0"/>
              <a:t>Rýč, B. &amp; Petrů, V. (2010). Sebeobrana pro ženy. Praha: </a:t>
            </a:r>
            <a:r>
              <a:rPr lang="cs-CZ" sz="2200" dirty="0" err="1"/>
              <a:t>Grada</a:t>
            </a:r>
            <a:r>
              <a:rPr lang="cs-CZ" sz="2200" dirty="0"/>
              <a:t>.</a:t>
            </a:r>
          </a:p>
          <a:p>
            <a:r>
              <a:rPr lang="cs-CZ" sz="2200" dirty="0" err="1"/>
              <a:t>Smit</a:t>
            </a:r>
            <a:r>
              <a:rPr lang="cs-CZ" sz="2200" dirty="0"/>
              <a:t>, S. (1999).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South</a:t>
            </a:r>
            <a:r>
              <a:rPr lang="cs-CZ" sz="2200" dirty="0"/>
              <a:t> </a:t>
            </a:r>
            <a:r>
              <a:rPr lang="cs-CZ" sz="2200" dirty="0" err="1"/>
              <a:t>African</a:t>
            </a:r>
            <a:r>
              <a:rPr lang="cs-CZ" sz="2200" dirty="0"/>
              <a:t> </a:t>
            </a:r>
            <a:r>
              <a:rPr lang="cs-CZ" sz="2200" dirty="0" err="1"/>
              <a:t>woman</a:t>
            </a:r>
            <a:r>
              <a:rPr lang="cs-CZ" sz="2200" dirty="0"/>
              <a:t>´s </a:t>
            </a:r>
            <a:r>
              <a:rPr lang="cs-CZ" sz="2200" dirty="0" err="1"/>
              <a:t>guide</a:t>
            </a:r>
            <a:r>
              <a:rPr lang="cs-CZ" sz="2200" dirty="0"/>
              <a:t> to </a:t>
            </a:r>
            <a:r>
              <a:rPr lang="cs-CZ" sz="2200" dirty="0" err="1"/>
              <a:t>Self</a:t>
            </a:r>
            <a:r>
              <a:rPr lang="cs-CZ" sz="2200" dirty="0"/>
              <a:t>-</a:t>
            </a:r>
            <a:r>
              <a:rPr lang="cs-CZ" sz="2200" dirty="0" err="1"/>
              <a:t>Defence</a:t>
            </a:r>
            <a:r>
              <a:rPr lang="cs-CZ" sz="2200" dirty="0"/>
              <a:t>. </a:t>
            </a:r>
            <a:r>
              <a:rPr lang="cs-CZ" sz="2200" dirty="0" err="1"/>
              <a:t>Cape</a:t>
            </a:r>
            <a:r>
              <a:rPr lang="cs-CZ" sz="2200" dirty="0"/>
              <a:t> </a:t>
            </a:r>
            <a:r>
              <a:rPr lang="cs-CZ" sz="2200" dirty="0" err="1"/>
              <a:t>Town</a:t>
            </a:r>
            <a:r>
              <a:rPr lang="cs-CZ" sz="2200" dirty="0"/>
              <a:t>: </a:t>
            </a:r>
            <a:r>
              <a:rPr lang="cs-CZ" sz="2200" dirty="0" err="1"/>
              <a:t>Struik</a:t>
            </a:r>
            <a:endParaRPr lang="cs-CZ" sz="2200" dirty="0"/>
          </a:p>
          <a:p>
            <a:r>
              <a:rPr lang="cs-CZ" sz="2200" dirty="0" err="1"/>
              <a:t>Wright</a:t>
            </a:r>
            <a:r>
              <a:rPr lang="cs-CZ" sz="2200" dirty="0"/>
              <a:t>-</a:t>
            </a:r>
            <a:r>
              <a:rPr lang="cs-CZ" sz="2200" dirty="0" err="1"/>
              <a:t>Martell</a:t>
            </a:r>
            <a:r>
              <a:rPr lang="cs-CZ" sz="2200" dirty="0"/>
              <a:t>, C. (2011). </a:t>
            </a:r>
            <a:r>
              <a:rPr lang="cs-CZ" sz="2200" dirty="0" err="1"/>
              <a:t>Knack</a:t>
            </a:r>
            <a:r>
              <a:rPr lang="cs-CZ" sz="2200" dirty="0"/>
              <a:t> </a:t>
            </a:r>
            <a:r>
              <a:rPr lang="cs-CZ" sz="2200" dirty="0" err="1"/>
              <a:t>Self</a:t>
            </a:r>
            <a:r>
              <a:rPr lang="cs-CZ" sz="2200" dirty="0"/>
              <a:t>-defense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Women</a:t>
            </a:r>
            <a:r>
              <a:rPr lang="cs-CZ" sz="2200" dirty="0"/>
              <a:t>. </a:t>
            </a:r>
            <a:r>
              <a:rPr lang="cs-CZ" sz="2200" dirty="0" err="1"/>
              <a:t>Guilford</a:t>
            </a:r>
            <a:r>
              <a:rPr lang="cs-CZ" sz="2200" dirty="0"/>
              <a:t>: </a:t>
            </a:r>
            <a:r>
              <a:rPr lang="cs-CZ" sz="2200" dirty="0" err="1"/>
              <a:t>Morris</a:t>
            </a:r>
            <a:r>
              <a:rPr lang="cs-CZ" sz="2200" dirty="0"/>
              <a:t> </a:t>
            </a:r>
            <a:r>
              <a:rPr lang="cs-CZ" sz="2200" dirty="0" err="1"/>
              <a:t>Book</a:t>
            </a:r>
            <a:endParaRPr lang="cs-CZ" sz="2200" dirty="0"/>
          </a:p>
          <a:p>
            <a:r>
              <a:rPr lang="cs-CZ" sz="2200" dirty="0"/>
              <a:t>…</a:t>
            </a:r>
          </a:p>
          <a:p>
            <a:endParaRPr lang="cs-CZ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831" y="274638"/>
            <a:ext cx="5960343" cy="922114"/>
          </a:xfrm>
        </p:spPr>
        <p:txBody>
          <a:bodyPr/>
          <a:lstStyle/>
          <a:p>
            <a:r>
              <a:rPr lang="cs-CZ" dirty="0"/>
              <a:t>Specifika</a:t>
            </a:r>
            <a:endParaRPr lang="en-US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9078" y="1424540"/>
            <a:ext cx="6171097" cy="5100804"/>
          </a:xfrm>
        </p:spPr>
        <p:txBody>
          <a:bodyPr/>
          <a:lstStyle/>
          <a:p>
            <a:r>
              <a:rPr lang="cs-CZ" dirty="0"/>
              <a:t>Zábrany x latentní agresivita</a:t>
            </a:r>
          </a:p>
          <a:p>
            <a:r>
              <a:rPr lang="cs-CZ" dirty="0"/>
              <a:t>Tělesná stavba: proti mužům jsou ženy ve fyzické nevýhodě (nižší hmotnost a svalová hmota i síla). </a:t>
            </a:r>
          </a:p>
          <a:p>
            <a:r>
              <a:rPr lang="cs-CZ" dirty="0"/>
              <a:t>Specifické motivy útoku: sexuální, loupež, pomsta. </a:t>
            </a:r>
          </a:p>
          <a:p>
            <a:r>
              <a:rPr lang="cs-CZ" dirty="0"/>
              <a:t>Organizace výuky: v kurzech sebeobrany žen cvičí studentky s figuranty. Zásadní význam mají modelové situace v tělocvičně, prostorách budov i ve venkovních prostorách, ve kterých ženy čelí řízenému útoku figuranta (muže). </a:t>
            </a:r>
          </a:p>
          <a:p>
            <a:endParaRPr lang="en-US" dirty="0"/>
          </a:p>
        </p:txBody>
      </p:sp>
      <p:pic>
        <p:nvPicPr>
          <p:cNvPr id="6" name="Obrázek 5" descr="obet T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2636912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 (</a:t>
            </a:r>
            <a:r>
              <a:rPr lang="cs-CZ" dirty="0" err="1"/>
              <a:t>prekoflikt</a:t>
            </a:r>
            <a:r>
              <a:rPr lang="cs-CZ" dirty="0"/>
              <a:t>)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Fyzická obrana (konflikt)</a:t>
            </a:r>
          </a:p>
          <a:p>
            <a:r>
              <a:rPr lang="cs-CZ" dirty="0"/>
              <a:t>Co dál? (post konflikt)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Ovlivnění </a:t>
            </a:r>
            <a:r>
              <a:rPr lang="cs-CZ" dirty="0" err="1"/>
              <a:t>viktimnosti</a:t>
            </a:r>
            <a:r>
              <a:rPr lang="cs-CZ" dirty="0"/>
              <a:t> (produkce, výběr osob a místa, preventivní opatření…)</a:t>
            </a:r>
          </a:p>
          <a:p>
            <a:r>
              <a:rPr lang="cs-CZ" dirty="0"/>
              <a:t>Připravenost – ostražitost</a:t>
            </a:r>
          </a:p>
          <a:p>
            <a:r>
              <a:rPr lang="cs-CZ" dirty="0"/>
              <a:t>Nonverbální komunikace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Psychická obrana -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Submisivita</a:t>
            </a:r>
            <a:r>
              <a:rPr lang="cs-CZ" dirty="0"/>
              <a:t> x asertivita x agresivita</a:t>
            </a:r>
          </a:p>
          <a:p>
            <a:r>
              <a:rPr lang="cs-CZ" dirty="0"/>
              <a:t>Komunikační strategie</a:t>
            </a:r>
          </a:p>
          <a:p>
            <a:r>
              <a:rPr lang="cs-CZ" dirty="0"/>
              <a:t>Lsti, výmluvy, předstírání</a:t>
            </a:r>
          </a:p>
          <a:p>
            <a:r>
              <a:rPr lang="cs-CZ" dirty="0"/>
              <a:t>Nonverbální komunikace</a:t>
            </a:r>
          </a:p>
          <a:p>
            <a:r>
              <a:rPr lang="cs-CZ" dirty="0"/>
              <a:t>Často vybavenější i vynalézavější než muži</a:t>
            </a:r>
          </a:p>
          <a:p>
            <a:r>
              <a:rPr lang="cs-CZ" dirty="0"/>
              <a:t>je důležité i komunikační strategie procvičovat a v modelech upevňovat (latentní agresivita)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ebeobrana_žena_prej.jpg"/>
          <p:cNvPicPr>
            <a:picLocks noChangeAspect="1"/>
          </p:cNvPicPr>
          <p:nvPr/>
        </p:nvPicPr>
        <p:blipFill>
          <a:blip r:embed="rId2" cstate="print"/>
          <a:srcRect l="15081"/>
          <a:stretch>
            <a:fillRect/>
          </a:stretch>
        </p:blipFill>
        <p:spPr>
          <a:xfrm>
            <a:off x="179512" y="116632"/>
            <a:ext cx="6357218" cy="39604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9586" y="620688"/>
            <a:ext cx="4084414" cy="936104"/>
          </a:xfrm>
        </p:spPr>
        <p:txBody>
          <a:bodyPr/>
          <a:lstStyle/>
          <a:p>
            <a:r>
              <a:rPr lang="cs-CZ" dirty="0"/>
              <a:t>Fyzická 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87825" y="1844824"/>
            <a:ext cx="6156176" cy="5013176"/>
          </a:xfrm>
        </p:spPr>
        <p:txBody>
          <a:bodyPr/>
          <a:lstStyle/>
          <a:p>
            <a:r>
              <a:rPr lang="cs-CZ" dirty="0"/>
              <a:t>Jednoduché techniky bez použití velké síly</a:t>
            </a:r>
          </a:p>
          <a:p>
            <a:r>
              <a:rPr lang="cs-CZ" dirty="0"/>
              <a:t>Velké svalové skupiny</a:t>
            </a:r>
          </a:p>
          <a:p>
            <a:r>
              <a:rPr lang="cs-CZ" dirty="0"/>
              <a:t>Páky max. na malé klouby</a:t>
            </a:r>
          </a:p>
          <a:p>
            <a:r>
              <a:rPr lang="cs-CZ" dirty="0"/>
              <a:t>Útoky na citlivá  místa útočníka</a:t>
            </a:r>
          </a:p>
          <a:p>
            <a:r>
              <a:rPr lang="cs-CZ" dirty="0"/>
              <a:t>Prevence zranění (otevřená dlaň)</a:t>
            </a:r>
          </a:p>
          <a:p>
            <a:r>
              <a:rPr lang="cs-CZ" dirty="0"/>
              <a:t>Útěky</a:t>
            </a:r>
          </a:p>
          <a:p>
            <a:r>
              <a:rPr lang="cs-CZ" dirty="0"/>
              <a:t>Zvyšování fyzické kondice a obratnosti</a:t>
            </a:r>
          </a:p>
          <a:p>
            <a:r>
              <a:rPr lang="cs-CZ" dirty="0"/>
              <a:t>Improvizované zbraně</a:t>
            </a:r>
          </a:p>
          <a:p>
            <a:r>
              <a:rPr lang="cs-CZ" dirty="0"/>
              <a:t>Obranné prostředky</a:t>
            </a:r>
          </a:p>
          <a:p>
            <a:r>
              <a:rPr lang="cs-CZ" dirty="0"/>
              <a:t>Útěk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potom?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Vyhledání bezpečí</a:t>
            </a:r>
          </a:p>
          <a:p>
            <a:r>
              <a:rPr lang="cs-CZ" dirty="0"/>
              <a:t>Sebekontrola vyhledání lékařské pomoci</a:t>
            </a:r>
          </a:p>
          <a:p>
            <a:r>
              <a:rPr lang="cs-CZ" dirty="0"/>
              <a:t>Oznámení TČ</a:t>
            </a:r>
          </a:p>
          <a:p>
            <a:r>
              <a:rPr lang="cs-CZ" dirty="0"/>
              <a:t>Péče odborníků</a:t>
            </a:r>
            <a:endParaRPr lang="en-US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2568" y="274638"/>
            <a:ext cx="6517607" cy="1143000"/>
          </a:xfrm>
        </p:spPr>
        <p:txBody>
          <a:bodyPr/>
          <a:lstStyle/>
          <a:p>
            <a:r>
              <a:rPr lang="cs-CZ" dirty="0"/>
              <a:t>Jednorázový TČ x domácí násilí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Dlouhodobost</a:t>
            </a:r>
          </a:p>
          <a:p>
            <a:r>
              <a:rPr lang="cs-CZ" sz="2800" dirty="0"/>
              <a:t>Eskalace</a:t>
            </a:r>
          </a:p>
          <a:p>
            <a:r>
              <a:rPr lang="cs-CZ" sz="2800" dirty="0"/>
              <a:t>Jednoznačné rozdělení rolí na ohrožené a násilné osoby</a:t>
            </a:r>
          </a:p>
          <a:p>
            <a:r>
              <a:rPr lang="cs-CZ" sz="2800" dirty="0"/>
              <a:t>Neveřejnost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79F35-4DFB-4B7C-A35D-657F2E8E1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994122"/>
          </a:xfrm>
        </p:spPr>
        <p:txBody>
          <a:bodyPr/>
          <a:lstStyle/>
          <a:p>
            <a:r>
              <a:rPr lang="cs-CZ" dirty="0"/>
              <a:t>Projevy DN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FB847-D38C-4C4C-AE25-BE469D84B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776" y="1700808"/>
            <a:ext cx="6572596" cy="4360236"/>
          </a:xfrm>
        </p:spPr>
        <p:txBody>
          <a:bodyPr/>
          <a:lstStyle/>
          <a:p>
            <a:r>
              <a:rPr lang="cs-CZ" dirty="0"/>
              <a:t>Psychické: …  obtížně dokazatelné, zpravidla stojí na počátku rozvíjejícího se DN  </a:t>
            </a:r>
          </a:p>
          <a:p>
            <a:r>
              <a:rPr lang="cs-CZ" dirty="0"/>
              <a:t>Fyzické: … často zanechává viditelné stopy</a:t>
            </a:r>
          </a:p>
          <a:p>
            <a:r>
              <a:rPr lang="cs-CZ" dirty="0"/>
              <a:t>Sociální: …izolace - deformace vnímání reality</a:t>
            </a:r>
          </a:p>
          <a:p>
            <a:r>
              <a:rPr lang="cs-CZ" dirty="0"/>
              <a:t>Ekonomické zneužívání:…</a:t>
            </a:r>
          </a:p>
          <a:p>
            <a:r>
              <a:rPr lang="cs-CZ" dirty="0"/>
              <a:t>Sexuální násilí… často nezanechává stopy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987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252_slide">
  <a:themeElements>
    <a:clrScheme name="Custom Design 1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8CBEFF"/>
      </a:accent1>
      <a:accent2>
        <a:srgbClr val="8DE68A"/>
      </a:accent2>
      <a:accent3>
        <a:srgbClr val="ADADAD"/>
      </a:accent3>
      <a:accent4>
        <a:srgbClr val="DADADA"/>
      </a:accent4>
      <a:accent5>
        <a:srgbClr val="C5DBFF"/>
      </a:accent5>
      <a:accent6>
        <a:srgbClr val="7FD07D"/>
      </a:accent6>
      <a:hlink>
        <a:srgbClr val="4DDEFF"/>
      </a:hlink>
      <a:folHlink>
        <a:srgbClr val="D3CCFF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DADAD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DADAD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DADAD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DADAD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DADAD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DADAD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ADADAD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DADAD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DADAD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DADAD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DADAD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DADAD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ADADAD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797B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9961"/>
        </a:accent1>
        <a:accent2>
          <a:srgbClr val="E3B2FF"/>
        </a:accent2>
        <a:accent3>
          <a:srgbClr val="ADADAD"/>
        </a:accent3>
        <a:accent4>
          <a:srgbClr val="DADADA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797B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9961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8CBEFF"/>
      </a:accent1>
      <a:accent2>
        <a:srgbClr val="8DE68A"/>
      </a:accent2>
      <a:accent3>
        <a:srgbClr val="ADADAD"/>
      </a:accent3>
      <a:accent4>
        <a:srgbClr val="DADADA"/>
      </a:accent4>
      <a:accent5>
        <a:srgbClr val="C5DBFF"/>
      </a:accent5>
      <a:accent6>
        <a:srgbClr val="7FD07D"/>
      </a:accent6>
      <a:hlink>
        <a:srgbClr val="4DDEFF"/>
      </a:hlink>
      <a:folHlink>
        <a:srgbClr val="D3CC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DADAD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DADAD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DADAD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DADAD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DADAD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DADAD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CEC"/>
        </a:accent1>
        <a:accent2>
          <a:srgbClr val="EBE86A"/>
        </a:accent2>
        <a:accent3>
          <a:srgbClr val="ADADAD"/>
        </a:accent3>
        <a:accent4>
          <a:srgbClr val="DADADA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DADAD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DADAD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DADAD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DADAD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DADAD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0BBEE6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8CBEFF"/>
        </a:accent1>
        <a:accent2>
          <a:srgbClr val="8DE68A"/>
        </a:accent2>
        <a:accent3>
          <a:srgbClr val="ADADAD"/>
        </a:accent3>
        <a:accent4>
          <a:srgbClr val="DADADA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797B"/>
        </a:accent1>
        <a:accent2>
          <a:srgbClr val="30CFF2"/>
        </a:accent2>
        <a:accent3>
          <a:srgbClr val="ADADAD"/>
        </a:accent3>
        <a:accent4>
          <a:srgbClr val="DADADA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F29961"/>
        </a:accent1>
        <a:accent2>
          <a:srgbClr val="E3B2FF"/>
        </a:accent2>
        <a:accent3>
          <a:srgbClr val="ADADAD"/>
        </a:accent3>
        <a:accent4>
          <a:srgbClr val="DADADA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8ED47"/>
        </a:hlink>
        <a:folHlink>
          <a:srgbClr val="FFEA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EBE86A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5D25F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BBEE6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AADBF0"/>
        </a:accent5>
        <a:accent6>
          <a:srgbClr val="2ABBDB"/>
        </a:accent6>
        <a:hlink>
          <a:srgbClr val="4DDEFF"/>
        </a:hlink>
        <a:folHlink>
          <a:srgbClr val="84E4F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BEFF"/>
        </a:accent1>
        <a:accent2>
          <a:srgbClr val="8DE68A"/>
        </a:accent2>
        <a:accent3>
          <a:srgbClr val="FFFFFF"/>
        </a:accent3>
        <a:accent4>
          <a:srgbClr val="000000"/>
        </a:accent4>
        <a:accent5>
          <a:srgbClr val="C5DBFF"/>
        </a:accent5>
        <a:accent6>
          <a:srgbClr val="7FD07D"/>
        </a:accent6>
        <a:hlink>
          <a:srgbClr val="4DDEFF"/>
        </a:hlink>
        <a:folHlink>
          <a:srgbClr val="D3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797B"/>
        </a:accent1>
        <a:accent2>
          <a:srgbClr val="30CFF2"/>
        </a:accent2>
        <a:accent3>
          <a:srgbClr val="FFFFFF"/>
        </a:accent3>
        <a:accent4>
          <a:srgbClr val="000000"/>
        </a:accent4>
        <a:accent5>
          <a:srgbClr val="F7BEBF"/>
        </a:accent5>
        <a:accent6>
          <a:srgbClr val="2ABBDB"/>
        </a:accent6>
        <a:hlink>
          <a:srgbClr val="FFDAA6"/>
        </a:hlink>
        <a:folHlink>
          <a:srgbClr val="FFCC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9961"/>
        </a:accent1>
        <a:accent2>
          <a:srgbClr val="E3B2FF"/>
        </a:accent2>
        <a:accent3>
          <a:srgbClr val="FFFFFF"/>
        </a:accent3>
        <a:accent4>
          <a:srgbClr val="000000"/>
        </a:accent4>
        <a:accent5>
          <a:srgbClr val="F7CAB7"/>
        </a:accent5>
        <a:accent6>
          <a:srgbClr val="CEA1E7"/>
        </a:accent6>
        <a:hlink>
          <a:srgbClr val="E6E345"/>
        </a:hlink>
        <a:folHlink>
          <a:srgbClr val="4DDE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ind_1252_slide</Template>
  <TotalTime>296</TotalTime>
  <Words>762</Words>
  <Application>Microsoft Office PowerPoint</Application>
  <PresentationFormat>Předvádění na obrazovce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ind_1252_slide</vt:lpstr>
      <vt:lpstr>1_Default Design</vt:lpstr>
      <vt:lpstr>Sebeobrana žen</vt:lpstr>
      <vt:lpstr>Specifika</vt:lpstr>
      <vt:lpstr>Fáze</vt:lpstr>
      <vt:lpstr>Prevence</vt:lpstr>
      <vt:lpstr>Psychická obrana - komunikace</vt:lpstr>
      <vt:lpstr>Fyzická obrana</vt:lpstr>
      <vt:lpstr>Co potom?</vt:lpstr>
      <vt:lpstr>Jednorázový TČ x domácí násilí</vt:lpstr>
      <vt:lpstr>Projevy DN</vt:lpstr>
      <vt:lpstr>Oběti DN</vt:lpstr>
      <vt:lpstr>Děti jako svědci DN</vt:lpstr>
      <vt:lpstr>Následky svědectví DN</vt:lpstr>
      <vt:lpstr>DN a trestní právo</vt:lpstr>
      <vt:lpstr>Organizace pomáhající obětem DN</vt:lpstr>
      <vt:lpstr>Organizace pomáhající obětem DN</vt:lpstr>
      <vt:lpstr>Organizace pomáhající obětem DN</vt:lpstr>
      <vt:lpstr>   Literatura 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142803</dc:creator>
  <cp:lastModifiedBy>Jitka Čihounková</cp:lastModifiedBy>
  <cp:revision>25</cp:revision>
  <dcterms:created xsi:type="dcterms:W3CDTF">2014-08-14T10:09:55Z</dcterms:created>
  <dcterms:modified xsi:type="dcterms:W3CDTF">2019-11-11T12:44:36Z</dcterms:modified>
</cp:coreProperties>
</file>