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Úvodní  výklady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6232176" cy="11492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221088"/>
            <a:ext cx="6480720" cy="1296144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23.2.2017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dirty="0"/>
              <a:t>po r. 1999</a:t>
            </a:r>
          </a:p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</a:t>
            </a:r>
            <a:r>
              <a:rPr lang="cs-CZ" sz="21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chemeClr val="accent2"/>
                </a:solidFill>
              </a:rPr>
              <a:t>Nařízení a směrnice Rady podle Lisabonské smlouvy, resp. SFEU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chemeClr val="accent2"/>
                </a:solidFill>
              </a:rPr>
              <a:t>Listina základních práv EU</a:t>
            </a:r>
            <a:endParaRPr lang="cs-CZ" sz="21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460zp – Některé úkony souvisící s trestním řízením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2500" dirty="0"/>
              <a:t>Hlava 23 – Udělení milosti a použití amnestie</a:t>
            </a:r>
          </a:p>
          <a:p>
            <a:pPr>
              <a:lnSpc>
                <a:spcPct val="70000"/>
              </a:lnSpc>
            </a:pPr>
            <a:r>
              <a:rPr lang="cs-CZ" sz="2500" dirty="0">
                <a:solidFill>
                  <a:schemeClr val="accent2"/>
                </a:solidFill>
              </a:rPr>
              <a:t>Hlava 25 – Právní styk s cizinou (mezinárodní justiční </a:t>
            </a:r>
            <a:r>
              <a:rPr lang="cs-CZ" sz="2500" dirty="0" smtClean="0">
                <a:solidFill>
                  <a:schemeClr val="accent2"/>
                </a:solidFill>
              </a:rPr>
              <a:t>spolupráce – zrušeno, nahrazeno zák. č. 104/2013 Sb. !!!</a:t>
            </a:r>
            <a:endParaRPr lang="cs-CZ" sz="25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</a:t>
            </a:r>
            <a:r>
              <a:rPr lang="cs-CZ" dirty="0"/>
              <a:t>k</a:t>
            </a:r>
            <a:r>
              <a:rPr lang="cs-CZ" dirty="0" smtClean="0"/>
              <a:t>ontinentálního inkvizičního </a:t>
            </a:r>
            <a:r>
              <a:rPr lang="cs-CZ" dirty="0" smtClean="0"/>
              <a:t>trestního řízení</a:t>
            </a:r>
          </a:p>
          <a:p>
            <a:r>
              <a:rPr lang="cs-CZ" dirty="0" smtClean="0"/>
              <a:t>Angloamerické trestní řízení </a:t>
            </a:r>
            <a:r>
              <a:rPr lang="cs-CZ" dirty="0" smtClean="0"/>
              <a:t>–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Pojem, druhy a funkce TPP 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Vztah trestního zákoníku a trestního řádu</a:t>
            </a:r>
          </a:p>
          <a:p>
            <a:r>
              <a:rPr lang="cs-CZ" dirty="0" smtClean="0"/>
              <a:t>Předmět a účel trestního řízení</a:t>
            </a:r>
          </a:p>
          <a:p>
            <a:r>
              <a:rPr lang="cs-CZ" dirty="0" smtClean="0"/>
              <a:t>Funkce </a:t>
            </a:r>
            <a:r>
              <a:rPr lang="cs-CZ" dirty="0" smtClean="0"/>
              <a:t>TPP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C000"/>
                </a:solidFill>
              </a:rPr>
              <a:t>Tzv. vedlejší trestní zákony :</a:t>
            </a: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218/2003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, o odpovědnosti mládeže za protiprávní činy a o soudnictví ve věcech mládeže, ve znění …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trestní odpovědnosti právnických osob a řízení proti nim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45/2013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obětech trestných činů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104/2013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mezinárodní justiční spolupráci ve věcech trestních.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6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§ 9 TŘ</a:t>
            </a:r>
          </a:p>
          <a:p>
            <a:r>
              <a:rPr lang="cs-CZ" dirty="0" smtClean="0"/>
              <a:t>Výklad ustanovení § 9a TŘ, případy SDEU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Pupino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Meloni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Spasic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...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593629"/>
          </a:xfrm>
        </p:spPr>
        <p:txBody>
          <a:bodyPr>
            <a:normAutofit fontScale="55000" lnSpcReduction="20000"/>
          </a:bodyPr>
          <a:lstStyle/>
          <a:p>
            <a:r>
              <a:rPr lang="cs-CZ" sz="3600" b="1" dirty="0" smtClean="0"/>
              <a:t>ZÁKLADNÍ PRÁVNÍ PŘEDPISY</a:t>
            </a:r>
          </a:p>
          <a:p>
            <a:r>
              <a:rPr lang="cs-CZ" sz="3100" dirty="0" smtClean="0"/>
              <a:t>Ústava, Listina </a:t>
            </a:r>
            <a:r>
              <a:rPr lang="cs-CZ" sz="3100" b="1" dirty="0" smtClean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r>
              <a:rPr lang="cs-CZ" sz="3100" dirty="0" smtClean="0"/>
              <a:t>č. 2/1993 Sb., ve znění…</a:t>
            </a:r>
          </a:p>
          <a:p>
            <a:r>
              <a:rPr lang="cs-CZ" dirty="0" smtClean="0"/>
              <a:t>Zákon č. 141/1961 Sb., o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dirty="0" smtClean="0"/>
              <a:t>, ve znění </a:t>
            </a:r>
            <a:r>
              <a:rPr lang="cs-CZ" dirty="0"/>
              <a:t>…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pozor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na </a:t>
            </a:r>
            <a:r>
              <a:rPr lang="cs-CZ" sz="3200" b="1" dirty="0">
                <a:solidFill>
                  <a:srgbClr val="FF0000"/>
                </a:solidFill>
              </a:rPr>
              <a:t>novely č. 459/2011 Sb., 193/2012 Sb., 273/2012 Sb., 390/2012 Sb. </a:t>
            </a:r>
            <a:r>
              <a:rPr lang="cs-CZ" sz="3200" b="1" dirty="0" smtClean="0">
                <a:solidFill>
                  <a:srgbClr val="FF0000"/>
                </a:solidFill>
              </a:rPr>
              <a:t>, 105/13 Sb., nález ÚS 259/13 </a:t>
            </a:r>
            <a:r>
              <a:rPr lang="cs-CZ" sz="3200" b="1" dirty="0" err="1" smtClean="0">
                <a:solidFill>
                  <a:srgbClr val="FF0000"/>
                </a:solidFill>
              </a:rPr>
              <a:t>Sb</a:t>
            </a:r>
            <a:r>
              <a:rPr lang="cs-CZ" sz="3200" b="1" dirty="0" smtClean="0">
                <a:solidFill>
                  <a:srgbClr val="FF0000"/>
                </a:solidFill>
              </a:rPr>
              <a:t>…, 141/2014 Sb., 77/2015 Sb., 86/2015 Sb., 150/2016 Sb</a:t>
            </a:r>
            <a:r>
              <a:rPr lang="cs-CZ" sz="3200" b="1" dirty="0">
                <a:solidFill>
                  <a:srgbClr val="FF0000"/>
                </a:solidFill>
              </a:rPr>
              <a:t>.</a:t>
            </a:r>
            <a:r>
              <a:rPr lang="cs-CZ" sz="3200" b="1" dirty="0" smtClean="0">
                <a:solidFill>
                  <a:srgbClr val="FF0000"/>
                </a:solidFill>
              </a:rPr>
              <a:t>, 163/2016 Sb., 243/2016 </a:t>
            </a:r>
            <a:r>
              <a:rPr lang="cs-CZ" sz="3200" b="1" dirty="0" err="1" smtClean="0">
                <a:solidFill>
                  <a:srgbClr val="FF0000"/>
                </a:solidFill>
              </a:rPr>
              <a:t>Sb</a:t>
            </a:r>
            <a:r>
              <a:rPr lang="cs-CZ" sz="3200" b="1" dirty="0" smtClean="0">
                <a:solidFill>
                  <a:srgbClr val="FF0000"/>
                </a:solidFill>
              </a:rPr>
              <a:t>…. (</a:t>
            </a:r>
            <a:r>
              <a:rPr lang="cs-CZ" sz="3200" b="1" dirty="0" smtClean="0">
                <a:solidFill>
                  <a:srgbClr val="FF0000"/>
                </a:solidFill>
              </a:rPr>
              <a:t>do r. 1989 celkem  7 novel, poté 75 novel a řada nálezů ÚS.</a:t>
            </a:r>
            <a:endParaRPr lang="cs-CZ" dirty="0" smtClean="0"/>
          </a:p>
          <a:p>
            <a:r>
              <a:rPr lang="cs-CZ" dirty="0" smtClean="0"/>
              <a:t>Zákon č. 40/2009 Sb.,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o mezinárodní </a:t>
            </a:r>
            <a:r>
              <a:rPr lang="cs-CZ" b="1" dirty="0" smtClean="0">
                <a:solidFill>
                  <a:srgbClr val="FFC000"/>
                </a:solidFill>
              </a:rPr>
              <a:t>justiční spolupráci </a:t>
            </a:r>
            <a:r>
              <a:rPr lang="cs-CZ" dirty="0" smtClean="0"/>
              <a:t>č. 104/2013 Sb., ve znění</a:t>
            </a:r>
          </a:p>
          <a:p>
            <a:r>
              <a:rPr lang="cs-CZ" dirty="0" smtClean="0"/>
              <a:t>Zákon o trestní odpovědnosti </a:t>
            </a:r>
            <a:r>
              <a:rPr lang="cs-CZ" b="1" dirty="0" smtClean="0">
                <a:solidFill>
                  <a:srgbClr val="FFC000"/>
                </a:solidFill>
              </a:rPr>
              <a:t>mládeže </a:t>
            </a:r>
            <a:r>
              <a:rPr lang="cs-CZ" dirty="0" smtClean="0"/>
              <a:t>za protiprávní činy č. 218/2003 Sb., ve znění…</a:t>
            </a:r>
          </a:p>
          <a:p>
            <a:r>
              <a:rPr lang="cs-CZ" dirty="0" smtClean="0"/>
              <a:t>Zákon o trestní odpovědnosti </a:t>
            </a:r>
            <a:r>
              <a:rPr lang="cs-CZ" b="1" dirty="0" smtClean="0">
                <a:solidFill>
                  <a:srgbClr val="FFC000"/>
                </a:solidFill>
              </a:rPr>
              <a:t>právnických osob </a:t>
            </a:r>
            <a:r>
              <a:rPr lang="cs-CZ" dirty="0" smtClean="0"/>
              <a:t>č. 418/2011 Sb., ve znění…</a:t>
            </a:r>
          </a:p>
          <a:p>
            <a:r>
              <a:rPr lang="cs-CZ" dirty="0" smtClean="0"/>
              <a:t>Zákon </a:t>
            </a:r>
            <a:r>
              <a:rPr lang="cs-CZ" b="1" dirty="0" smtClean="0">
                <a:solidFill>
                  <a:srgbClr val="FFC000"/>
                </a:solidFill>
              </a:rPr>
              <a:t>o obětech </a:t>
            </a:r>
            <a:r>
              <a:rPr lang="cs-CZ" dirty="0" smtClean="0"/>
              <a:t>trestných činů č. 45/2013 Sb., ve znění…</a:t>
            </a:r>
          </a:p>
          <a:p>
            <a:r>
              <a:rPr lang="cs-CZ" dirty="0" smtClean="0"/>
              <a:t>Zákon č. 283/1993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6/2002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273/2008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85/1996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169/1999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ve znění…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rgbClr val="FF0000"/>
                </a:solidFill>
              </a:rPr>
              <a:t>Evropská úmluva o ochraně lidských práv a základních svobod </a:t>
            </a:r>
            <a:r>
              <a:rPr lang="cs-CZ" sz="2300" dirty="0"/>
              <a:t>(1950 a </a:t>
            </a:r>
            <a:r>
              <a:rPr lang="cs-CZ" sz="2300" dirty="0" smtClean="0"/>
              <a:t>15, resp. 16 </a:t>
            </a:r>
            <a:r>
              <a:rPr lang="cs-CZ" sz="2300" dirty="0"/>
              <a:t>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432</TotalTime>
  <Words>879</Words>
  <Application>Microsoft Office PowerPoint</Application>
  <PresentationFormat>Předvádění na obrazovce (4:3)</PresentationFormat>
  <Paragraphs>103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Deluxe</vt:lpstr>
      <vt:lpstr>Document</vt:lpstr>
      <vt:lpstr>Klip</vt:lpstr>
      <vt:lpstr>Úvodní  výklady</vt:lpstr>
      <vt:lpstr>Historické typy trestního procesu</vt:lpstr>
      <vt:lpstr>Prezentace aplikace PowerPoint</vt:lpstr>
      <vt:lpstr>Pojem, druhy a funkce TPP a trestního řízení</vt:lpstr>
      <vt:lpstr>Předběžné otázky</vt:lpstr>
      <vt:lpstr>Prameny TPP</vt:lpstr>
      <vt:lpstr>Prezentace aplikace PowerPoint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</vt:lpstr>
      <vt:lpstr>DOTAZY ?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Fenyk Jaroslav</cp:lastModifiedBy>
  <cp:revision>24</cp:revision>
  <dcterms:created xsi:type="dcterms:W3CDTF">2012-02-17T08:19:37Z</dcterms:created>
  <dcterms:modified xsi:type="dcterms:W3CDTF">2017-02-23T09:35:06Z</dcterms:modified>
</cp:coreProperties>
</file>