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0" r:id="rId5"/>
    <p:sldId id="263" r:id="rId6"/>
    <p:sldId id="257" r:id="rId7"/>
    <p:sldId id="264" r:id="rId8"/>
    <p:sldId id="265" r:id="rId9"/>
    <p:sldId id="266" r:id="rId10"/>
    <p:sldId id="261" r:id="rId11"/>
    <p:sldId id="268" r:id="rId12"/>
    <p:sldId id="271" r:id="rId13"/>
    <p:sldId id="272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22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92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083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1728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183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85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565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29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20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69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50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64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3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14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76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23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45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76D6C30-6F58-4CE3-8C30-EC8BF17D895C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3302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Sebeobrana specifických skupin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52120" y="4653136"/>
            <a:ext cx="2120280" cy="985664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dirty="0" smtClean="0"/>
              <a:t>Aktivní účast na cvičeních</a:t>
            </a:r>
          </a:p>
          <a:p>
            <a:r>
              <a:rPr lang="cs-CZ" dirty="0" smtClean="0"/>
              <a:t>Test </a:t>
            </a:r>
          </a:p>
          <a:p>
            <a:r>
              <a:rPr lang="cs-CZ" dirty="0" smtClean="0"/>
              <a:t>Seminární práce (rozsah 20 stran)</a:t>
            </a:r>
          </a:p>
          <a:p>
            <a:pPr lvl="1"/>
            <a:r>
              <a:rPr lang="cs-CZ" dirty="0" smtClean="0"/>
              <a:t>10 kazuistik</a:t>
            </a:r>
          </a:p>
          <a:p>
            <a:pPr lvl="1"/>
            <a:r>
              <a:rPr lang="cs-CZ" dirty="0" smtClean="0"/>
              <a:t>Přehled systémů/kurzů věnujících se dané skupině</a:t>
            </a:r>
          </a:p>
          <a:p>
            <a:pPr lvl="1"/>
            <a:r>
              <a:rPr lang="cs-CZ" dirty="0" smtClean="0"/>
              <a:t>Specifikace</a:t>
            </a:r>
          </a:p>
          <a:p>
            <a:pPr lvl="4" fontAlgn="t"/>
            <a:r>
              <a:rPr lang="cs-CZ" sz="1600" dirty="0"/>
              <a:t>Hrozby</a:t>
            </a:r>
          </a:p>
          <a:p>
            <a:pPr lvl="4" fontAlgn="t"/>
            <a:r>
              <a:rPr lang="cs-CZ" sz="1600" dirty="0"/>
              <a:t>Prostředí</a:t>
            </a:r>
          </a:p>
          <a:p>
            <a:pPr lvl="4" fontAlgn="t"/>
            <a:r>
              <a:rPr lang="cs-CZ" sz="1600" dirty="0"/>
              <a:t>Prostředky</a:t>
            </a:r>
          </a:p>
          <a:p>
            <a:pPr lvl="4" fontAlgn="t"/>
            <a:r>
              <a:rPr lang="cs-CZ" sz="1600" dirty="0"/>
              <a:t>Didaktika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a charakteristika </a:t>
            </a:r>
            <a:r>
              <a:rPr lang="cs-CZ" dirty="0" smtClean="0">
                <a:effectLst/>
              </a:rPr>
              <a:t>sebeobrany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500" dirty="0"/>
              <a:t>Nemáme ustálenou definici sebeobrany</a:t>
            </a:r>
          </a:p>
          <a:p>
            <a:r>
              <a:rPr lang="cs-CZ" sz="1500" dirty="0"/>
              <a:t>V různých kulturách může být chápána rozdílně</a:t>
            </a:r>
          </a:p>
          <a:p>
            <a:pPr lvl="1"/>
            <a:r>
              <a:rPr lang="cs-CZ" dirty="0"/>
              <a:t>Sebeobrana, sebeochrana, nutná obrana</a:t>
            </a:r>
          </a:p>
          <a:p>
            <a:pPr lvl="1"/>
            <a:r>
              <a:rPr lang="cs-CZ" dirty="0" err="1"/>
              <a:t>Self</a:t>
            </a:r>
            <a:r>
              <a:rPr lang="cs-CZ" dirty="0"/>
              <a:t>-defense, </a:t>
            </a:r>
            <a:r>
              <a:rPr lang="cs-CZ" dirty="0" err="1"/>
              <a:t>Self-protection</a:t>
            </a:r>
            <a:r>
              <a:rPr lang="cs-CZ" dirty="0"/>
              <a:t>, </a:t>
            </a:r>
            <a:r>
              <a:rPr lang="cs-CZ" dirty="0" err="1" smtClean="0"/>
              <a:t>Self-preservation</a:t>
            </a:r>
            <a:endParaRPr lang="cs-CZ" sz="1500" dirty="0"/>
          </a:p>
          <a:p>
            <a:r>
              <a:rPr lang="cs-CZ" sz="1500" dirty="0"/>
              <a:t>Není známá žádná syntetická teorie sebeobrany, můžeme sledovat různé systémy, metody</a:t>
            </a:r>
          </a:p>
          <a:p>
            <a:r>
              <a:rPr lang="cs-CZ" sz="1500" dirty="0"/>
              <a:t>Sebeobrana lze chápat jako </a:t>
            </a:r>
          </a:p>
          <a:p>
            <a:pPr marL="34290" indent="0" algn="ctr">
              <a:buNone/>
            </a:pPr>
            <a:r>
              <a:rPr lang="cs-CZ" sz="2400" dirty="0"/>
              <a:t>„otevřený systém prostředků určených k obraně zájmů chráněných zákonem“</a:t>
            </a:r>
          </a:p>
        </p:txBody>
      </p:sp>
    </p:spTree>
    <p:extLst>
      <p:ext uri="{BB962C8B-B14F-4D97-AF65-F5344CB8AC3E}">
        <p14:creationId xmlns:p14="http://schemas.microsoft.com/office/powerpoint/2010/main" val="229789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effectLst/>
              </a:rPr>
              <a:t>Paradoxy výcviku v sebeobraně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dirty="0" smtClean="0"/>
              <a:t>Příprava </a:t>
            </a:r>
            <a:r>
              <a:rPr lang="cs-CZ" dirty="0"/>
              <a:t>v sebeobraně je specifická dvěma paradoxy:</a:t>
            </a:r>
          </a:p>
          <a:p>
            <a:pPr lvl="1" fontAlgn="base"/>
            <a:r>
              <a:rPr lang="cs-CZ" b="1" dirty="0"/>
              <a:t>První paradox: </a:t>
            </a:r>
            <a:r>
              <a:rPr lang="cs-CZ" b="1" dirty="0" smtClean="0"/>
              <a:t>	příprava </a:t>
            </a:r>
            <a:r>
              <a:rPr lang="cs-CZ" b="1" dirty="0"/>
              <a:t>směřuje k nepodání výkonu</a:t>
            </a:r>
            <a:endParaRPr lang="cs-CZ" dirty="0"/>
          </a:p>
          <a:p>
            <a:pPr lvl="1" fontAlgn="base"/>
            <a:r>
              <a:rPr lang="cs-CZ" b="1" dirty="0"/>
              <a:t>Druhý paradox: </a:t>
            </a:r>
            <a:r>
              <a:rPr lang="cs-CZ" b="1" dirty="0" smtClean="0"/>
              <a:t>	příprava </a:t>
            </a:r>
            <a:r>
              <a:rPr lang="cs-CZ" b="1" dirty="0"/>
              <a:t>je samotným </a:t>
            </a:r>
            <a:r>
              <a:rPr lang="cs-CZ" b="1" dirty="0" smtClean="0"/>
              <a:t>výkonem</a:t>
            </a:r>
          </a:p>
          <a:p>
            <a:pPr lvl="1" fontAlgn="base"/>
            <a:endParaRPr lang="cs-CZ" b="1" dirty="0"/>
          </a:p>
          <a:p>
            <a:pPr fontAlgn="base"/>
            <a:r>
              <a:rPr lang="cs-CZ" dirty="0"/>
              <a:t>Sportovní trénink = příprava na podání maximálního výkonu</a:t>
            </a:r>
          </a:p>
          <a:p>
            <a:pPr fontAlgn="base"/>
            <a:r>
              <a:rPr lang="cs-CZ" dirty="0"/>
              <a:t>Trénink sebeobrany = příprava na nepodání výkonu</a:t>
            </a:r>
          </a:p>
          <a:p>
            <a:pPr marL="205740" lvl="1" indent="0" fontAlgn="base">
              <a:buNone/>
            </a:pPr>
            <a:endParaRPr lang="cs-CZ" dirty="0"/>
          </a:p>
          <a:p>
            <a:r>
              <a:rPr lang="cs-CZ" i="1" dirty="0"/>
              <a:t>Si vis </a:t>
            </a:r>
            <a:r>
              <a:rPr lang="cs-CZ" i="1" dirty="0" err="1"/>
              <a:t>pacem</a:t>
            </a:r>
            <a:r>
              <a:rPr lang="cs-CZ" i="1" dirty="0"/>
              <a:t>, para </a:t>
            </a:r>
            <a:r>
              <a:rPr lang="cs-CZ" i="1" dirty="0" err="1"/>
              <a:t>bellum</a:t>
            </a:r>
            <a:r>
              <a:rPr lang="cs-CZ" i="1" dirty="0"/>
              <a:t>. (Chceš-li mír, připravuj </a:t>
            </a:r>
            <a:r>
              <a:rPr lang="cs-CZ" i="1" dirty="0" smtClean="0"/>
              <a:t>válku.</a:t>
            </a:r>
          </a:p>
          <a:p>
            <a:pPr marL="3429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</a:t>
            </a:r>
            <a:r>
              <a:rPr lang="pt-BR" dirty="0" smtClean="0"/>
              <a:t>Publius </a:t>
            </a:r>
            <a:r>
              <a:rPr lang="pt-BR" dirty="0"/>
              <a:t>Flavius Vegetius Renatus, Epitoma Rei Militaris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42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04664"/>
            <a:ext cx="6545497" cy="5986556"/>
          </a:xfrm>
        </p:spPr>
      </p:pic>
    </p:spTree>
    <p:extLst>
      <p:ext uri="{BB962C8B-B14F-4D97-AF65-F5344CB8AC3E}">
        <p14:creationId xmlns:p14="http://schemas.microsoft.com/office/powerpoint/2010/main" val="65482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Výcvik v sebeobraně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Teoretická </a:t>
            </a:r>
            <a:r>
              <a:rPr lang="cs-CZ" dirty="0" smtClean="0"/>
              <a:t>příprava (legislativní, konstrukce, mechanika, účinek zbraní …)</a:t>
            </a:r>
            <a:endParaRPr lang="cs-CZ" dirty="0"/>
          </a:p>
          <a:p>
            <a:r>
              <a:rPr lang="cs-CZ" dirty="0" err="1" smtClean="0"/>
              <a:t>Strategická-taktická</a:t>
            </a:r>
            <a:r>
              <a:rPr lang="cs-CZ" dirty="0" smtClean="0"/>
              <a:t> </a:t>
            </a:r>
            <a:r>
              <a:rPr lang="cs-CZ" dirty="0"/>
              <a:t>příprava</a:t>
            </a:r>
            <a:endParaRPr lang="cs-CZ" dirty="0" smtClean="0"/>
          </a:p>
          <a:p>
            <a:r>
              <a:rPr lang="cs-CZ" dirty="0" smtClean="0"/>
              <a:t>Kondiční </a:t>
            </a:r>
            <a:r>
              <a:rPr lang="cs-CZ" dirty="0"/>
              <a:t>příprava</a:t>
            </a:r>
          </a:p>
          <a:p>
            <a:r>
              <a:rPr lang="cs-CZ" dirty="0" smtClean="0"/>
              <a:t>Psychologická příprava </a:t>
            </a:r>
          </a:p>
          <a:p>
            <a:r>
              <a:rPr lang="cs-CZ" dirty="0" smtClean="0"/>
              <a:t>Technická </a:t>
            </a:r>
            <a:r>
              <a:rPr lang="cs-CZ" dirty="0"/>
              <a:t>příprava</a:t>
            </a:r>
          </a:p>
          <a:p>
            <a:r>
              <a:rPr lang="cs-CZ" dirty="0" smtClean="0"/>
              <a:t>Komplexní praktická aplikace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1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Didaktická řada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Průpravná </a:t>
            </a:r>
            <a:r>
              <a:rPr lang="cs-CZ" dirty="0" smtClean="0"/>
              <a:t>cvičení jednotlivce (</a:t>
            </a:r>
            <a:r>
              <a:rPr lang="cs-CZ" dirty="0"/>
              <a:t>základní </a:t>
            </a:r>
            <a:r>
              <a:rPr lang="cs-CZ" dirty="0" err="1"/>
              <a:t>úpolová</a:t>
            </a:r>
            <a:r>
              <a:rPr lang="cs-CZ" dirty="0"/>
              <a:t> </a:t>
            </a:r>
            <a:r>
              <a:rPr lang="cs-CZ" dirty="0" smtClean="0"/>
              <a:t>technika)</a:t>
            </a:r>
          </a:p>
          <a:p>
            <a:r>
              <a:rPr lang="cs-CZ" dirty="0" smtClean="0"/>
              <a:t>Průpravná cvičení dvojic (základní úpoly: přetahy, přetlaky, odpory)</a:t>
            </a:r>
          </a:p>
          <a:p>
            <a:r>
              <a:rPr lang="cs-CZ" dirty="0" smtClean="0"/>
              <a:t>Technické prostředky (jednotlivé techniky)</a:t>
            </a:r>
          </a:p>
          <a:p>
            <a:r>
              <a:rPr lang="cs-CZ" dirty="0" smtClean="0"/>
              <a:t>Obrany (integrace techniky do celé obranné akce)</a:t>
            </a:r>
          </a:p>
          <a:p>
            <a:r>
              <a:rPr lang="cs-CZ" dirty="0" err="1" smtClean="0"/>
              <a:t>Mikroscénáře</a:t>
            </a:r>
            <a:endParaRPr lang="cs-CZ" dirty="0" smtClean="0"/>
          </a:p>
          <a:p>
            <a:r>
              <a:rPr lang="cs-CZ" dirty="0" smtClean="0"/>
              <a:t>Modelové situace</a:t>
            </a:r>
            <a:endParaRPr lang="cs-CZ" dirty="0"/>
          </a:p>
          <a:p>
            <a:pPr lvl="1"/>
            <a:r>
              <a:rPr lang="cs-CZ" dirty="0"/>
              <a:t>hraní rolí, přehrávání scénářů zasazených v širším kontextu</a:t>
            </a:r>
          </a:p>
          <a:p>
            <a:pPr lvl="1"/>
            <a:r>
              <a:rPr lang="cs-CZ" dirty="0"/>
              <a:t>rozvoj </a:t>
            </a:r>
            <a:r>
              <a:rPr lang="cs-CZ" dirty="0" smtClean="0"/>
              <a:t>stres managementu</a:t>
            </a:r>
            <a:endParaRPr lang="cs-CZ" dirty="0"/>
          </a:p>
          <a:p>
            <a:pPr lvl="1"/>
            <a:r>
              <a:rPr lang="cs-CZ" dirty="0"/>
              <a:t>možnost mnoha alternativních řešení</a:t>
            </a:r>
          </a:p>
          <a:p>
            <a:pPr lvl="1"/>
            <a:r>
              <a:rPr lang="cs-CZ" dirty="0"/>
              <a:t>rozvíjení schopnosti pozorovat, orientovat se, rozhodnout se a konat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55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úpolů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Úpolové</a:t>
            </a:r>
            <a:r>
              <a:rPr lang="cs-CZ" dirty="0" smtClean="0"/>
              <a:t> předpoklady</a:t>
            </a:r>
          </a:p>
          <a:p>
            <a:r>
              <a:rPr lang="cs-CZ" dirty="0" err="1" smtClean="0"/>
              <a:t>Úpolové</a:t>
            </a:r>
            <a:r>
              <a:rPr lang="cs-CZ" dirty="0" smtClean="0"/>
              <a:t> systémy</a:t>
            </a:r>
          </a:p>
          <a:p>
            <a:r>
              <a:rPr lang="cs-CZ" dirty="0" err="1" smtClean="0"/>
              <a:t>Úpolové</a:t>
            </a:r>
            <a:r>
              <a:rPr lang="cs-CZ" dirty="0" smtClean="0"/>
              <a:t> aplikace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sebeobrany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21711"/>
              </p:ext>
            </p:extLst>
          </p:nvPr>
        </p:nvGraphicFramePr>
        <p:xfrm>
          <a:off x="827583" y="2204859"/>
          <a:ext cx="7416824" cy="3528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4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403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Sebeobrana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03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Osobní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Profesní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066">
                <a:tc row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Specifické skupiny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Děti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Bezpečnostní složky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Policie ČR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0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Ženy a dívky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Obecní policie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0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Senioři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Vojenská policie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0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Tělesně postižení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Justiční stráž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0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Aj.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Ozbrojené složky 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Armáda ČR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806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Ostatní profese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Zdravotnická záchranná služba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0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Hasiči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0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Aj.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873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Sebeobrana specifických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Důvody pro vyčlenění v systematice a didaktice:</a:t>
            </a:r>
          </a:p>
          <a:p>
            <a:pPr lvl="1"/>
            <a:r>
              <a:rPr lang="cs-CZ" dirty="0"/>
              <a:t>Oběti představují „snadné cíle“</a:t>
            </a:r>
          </a:p>
          <a:p>
            <a:pPr lvl="1"/>
            <a:r>
              <a:rPr lang="cs-CZ" dirty="0" smtClean="0"/>
              <a:t>Specifické motivy a modus </a:t>
            </a:r>
            <a:r>
              <a:rPr lang="cs-CZ" dirty="0" err="1" smtClean="0"/>
              <a:t>operandi</a:t>
            </a:r>
            <a:endParaRPr lang="cs-CZ" dirty="0" smtClean="0"/>
          </a:p>
          <a:p>
            <a:pPr lvl="1"/>
            <a:r>
              <a:rPr lang="cs-CZ" dirty="0" smtClean="0"/>
              <a:t>Vyšší riziko závažné újmy (fyzické, psychické …)</a:t>
            </a:r>
          </a:p>
          <a:p>
            <a:endParaRPr lang="cs-CZ" dirty="0" smtClean="0"/>
          </a:p>
          <a:p>
            <a:r>
              <a:rPr lang="cs-CZ" dirty="0" smtClean="0"/>
              <a:t>Otázky:</a:t>
            </a:r>
          </a:p>
          <a:p>
            <a:pPr lvl="1"/>
            <a:r>
              <a:rPr lang="cs-CZ" dirty="0" smtClean="0"/>
              <a:t>Jaké jsou specifické cíle?</a:t>
            </a:r>
          </a:p>
          <a:p>
            <a:pPr lvl="1"/>
            <a:r>
              <a:rPr lang="cs-CZ" dirty="0" smtClean="0"/>
              <a:t>Jaké jsou specifické prostředky?</a:t>
            </a:r>
            <a:endParaRPr lang="cs-CZ" dirty="0"/>
          </a:p>
        </p:txBody>
      </p:sp>
      <p:pic>
        <p:nvPicPr>
          <p:cNvPr id="4" name="Zástupný symbol pro obsah 3" descr="sebeobrana_p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861048"/>
            <a:ext cx="3619500" cy="27146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cs-CZ" sz="2800" b="1" dirty="0"/>
              <a:t>Hrozby</a:t>
            </a:r>
            <a:endParaRPr lang="cs-CZ" sz="2800" dirty="0"/>
          </a:p>
          <a:p>
            <a:pPr fontAlgn="t"/>
            <a:r>
              <a:rPr lang="cs-CZ" sz="2800" b="1" dirty="0"/>
              <a:t>Prostředí</a:t>
            </a:r>
            <a:endParaRPr lang="cs-CZ" sz="2800" dirty="0"/>
          </a:p>
          <a:p>
            <a:pPr fontAlgn="t"/>
            <a:r>
              <a:rPr lang="cs-CZ" sz="2800" b="1" dirty="0"/>
              <a:t>Prostředky</a:t>
            </a:r>
            <a:endParaRPr lang="cs-CZ" sz="2800" dirty="0"/>
          </a:p>
          <a:p>
            <a:pPr fontAlgn="t"/>
            <a:r>
              <a:rPr lang="cs-CZ" sz="2800" b="1" dirty="0"/>
              <a:t>Didaktika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1838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Zvláště zranitelné oběti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47575" y="1234890"/>
            <a:ext cx="8229600" cy="5256584"/>
          </a:xfrm>
        </p:spPr>
        <p:txBody>
          <a:bodyPr>
            <a:noAutofit/>
          </a:bodyPr>
          <a:lstStyle/>
          <a:p>
            <a:endParaRPr lang="cs-CZ" dirty="0" smtClean="0"/>
          </a:p>
          <a:p>
            <a:r>
              <a:rPr lang="cs-CZ" dirty="0" smtClean="0"/>
              <a:t>V návaznosti na legislativu EU se do legislativy ČR přejal zákon o obětech trestné činnosti (účinnost od 1.8.2013) </a:t>
            </a:r>
          </a:p>
          <a:p>
            <a:endParaRPr lang="cs-CZ" dirty="0"/>
          </a:p>
          <a:p>
            <a:r>
              <a:rPr lang="cs-CZ" dirty="0"/>
              <a:t>§ 2 odst</a:t>
            </a:r>
            <a:r>
              <a:rPr lang="cs-CZ" dirty="0" smtClean="0"/>
              <a:t>. </a:t>
            </a:r>
            <a:r>
              <a:rPr lang="cs-CZ" b="1" dirty="0" smtClean="0"/>
              <a:t>(</a:t>
            </a:r>
            <a:r>
              <a:rPr lang="cs-CZ" b="1" dirty="0"/>
              <a:t>2)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Obětí </a:t>
            </a:r>
            <a:r>
              <a:rPr lang="cs-CZ" dirty="0"/>
              <a:t>se rozumí fyzická osoba, které bylo nebo mělo být trestným činem ublíženo na zdraví, způsobena majetková nebo nemajetková újma nebo na jejíž úkor se pachatel trestným činem obohatil.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Vymezení </a:t>
            </a:r>
            <a:r>
              <a:rPr lang="cs-CZ" sz="3600" b="1" dirty="0" smtClean="0"/>
              <a:t>pojmů </a:t>
            </a:r>
            <a:r>
              <a:rPr lang="cs-CZ" sz="3600" dirty="0" smtClean="0"/>
              <a:t>§ </a:t>
            </a:r>
            <a:r>
              <a:rPr lang="cs-CZ" sz="3600" dirty="0"/>
              <a:t>2 odst. 4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8436" y="2060848"/>
            <a:ext cx="6711654" cy="4104455"/>
          </a:xfrm>
        </p:spPr>
        <p:txBody>
          <a:bodyPr>
            <a:normAutofit/>
          </a:bodyPr>
          <a:lstStyle/>
          <a:p>
            <a:r>
              <a:rPr lang="cs-CZ" b="1" dirty="0"/>
              <a:t>(4)</a:t>
            </a:r>
            <a:r>
              <a:rPr lang="cs-CZ" dirty="0"/>
              <a:t> Zvlášť zranitelnou obětí se pro účely tohoto zákona při splnění podmínek uvedených v odstavci 2 nebo 3 rozumí</a:t>
            </a:r>
          </a:p>
          <a:p>
            <a:r>
              <a:rPr lang="cs-CZ" b="1" dirty="0"/>
              <a:t>a)</a:t>
            </a:r>
            <a:r>
              <a:rPr lang="cs-CZ" dirty="0"/>
              <a:t> </a:t>
            </a:r>
            <a:r>
              <a:rPr lang="cs-CZ" b="1" u="sng" dirty="0"/>
              <a:t>dítě</a:t>
            </a:r>
            <a:r>
              <a:rPr lang="cs-CZ" dirty="0"/>
              <a:t>,</a:t>
            </a:r>
          </a:p>
          <a:p>
            <a:r>
              <a:rPr lang="cs-CZ" b="1" dirty="0"/>
              <a:t>b)</a:t>
            </a:r>
            <a:r>
              <a:rPr lang="cs-CZ" dirty="0"/>
              <a:t> </a:t>
            </a:r>
            <a:r>
              <a:rPr lang="cs-CZ" b="1" u="sng" dirty="0"/>
              <a:t>osoba</a:t>
            </a:r>
            <a:r>
              <a:rPr lang="cs-CZ" dirty="0"/>
              <a:t>, která je </a:t>
            </a:r>
            <a:r>
              <a:rPr lang="cs-CZ" b="1" u="sng" dirty="0"/>
              <a:t>vysokého věk</a:t>
            </a:r>
            <a:r>
              <a:rPr lang="cs-CZ" dirty="0"/>
              <a:t>u nebo je </a:t>
            </a:r>
            <a:r>
              <a:rPr lang="cs-CZ" b="1" u="sng" dirty="0"/>
              <a:t>postižena fyzickým, mentálním nebo psychickým hendikepem</a:t>
            </a:r>
            <a:r>
              <a:rPr lang="cs-CZ" dirty="0"/>
              <a:t> nebo </a:t>
            </a:r>
            <a:r>
              <a:rPr lang="cs-CZ" b="1" u="sng" dirty="0"/>
              <a:t>smyslovým poškoze</a:t>
            </a:r>
            <a:r>
              <a:rPr lang="cs-CZ" dirty="0"/>
              <a:t>ním, pokud tyto skutečnosti mohou vzhledem k okolnostem případu a poměrům této osoby bránit jejímu plnému a účelnému uplatnění ve společnosti ve srovnání s jejími ostatními členy,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049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Vymezení pojmů </a:t>
            </a:r>
            <a:r>
              <a:rPr lang="cs-CZ" sz="4000" dirty="0"/>
              <a:t>§ 2 odst.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c)</a:t>
            </a:r>
            <a:r>
              <a:rPr lang="cs-CZ" dirty="0"/>
              <a:t> oběť trestného činu </a:t>
            </a:r>
            <a:r>
              <a:rPr lang="cs-CZ" b="1" u="sng" dirty="0"/>
              <a:t>obchodování s lidmi </a:t>
            </a:r>
            <a:r>
              <a:rPr lang="cs-CZ" dirty="0"/>
              <a:t>(§ 168 trestního zákoníku) nebo trestného činu </a:t>
            </a:r>
            <a:r>
              <a:rPr lang="cs-CZ" b="1" u="sng" dirty="0"/>
              <a:t>teroristického útoku </a:t>
            </a:r>
            <a:r>
              <a:rPr lang="cs-CZ" dirty="0"/>
              <a:t>(§ 311 trestního zákoníku),</a:t>
            </a:r>
          </a:p>
          <a:p>
            <a:r>
              <a:rPr lang="cs-CZ" b="1" dirty="0"/>
              <a:t>d)</a:t>
            </a:r>
            <a:r>
              <a:rPr lang="cs-CZ" dirty="0"/>
              <a:t> oběť trestného činu </a:t>
            </a:r>
            <a:r>
              <a:rPr lang="cs-CZ" b="1" u="sng" dirty="0"/>
              <a:t>proti lidské důstojnosti v sexuální oblasti,</a:t>
            </a:r>
            <a:r>
              <a:rPr lang="cs-CZ" dirty="0"/>
              <a:t> trestného činu, který zahrnoval </a:t>
            </a:r>
            <a:r>
              <a:rPr lang="cs-CZ" b="1" u="sng" dirty="0"/>
              <a:t>nátlak, násilí či pohrůžku násilím</a:t>
            </a:r>
            <a:r>
              <a:rPr lang="cs-CZ" dirty="0"/>
              <a:t>, trestného činu spáchaného pro </a:t>
            </a:r>
            <a:r>
              <a:rPr lang="cs-CZ" b="1" u="sng" dirty="0"/>
              <a:t>příslušnost k některému národu, rase, etnické skupině, náboženství, třídě nebo jiné skupině osob </a:t>
            </a:r>
            <a:r>
              <a:rPr lang="cs-CZ" dirty="0"/>
              <a:t>nebo oběť trestného činu spáchaného ve prospěch organizované zločinecké skupiny, jestliže je v konkrétním případě zvýšené nebezpečí způsobení druhotné újmy zejména s ohledem na její věk, pohlaví, rasu, národnost, sexuální orientaci, náboženské vyznání, zdravotní stav, rozumovou vyspělost, schopnost vyjadřovat se, životní situaci, v níž se nachází, nebo s ohledem na vztah k osobě podezřelé ze spáchání trestného činu nebo závislost na 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593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Druhotná újma – sekundární viktimizace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(5)</a:t>
            </a:r>
            <a:r>
              <a:rPr lang="cs-CZ" dirty="0"/>
              <a:t> Druhotnou újmou se pro účely tohoto zákona rozumí újma, která nebyla oběti způsobena trestným činem, ale vznikla v důsledku přístupu Policie České republiky, orgánů činných v trestním řízení a dalších orgánů veřejné moci, poskytovatelů zdravotních služeb, subjektů zapsaných v registru poskytovatelů pomoci obětem trestných činů, znalců, tlumočníků, obhájců a sdělovacích prostředků k ní.</a:t>
            </a:r>
          </a:p>
        </p:txBody>
      </p:sp>
    </p:spTree>
    <p:extLst>
      <p:ext uri="{BB962C8B-B14F-4D97-AF65-F5344CB8AC3E}">
        <p14:creationId xmlns:p14="http://schemas.microsoft.com/office/powerpoint/2010/main" val="309130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673</TotalTime>
  <Words>321</Words>
  <Application>Microsoft Office PowerPoint</Application>
  <PresentationFormat>Předvádění na obrazovce (4:3)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Ion</vt:lpstr>
      <vt:lpstr>Sebeobrana specifických skupin</vt:lpstr>
      <vt:lpstr>Systematika úpolů</vt:lpstr>
      <vt:lpstr>Systematika sebeobrany</vt:lpstr>
      <vt:lpstr>Sebeobrana specifických skupin</vt:lpstr>
      <vt:lpstr>Specifika</vt:lpstr>
      <vt:lpstr>Zvláště zranitelné oběti</vt:lpstr>
      <vt:lpstr>Vymezení pojmů § 2 odst. 4 </vt:lpstr>
      <vt:lpstr>Vymezení pojmů § 2 odst. 4</vt:lpstr>
      <vt:lpstr>Druhotná újma – sekundární viktimizace</vt:lpstr>
      <vt:lpstr>Podmínky ukončení předmětu</vt:lpstr>
      <vt:lpstr>Definice a charakteristika sebeobrany</vt:lpstr>
      <vt:lpstr>Paradoxy výcviku v sebeobraně</vt:lpstr>
      <vt:lpstr>Prezentace aplikace PowerPoint</vt:lpstr>
      <vt:lpstr>Výcvik v sebeobraně</vt:lpstr>
      <vt:lpstr>Didaktická řada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specifických skupin</dc:title>
  <dc:creator>142803</dc:creator>
  <cp:lastModifiedBy>ucitel</cp:lastModifiedBy>
  <cp:revision>46</cp:revision>
  <dcterms:created xsi:type="dcterms:W3CDTF">2014-08-14T10:06:31Z</dcterms:created>
  <dcterms:modified xsi:type="dcterms:W3CDTF">2018-10-01T08:38:34Z</dcterms:modified>
</cp:coreProperties>
</file>