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97" r:id="rId3"/>
    <p:sldId id="259" r:id="rId4"/>
    <p:sldId id="260" r:id="rId5"/>
    <p:sldId id="402" r:id="rId6"/>
    <p:sldId id="403" r:id="rId7"/>
    <p:sldId id="404" r:id="rId8"/>
    <p:sldId id="408" r:id="rId9"/>
    <p:sldId id="409" r:id="rId10"/>
    <p:sldId id="405" r:id="rId11"/>
    <p:sldId id="261" r:id="rId12"/>
    <p:sldId id="262" r:id="rId13"/>
    <p:sldId id="263" r:id="rId14"/>
    <p:sldId id="264" r:id="rId15"/>
    <p:sldId id="265" r:id="rId16"/>
    <p:sldId id="406" r:id="rId17"/>
    <p:sldId id="266" r:id="rId18"/>
    <p:sldId id="407"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2" r:id="rId34"/>
    <p:sldId id="281" r:id="rId35"/>
    <p:sldId id="283" r:id="rId36"/>
    <p:sldId id="284" r:id="rId37"/>
    <p:sldId id="288" r:id="rId38"/>
    <p:sldId id="382" r:id="rId39"/>
    <p:sldId id="285" r:id="rId40"/>
    <p:sldId id="343" r:id="rId41"/>
    <p:sldId id="286" r:id="rId42"/>
    <p:sldId id="289" r:id="rId43"/>
    <p:sldId id="364" r:id="rId44"/>
    <p:sldId id="315" r:id="rId45"/>
    <p:sldId id="348" r:id="rId46"/>
    <p:sldId id="349" r:id="rId47"/>
    <p:sldId id="347" r:id="rId48"/>
    <p:sldId id="317" r:id="rId49"/>
    <p:sldId id="324" r:id="rId50"/>
    <p:sldId id="316" r:id="rId51"/>
    <p:sldId id="318" r:id="rId52"/>
    <p:sldId id="319" r:id="rId53"/>
    <p:sldId id="320" r:id="rId54"/>
    <p:sldId id="400" r:id="rId55"/>
    <p:sldId id="398" r:id="rId56"/>
    <p:sldId id="399" r:id="rId57"/>
    <p:sldId id="321" r:id="rId58"/>
    <p:sldId id="322" r:id="rId59"/>
    <p:sldId id="367" r:id="rId60"/>
    <p:sldId id="323" r:id="rId61"/>
    <p:sldId id="325" r:id="rId62"/>
    <p:sldId id="392" r:id="rId63"/>
    <p:sldId id="326" r:id="rId64"/>
    <p:sldId id="389" r:id="rId65"/>
    <p:sldId id="390" r:id="rId66"/>
    <p:sldId id="327" r:id="rId67"/>
    <p:sldId id="328" r:id="rId68"/>
    <p:sldId id="387" r:id="rId69"/>
    <p:sldId id="368" r:id="rId70"/>
    <p:sldId id="369" r:id="rId71"/>
    <p:sldId id="370" r:id="rId72"/>
    <p:sldId id="371" r:id="rId73"/>
    <p:sldId id="366" r:id="rId74"/>
    <p:sldId id="388" r:id="rId75"/>
    <p:sldId id="329" r:id="rId76"/>
    <p:sldId id="401" r:id="rId77"/>
    <p:sldId id="330" r:id="rId78"/>
    <p:sldId id="391" r:id="rId79"/>
    <p:sldId id="393" r:id="rId80"/>
    <p:sldId id="338" r:id="rId81"/>
    <p:sldId id="383" r:id="rId82"/>
    <p:sldId id="384" r:id="rId83"/>
    <p:sldId id="385" r:id="rId84"/>
    <p:sldId id="386" r:id="rId85"/>
    <p:sldId id="365" r:id="rId86"/>
    <p:sldId id="331" r:id="rId87"/>
    <p:sldId id="332" r:id="rId88"/>
    <p:sldId id="333" r:id="rId89"/>
    <p:sldId id="334" r:id="rId90"/>
    <p:sldId id="375" r:id="rId91"/>
    <p:sldId id="372" r:id="rId92"/>
    <p:sldId id="335" r:id="rId93"/>
    <p:sldId id="336" r:id="rId94"/>
    <p:sldId id="337" r:id="rId95"/>
    <p:sldId id="378" r:id="rId96"/>
    <p:sldId id="381" r:id="rId97"/>
    <p:sldId id="379" r:id="rId98"/>
    <p:sldId id="380" r:id="rId99"/>
    <p:sldId id="376" r:id="rId100"/>
    <p:sldId id="339" r:id="rId101"/>
    <p:sldId id="340" r:id="rId102"/>
    <p:sldId id="341" r:id="rId103"/>
    <p:sldId id="342" r:id="rId104"/>
    <p:sldId id="344" r:id="rId105"/>
    <p:sldId id="350" r:id="rId106"/>
    <p:sldId id="345" r:id="rId107"/>
    <p:sldId id="351" r:id="rId108"/>
    <p:sldId id="352" r:id="rId109"/>
    <p:sldId id="353" r:id="rId110"/>
    <p:sldId id="354" r:id="rId111"/>
    <p:sldId id="355" r:id="rId112"/>
    <p:sldId id="356" r:id="rId113"/>
    <p:sldId id="357" r:id="rId114"/>
    <p:sldId id="358" r:id="rId115"/>
    <p:sldId id="359" r:id="rId116"/>
    <p:sldId id="360" r:id="rId117"/>
    <p:sldId id="361" r:id="rId118"/>
    <p:sldId id="363" r:id="rId119"/>
    <p:sldId id="362" r:id="rId120"/>
    <p:sldId id="377" r:id="rId121"/>
    <p:sldId id="394" r:id="rId122"/>
    <p:sldId id="396" r:id="rId123"/>
    <p:sldId id="346" r:id="rId1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63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lineChart>
        <c:grouping val="standard"/>
        <c:varyColors val="0"/>
        <c:ser>
          <c:idx val="0"/>
          <c:order val="0"/>
          <c:marker>
            <c:symbol val="none"/>
          </c:marker>
          <c:val>
            <c:numRef>
              <c:f>List1!$B$2:$S$2</c:f>
              <c:numCache>
                <c:formatCode>General</c:formatCode>
                <c:ptCount val="18"/>
                <c:pt idx="0">
                  <c:v>0</c:v>
                </c:pt>
                <c:pt idx="1">
                  <c:v>0</c:v>
                </c:pt>
                <c:pt idx="2">
                  <c:v>0</c:v>
                </c:pt>
                <c:pt idx="3">
                  <c:v>0</c:v>
                </c:pt>
                <c:pt idx="4">
                  <c:v>1</c:v>
                </c:pt>
                <c:pt idx="5">
                  <c:v>2</c:v>
                </c:pt>
                <c:pt idx="6">
                  <c:v>3</c:v>
                </c:pt>
                <c:pt idx="7">
                  <c:v>4</c:v>
                </c:pt>
                <c:pt idx="8">
                  <c:v>3</c:v>
                </c:pt>
                <c:pt idx="9">
                  <c:v>5</c:v>
                </c:pt>
                <c:pt idx="10">
                  <c:v>3</c:v>
                </c:pt>
                <c:pt idx="11">
                  <c:v>4</c:v>
                </c:pt>
                <c:pt idx="12">
                  <c:v>3</c:v>
                </c:pt>
                <c:pt idx="13">
                  <c:v>2</c:v>
                </c:pt>
                <c:pt idx="14">
                  <c:v>1</c:v>
                </c:pt>
                <c:pt idx="15">
                  <c:v>0</c:v>
                </c:pt>
                <c:pt idx="16">
                  <c:v>0</c:v>
                </c:pt>
                <c:pt idx="17">
                  <c:v>0</c:v>
                </c:pt>
              </c:numCache>
            </c:numRef>
          </c:val>
          <c:smooth val="0"/>
          <c:extLst>
            <c:ext xmlns:c16="http://schemas.microsoft.com/office/drawing/2014/chart" uri="{C3380CC4-5D6E-409C-BE32-E72D297353CC}">
              <c16:uniqueId val="{00000000-D660-40EA-A155-D42B282F7BC4}"/>
            </c:ext>
          </c:extLst>
        </c:ser>
        <c:dLbls>
          <c:showLegendKey val="0"/>
          <c:showVal val="0"/>
          <c:showCatName val="0"/>
          <c:showSerName val="0"/>
          <c:showPercent val="0"/>
          <c:showBubbleSize val="0"/>
        </c:dLbls>
        <c:smooth val="0"/>
        <c:axId val="166779352"/>
        <c:axId val="167818904"/>
      </c:lineChart>
      <c:catAx>
        <c:axId val="166779352"/>
        <c:scaling>
          <c:orientation val="minMax"/>
        </c:scaling>
        <c:delete val="1"/>
        <c:axPos val="b"/>
        <c:majorTickMark val="out"/>
        <c:minorTickMark val="none"/>
        <c:tickLblPos val="none"/>
        <c:crossAx val="167818904"/>
        <c:crosses val="autoZero"/>
        <c:auto val="1"/>
        <c:lblAlgn val="ctr"/>
        <c:lblOffset val="100"/>
        <c:noMultiLvlLbl val="0"/>
      </c:catAx>
      <c:valAx>
        <c:axId val="167818904"/>
        <c:scaling>
          <c:orientation val="minMax"/>
        </c:scaling>
        <c:delete val="1"/>
        <c:axPos val="l"/>
        <c:numFmt formatCode="General" sourceLinked="1"/>
        <c:majorTickMark val="out"/>
        <c:minorTickMark val="none"/>
        <c:tickLblPos val="none"/>
        <c:crossAx val="16677935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Jednotlivé prvky</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453C9DD2-42DA-4F21-8757-F8A494A1A16B}">
      <dgm:prSet phldrT="[Text]"/>
      <dgm:spPr/>
      <dgm:t>
        <a:bodyPr/>
        <a:lstStyle/>
        <a:p>
          <a:r>
            <a:rPr lang="cs-CZ" dirty="0" smtClean="0"/>
            <a:t>Vztahy mezi prvky</a:t>
          </a:r>
          <a:endParaRPr lang="cs-CZ" dirty="0"/>
        </a:p>
      </dgm:t>
    </dgm:pt>
    <dgm:pt modelId="{2A7958F6-2EFD-4865-B389-F68D2B48DA2F}" type="parTrans" cxnId="{C58599F4-872B-45F0-8F5E-8C1C0EF2A708}">
      <dgm:prSet/>
      <dgm:spPr/>
      <dgm:t>
        <a:bodyPr/>
        <a:lstStyle/>
        <a:p>
          <a:endParaRPr lang="cs-CZ"/>
        </a:p>
      </dgm:t>
    </dgm:pt>
    <dgm:pt modelId="{42533C65-4FE5-413E-9B19-5D4425863A80}" type="sibTrans" cxnId="{C58599F4-872B-45F0-8F5E-8C1C0EF2A708}">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v systému</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D004490C-F201-43A7-9AEC-1D8DBF368C45}">
      <dgm:prSet phldrT="[Text]"/>
      <dgm:spPr/>
      <dgm:t>
        <a:bodyPr/>
        <a:lstStyle/>
        <a:p>
          <a:r>
            <a:rPr lang="cs-CZ" dirty="0" smtClean="0"/>
            <a:t>Zvnitřnění systému</a:t>
          </a:r>
          <a:endParaRPr lang="cs-CZ" dirty="0"/>
        </a:p>
      </dgm:t>
    </dgm:pt>
    <dgm:pt modelId="{A87D1849-6233-47F5-B2D4-CE8D5F51EF98}" type="parTrans" cxnId="{3F81853E-7891-4448-9F4A-38A2076FCC17}">
      <dgm:prSet/>
      <dgm:spPr/>
      <dgm:t>
        <a:bodyPr/>
        <a:lstStyle/>
        <a:p>
          <a:endParaRPr lang="cs-CZ"/>
        </a:p>
      </dgm:t>
    </dgm:pt>
    <dgm:pt modelId="{2F4D531D-4308-4683-AE05-FD8A2446BA47}" type="sibTrans" cxnId="{3F81853E-7891-4448-9F4A-38A2076FCC17}">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Možnost přijmout informaci</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7DAABF4F-93FF-4B1B-9027-3E2A1ED1E50F}">
      <dgm:prSet phldrT="[Text]"/>
      <dgm:spPr/>
      <dgm:t>
        <a:bodyPr/>
        <a:lstStyle/>
        <a:p>
          <a:r>
            <a:rPr lang="cs-CZ" dirty="0" smtClean="0"/>
            <a:t>Schopnost přijmout informaci</a:t>
          </a:r>
          <a:endParaRPr lang="cs-CZ" dirty="0"/>
        </a:p>
      </dgm:t>
    </dgm:pt>
    <dgm:pt modelId="{FFABE1C4-0B69-4E3C-A085-79B3FCAD0A0E}" type="parTrans" cxnId="{3A88338E-0719-4DED-9159-26B98FE80F66}">
      <dgm:prSet/>
      <dgm:spPr/>
      <dgm:t>
        <a:bodyPr/>
        <a:lstStyle/>
        <a:p>
          <a:endParaRPr lang="cs-CZ"/>
        </a:p>
      </dgm:t>
    </dgm:pt>
    <dgm:pt modelId="{119CDBCA-3444-4D80-B770-9F131D91F134}" type="sibTrans" cxnId="{3A88338E-0719-4DED-9159-26B98FE80F66}">
      <dgm:prSet/>
      <dgm:spPr/>
      <dgm:t>
        <a:bodyPr/>
        <a:lstStyle/>
        <a:p>
          <a:endParaRPr lang="cs-CZ"/>
        </a:p>
      </dgm:t>
    </dgm:pt>
    <dgm:pt modelId="{5C5D6219-5CA8-4DDB-AC5C-35AB29717A9D}">
      <dgm:prSet phldrT="[Text]"/>
      <dgm:spPr/>
      <dgm:t>
        <a:bodyPr/>
        <a:lstStyle/>
        <a:p>
          <a:r>
            <a:rPr lang="cs-CZ" dirty="0" smtClean="0"/>
            <a:t>Osobnostní předpoklady</a:t>
          </a:r>
          <a:endParaRPr lang="cs-CZ" dirty="0"/>
        </a:p>
      </dgm:t>
    </dgm:pt>
    <dgm:pt modelId="{15B56CA9-7269-4772-9EF8-EBA27FE13EFB}" type="parTrans" cxnId="{743741FF-14CE-406D-9177-AD16BC8D1960}">
      <dgm:prSet/>
      <dgm:spPr/>
      <dgm:t>
        <a:bodyPr/>
        <a:lstStyle/>
        <a:p>
          <a:endParaRPr lang="cs-CZ"/>
        </a:p>
      </dgm:t>
    </dgm:pt>
    <dgm:pt modelId="{E00FC090-04DB-4804-A18D-A24BBE1DB38E}" type="sibTrans" cxnId="{743741FF-14CE-406D-9177-AD16BC8D1960}">
      <dgm:prSet/>
      <dgm:spPr/>
      <dgm:t>
        <a:bodyPr/>
        <a:lstStyle/>
        <a:p>
          <a:endParaRPr lang="cs-CZ"/>
        </a:p>
      </dgm:t>
    </dgm:pt>
    <dgm:pt modelId="{6DCA778B-BDE3-402D-9865-BA08EEA13353}">
      <dgm:prSet phldrT="[Text]"/>
      <dgm:spPr/>
      <dgm:t>
        <a:bodyPr/>
        <a:lstStyle/>
        <a:p>
          <a:r>
            <a:rPr lang="cs-CZ" dirty="0" smtClean="0"/>
            <a:t>Podmínky organizace</a:t>
          </a:r>
          <a:endParaRPr lang="cs-CZ" dirty="0"/>
        </a:p>
      </dgm:t>
    </dgm:pt>
    <dgm:pt modelId="{48E0385F-45CF-48ED-B3DB-349AF9A7961D}" type="parTrans" cxnId="{F8BC90AE-7876-45A9-A57C-D80D7BA9E2F7}">
      <dgm:prSet/>
      <dgm:spPr/>
      <dgm:t>
        <a:bodyPr/>
        <a:lstStyle/>
        <a:p>
          <a:endParaRPr lang="cs-CZ"/>
        </a:p>
      </dgm:t>
    </dgm:pt>
    <dgm:pt modelId="{6299E0E6-CFC6-4CAC-B4CE-FCC14FCD3DC8}" type="sibTrans" cxnId="{F8BC90AE-7876-45A9-A57C-D80D7BA9E2F7}">
      <dgm:prSet/>
      <dgm:spPr/>
      <dgm:t>
        <a:bodyPr/>
        <a:lstStyle/>
        <a:p>
          <a:endParaRPr lang="cs-CZ"/>
        </a:p>
      </dgm:t>
    </dgm:pt>
    <dgm:pt modelId="{C0EE6D6A-4AF7-4436-9CFE-8585A6A40539}">
      <dgm:prSet phldrT="[Text]"/>
      <dgm:spPr/>
      <dgm:t>
        <a:bodyPr/>
        <a:lstStyle/>
        <a:p>
          <a:r>
            <a:rPr lang="cs-CZ" dirty="0" smtClean="0"/>
            <a:t>Příležitost k uplatnění informace</a:t>
          </a:r>
          <a:endParaRPr lang="cs-CZ" dirty="0"/>
        </a:p>
      </dgm:t>
    </dgm:pt>
    <dgm:pt modelId="{9DCA4304-A6B1-4D08-9018-C733CCDA2B65}" type="parTrans" cxnId="{15347A70-FA06-4786-8561-0BEB361AFFA2}">
      <dgm:prSet/>
      <dgm:spPr/>
      <dgm:t>
        <a:bodyPr/>
        <a:lstStyle/>
        <a:p>
          <a:endParaRPr lang="cs-CZ"/>
        </a:p>
      </dgm:t>
    </dgm:pt>
    <dgm:pt modelId="{F3516915-9A37-438C-B35A-9250DDA82C20}" type="sibTrans" cxnId="{15347A70-FA06-4786-8561-0BEB361AFFA2}">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3A88338E-0719-4DED-9159-26B98FE80F66}" srcId="{F9DD00B4-51F1-42BA-93AF-D2E84DCCEBDF}" destId="{7DAABF4F-93FF-4B1B-9027-3E2A1ED1E50F}" srcOrd="1" destOrd="0" parTransId="{FFABE1C4-0B69-4E3C-A085-79B3FCAD0A0E}" sibTransId="{119CDBCA-3444-4D80-B770-9F131D91F134}"/>
    <dgm:cxn modelId="{743741FF-14CE-406D-9177-AD16BC8D1960}" srcId="{6E0EACA4-ECE9-4A92-919B-07784A80050E}" destId="{5C5D6219-5CA8-4DDB-AC5C-35AB29717A9D}" srcOrd="2" destOrd="0" parTransId="{15B56CA9-7269-4772-9EF8-EBA27FE13EFB}" sibTransId="{E00FC090-04DB-4804-A18D-A24BBE1DB38E}"/>
    <dgm:cxn modelId="{1AFEDE74-C847-4EF2-838A-5AC2CAA1EE94}" type="presOf" srcId="{C0EE6D6A-4AF7-4436-9CFE-8585A6A40539}" destId="{A1395A7A-F8DA-45E9-87D7-4F3FA3F85567}" srcOrd="0" destOrd="2" presId="urn:microsoft.com/office/officeart/2005/8/layout/target3"/>
    <dgm:cxn modelId="{A881D564-CC51-4667-A154-83494A15CAA4}" type="presOf" srcId="{502B1C68-C141-40FF-A5C3-61A6F253AE50}" destId="{D56122AE-7F8C-4C5C-B7C7-E495CC55F1FA}" srcOrd="1" destOrd="0" presId="urn:microsoft.com/office/officeart/2005/8/layout/target3"/>
    <dgm:cxn modelId="{EE17E7C7-B4AB-43C0-9B16-B57AB27EC83C}" type="presOf" srcId="{6DCA778B-BDE3-402D-9865-BA08EEA13353}" destId="{BBF4DA6F-F91F-473D-AC1C-D53CCAF9E8C9}" srcOrd="0" destOrd="3" presId="urn:microsoft.com/office/officeart/2005/8/layout/target3"/>
    <dgm:cxn modelId="{4A90C513-5B0A-470D-BE6F-D8166F71D943}" type="presOf" srcId="{453C9DD2-42DA-4F21-8757-F8A494A1A16B}" destId="{12771CD7-A7EF-4B17-9284-F49F54592891}" srcOrd="0" destOrd="1" presId="urn:microsoft.com/office/officeart/2005/8/layout/target3"/>
    <dgm:cxn modelId="{198F14FD-E3AF-473B-998A-0EA2728A9B9D}" type="presOf" srcId="{5C5D6219-5CA8-4DDB-AC5C-35AB29717A9D}" destId="{BBF4DA6F-F91F-473D-AC1C-D53CCAF9E8C9}" srcOrd="0" destOrd="2" presId="urn:microsoft.com/office/officeart/2005/8/layout/target3"/>
    <dgm:cxn modelId="{1C95FBD2-5776-49CE-A548-08B9B0BD244A}" type="presOf" srcId="{F9DD00B4-51F1-42BA-93AF-D2E84DCCEBDF}" destId="{C9EED715-0316-44DF-A86A-5A655904D3BC}" srcOrd="0" destOrd="0" presId="urn:microsoft.com/office/officeart/2005/8/layout/target3"/>
    <dgm:cxn modelId="{F334F54E-EF3D-4F5C-A681-AAF462199751}" type="presOf" srcId="{F9DD00B4-51F1-42BA-93AF-D2E84DCCEBDF}" destId="{CADC7F76-0FC2-41B2-B07B-A367DF75C765}" srcOrd="1" destOrd="0" presId="urn:microsoft.com/office/officeart/2005/8/layout/target3"/>
    <dgm:cxn modelId="{F8BC90AE-7876-45A9-A57C-D80D7BA9E2F7}" srcId="{6E0EACA4-ECE9-4A92-919B-07784A80050E}" destId="{6DCA778B-BDE3-402D-9865-BA08EEA13353}" srcOrd="3" destOrd="0" parTransId="{48E0385F-45CF-48ED-B3DB-349AF9A7961D}" sibTransId="{6299E0E6-CFC6-4CAC-B4CE-FCC14FCD3DC8}"/>
    <dgm:cxn modelId="{61AC70CF-5BB9-43F5-8E0C-45A4BAFE75B1}" type="presOf" srcId="{6E0EACA4-ECE9-4A92-919B-07784A80050E}" destId="{68DFE611-0220-46DD-B438-981F81DAE47B}" srcOrd="1" destOrd="0" presId="urn:microsoft.com/office/officeart/2005/8/layout/target3"/>
    <dgm:cxn modelId="{FB5808BF-D74C-43CF-8B6D-1A9414579725}" type="presOf" srcId="{39541E0A-068A-40DE-B4BA-0A082440F6C8}" destId="{12771CD7-A7EF-4B17-9284-F49F54592891}" srcOrd="0" destOrd="0" presId="urn:microsoft.com/office/officeart/2005/8/layout/target3"/>
    <dgm:cxn modelId="{3F81853E-7891-4448-9F4A-38A2076FCC17}" srcId="{6E0EACA4-ECE9-4A92-919B-07784A80050E}" destId="{D004490C-F201-43A7-9AEC-1D8DBF368C45}" srcOrd="1" destOrd="0" parTransId="{A87D1849-6233-47F5-B2D4-CE8D5F51EF98}" sibTransId="{2F4D531D-4308-4683-AE05-FD8A2446BA47}"/>
    <dgm:cxn modelId="{C049DCE2-DF31-47AF-B632-7A33D925DBD9}" srcId="{A46D1F54-D054-4E44-B59A-D2A29760609B}" destId="{6E0EACA4-ECE9-4A92-919B-07784A80050E}" srcOrd="1" destOrd="0" parTransId="{C4B43FCF-30DC-41A2-9D94-D7FCFB8EF70F}" sibTransId="{C6082BBA-4DF6-4467-AFB9-92336AA92D78}"/>
    <dgm:cxn modelId="{AE687E24-66F2-497E-BEF8-7D88E9CAEE69}" type="presOf" srcId="{502B1C68-C141-40FF-A5C3-61A6F253AE50}" destId="{D4C9F83B-0BE8-4132-830E-15B6C0A9CF0F}" srcOrd="0" destOrd="0" presId="urn:microsoft.com/office/officeart/2005/8/layout/target3"/>
    <dgm:cxn modelId="{C70D45F7-6239-4B75-B8C2-50D66102871F}" type="presOf" srcId="{7DAABF4F-93FF-4B1B-9027-3E2A1ED1E50F}" destId="{A1395A7A-F8DA-45E9-87D7-4F3FA3F85567}" srcOrd="0" destOrd="1"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E7F49057-D009-4EAE-97B6-612F0DC599B6}" srcId="{A46D1F54-D054-4E44-B59A-D2A29760609B}" destId="{F9DD00B4-51F1-42BA-93AF-D2E84DCCEBDF}" srcOrd="2" destOrd="0" parTransId="{F51F6A0B-699C-44EA-BC96-B42352281004}" sibTransId="{FC65CDA3-0CBB-4C23-A008-675353FBF9BE}"/>
    <dgm:cxn modelId="{54883BF3-4663-46B7-A838-0BD1383A26B0}" type="presOf" srcId="{9E6FE45D-DAC3-459D-AE8A-F48DD6F2BD6B}" destId="{BBF4DA6F-F91F-473D-AC1C-D53CCAF9E8C9}" srcOrd="0" destOrd="0" presId="urn:microsoft.com/office/officeart/2005/8/layout/target3"/>
    <dgm:cxn modelId="{0958F240-5C79-4216-B80E-A3566F4D99A2}" type="presOf" srcId="{D004490C-F201-43A7-9AEC-1D8DBF368C45}" destId="{BBF4DA6F-F91F-473D-AC1C-D53CCAF9E8C9}" srcOrd="0" destOrd="1" presId="urn:microsoft.com/office/officeart/2005/8/layout/target3"/>
    <dgm:cxn modelId="{1F421A36-5221-4AF9-B434-81BD45C5A11C}" type="presOf" srcId="{C6B12F72-BFD8-4B02-AAB5-3CC7E2265F77}" destId="{A1395A7A-F8DA-45E9-87D7-4F3FA3F85567}" srcOrd="0" destOrd="0" presId="urn:microsoft.com/office/officeart/2005/8/layout/target3"/>
    <dgm:cxn modelId="{C58599F4-872B-45F0-8F5E-8C1C0EF2A708}" srcId="{502B1C68-C141-40FF-A5C3-61A6F253AE50}" destId="{453C9DD2-42DA-4F21-8757-F8A494A1A16B}" srcOrd="1" destOrd="0" parTransId="{2A7958F6-2EFD-4865-B389-F68D2B48DA2F}" sibTransId="{42533C65-4FE5-413E-9B19-5D4425863A80}"/>
    <dgm:cxn modelId="{A9FDF4DF-8A0B-45FD-A66A-EF44CBABCB20}" type="presOf" srcId="{6E0EACA4-ECE9-4A92-919B-07784A80050E}" destId="{2F500181-71C5-415A-B434-FE8B5F5CC3E0}" srcOrd="0" destOrd="0" presId="urn:microsoft.com/office/officeart/2005/8/layout/target3"/>
    <dgm:cxn modelId="{865F3ADC-4C03-4CB4-AEED-F90623DEB83C}" srcId="{A46D1F54-D054-4E44-B59A-D2A29760609B}" destId="{502B1C68-C141-40FF-A5C3-61A6F253AE50}" srcOrd="0" destOrd="0" parTransId="{71F64C7B-1332-4E08-8B72-81FD9AF4595A}" sibTransId="{DA2313B0-77FB-424E-9A64-E0631EE0521D}"/>
    <dgm:cxn modelId="{056635E7-17CB-45DD-A348-A470CCA53ACE}" type="presOf" srcId="{A46D1F54-D054-4E44-B59A-D2A29760609B}" destId="{CA669E10-BD9F-4DCC-8152-39DE0FD423EF}" srcOrd="0" destOrd="0" presId="urn:microsoft.com/office/officeart/2005/8/layout/target3"/>
    <dgm:cxn modelId="{2C421F12-52CD-4ED3-B860-365126E0A0E8}" srcId="{F9DD00B4-51F1-42BA-93AF-D2E84DCCEBDF}" destId="{C6B12F72-BFD8-4B02-AAB5-3CC7E2265F77}" srcOrd="0" destOrd="0" parTransId="{CF226797-2D3C-4E36-8CA1-3688E86B119F}" sibTransId="{BEC4111E-C4D6-4ED8-9D54-303A02B6FFAC}"/>
    <dgm:cxn modelId="{38AA08D4-70FC-47E5-BAFE-91377200D987}" srcId="{502B1C68-C141-40FF-A5C3-61A6F253AE50}" destId="{39541E0A-068A-40DE-B4BA-0A082440F6C8}" srcOrd="0" destOrd="0" parTransId="{ED6C1504-E0FC-4353-AD12-20C997E009CF}" sibTransId="{6E281C52-BBF2-416E-BCD1-D4FD637BF281}"/>
    <dgm:cxn modelId="{15347A70-FA06-4786-8561-0BEB361AFFA2}" srcId="{F9DD00B4-51F1-42BA-93AF-D2E84DCCEBDF}" destId="{C0EE6D6A-4AF7-4436-9CFE-8585A6A40539}" srcOrd="2" destOrd="0" parTransId="{9DCA4304-A6B1-4D08-9018-C733CCDA2B65}" sibTransId="{F3516915-9A37-438C-B35A-9250DDA82C20}"/>
    <dgm:cxn modelId="{BC76CF4B-C658-4E52-ABFF-DEABC9510CA3}" type="presParOf" srcId="{CA669E10-BD9F-4DCC-8152-39DE0FD423EF}" destId="{1EECF7BF-AF85-424C-ADDE-DEB9516D8D44}" srcOrd="0" destOrd="0" presId="urn:microsoft.com/office/officeart/2005/8/layout/target3"/>
    <dgm:cxn modelId="{73198003-91A5-493F-81D5-AB13825B5C99}" type="presParOf" srcId="{CA669E10-BD9F-4DCC-8152-39DE0FD423EF}" destId="{B9C6C9B7-7765-4BB2-A27D-90288055D762}" srcOrd="1" destOrd="0" presId="urn:microsoft.com/office/officeart/2005/8/layout/target3"/>
    <dgm:cxn modelId="{4D7FF052-A681-420F-AFD9-1E5786A48A05}" type="presParOf" srcId="{CA669E10-BD9F-4DCC-8152-39DE0FD423EF}" destId="{D4C9F83B-0BE8-4132-830E-15B6C0A9CF0F}" srcOrd="2" destOrd="0" presId="urn:microsoft.com/office/officeart/2005/8/layout/target3"/>
    <dgm:cxn modelId="{521F631F-2329-48C3-A4A2-F28E41542AF1}" type="presParOf" srcId="{CA669E10-BD9F-4DCC-8152-39DE0FD423EF}" destId="{0F1446CB-4809-4744-9FF3-E6D9DBED3325}" srcOrd="3" destOrd="0" presId="urn:microsoft.com/office/officeart/2005/8/layout/target3"/>
    <dgm:cxn modelId="{65FD4CD8-A75E-4487-92D1-0A20A00D19EF}" type="presParOf" srcId="{CA669E10-BD9F-4DCC-8152-39DE0FD423EF}" destId="{B2F5609F-18E1-45DC-8936-D5ACF893E2D2}" srcOrd="4" destOrd="0" presId="urn:microsoft.com/office/officeart/2005/8/layout/target3"/>
    <dgm:cxn modelId="{3DC2A35E-4200-4836-89F5-D99C55F1275A}" type="presParOf" srcId="{CA669E10-BD9F-4DCC-8152-39DE0FD423EF}" destId="{2F500181-71C5-415A-B434-FE8B5F5CC3E0}" srcOrd="5" destOrd="0" presId="urn:microsoft.com/office/officeart/2005/8/layout/target3"/>
    <dgm:cxn modelId="{80C66D50-4B4E-4526-BD35-10A4DF5E691A}" type="presParOf" srcId="{CA669E10-BD9F-4DCC-8152-39DE0FD423EF}" destId="{CD2CDD13-FAE7-46A2-87BE-49A986EFF4D1}" srcOrd="6" destOrd="0" presId="urn:microsoft.com/office/officeart/2005/8/layout/target3"/>
    <dgm:cxn modelId="{A5B40743-06FD-4350-A230-D4CC61C4D1CB}" type="presParOf" srcId="{CA669E10-BD9F-4DCC-8152-39DE0FD423EF}" destId="{858F2D58-DF20-413D-A9B3-3C653B851E6D}" srcOrd="7" destOrd="0" presId="urn:microsoft.com/office/officeart/2005/8/layout/target3"/>
    <dgm:cxn modelId="{E9B531FF-61A6-4576-8D3F-30837A15A863}" type="presParOf" srcId="{CA669E10-BD9F-4DCC-8152-39DE0FD423EF}" destId="{C9EED715-0316-44DF-A86A-5A655904D3BC}" srcOrd="8" destOrd="0" presId="urn:microsoft.com/office/officeart/2005/8/layout/target3"/>
    <dgm:cxn modelId="{41110A76-A84B-4471-998A-5EB9C59CD56E}" type="presParOf" srcId="{CA669E10-BD9F-4DCC-8152-39DE0FD423EF}" destId="{D56122AE-7F8C-4C5C-B7C7-E495CC55F1FA}" srcOrd="9" destOrd="0" presId="urn:microsoft.com/office/officeart/2005/8/layout/target3"/>
    <dgm:cxn modelId="{72FE8B15-7A8E-40CE-83BB-5740F0280E24}" type="presParOf" srcId="{CA669E10-BD9F-4DCC-8152-39DE0FD423EF}" destId="{12771CD7-A7EF-4B17-9284-F49F54592891}" srcOrd="10" destOrd="0" presId="urn:microsoft.com/office/officeart/2005/8/layout/target3"/>
    <dgm:cxn modelId="{87B884DC-502F-48D3-9C26-22A928DF32E3}" type="presParOf" srcId="{CA669E10-BD9F-4DCC-8152-39DE0FD423EF}" destId="{68DFE611-0220-46DD-B438-981F81DAE47B}" srcOrd="11" destOrd="0" presId="urn:microsoft.com/office/officeart/2005/8/layout/target3"/>
    <dgm:cxn modelId="{92D29ED6-D9F9-4249-83D2-C880403502D1}" type="presParOf" srcId="{CA669E10-BD9F-4DCC-8152-39DE0FD423EF}" destId="{BBF4DA6F-F91F-473D-AC1C-D53CCAF9E8C9}" srcOrd="12" destOrd="0" presId="urn:microsoft.com/office/officeart/2005/8/layout/target3"/>
    <dgm:cxn modelId="{01E06DB5-1EF2-4F0C-A4A3-FCCA0BB9D462}" type="presParOf" srcId="{CA669E10-BD9F-4DCC-8152-39DE0FD423EF}" destId="{CADC7F76-0FC2-41B2-B07B-A367DF75C765}" srcOrd="13" destOrd="0" presId="urn:microsoft.com/office/officeart/2005/8/layout/target3"/>
    <dgm:cxn modelId="{7E298519-D375-4026-A4A7-779CFBEAC768}"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Založený na vědeckých důkazech</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podpořené osobní zkušeností</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Víra ve vzdělání podpořené osobní zkušeností</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E7F49057-D009-4EAE-97B6-612F0DC599B6}" srcId="{A46D1F54-D054-4E44-B59A-D2A29760609B}" destId="{F9DD00B4-51F1-42BA-93AF-D2E84DCCEBDF}" srcOrd="2" destOrd="0" parTransId="{F51F6A0B-699C-44EA-BC96-B42352281004}" sibTransId="{FC65CDA3-0CBB-4C23-A008-675353FBF9BE}"/>
    <dgm:cxn modelId="{38B2A111-E678-4D7A-B9EF-E0F8CC3B805E}" type="presOf" srcId="{F9DD00B4-51F1-42BA-93AF-D2E84DCCEBDF}" destId="{C9EED715-0316-44DF-A86A-5A655904D3BC}" srcOrd="0" destOrd="0" presId="urn:microsoft.com/office/officeart/2005/8/layout/target3"/>
    <dgm:cxn modelId="{B864E399-DDEA-4EBC-9BB6-5060ED48A601}" type="presOf" srcId="{C6B12F72-BFD8-4B02-AAB5-3CC7E2265F77}" destId="{A1395A7A-F8DA-45E9-87D7-4F3FA3F85567}" srcOrd="0" destOrd="0" presId="urn:microsoft.com/office/officeart/2005/8/layout/target3"/>
    <dgm:cxn modelId="{C049DCE2-DF31-47AF-B632-7A33D925DBD9}" srcId="{A46D1F54-D054-4E44-B59A-D2A29760609B}" destId="{6E0EACA4-ECE9-4A92-919B-07784A80050E}" srcOrd="1" destOrd="0" parTransId="{C4B43FCF-30DC-41A2-9D94-D7FCFB8EF70F}" sibTransId="{C6082BBA-4DF6-4467-AFB9-92336AA92D78}"/>
    <dgm:cxn modelId="{F26325C7-3E29-4C83-93E3-3339498F93D0}" type="presOf" srcId="{6E0EACA4-ECE9-4A92-919B-07784A80050E}" destId="{68DFE611-0220-46DD-B438-981F81DAE47B}" srcOrd="1"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4891C003-F1B2-4EC6-B67A-06E04387891D}" type="presOf" srcId="{39541E0A-068A-40DE-B4BA-0A082440F6C8}" destId="{12771CD7-A7EF-4B17-9284-F49F54592891}" srcOrd="0" destOrd="0" presId="urn:microsoft.com/office/officeart/2005/8/layout/target3"/>
    <dgm:cxn modelId="{6E6D6C71-26F1-4540-AE03-1E2656F9FD42}" type="presOf" srcId="{F9DD00B4-51F1-42BA-93AF-D2E84DCCEBDF}" destId="{CADC7F76-0FC2-41B2-B07B-A367DF75C765}" srcOrd="1" destOrd="0" presId="urn:microsoft.com/office/officeart/2005/8/layout/target3"/>
    <dgm:cxn modelId="{865F3ADC-4C03-4CB4-AEED-F90623DEB83C}" srcId="{A46D1F54-D054-4E44-B59A-D2A29760609B}" destId="{502B1C68-C141-40FF-A5C3-61A6F253AE50}" srcOrd="0" destOrd="0" parTransId="{71F64C7B-1332-4E08-8B72-81FD9AF4595A}" sibTransId="{DA2313B0-77FB-424E-9A64-E0631EE0521D}"/>
    <dgm:cxn modelId="{EC7E6CEE-A239-4B40-BB75-EEA26C55D4D5}" type="presOf" srcId="{A46D1F54-D054-4E44-B59A-D2A29760609B}" destId="{CA669E10-BD9F-4DCC-8152-39DE0FD423EF}" srcOrd="0" destOrd="0" presId="urn:microsoft.com/office/officeart/2005/8/layout/target3"/>
    <dgm:cxn modelId="{B49F8B15-7383-49D1-941E-49F80A7F1146}" type="presOf" srcId="{502B1C68-C141-40FF-A5C3-61A6F253AE50}" destId="{D56122AE-7F8C-4C5C-B7C7-E495CC55F1FA}" srcOrd="1" destOrd="0" presId="urn:microsoft.com/office/officeart/2005/8/layout/target3"/>
    <dgm:cxn modelId="{EEF2D892-BAFD-4D45-9FA4-27BC8B4D6454}" type="presOf" srcId="{6E0EACA4-ECE9-4A92-919B-07784A80050E}" destId="{2F500181-71C5-415A-B434-FE8B5F5CC3E0}" srcOrd="0" destOrd="0" presId="urn:microsoft.com/office/officeart/2005/8/layout/target3"/>
    <dgm:cxn modelId="{C5501DBF-0B6F-441C-851F-9EB0DA2D16F1}" type="presOf" srcId="{502B1C68-C141-40FF-A5C3-61A6F253AE50}" destId="{D4C9F83B-0BE8-4132-830E-15B6C0A9CF0F}" srcOrd="0" destOrd="0" presId="urn:microsoft.com/office/officeart/2005/8/layout/target3"/>
    <dgm:cxn modelId="{F7A47CBC-7E2D-455E-99C8-542AB4076D02}" type="presOf" srcId="{9E6FE45D-DAC3-459D-AE8A-F48DD6F2BD6B}" destId="{BBF4DA6F-F91F-473D-AC1C-D53CCAF9E8C9}" srcOrd="0" destOrd="0" presId="urn:microsoft.com/office/officeart/2005/8/layout/target3"/>
    <dgm:cxn modelId="{2C421F12-52CD-4ED3-B860-365126E0A0E8}" srcId="{F9DD00B4-51F1-42BA-93AF-D2E84DCCEBDF}" destId="{C6B12F72-BFD8-4B02-AAB5-3CC7E2265F77}" srcOrd="0" destOrd="0" parTransId="{CF226797-2D3C-4E36-8CA1-3688E86B119F}" sibTransId="{BEC4111E-C4D6-4ED8-9D54-303A02B6FFAC}"/>
    <dgm:cxn modelId="{38AA08D4-70FC-47E5-BAFE-91377200D987}" srcId="{502B1C68-C141-40FF-A5C3-61A6F253AE50}" destId="{39541E0A-068A-40DE-B4BA-0A082440F6C8}" srcOrd="0" destOrd="0" parTransId="{ED6C1504-E0FC-4353-AD12-20C997E009CF}" sibTransId="{6E281C52-BBF2-416E-BCD1-D4FD637BF281}"/>
    <dgm:cxn modelId="{59391FEF-1743-4E34-9FEC-0F836CC6164C}" type="presParOf" srcId="{CA669E10-BD9F-4DCC-8152-39DE0FD423EF}" destId="{1EECF7BF-AF85-424C-ADDE-DEB9516D8D44}" srcOrd="0" destOrd="0" presId="urn:microsoft.com/office/officeart/2005/8/layout/target3"/>
    <dgm:cxn modelId="{B60CBA74-2963-47CF-A373-6E66B6D4A97E}" type="presParOf" srcId="{CA669E10-BD9F-4DCC-8152-39DE0FD423EF}" destId="{B9C6C9B7-7765-4BB2-A27D-90288055D762}" srcOrd="1" destOrd="0" presId="urn:microsoft.com/office/officeart/2005/8/layout/target3"/>
    <dgm:cxn modelId="{2D12ED6B-9615-4118-9FC6-13B38F288CAC}" type="presParOf" srcId="{CA669E10-BD9F-4DCC-8152-39DE0FD423EF}" destId="{D4C9F83B-0BE8-4132-830E-15B6C0A9CF0F}" srcOrd="2" destOrd="0" presId="urn:microsoft.com/office/officeart/2005/8/layout/target3"/>
    <dgm:cxn modelId="{A975F5A3-B5B4-497F-A8C8-019FA288AE1B}" type="presParOf" srcId="{CA669E10-BD9F-4DCC-8152-39DE0FD423EF}" destId="{0F1446CB-4809-4744-9FF3-E6D9DBED3325}" srcOrd="3" destOrd="0" presId="urn:microsoft.com/office/officeart/2005/8/layout/target3"/>
    <dgm:cxn modelId="{41A415BB-5CEF-47F7-83D0-F46019AE3B0A}" type="presParOf" srcId="{CA669E10-BD9F-4DCC-8152-39DE0FD423EF}" destId="{B2F5609F-18E1-45DC-8936-D5ACF893E2D2}" srcOrd="4" destOrd="0" presId="urn:microsoft.com/office/officeart/2005/8/layout/target3"/>
    <dgm:cxn modelId="{431E8878-90DD-49A5-B15E-4BB20C8F6DD7}" type="presParOf" srcId="{CA669E10-BD9F-4DCC-8152-39DE0FD423EF}" destId="{2F500181-71C5-415A-B434-FE8B5F5CC3E0}" srcOrd="5" destOrd="0" presId="urn:microsoft.com/office/officeart/2005/8/layout/target3"/>
    <dgm:cxn modelId="{BFE32D84-9E60-4A92-A26E-897A90DB94D8}" type="presParOf" srcId="{CA669E10-BD9F-4DCC-8152-39DE0FD423EF}" destId="{CD2CDD13-FAE7-46A2-87BE-49A986EFF4D1}" srcOrd="6" destOrd="0" presId="urn:microsoft.com/office/officeart/2005/8/layout/target3"/>
    <dgm:cxn modelId="{38DB3AA2-96E2-49FC-8FCE-6F15A4CD0A8A}" type="presParOf" srcId="{CA669E10-BD9F-4DCC-8152-39DE0FD423EF}" destId="{858F2D58-DF20-413D-A9B3-3C653B851E6D}" srcOrd="7" destOrd="0" presId="urn:microsoft.com/office/officeart/2005/8/layout/target3"/>
    <dgm:cxn modelId="{46D0B4A5-4120-4B60-933C-DA6C5088E364}" type="presParOf" srcId="{CA669E10-BD9F-4DCC-8152-39DE0FD423EF}" destId="{C9EED715-0316-44DF-A86A-5A655904D3BC}" srcOrd="8" destOrd="0" presId="urn:microsoft.com/office/officeart/2005/8/layout/target3"/>
    <dgm:cxn modelId="{21EEB6C7-69C3-4436-9EB0-649FD4305401}" type="presParOf" srcId="{CA669E10-BD9F-4DCC-8152-39DE0FD423EF}" destId="{D56122AE-7F8C-4C5C-B7C7-E495CC55F1FA}" srcOrd="9" destOrd="0" presId="urn:microsoft.com/office/officeart/2005/8/layout/target3"/>
    <dgm:cxn modelId="{38D62B17-FF33-4563-8DDE-5E601C8A77FD}" type="presParOf" srcId="{CA669E10-BD9F-4DCC-8152-39DE0FD423EF}" destId="{12771CD7-A7EF-4B17-9284-F49F54592891}" srcOrd="10" destOrd="0" presId="urn:microsoft.com/office/officeart/2005/8/layout/target3"/>
    <dgm:cxn modelId="{9D1E8151-117D-4C65-8147-CBF25A099E3E}" type="presParOf" srcId="{CA669E10-BD9F-4DCC-8152-39DE0FD423EF}" destId="{68DFE611-0220-46DD-B438-981F81DAE47B}" srcOrd="11" destOrd="0" presId="urn:microsoft.com/office/officeart/2005/8/layout/target3"/>
    <dgm:cxn modelId="{2C392245-52B6-42FA-B5D5-34550388FA26}" type="presParOf" srcId="{CA669E10-BD9F-4DCC-8152-39DE0FD423EF}" destId="{BBF4DA6F-F91F-473D-AC1C-D53CCAF9E8C9}" srcOrd="12" destOrd="0" presId="urn:microsoft.com/office/officeart/2005/8/layout/target3"/>
    <dgm:cxn modelId="{D6E264BD-4573-4414-B93E-71E7AA71CF0D}" type="presParOf" srcId="{CA669E10-BD9F-4DCC-8152-39DE0FD423EF}" destId="{CADC7F76-0FC2-41B2-B07B-A367DF75C765}" srcOrd="13" destOrd="0" presId="urn:microsoft.com/office/officeart/2005/8/layout/target3"/>
    <dgm:cxn modelId="{59408E63-5703-49D8-A239-F0F37627254A}"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systém</a:t>
          </a:r>
          <a:endParaRPr lang="cs-CZ" sz="4500" kern="1200" dirty="0"/>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instruktor</a:t>
          </a:r>
          <a:endParaRPr lang="cs-CZ" sz="4500" kern="1200" dirty="0"/>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student</a:t>
          </a:r>
          <a:endParaRPr lang="cs-CZ" sz="4500" kern="1200" dirty="0"/>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Jednotlivé prvky</a:t>
          </a:r>
          <a:endParaRPr lang="cs-CZ" sz="1600" kern="1200" dirty="0"/>
        </a:p>
        <a:p>
          <a:pPr marL="171450" lvl="1" indent="-171450" algn="l" defTabSz="711200">
            <a:lnSpc>
              <a:spcPct val="90000"/>
            </a:lnSpc>
            <a:spcBef>
              <a:spcPct val="0"/>
            </a:spcBef>
            <a:spcAft>
              <a:spcPct val="15000"/>
            </a:spcAft>
            <a:buChar char="••"/>
          </a:pPr>
          <a:r>
            <a:rPr lang="cs-CZ" sz="1600" kern="1200" dirty="0" smtClean="0"/>
            <a:t>Vztahy mezi prvky</a:t>
          </a:r>
          <a:endParaRPr lang="cs-CZ" sz="1600" kern="1200" dirty="0"/>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Vzdělání v systému</a:t>
          </a:r>
          <a:endParaRPr lang="cs-CZ" sz="1600" kern="1200" dirty="0"/>
        </a:p>
        <a:p>
          <a:pPr marL="171450" lvl="1" indent="-171450" algn="l" defTabSz="711200">
            <a:lnSpc>
              <a:spcPct val="90000"/>
            </a:lnSpc>
            <a:spcBef>
              <a:spcPct val="0"/>
            </a:spcBef>
            <a:spcAft>
              <a:spcPct val="15000"/>
            </a:spcAft>
            <a:buChar char="••"/>
          </a:pPr>
          <a:r>
            <a:rPr lang="cs-CZ" sz="1600" kern="1200" dirty="0" smtClean="0"/>
            <a:t>Zvnitřnění systému</a:t>
          </a:r>
          <a:endParaRPr lang="cs-CZ" sz="1600" kern="1200" dirty="0"/>
        </a:p>
        <a:p>
          <a:pPr marL="171450" lvl="1" indent="-171450" algn="l" defTabSz="711200">
            <a:lnSpc>
              <a:spcPct val="90000"/>
            </a:lnSpc>
            <a:spcBef>
              <a:spcPct val="0"/>
            </a:spcBef>
            <a:spcAft>
              <a:spcPct val="15000"/>
            </a:spcAft>
            <a:buChar char="••"/>
          </a:pPr>
          <a:r>
            <a:rPr lang="cs-CZ" sz="1600" kern="1200" dirty="0" smtClean="0"/>
            <a:t>Osobnostní předpoklady</a:t>
          </a:r>
          <a:endParaRPr lang="cs-CZ" sz="1600" kern="1200" dirty="0"/>
        </a:p>
        <a:p>
          <a:pPr marL="171450" lvl="1" indent="-171450" algn="l" defTabSz="711200">
            <a:lnSpc>
              <a:spcPct val="90000"/>
            </a:lnSpc>
            <a:spcBef>
              <a:spcPct val="0"/>
            </a:spcBef>
            <a:spcAft>
              <a:spcPct val="15000"/>
            </a:spcAft>
            <a:buChar char="••"/>
          </a:pPr>
          <a:r>
            <a:rPr lang="cs-CZ" sz="1600" kern="1200" dirty="0" smtClean="0"/>
            <a:t>Podmínky organizace</a:t>
          </a:r>
          <a:endParaRPr lang="cs-CZ" sz="1600" kern="1200" dirty="0"/>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Možnost přijmout informaci</a:t>
          </a:r>
          <a:endParaRPr lang="cs-CZ" sz="1600" kern="1200" dirty="0"/>
        </a:p>
        <a:p>
          <a:pPr marL="171450" lvl="1" indent="-171450" algn="l" defTabSz="711200">
            <a:lnSpc>
              <a:spcPct val="90000"/>
            </a:lnSpc>
            <a:spcBef>
              <a:spcPct val="0"/>
            </a:spcBef>
            <a:spcAft>
              <a:spcPct val="15000"/>
            </a:spcAft>
            <a:buChar char="••"/>
          </a:pPr>
          <a:r>
            <a:rPr lang="cs-CZ" sz="1600" kern="1200" dirty="0" smtClean="0"/>
            <a:t>Schopnost přijmout informaci</a:t>
          </a:r>
          <a:endParaRPr lang="cs-CZ" sz="1600" kern="1200" dirty="0"/>
        </a:p>
        <a:p>
          <a:pPr marL="171450" lvl="1" indent="-171450" algn="l" defTabSz="711200">
            <a:lnSpc>
              <a:spcPct val="90000"/>
            </a:lnSpc>
            <a:spcBef>
              <a:spcPct val="0"/>
            </a:spcBef>
            <a:spcAft>
              <a:spcPct val="15000"/>
            </a:spcAft>
            <a:buChar char="••"/>
          </a:pPr>
          <a:r>
            <a:rPr lang="cs-CZ" sz="1600" kern="1200" dirty="0" smtClean="0"/>
            <a:t>Příležitost k uplatnění informace</a:t>
          </a:r>
          <a:endParaRPr lang="cs-CZ" sz="1600" kern="1200" dirty="0"/>
        </a:p>
      </dsp:txBody>
      <dsp:txXfrm>
        <a:off x="5257800" y="2743201"/>
        <a:ext cx="2971800" cy="1371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systém</a:t>
          </a:r>
          <a:endParaRPr lang="cs-CZ" sz="4500" kern="1200" dirty="0"/>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instruktor</a:t>
          </a:r>
          <a:endParaRPr lang="cs-CZ" sz="4500" kern="1200" dirty="0"/>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student</a:t>
          </a:r>
          <a:endParaRPr lang="cs-CZ" sz="4500" kern="1200" dirty="0"/>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Založený na vědeckých důkazech</a:t>
          </a:r>
          <a:endParaRPr lang="cs-CZ" sz="2400" kern="1200" dirty="0"/>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Vzdělání podpořené osobní zkušeností</a:t>
          </a:r>
          <a:endParaRPr lang="cs-CZ" sz="2400" kern="1200" dirty="0"/>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Víra ve vzdělání podpořené osobní zkušeností</a:t>
          </a:r>
          <a:endParaRPr lang="cs-CZ" sz="2400" kern="1200" dirty="0"/>
        </a:p>
      </dsp:txBody>
      <dsp:txXfrm>
        <a:off x="5257800" y="2743201"/>
        <a:ext cx="2971800" cy="137159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2FAE59CF-5846-44F2-AB7C-2773E888AD30}" type="datetimeFigureOut">
              <a:rPr lang="cs-CZ" smtClean="0"/>
              <a:pPr/>
              <a:t>18.10.2019</a:t>
            </a:fld>
            <a:endParaRPr lang="cs-CZ"/>
          </a:p>
        </p:txBody>
      </p:sp>
      <p:sp>
        <p:nvSpPr>
          <p:cNvPr id="16" name="Zástupný symbol pro číslo snímku 15"/>
          <p:cNvSpPr>
            <a:spLocks noGrp="1"/>
          </p:cNvSpPr>
          <p:nvPr>
            <p:ph type="sldNum" sz="quarter" idx="11"/>
          </p:nvPr>
        </p:nvSpPr>
        <p:spPr/>
        <p:txBody>
          <a:bodyPr/>
          <a:lstStyle/>
          <a:p>
            <a:fld id="{5D831B0F-2B0E-42FC-9F7A-BA4002E48D08}"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18.10.2019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18.10.2019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2FAE59CF-5846-44F2-AB7C-2773E888AD30}" type="datetimeFigureOut">
              <a:rPr lang="cs-CZ" smtClean="0"/>
              <a:pPr/>
              <a:t>18.10.2019</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5D831B0F-2B0E-42FC-9F7A-BA4002E48D08}"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2FAE59CF-5846-44F2-AB7C-2773E888AD30}" type="datetimeFigureOut">
              <a:rPr lang="cs-CZ" smtClean="0"/>
              <a:pPr/>
              <a:t>18.10.2019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2FAE59CF-5846-44F2-AB7C-2773E888AD30}" type="datetimeFigureOut">
              <a:rPr lang="cs-CZ" smtClean="0"/>
              <a:pPr/>
              <a:t>18.10.2019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5D831B0F-2B0E-42FC-9F7A-BA4002E48D08}"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2FAE59CF-5846-44F2-AB7C-2773E888AD30}" type="datetimeFigureOut">
              <a:rPr lang="cs-CZ" smtClean="0"/>
              <a:pPr/>
              <a:t>18.10.2019</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2FAE59CF-5846-44F2-AB7C-2773E888AD30}" type="datetimeFigureOut">
              <a:rPr lang="cs-CZ" smtClean="0"/>
              <a:pPr/>
              <a:t>18.10.2019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AE59CF-5846-44F2-AB7C-2773E888AD30}" type="datetimeFigureOut">
              <a:rPr lang="cs-CZ" smtClean="0"/>
              <a:pPr/>
              <a:t>18.10.2019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2FAE59CF-5846-44F2-AB7C-2773E888AD30}" type="datetimeFigureOut">
              <a:rPr lang="cs-CZ" smtClean="0"/>
              <a:pPr/>
              <a:t>18.10.2019</a:t>
            </a:fld>
            <a:endParaRPr lang="cs-CZ"/>
          </a:p>
        </p:txBody>
      </p:sp>
      <p:sp>
        <p:nvSpPr>
          <p:cNvPr id="9" name="Zástupný symbol pro číslo snímku 8"/>
          <p:cNvSpPr>
            <a:spLocks noGrp="1"/>
          </p:cNvSpPr>
          <p:nvPr>
            <p:ph type="sldNum" sz="quarter" idx="15"/>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2FAE59CF-5846-44F2-AB7C-2773E888AD30}" type="datetimeFigureOut">
              <a:rPr lang="cs-CZ" smtClean="0"/>
              <a:pPr/>
              <a:t>18.10.2019</a:t>
            </a:fld>
            <a:endParaRPr lang="cs-CZ"/>
          </a:p>
        </p:txBody>
      </p:sp>
      <p:sp>
        <p:nvSpPr>
          <p:cNvPr id="9" name="Zástupný symbol pro číslo snímku 8"/>
          <p:cNvSpPr>
            <a:spLocks noGrp="1"/>
          </p:cNvSpPr>
          <p:nvPr>
            <p:ph type="sldNum" sz="quarter" idx="11"/>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FAE59CF-5846-44F2-AB7C-2773E888AD30}" type="datetimeFigureOut">
              <a:rPr lang="cs-CZ" smtClean="0"/>
              <a:pPr/>
              <a:t>18.10.2019</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D831B0F-2B0E-42FC-9F7A-BA4002E48D08}"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hyperlink" Target="http://www.fsps.muni.cz/inovace-SEBS-ASEBS/elearning/sebeobrana" TargetMode="External"/><Relationship Id="rId2" Type="http://schemas.openxmlformats.org/officeDocument/2006/relationships/hyperlink" Target="http://is.muni.cz/do/rect/el/estud/fsps/ps11/sebeob/web/index.html" TargetMode="External"/><Relationship Id="rId1" Type="http://schemas.openxmlformats.org/officeDocument/2006/relationships/slideLayout" Target="../slideLayouts/slideLayout2.xml"/><Relationship Id="rId4" Type="http://schemas.openxmlformats.org/officeDocument/2006/relationships/hyperlink" Target="http://www.fsps.muni.cz/inovace-SEBS-ASEBS/elearning/teorie-sebeobran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DyJ7nAFf7fk" TargetMode="External"/><Relationship Id="rId2" Type="http://schemas.openxmlformats.org/officeDocument/2006/relationships/hyperlink" Target="http://www.youtube.com/watch?v=1zZF4_I7x0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ube.com/watch?v=dgTtqaPDetM&amp;feature=relate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XuuhW9t11e0" TargetMode="External"/><Relationship Id="rId2" Type="http://schemas.openxmlformats.org/officeDocument/2006/relationships/hyperlink" Target="http://www.youtube.com/watch?v=G0b6pvwYbUM&amp;playnext=1&amp;list=PLD1E42D9F6D93A3AE&amp;feature=results_main" TargetMode="External"/><Relationship Id="rId1" Type="http://schemas.openxmlformats.org/officeDocument/2006/relationships/slideLayout" Target="../slideLayouts/slideLayout2.xml"/><Relationship Id="rId4" Type="http://schemas.openxmlformats.org/officeDocument/2006/relationships/hyperlink" Target="http://www.youtube.com/watch?v=-CzgDX9lGc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youtube.com/watch?v=1UgJWoyHie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goalsys.com/books/documents/DESTRUCTION_AND_CREATION.pdf" TargetMode="External"/><Relationship Id="rId2" Type="http://schemas.openxmlformats.org/officeDocument/2006/relationships/hyperlink" Target="http://danford.net/boyd/"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hyperlink" Target="http://www.youtube.com/watch?v=yWfetF1jCO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Special:BookSources/9780873644976" TargetMode="External"/><Relationship Id="rId2" Type="http://schemas.openxmlformats.org/officeDocument/2006/relationships/hyperlink" Target="http://jeffcooperfoundation.org/news/"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youtube.com/watch?v=gQYEaeQAyIM" TargetMode="External"/><Relationship Id="rId2" Type="http://schemas.openxmlformats.org/officeDocument/2006/relationships/hyperlink" Target="http://www.youtube.com/watch?v=fvuK7Wkb-zo" TargetMode="External"/><Relationship Id="rId1" Type="http://schemas.openxmlformats.org/officeDocument/2006/relationships/slideLayout" Target="../slideLayouts/slideLayout2.xml"/><Relationship Id="rId5" Type="http://schemas.openxmlformats.org/officeDocument/2006/relationships/hyperlink" Target="http://www.youtube.com/watch?v=sMtvcGL1euI" TargetMode="External"/><Relationship Id="rId4" Type="http://schemas.openxmlformats.org/officeDocument/2006/relationships/hyperlink" Target="http://www.youtube.com/watch?v=fW-VMwjBrMY"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youtube.com/watch?v=0k7bzNAsk0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youtube.com/watch?v=26RWolfdSo4" TargetMode="External"/><Relationship Id="rId7" Type="http://schemas.openxmlformats.org/officeDocument/2006/relationships/hyperlink" Target="http://www.youtube.com/watch?v=MERBGHOoZZ8" TargetMode="External"/><Relationship Id="rId2" Type="http://schemas.openxmlformats.org/officeDocument/2006/relationships/hyperlink" Target="http://www.youtube.com/watch?v=-fmVGbL42WE" TargetMode="External"/><Relationship Id="rId1" Type="http://schemas.openxmlformats.org/officeDocument/2006/relationships/slideLayout" Target="../slideLayouts/slideLayout2.xml"/><Relationship Id="rId6" Type="http://schemas.openxmlformats.org/officeDocument/2006/relationships/hyperlink" Target="http://www.youtube.com/watch?v=jaZL9NAg1zc" TargetMode="External"/><Relationship Id="rId5" Type="http://schemas.openxmlformats.org/officeDocument/2006/relationships/hyperlink" Target="http://www.youtube.com/watch?v=p_7QxGtJfSU" TargetMode="External"/><Relationship Id="rId4" Type="http://schemas.openxmlformats.org/officeDocument/2006/relationships/hyperlink" Target="http://www.youtube.com/watch?v=-Lj820zqC9I"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google.cz/url?sa=t&amp;rct=j&amp;q=&amp;esrc=s&amp;source=web&amp;cd=1&amp;cad=rja&amp;ved=0CCQQFjAA&amp;url=http://www.mzv.cz/file/16638/Koncept_preemptivni_sebeobrany_v_kontextu_boje_proti_terorismu_po_11.doc&amp;ei=tKJ_UKfUL8bMswb6tIGgBw&amp;usg=AFQjCNF6HP-KrmQOXT7TRj8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r>
              <a:rPr lang="cs-CZ" dirty="0" smtClean="0"/>
              <a:t>Teorie sebeobrany</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Auguste </a:t>
            </a:r>
            <a:r>
              <a:rPr lang="cs-CZ" dirty="0" err="1"/>
              <a:t>Comte</a:t>
            </a:r>
            <a:r>
              <a:rPr lang="cs-CZ" dirty="0"/>
              <a:t> (1798-1857) </a:t>
            </a:r>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659" y="1828394"/>
            <a:ext cx="5698273" cy="4929006"/>
          </a:xfrm>
        </p:spPr>
      </p:pic>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14738595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nutná obrana</a:t>
            </a:r>
          </a:p>
          <a:p>
            <a:r>
              <a:rPr lang="cs-CZ" dirty="0" smtClean="0"/>
              <a:t>krajní nouze</a:t>
            </a:r>
          </a:p>
          <a:p>
            <a:r>
              <a:rPr lang="cs-CZ" dirty="0" smtClean="0"/>
              <a:t>oprávněné použití zbraně</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i="1" dirty="0" smtClean="0"/>
              <a:t>§ 28</a:t>
            </a:r>
          </a:p>
          <a:p>
            <a:r>
              <a:rPr lang="cs-CZ" i="1" dirty="0" smtClean="0"/>
              <a:t>Krajní nouze</a:t>
            </a:r>
          </a:p>
          <a:p>
            <a:r>
              <a:rPr lang="cs-CZ" i="1" dirty="0" smtClean="0"/>
              <a:t>(1) Čin jinak trestný, kterým někdo odvrací nebezpečí přímo hrozící zájmu chráněnému trestním zákonem, není trestným činem.</a:t>
            </a:r>
          </a:p>
          <a:p>
            <a:r>
              <a:rPr lang="cs-CZ" i="1" dirty="0" smtClean="0"/>
              <a:t>(2) Nejde o krajní nouzi, jestliže bylo možno toto nebezpečí za daných okolností odvrátit jinak anebo způsobený následek je zřejmě stejně závažný nebo ještě závažnější než ten, který hrozil, anebo byl ten, komu nebezpečí hrozilo, povinen je snášet.</a:t>
            </a:r>
          </a:p>
          <a:p>
            <a:r>
              <a:rPr lang="cs-CZ" dirty="0" smtClean="0"/>
              <a:t/>
            </a:r>
            <a:br>
              <a:rPr lang="cs-CZ" dirty="0" smtClean="0"/>
            </a:br>
            <a:r>
              <a:rPr lang="cs-CZ" i="1" dirty="0" smtClean="0"/>
              <a:t>§ 29</a:t>
            </a:r>
          </a:p>
          <a:p>
            <a:r>
              <a:rPr lang="cs-CZ" i="1" dirty="0" smtClean="0"/>
              <a:t>Nutná obrana</a:t>
            </a:r>
          </a:p>
          <a:p>
            <a:r>
              <a:rPr lang="cs-CZ" i="1" dirty="0" smtClean="0"/>
              <a:t>(1) Čin jinak trestný, kterým někdo odvrací přímo hrozící nebo trvající útok na zájem chráněný trestním zákonem, není trestným činem.</a:t>
            </a:r>
          </a:p>
          <a:p>
            <a:r>
              <a:rPr lang="cs-CZ" i="1" dirty="0" smtClean="0"/>
              <a:t>(2) Nejde o nutnou obranu, byla-li obrana zcela zjevně nepřiměřená způsobu útoku.</a:t>
            </a:r>
          </a:p>
          <a:p>
            <a:r>
              <a:rPr lang="cs-CZ" dirty="0" smtClean="0"/>
              <a:t/>
            </a:r>
            <a:br>
              <a:rPr lang="cs-CZ" dirty="0" smtClean="0"/>
            </a:br>
            <a:r>
              <a:rPr lang="cs-CZ" i="1" dirty="0" smtClean="0"/>
              <a:t>§ 32</a:t>
            </a:r>
          </a:p>
          <a:p>
            <a:r>
              <a:rPr lang="cs-CZ" i="1" dirty="0" smtClean="0"/>
              <a:t>Oprávněné použití zbraně</a:t>
            </a:r>
          </a:p>
          <a:p>
            <a:r>
              <a:rPr lang="cs-CZ" i="1" dirty="0" smtClean="0"/>
              <a:t>Trestný čin nespáchá, kdo použije zbraně v mezích stanovených jiným právním předpisem.</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Podmínky pro jednání v nutné obraně</a:t>
            </a:r>
          </a:p>
          <a:p>
            <a:endParaRPr lang="cs-CZ" dirty="0" smtClean="0"/>
          </a:p>
          <a:p>
            <a:pPr lvl="1"/>
            <a:r>
              <a:rPr lang="cs-CZ" dirty="0" smtClean="0"/>
              <a:t>Někdo (tedy kdokoliv) odvrací útok člověka.</a:t>
            </a:r>
          </a:p>
          <a:p>
            <a:pPr lvl="1"/>
            <a:r>
              <a:rPr lang="cs-CZ" dirty="0" smtClean="0"/>
              <a:t>Jedná se o útok na zájem chráněný trestním zákonem.</a:t>
            </a:r>
          </a:p>
          <a:p>
            <a:pPr lvl="1"/>
            <a:r>
              <a:rPr lang="cs-CZ" dirty="0" smtClean="0"/>
              <a:t>Útok přímo hrozí nebo trvá.</a:t>
            </a:r>
          </a:p>
          <a:p>
            <a:pPr lvl="1"/>
            <a:r>
              <a:rPr lang="cs-CZ" dirty="0" smtClean="0"/>
              <a:t>Obrana není zcela zjevně nepřiměřená způsobu útoku.</a:t>
            </a:r>
          </a:p>
          <a:p>
            <a:pPr lvl="1"/>
            <a:endParaRPr lang="cs-CZ" dirty="0" smtClean="0"/>
          </a:p>
          <a:p>
            <a:pPr lvl="1"/>
            <a:r>
              <a:rPr lang="cs-CZ" dirty="0" smtClean="0"/>
              <a:t>útok můžeme odvracet holýma rukama, použitím předmětu, anebo také zvířete</a:t>
            </a:r>
          </a:p>
          <a:p>
            <a:pPr lvl="1"/>
            <a:r>
              <a:rPr lang="cs-CZ" dirty="0" smtClean="0"/>
              <a:t>obrana proti útočníkovi může směřovat přímo nebo nepřímo (např. odvrácení útoku zničením nástroje, jehož útočník k útoku použil)</a:t>
            </a:r>
          </a:p>
          <a:p>
            <a:pPr lvl="1"/>
            <a:r>
              <a:rPr lang="cs-CZ" dirty="0" smtClean="0"/>
              <a:t>obrana musí směřovat proti útočníkovi</a:t>
            </a:r>
          </a:p>
          <a:p>
            <a:pPr lvl="1"/>
            <a:r>
              <a:rPr lang="cs-CZ" dirty="0" smtClean="0"/>
              <a:t>je-li však útočníků více, může obrana směřovat proti kterémukoliv z nich, nikoliv jen proti hlavnímu útočníkovi</a:t>
            </a:r>
          </a:p>
          <a:p>
            <a:pPr lvl="1"/>
            <a:r>
              <a:rPr lang="cs-CZ" dirty="0" smtClean="0"/>
              <a:t>každý je oprávněn odvrátit útok, i když sám útokem dotčen není, neboť k nutné obraně je oprávněn kdokoliv; nutnou obranou lze tedy hájit nejen zájmy vlastní, ale i zájmy jiného (tzv. pomoc v nutné obraně)</a:t>
            </a:r>
          </a:p>
          <a:p>
            <a:endParaRPr lang="cs-CZ" dirty="0" smtClean="0"/>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Nutná obrana</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 dlouho trvá naučit se sebeobranu?</a:t>
            </a:r>
            <a:endParaRPr lang="cs-CZ" dirty="0"/>
          </a:p>
        </p:txBody>
      </p:sp>
      <p:sp>
        <p:nvSpPr>
          <p:cNvPr id="3" name="Nadpis 2"/>
          <p:cNvSpPr>
            <a:spLocks noGrp="1"/>
          </p:cNvSpPr>
          <p:nvPr>
            <p:ph type="title"/>
          </p:nvPr>
        </p:nvSpPr>
        <p:spPr/>
        <p:txBody>
          <a:bodyPr/>
          <a:lstStyle/>
          <a:p>
            <a:r>
              <a:rPr lang="cs-CZ" dirty="0" smtClean="0"/>
              <a:t>Výcvik sebeobrany</a:t>
            </a:r>
            <a:endParaRPr 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Cíle přípravy:</a:t>
            </a:r>
          </a:p>
          <a:p>
            <a:endParaRPr lang="cs-CZ" dirty="0" smtClean="0"/>
          </a:p>
          <a:p>
            <a:pPr lvl="1"/>
            <a:r>
              <a:rPr lang="cs-CZ" dirty="0" smtClean="0"/>
              <a:t>Připravit mentálně i fyzicky bojovníka </a:t>
            </a:r>
            <a:r>
              <a:rPr lang="cs-CZ" dirty="0" smtClean="0">
                <a:solidFill>
                  <a:srgbClr val="FF0000"/>
                </a:solidFill>
              </a:rPr>
              <a:t>pro</a:t>
            </a:r>
            <a:r>
              <a:rPr lang="cs-CZ" dirty="0" smtClean="0"/>
              <a:t> boj</a:t>
            </a:r>
          </a:p>
          <a:p>
            <a:pPr lvl="1"/>
            <a:r>
              <a:rPr lang="cs-CZ" dirty="0" smtClean="0"/>
              <a:t>Udržet bojovníka mentálně i fyzicky fit </a:t>
            </a:r>
            <a:r>
              <a:rPr lang="cs-CZ" dirty="0" smtClean="0">
                <a:solidFill>
                  <a:srgbClr val="FF0000"/>
                </a:solidFill>
              </a:rPr>
              <a:t>v</a:t>
            </a:r>
            <a:r>
              <a:rPr lang="cs-CZ" dirty="0" smtClean="0"/>
              <a:t> boji</a:t>
            </a:r>
          </a:p>
          <a:p>
            <a:pPr lvl="1"/>
            <a:r>
              <a:rPr lang="cs-CZ" dirty="0" smtClean="0"/>
              <a:t>Zachovat bojovníka mentálně i fyzicky fit </a:t>
            </a:r>
            <a:r>
              <a:rPr lang="cs-CZ" dirty="0" smtClean="0">
                <a:solidFill>
                  <a:srgbClr val="FF0000"/>
                </a:solidFill>
              </a:rPr>
              <a:t>po</a:t>
            </a:r>
            <a:r>
              <a:rPr lang="cs-CZ" dirty="0" smtClean="0"/>
              <a:t> boji</a:t>
            </a:r>
            <a:endParaRPr lang="cs-CZ" dirty="0"/>
          </a:p>
        </p:txBody>
      </p:sp>
      <p:sp>
        <p:nvSpPr>
          <p:cNvPr id="3" name="Nadpis 2"/>
          <p:cNvSpPr>
            <a:spLocks noGrp="1"/>
          </p:cNvSpPr>
          <p:nvPr>
            <p:ph type="title"/>
          </p:nvPr>
        </p:nvSpPr>
        <p:spPr/>
        <p:txBody>
          <a:bodyPr/>
          <a:lstStyle/>
          <a:p>
            <a:r>
              <a:rPr lang="cs-CZ" dirty="0" smtClean="0"/>
              <a:t>Příprava bojovníka</a:t>
            </a:r>
            <a:endParaRPr lang="cs-CZ"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pPr marL="514350" indent="-514350">
              <a:buFont typeface="+mj-lt"/>
              <a:buAutoNum type="arabicPeriod"/>
            </a:pPr>
            <a:r>
              <a:rPr lang="cs-CZ" dirty="0" smtClean="0"/>
              <a:t>Dlouho před možným útokem</a:t>
            </a:r>
          </a:p>
          <a:p>
            <a:pPr marL="880110" lvl="1" indent="-514350">
              <a:buNone/>
            </a:pPr>
            <a:r>
              <a:rPr lang="cs-CZ" dirty="0" smtClean="0"/>
              <a:t>	Poznatky o legitimitě boje, morálka, sociální normy, …</a:t>
            </a:r>
          </a:p>
          <a:p>
            <a:pPr marL="514350" indent="-514350">
              <a:buFont typeface="+mj-lt"/>
              <a:buAutoNum type="arabicPeriod"/>
            </a:pPr>
            <a:r>
              <a:rPr lang="cs-CZ" dirty="0" smtClean="0"/>
              <a:t>Před útokem</a:t>
            </a:r>
          </a:p>
          <a:p>
            <a:pPr marL="880110" lvl="1" indent="-514350">
              <a:buNone/>
            </a:pPr>
            <a:r>
              <a:rPr lang="cs-CZ" dirty="0" smtClean="0"/>
              <a:t>	Prevence, chování, znalost prostředí (vnějšího i vnitřního), komunikace, …</a:t>
            </a:r>
          </a:p>
          <a:p>
            <a:pPr marL="514350" indent="-514350">
              <a:buFont typeface="+mj-lt"/>
              <a:buAutoNum type="arabicPeriod"/>
            </a:pPr>
            <a:r>
              <a:rPr lang="cs-CZ" dirty="0" smtClean="0"/>
              <a:t>Operativní podmiňování</a:t>
            </a:r>
          </a:p>
          <a:p>
            <a:pPr marL="880110" lvl="1" indent="-514350">
              <a:buNone/>
            </a:pPr>
            <a:r>
              <a:rPr lang="cs-CZ" dirty="0" smtClean="0"/>
              <a:t>	Technická a kondiční příprava, odpovědi na fyzický útok </a:t>
            </a:r>
          </a:p>
          <a:p>
            <a:pPr marL="514350" indent="-514350">
              <a:buFont typeface="+mj-lt"/>
              <a:buAutoNum type="arabicPeriod"/>
            </a:pPr>
            <a:r>
              <a:rPr lang="cs-CZ" dirty="0" smtClean="0"/>
              <a:t>Prolomení ledu</a:t>
            </a:r>
          </a:p>
          <a:p>
            <a:pPr marL="880110" lvl="1" indent="-514350">
              <a:buNone/>
            </a:pPr>
            <a:r>
              <a:rPr lang="cs-CZ" dirty="0" smtClean="0"/>
              <a:t>	Psychologická příprava, zlatý okamžik, </a:t>
            </a:r>
            <a:r>
              <a:rPr lang="cs-CZ" dirty="0" err="1" smtClean="0"/>
              <a:t>killer</a:t>
            </a:r>
            <a:r>
              <a:rPr lang="cs-CZ" dirty="0" smtClean="0"/>
              <a:t> </a:t>
            </a:r>
            <a:r>
              <a:rPr lang="cs-CZ" dirty="0" err="1" smtClean="0"/>
              <a:t>instinct</a:t>
            </a:r>
            <a:r>
              <a:rPr lang="cs-CZ" dirty="0" smtClean="0"/>
              <a:t>, </a:t>
            </a:r>
            <a:r>
              <a:rPr lang="cs-CZ" dirty="0" err="1" smtClean="0"/>
              <a:t>predator</a:t>
            </a:r>
            <a:r>
              <a:rPr lang="cs-CZ" dirty="0" smtClean="0"/>
              <a:t> </a:t>
            </a:r>
            <a:r>
              <a:rPr lang="cs-CZ" dirty="0" err="1" smtClean="0"/>
              <a:t>thinking</a:t>
            </a:r>
            <a:endParaRPr lang="cs-CZ" dirty="0" smtClean="0"/>
          </a:p>
          <a:p>
            <a:pPr marL="514350" indent="-514350">
              <a:buFont typeface="+mj-lt"/>
              <a:buAutoNum type="arabicPeriod"/>
            </a:pPr>
            <a:r>
              <a:rPr lang="cs-CZ" dirty="0" smtClean="0"/>
              <a:t>Boj</a:t>
            </a:r>
          </a:p>
          <a:p>
            <a:pPr marL="880110" lvl="1" indent="-514350">
              <a:buNone/>
            </a:pPr>
            <a:r>
              <a:rPr lang="cs-CZ" dirty="0" smtClean="0">
                <a:solidFill>
                  <a:schemeClr val="accent3">
                    <a:lumMod val="40000"/>
                    <a:lumOff val="60000"/>
                  </a:schemeClr>
                </a:solidFill>
              </a:rPr>
              <a:t>	</a:t>
            </a:r>
            <a:r>
              <a:rPr lang="cs-CZ" dirty="0" err="1" smtClean="0">
                <a:solidFill>
                  <a:schemeClr val="accent3">
                    <a:lumMod val="20000"/>
                    <a:lumOff val="80000"/>
                  </a:schemeClr>
                </a:solidFill>
              </a:rPr>
              <a:t>Sparring</a:t>
            </a:r>
            <a:r>
              <a:rPr lang="cs-CZ" dirty="0" smtClean="0">
                <a:solidFill>
                  <a:schemeClr val="accent3">
                    <a:lumMod val="20000"/>
                    <a:lumOff val="80000"/>
                  </a:schemeClr>
                </a:solidFill>
              </a:rPr>
              <a:t>, cvičný boj, modelové situace</a:t>
            </a:r>
          </a:p>
          <a:p>
            <a:pPr marL="514350" indent="-514350">
              <a:buFont typeface="+mj-lt"/>
              <a:buAutoNum type="arabicPeriod"/>
            </a:pPr>
            <a:r>
              <a:rPr lang="cs-CZ" dirty="0" smtClean="0"/>
              <a:t>Po boji</a:t>
            </a:r>
          </a:p>
          <a:p>
            <a:pPr marL="880110" lvl="1" indent="-514350">
              <a:buNone/>
            </a:pPr>
            <a:r>
              <a:rPr lang="cs-CZ" dirty="0" smtClean="0"/>
              <a:t>	První pomoc, odpovědnost (právní, morální, …), emoce, …</a:t>
            </a:r>
          </a:p>
          <a:p>
            <a:pPr>
              <a:buNone/>
            </a:pPr>
            <a:endParaRPr lang="cs-CZ" dirty="0"/>
          </a:p>
        </p:txBody>
      </p:sp>
      <p:sp>
        <p:nvSpPr>
          <p:cNvPr id="3" name="Nadpis 2"/>
          <p:cNvSpPr>
            <a:spLocks noGrp="1"/>
          </p:cNvSpPr>
          <p:nvPr>
            <p:ph type="title"/>
          </p:nvPr>
        </p:nvSpPr>
        <p:spPr/>
        <p:txBody>
          <a:bodyPr/>
          <a:lstStyle/>
          <a:p>
            <a:r>
              <a:rPr lang="cs-CZ" dirty="0" smtClean="0"/>
              <a:t>Fáze výcviku  (Miller)</a:t>
            </a:r>
            <a:endParaRPr lang="cs-CZ"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Přístupy:</a:t>
            </a:r>
          </a:p>
          <a:p>
            <a:r>
              <a:rPr lang="cs-CZ" dirty="0" smtClean="0"/>
              <a:t>Nepřímý (implicitní)</a:t>
            </a:r>
          </a:p>
          <a:p>
            <a:pPr lvl="1"/>
            <a:r>
              <a:rPr lang="cs-CZ" dirty="0" smtClean="0"/>
              <a:t>Vždy se u nácviku technik, modelů, atd. implicitně připravujeme i psychicky</a:t>
            </a:r>
          </a:p>
          <a:p>
            <a:pPr lvl="1"/>
            <a:r>
              <a:rPr lang="cs-CZ" dirty="0" smtClean="0"/>
              <a:t>Psychická příprava je vedlejším (a žádoucím) efektem drilování</a:t>
            </a:r>
          </a:p>
          <a:p>
            <a:r>
              <a:rPr lang="cs-CZ" dirty="0" smtClean="0"/>
              <a:t>Přímý (explicitní)</a:t>
            </a:r>
          </a:p>
          <a:p>
            <a:pPr lvl="1"/>
            <a:r>
              <a:rPr lang="cs-CZ" dirty="0" smtClean="0"/>
              <a:t>Psychologická příprava je záměrná (intencionální)</a:t>
            </a:r>
          </a:p>
          <a:p>
            <a:pPr lvl="1"/>
            <a:r>
              <a:rPr lang="cs-CZ" dirty="0" smtClean="0"/>
              <a:t>Stanovuje cíle psychologické přípravy</a:t>
            </a:r>
          </a:p>
          <a:p>
            <a:pPr lvl="1"/>
            <a:r>
              <a:rPr lang="cs-CZ" dirty="0" smtClean="0"/>
              <a:t>Využívá přímé metody psychologické přípravy</a:t>
            </a:r>
          </a:p>
          <a:p>
            <a:pPr lvl="1"/>
            <a:r>
              <a:rPr lang="cs-CZ" dirty="0" smtClean="0"/>
              <a:t>Vyhodnocuje výsledky psychologické přípravy</a:t>
            </a:r>
            <a:endParaRPr lang="cs-CZ" dirty="0"/>
          </a:p>
        </p:txBody>
      </p:sp>
      <p:sp>
        <p:nvSpPr>
          <p:cNvPr id="3" name="Nadpis 2"/>
          <p:cNvSpPr>
            <a:spLocks noGrp="1"/>
          </p:cNvSpPr>
          <p:nvPr>
            <p:ph type="title"/>
          </p:nvPr>
        </p:nvSpPr>
        <p:spPr/>
        <p:txBody>
          <a:bodyPr/>
          <a:lstStyle/>
          <a:p>
            <a:r>
              <a:rPr lang="cs-CZ" dirty="0" smtClean="0"/>
              <a:t>Psychologická příprava</a:t>
            </a:r>
            <a:endParaRPr lang="cs-CZ"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Benefity</a:t>
            </a:r>
            <a:r>
              <a:rPr lang="cs-CZ" dirty="0" smtClean="0"/>
              <a:t> fyzického cvičení pro psychologickou přípravu:</a:t>
            </a:r>
          </a:p>
          <a:p>
            <a:pPr lvl="1"/>
            <a:r>
              <a:rPr lang="cs-CZ" dirty="0" smtClean="0"/>
              <a:t>Zvýšené sebevědomí/důvěra v sebe sama</a:t>
            </a:r>
          </a:p>
          <a:p>
            <a:pPr lvl="1"/>
            <a:r>
              <a:rPr lang="cs-CZ" dirty="0" smtClean="0"/>
              <a:t>Zvýšená psychická odolnost vůči stresu</a:t>
            </a:r>
          </a:p>
          <a:p>
            <a:pPr lvl="1"/>
            <a:r>
              <a:rPr lang="cs-CZ" dirty="0" smtClean="0"/>
              <a:t>Zvýšená tolerance vůči bolesti</a:t>
            </a:r>
          </a:p>
          <a:p>
            <a:pPr lvl="1"/>
            <a:r>
              <a:rPr lang="cs-CZ" dirty="0" smtClean="0"/>
              <a:t>Menší nebezpečí vzniku zranění (i subjektivně vnímané)</a:t>
            </a:r>
          </a:p>
          <a:p>
            <a:pPr lvl="1"/>
            <a:r>
              <a:rPr lang="cs-CZ" dirty="0" smtClean="0"/>
              <a:t>Stabilnější/pozitivnější nálada</a:t>
            </a:r>
          </a:p>
          <a:p>
            <a:endParaRPr lang="cs-CZ" dirty="0" smtClean="0"/>
          </a:p>
        </p:txBody>
      </p:sp>
      <p:sp>
        <p:nvSpPr>
          <p:cNvPr id="3" name="Nadpis 2"/>
          <p:cNvSpPr>
            <a:spLocks noGrp="1"/>
          </p:cNvSpPr>
          <p:nvPr>
            <p:ph type="title"/>
          </p:nvPr>
        </p:nvSpPr>
        <p:spPr/>
        <p:txBody>
          <a:bodyPr/>
          <a:lstStyle/>
          <a:p>
            <a:r>
              <a:rPr lang="cs-CZ" dirty="0" smtClean="0"/>
              <a:t>Implicitní psychologická příprava</a:t>
            </a:r>
            <a:endParaRPr lang="cs-CZ"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Vzrušení</a:t>
            </a:r>
          </a:p>
          <a:p>
            <a:pPr lvl="1"/>
            <a:r>
              <a:rPr lang="cs-CZ" dirty="0" smtClean="0"/>
              <a:t>Bojové vzrušení je fyzický a psychický stav spojený se stresovou reakcí (</a:t>
            </a:r>
            <a:r>
              <a:rPr lang="cs-CZ" dirty="0" err="1" smtClean="0"/>
              <a:t>FxFxF</a:t>
            </a:r>
            <a:r>
              <a:rPr lang="cs-CZ" dirty="0" smtClean="0"/>
              <a:t>):</a:t>
            </a:r>
          </a:p>
          <a:p>
            <a:pPr lvl="2"/>
            <a:r>
              <a:rPr lang="cs-CZ" dirty="0" err="1" smtClean="0"/>
              <a:t>Fight</a:t>
            </a:r>
            <a:r>
              <a:rPr lang="cs-CZ" dirty="0" smtClean="0"/>
              <a:t> (boj)</a:t>
            </a:r>
          </a:p>
          <a:p>
            <a:pPr lvl="2"/>
            <a:r>
              <a:rPr lang="cs-CZ" dirty="0" err="1" smtClean="0"/>
              <a:t>Flight</a:t>
            </a:r>
            <a:r>
              <a:rPr lang="cs-CZ" dirty="0" smtClean="0"/>
              <a:t> (únik)</a:t>
            </a:r>
          </a:p>
          <a:p>
            <a:pPr lvl="2"/>
            <a:r>
              <a:rPr lang="cs-CZ" dirty="0" err="1" smtClean="0"/>
              <a:t>Freeze</a:t>
            </a:r>
            <a:r>
              <a:rPr lang="cs-CZ" dirty="0" smtClean="0"/>
              <a:t> (znehybnění, zamrznutí)</a:t>
            </a:r>
          </a:p>
          <a:p>
            <a:endParaRPr lang="cs-CZ" dirty="0" smtClean="0"/>
          </a:p>
          <a:p>
            <a:r>
              <a:rPr lang="cs-CZ" dirty="0" smtClean="0"/>
              <a:t>Vzrušení</a:t>
            </a:r>
          </a:p>
          <a:p>
            <a:pPr lvl="1"/>
            <a:r>
              <a:rPr lang="cs-CZ" dirty="0" smtClean="0"/>
              <a:t>Primární (před akcí, její očekávání, v </a:t>
            </a:r>
            <a:r>
              <a:rPr lang="cs-CZ" dirty="0" err="1" smtClean="0"/>
              <a:t>prekonfliktu</a:t>
            </a:r>
            <a:r>
              <a:rPr lang="cs-CZ" dirty="0" smtClean="0"/>
              <a:t>)</a:t>
            </a:r>
          </a:p>
          <a:p>
            <a:pPr lvl="1"/>
            <a:r>
              <a:rPr lang="cs-CZ" dirty="0" smtClean="0"/>
              <a:t>Sekundární; je to v akci výsledek:</a:t>
            </a:r>
          </a:p>
          <a:p>
            <a:pPr lvl="2"/>
            <a:r>
              <a:rPr lang="cs-CZ" dirty="0" smtClean="0"/>
              <a:t>Pocitu nedostatečné připravenosti</a:t>
            </a:r>
          </a:p>
          <a:p>
            <a:pPr lvl="2"/>
            <a:r>
              <a:rPr lang="cs-CZ" dirty="0" smtClean="0"/>
              <a:t>Obavy z nebezpečí</a:t>
            </a:r>
          </a:p>
          <a:p>
            <a:pPr lvl="2"/>
            <a:r>
              <a:rPr lang="cs-CZ" dirty="0" smtClean="0"/>
              <a:t>Strachu ze selhání</a:t>
            </a:r>
          </a:p>
          <a:p>
            <a:pPr lvl="2"/>
            <a:r>
              <a:rPr lang="cs-CZ" dirty="0" smtClean="0"/>
              <a:t>Strachu, ze zklamání druhých (kolegů, blízké osoby, přihlížejících…)</a:t>
            </a:r>
          </a:p>
          <a:p>
            <a:pPr lvl="2"/>
            <a:endParaRPr lang="cs-CZ" dirty="0" smtClean="0"/>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Interakce systém – instruktor – student</a:t>
            </a:r>
            <a:endParaRPr lang="cs-CZ"/>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Lineární teorie (Drive </a:t>
            </a:r>
            <a:r>
              <a:rPr lang="cs-CZ" dirty="0" err="1" smtClean="0"/>
              <a:t>theory</a:t>
            </a:r>
            <a:r>
              <a:rPr lang="cs-CZ" dirty="0" smtClean="0"/>
              <a:t>)</a:t>
            </a:r>
          </a:p>
          <a:p>
            <a:pPr lvl="1"/>
            <a:r>
              <a:rPr lang="cs-CZ" dirty="0" smtClean="0"/>
              <a:t>Připravenost a výkon vzrůstá lineárně s vzrůstajícím vzrušením</a:t>
            </a:r>
          </a:p>
          <a:p>
            <a:r>
              <a:rPr lang="cs-CZ" dirty="0" smtClean="0"/>
              <a:t>Teorie otočeného U (</a:t>
            </a:r>
            <a:r>
              <a:rPr lang="cs-CZ" dirty="0" err="1" smtClean="0"/>
              <a:t>Yerkes</a:t>
            </a:r>
            <a:r>
              <a:rPr lang="cs-CZ" dirty="0" smtClean="0"/>
              <a:t>-</a:t>
            </a:r>
            <a:r>
              <a:rPr lang="cs-CZ" dirty="0" err="1" smtClean="0"/>
              <a:t>Dodsnův</a:t>
            </a:r>
            <a:r>
              <a:rPr lang="cs-CZ" dirty="0" smtClean="0"/>
              <a:t> zákon)</a:t>
            </a:r>
          </a:p>
          <a:p>
            <a:pPr lvl="1"/>
            <a:r>
              <a:rPr lang="cs-CZ" dirty="0" smtClean="0"/>
              <a:t>Připravenost a výkon je největší při optimálním vzrušení. Extrémně nízké a extrémně vysoká úroveň vzrušení snižuje připravenost a výkon.</a:t>
            </a:r>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Srdeční frekvence je nepřímým způsobem měření vzrušení (míry stresu):</a:t>
            </a:r>
          </a:p>
          <a:p>
            <a:r>
              <a:rPr lang="cs-CZ" dirty="0" smtClean="0"/>
              <a:t>115 zhoršení jemné motoriky</a:t>
            </a:r>
          </a:p>
          <a:p>
            <a:pPr lvl="1"/>
            <a:r>
              <a:rPr lang="cs-CZ" dirty="0" smtClean="0"/>
              <a:t>Manipulace se zbraní</a:t>
            </a:r>
          </a:p>
          <a:p>
            <a:pPr lvl="1"/>
            <a:r>
              <a:rPr lang="cs-CZ" dirty="0" smtClean="0"/>
              <a:t>Přesné pohyby prstů a rukou</a:t>
            </a:r>
          </a:p>
          <a:p>
            <a:pPr lvl="1"/>
            <a:endParaRPr lang="cs-CZ" dirty="0" smtClean="0"/>
          </a:p>
          <a:p>
            <a:r>
              <a:rPr lang="cs-CZ" dirty="0" smtClean="0"/>
              <a:t>145 zhoršení komplexní motoriky</a:t>
            </a:r>
          </a:p>
          <a:p>
            <a:pPr lvl="1"/>
            <a:r>
              <a:rPr lang="cs-CZ" dirty="0" smtClean="0"/>
              <a:t>Složitější úpolové techniky (vyžadující koordinaci více pohybů)</a:t>
            </a:r>
          </a:p>
          <a:p>
            <a:pPr lvl="1"/>
            <a:endParaRPr lang="cs-CZ" dirty="0" smtClean="0"/>
          </a:p>
          <a:p>
            <a:r>
              <a:rPr lang="cs-CZ" dirty="0" smtClean="0"/>
              <a:t>175 selhávání analýzy vjemů</a:t>
            </a:r>
          </a:p>
          <a:p>
            <a:pPr lvl="1"/>
            <a:r>
              <a:rPr lang="cs-CZ" dirty="0" smtClean="0"/>
              <a:t>Selektivní slepota a hluchota</a:t>
            </a:r>
          </a:p>
          <a:p>
            <a:pPr lvl="1"/>
            <a:r>
              <a:rPr lang="cs-CZ" dirty="0" smtClean="0"/>
              <a:t>Selhávání kognitivních procesů</a:t>
            </a:r>
          </a:p>
          <a:p>
            <a:pPr lvl="1"/>
            <a:r>
              <a:rPr lang="cs-CZ" dirty="0" smtClean="0"/>
              <a:t>Fatální zvýšení reakčního času</a:t>
            </a:r>
          </a:p>
          <a:p>
            <a:pPr lvl="1"/>
            <a:r>
              <a:rPr lang="cs-CZ" dirty="0" err="1" smtClean="0"/>
              <a:t>Hypervigilance</a:t>
            </a:r>
            <a:r>
              <a:rPr lang="cs-CZ" dirty="0" smtClean="0"/>
              <a:t>, </a:t>
            </a:r>
            <a:r>
              <a:rPr lang="cs-CZ" dirty="0" err="1" smtClean="0"/>
              <a:t>hyperexcitace</a:t>
            </a:r>
            <a:endParaRPr lang="cs-CZ" dirty="0"/>
          </a:p>
        </p:txBody>
      </p:sp>
      <p:sp>
        <p:nvSpPr>
          <p:cNvPr id="3" name="Nadpis 2"/>
          <p:cNvSpPr>
            <a:spLocks noGrp="1"/>
          </p:cNvSpPr>
          <p:nvPr>
            <p:ph type="title"/>
          </p:nvPr>
        </p:nvSpPr>
        <p:spPr/>
        <p:txBody>
          <a:bodyPr>
            <a:normAutofit fontScale="90000"/>
          </a:bodyPr>
          <a:lstStyle/>
          <a:p>
            <a:r>
              <a:rPr lang="cs-CZ" dirty="0" smtClean="0"/>
              <a:t>Motorický výkon a srdeční frekvence	</a:t>
            </a:r>
            <a:endParaRPr lang="cs-CZ"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Flow</a:t>
            </a:r>
            <a:r>
              <a:rPr lang="cs-CZ" smtClean="0"/>
              <a:t> (M</a:t>
            </a:r>
            <a:r>
              <a:rPr lang="cs-CZ" dirty="0" smtClean="0"/>
              <a:t>. </a:t>
            </a:r>
            <a:r>
              <a:rPr lang="cs-CZ" dirty="0" err="1" smtClean="0"/>
              <a:t>Czikszentmihaly</a:t>
            </a:r>
            <a:r>
              <a:rPr lang="cs-CZ" dirty="0" smtClean="0"/>
              <a:t>) – duševní stav ponoření do činnosti, plné koncentrace  a úspěchu</a:t>
            </a:r>
          </a:p>
          <a:p>
            <a:pPr lvl="1"/>
            <a:r>
              <a:rPr lang="cs-CZ" dirty="0" smtClean="0"/>
              <a:t>Sloučení myšlenek s akcí</a:t>
            </a:r>
          </a:p>
          <a:p>
            <a:pPr lvl="2"/>
            <a:r>
              <a:rPr lang="cs-CZ" dirty="0" smtClean="0"/>
              <a:t>Myšlení a činnost ve stejném okamžiku</a:t>
            </a:r>
          </a:p>
          <a:p>
            <a:pPr lvl="2"/>
            <a:r>
              <a:rPr lang="cs-CZ" dirty="0" smtClean="0"/>
              <a:t>Pocit spojení sebe sama s úkolem</a:t>
            </a:r>
          </a:p>
          <a:p>
            <a:pPr lvl="1"/>
            <a:r>
              <a:rPr lang="cs-CZ" dirty="0" smtClean="0"/>
              <a:t>Soustředěná pozornost</a:t>
            </a:r>
          </a:p>
          <a:p>
            <a:pPr lvl="2"/>
            <a:r>
              <a:rPr lang="cs-CZ" dirty="0" smtClean="0"/>
              <a:t>Vnímání pouze těch vjemů, které jsou potřebné k řešení úkolu</a:t>
            </a:r>
          </a:p>
          <a:p>
            <a:pPr lvl="2"/>
            <a:r>
              <a:rPr lang="cs-CZ" dirty="0" smtClean="0"/>
              <a:t>Podvědomí obsahuje pouze relevantní myšlenky</a:t>
            </a:r>
          </a:p>
          <a:p>
            <a:pPr lvl="1"/>
            <a:r>
              <a:rPr lang="cs-CZ" dirty="0" smtClean="0"/>
              <a:t>Pocit plné kontroly</a:t>
            </a:r>
          </a:p>
          <a:p>
            <a:pPr lvl="2"/>
            <a:r>
              <a:rPr lang="cs-CZ" dirty="0" smtClean="0"/>
              <a:t>Pocit plynulé kontroly nad sebou i okolím</a:t>
            </a:r>
          </a:p>
          <a:p>
            <a:pPr lvl="2"/>
            <a:r>
              <a:rPr lang="cs-CZ" dirty="0" smtClean="0"/>
              <a:t>Plná sebedůvěra (ne však pocit nesmrtelnosti)</a:t>
            </a:r>
          </a:p>
          <a:p>
            <a:pPr lvl="1"/>
            <a:r>
              <a:rPr lang="cs-CZ" dirty="0" smtClean="0"/>
              <a:t>Pocit jasných požadavků</a:t>
            </a:r>
          </a:p>
          <a:p>
            <a:pPr lvl="2"/>
            <a:r>
              <a:rPr lang="cs-CZ" dirty="0" smtClean="0"/>
              <a:t>Rozhodování je lehké</a:t>
            </a:r>
          </a:p>
          <a:p>
            <a:pPr lvl="2"/>
            <a:r>
              <a:rPr lang="cs-CZ" dirty="0" smtClean="0"/>
              <a:t>Rozhodnutí jsou jasné, koherentní, neodporují si</a:t>
            </a:r>
          </a:p>
          <a:p>
            <a:pPr lvl="1"/>
            <a:r>
              <a:rPr lang="cs-CZ" dirty="0" smtClean="0"/>
              <a:t>Spokojenost s sebou samým</a:t>
            </a:r>
            <a:endParaRPr lang="cs-CZ" dirty="0"/>
          </a:p>
        </p:txBody>
      </p:sp>
      <p:sp>
        <p:nvSpPr>
          <p:cNvPr id="3" name="Nadpis 2"/>
          <p:cNvSpPr>
            <a:spLocks noGrp="1"/>
          </p:cNvSpPr>
          <p:nvPr>
            <p:ph type="title"/>
          </p:nvPr>
        </p:nvSpPr>
        <p:spPr/>
        <p:txBody>
          <a:bodyPr/>
          <a:lstStyle/>
          <a:p>
            <a:r>
              <a:rPr lang="cs-CZ" dirty="0" smtClean="0"/>
              <a:t>Optimalizace výkonu v sebeobraně</a:t>
            </a:r>
            <a:endParaRPr lang="cs-CZ"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O-ZONE</a:t>
            </a:r>
          </a:p>
          <a:p>
            <a:pPr lvl="1"/>
            <a:r>
              <a:rPr lang="cs-CZ" dirty="0" err="1" smtClean="0"/>
              <a:t>Optimal</a:t>
            </a:r>
            <a:r>
              <a:rPr lang="cs-CZ" dirty="0" smtClean="0"/>
              <a:t> </a:t>
            </a:r>
            <a:r>
              <a:rPr lang="cs-CZ" dirty="0" err="1" smtClean="0"/>
              <a:t>Zone</a:t>
            </a:r>
            <a:r>
              <a:rPr lang="cs-CZ" dirty="0" smtClean="0"/>
              <a:t> </a:t>
            </a:r>
            <a:r>
              <a:rPr lang="cs-CZ" dirty="0" err="1" smtClean="0"/>
              <a:t>of</a:t>
            </a:r>
            <a:r>
              <a:rPr lang="cs-CZ" dirty="0" smtClean="0"/>
              <a:t> </a:t>
            </a:r>
            <a:r>
              <a:rPr lang="cs-CZ" dirty="0" err="1" smtClean="0"/>
              <a:t>Natural</a:t>
            </a:r>
            <a:r>
              <a:rPr lang="cs-CZ" dirty="0" smtClean="0"/>
              <a:t> Excelence</a:t>
            </a:r>
          </a:p>
          <a:p>
            <a:endParaRPr lang="cs-CZ" dirty="0" smtClean="0"/>
          </a:p>
          <a:p>
            <a:r>
              <a:rPr lang="cs-CZ" dirty="0" smtClean="0"/>
              <a:t>Míra bojové připravenosti je individuální a závisí od mnoha proměnných</a:t>
            </a:r>
          </a:p>
          <a:p>
            <a:pPr lvl="1"/>
            <a:r>
              <a:rPr lang="cs-CZ" dirty="0" smtClean="0"/>
              <a:t>Některé nelze ovlivnit (vrozené)</a:t>
            </a:r>
          </a:p>
          <a:p>
            <a:pPr lvl="1"/>
            <a:r>
              <a:rPr lang="cs-CZ" dirty="0" smtClean="0"/>
              <a:t>Některé lze ovlivnit správným tréninkem</a:t>
            </a:r>
            <a:endParaRPr lang="cs-CZ" dirty="0"/>
          </a:p>
        </p:txBody>
      </p:sp>
      <p:sp>
        <p:nvSpPr>
          <p:cNvPr id="3" name="Nadpis 2"/>
          <p:cNvSpPr>
            <a:spLocks noGrp="1"/>
          </p:cNvSpPr>
          <p:nvPr>
            <p:ph type="title"/>
          </p:nvPr>
        </p:nvSpPr>
        <p:spPr/>
        <p:txBody>
          <a:bodyPr>
            <a:normAutofit fontScale="90000"/>
          </a:bodyPr>
          <a:lstStyle/>
          <a:p>
            <a:r>
              <a:rPr lang="cs-CZ" dirty="0" smtClean="0"/>
              <a:t>Optimalizace výkonu v sebeobraně	</a:t>
            </a:r>
            <a:endParaRPr lang="cs-CZ"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Některé situace vyžadují zvýšenou aktivaci, aby bylo dosaženo optimálního výkonu</a:t>
            </a:r>
          </a:p>
          <a:p>
            <a:endParaRPr lang="cs-CZ" dirty="0" smtClean="0"/>
          </a:p>
          <a:p>
            <a:pPr lvl="1"/>
            <a:r>
              <a:rPr lang="cs-CZ" dirty="0" smtClean="0"/>
              <a:t>Probuzení z hlubokého spánku</a:t>
            </a:r>
          </a:p>
          <a:p>
            <a:pPr lvl="1"/>
            <a:r>
              <a:rPr lang="cs-CZ" dirty="0" smtClean="0"/>
              <a:t>Únava z dlouhé akce</a:t>
            </a:r>
          </a:p>
          <a:p>
            <a:pPr lvl="1"/>
            <a:r>
              <a:rPr lang="cs-CZ" dirty="0" smtClean="0"/>
              <a:t>Znudění z dlouhé akce</a:t>
            </a:r>
          </a:p>
          <a:p>
            <a:pPr lvl="1"/>
            <a:r>
              <a:rPr lang="cs-CZ" dirty="0" smtClean="0"/>
              <a:t>Každodenní rutina, když se nic neděje</a:t>
            </a:r>
          </a:p>
          <a:p>
            <a:pPr lvl="1"/>
            <a:r>
              <a:rPr lang="cs-CZ" dirty="0" smtClean="0"/>
              <a:t>Nepředpokládaný zvrat průběhu akce</a:t>
            </a:r>
          </a:p>
          <a:p>
            <a:endParaRPr lang="cs-CZ" dirty="0"/>
          </a:p>
        </p:txBody>
      </p:sp>
      <p:sp>
        <p:nvSpPr>
          <p:cNvPr id="3" name="Nadpis 2"/>
          <p:cNvSpPr>
            <a:spLocks noGrp="1"/>
          </p:cNvSpPr>
          <p:nvPr>
            <p:ph type="title"/>
          </p:nvPr>
        </p:nvSpPr>
        <p:spPr/>
        <p:txBody>
          <a:bodyPr>
            <a:normAutofit/>
          </a:bodyPr>
          <a:lstStyle/>
          <a:p>
            <a:r>
              <a:rPr lang="cs-CZ" dirty="0" smtClean="0"/>
              <a:t>Situace vyžadující zvýšenou aktivaci</a:t>
            </a:r>
            <a:endParaRPr lang="cs-CZ"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Rozcvička, tělesná cvičení</a:t>
            </a:r>
          </a:p>
          <a:p>
            <a:r>
              <a:rPr lang="cs-CZ" dirty="0" smtClean="0"/>
              <a:t>Selektivní asociace (ovlivnění druhými osobami)</a:t>
            </a:r>
          </a:p>
          <a:p>
            <a:r>
              <a:rPr lang="cs-CZ" dirty="0" smtClean="0"/>
              <a:t>Startovací slova (síla, akce, jedeš, …)</a:t>
            </a:r>
          </a:p>
          <a:p>
            <a:r>
              <a:rPr lang="cs-CZ" dirty="0" smtClean="0"/>
              <a:t>Startovací představy</a:t>
            </a:r>
          </a:p>
          <a:p>
            <a:pPr lvl="1"/>
            <a:r>
              <a:rPr lang="cs-CZ" dirty="0" smtClean="0"/>
              <a:t>Představy optimální odpovědi</a:t>
            </a:r>
          </a:p>
          <a:p>
            <a:pPr lvl="1"/>
            <a:r>
              <a:rPr lang="cs-CZ" dirty="0" smtClean="0"/>
              <a:t>Představy optimální připravenosti</a:t>
            </a:r>
          </a:p>
          <a:p>
            <a:r>
              <a:rPr lang="cs-CZ" dirty="0" smtClean="0"/>
              <a:t>Soustředění</a:t>
            </a:r>
          </a:p>
          <a:p>
            <a:r>
              <a:rPr lang="cs-CZ" dirty="0" smtClean="0"/>
              <a:t>Emocionální transformace (např. hněvu)</a:t>
            </a:r>
          </a:p>
          <a:p>
            <a:r>
              <a:rPr lang="cs-CZ" dirty="0" smtClean="0"/>
              <a:t>Hudba</a:t>
            </a:r>
          </a:p>
          <a:p>
            <a:endParaRPr lang="cs-CZ" dirty="0"/>
          </a:p>
        </p:txBody>
      </p:sp>
      <p:sp>
        <p:nvSpPr>
          <p:cNvPr id="3" name="Nadpis 2"/>
          <p:cNvSpPr>
            <a:spLocks noGrp="1"/>
          </p:cNvSpPr>
          <p:nvPr>
            <p:ph type="title"/>
          </p:nvPr>
        </p:nvSpPr>
        <p:spPr/>
        <p:txBody>
          <a:bodyPr/>
          <a:lstStyle/>
          <a:p>
            <a:r>
              <a:rPr lang="cs-CZ" dirty="0" smtClean="0"/>
              <a:t>Aktivační metody</a:t>
            </a:r>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Stres</a:t>
            </a:r>
          </a:p>
          <a:p>
            <a:pPr lvl="1"/>
            <a:r>
              <a:rPr lang="cs-CZ" dirty="0" smtClean="0"/>
              <a:t>je nespecifická reakce organismu na zátěžové vlivy</a:t>
            </a:r>
          </a:p>
          <a:p>
            <a:r>
              <a:rPr lang="cs-CZ" dirty="0" err="1" smtClean="0"/>
              <a:t>Stresory</a:t>
            </a:r>
            <a:endParaRPr lang="cs-CZ" dirty="0" smtClean="0"/>
          </a:p>
          <a:p>
            <a:pPr lvl="1"/>
            <a:r>
              <a:rPr lang="cs-CZ" dirty="0" smtClean="0"/>
              <a:t>Jsou situace, které spouštějí fyzické a emoční reakce</a:t>
            </a:r>
          </a:p>
          <a:p>
            <a:r>
              <a:rPr lang="cs-CZ" dirty="0" smtClean="0"/>
              <a:t>Stresové reakce</a:t>
            </a:r>
          </a:p>
          <a:p>
            <a:pPr lvl="1"/>
            <a:r>
              <a:rPr lang="cs-CZ" dirty="0" smtClean="0"/>
              <a:t>Jsou fyzické a emoční reakce na tyto (</a:t>
            </a:r>
            <a:r>
              <a:rPr lang="cs-CZ" dirty="0" err="1" smtClean="0"/>
              <a:t>stresory</a:t>
            </a:r>
            <a:r>
              <a:rPr lang="cs-CZ" dirty="0" smtClean="0"/>
              <a:t>) situace</a:t>
            </a:r>
            <a:endParaRPr lang="cs-CZ" dirty="0"/>
          </a:p>
        </p:txBody>
      </p:sp>
      <p:sp>
        <p:nvSpPr>
          <p:cNvPr id="3" name="Nadpis 2"/>
          <p:cNvSpPr>
            <a:spLocks noGrp="1"/>
          </p:cNvSpPr>
          <p:nvPr>
            <p:ph type="title"/>
          </p:nvPr>
        </p:nvSpPr>
        <p:spPr/>
        <p:txBody>
          <a:bodyPr/>
          <a:lstStyle/>
          <a:p>
            <a:r>
              <a:rPr lang="cs-CZ" dirty="0" smtClean="0"/>
              <a:t>Stres / emoční vypětí</a:t>
            </a:r>
            <a:endParaRPr lang="cs-CZ"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Znaky:</a:t>
            </a:r>
          </a:p>
          <a:p>
            <a:pPr lvl="1"/>
            <a:r>
              <a:rPr lang="cs-CZ" dirty="0" smtClean="0"/>
              <a:t>Rychlý průběh událostí</a:t>
            </a:r>
          </a:p>
          <a:p>
            <a:pPr lvl="1"/>
            <a:r>
              <a:rPr lang="cs-CZ" dirty="0" smtClean="0"/>
              <a:t>Chaotický, nepředvídatelný průběh událostí (nelineární dynamika)</a:t>
            </a:r>
          </a:p>
          <a:p>
            <a:pPr lvl="1"/>
            <a:r>
              <a:rPr lang="cs-CZ" dirty="0" smtClean="0"/>
              <a:t>Události, které jsou od jistého okamžiku nevratné</a:t>
            </a:r>
          </a:p>
          <a:p>
            <a:pPr lvl="1"/>
            <a:r>
              <a:rPr lang="cs-CZ" dirty="0" smtClean="0"/>
              <a:t>Události, ve kterých lze lehko mnoho ztratit (zdraví, život)</a:t>
            </a:r>
          </a:p>
          <a:p>
            <a:pPr lvl="1"/>
            <a:endParaRPr lang="cs-CZ" dirty="0" smtClean="0"/>
          </a:p>
          <a:p>
            <a:pPr lvl="1"/>
            <a:endParaRPr lang="cs-CZ" dirty="0"/>
          </a:p>
        </p:txBody>
      </p:sp>
      <p:sp>
        <p:nvSpPr>
          <p:cNvPr id="3" name="Nadpis 2"/>
          <p:cNvSpPr>
            <a:spLocks noGrp="1"/>
          </p:cNvSpPr>
          <p:nvPr>
            <p:ph type="title"/>
          </p:nvPr>
        </p:nvSpPr>
        <p:spPr/>
        <p:txBody>
          <a:bodyPr/>
          <a:lstStyle/>
          <a:p>
            <a:r>
              <a:rPr lang="cs-CZ" dirty="0" smtClean="0"/>
              <a:t>Stresové situace</a:t>
            </a:r>
            <a:endParaRPr lang="cs-CZ"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Walter g. </a:t>
            </a:r>
            <a:r>
              <a:rPr lang="cs-CZ" dirty="0" err="1" smtClean="0"/>
              <a:t>Cannon</a:t>
            </a:r>
            <a:r>
              <a:rPr lang="cs-CZ" dirty="0" smtClean="0"/>
              <a:t> (1871-1945)</a:t>
            </a:r>
          </a:p>
          <a:p>
            <a:endParaRPr lang="cs-CZ" dirty="0" smtClean="0"/>
          </a:p>
          <a:p>
            <a:pPr lvl="1"/>
            <a:r>
              <a:rPr lang="cs-CZ" dirty="0" err="1" smtClean="0"/>
              <a:t>Fight</a:t>
            </a:r>
            <a:endParaRPr lang="cs-CZ" dirty="0" smtClean="0"/>
          </a:p>
          <a:p>
            <a:pPr lvl="2"/>
            <a:r>
              <a:rPr lang="cs-CZ" dirty="0" smtClean="0"/>
              <a:t>Aktivace organizmu - boj</a:t>
            </a:r>
          </a:p>
          <a:p>
            <a:pPr lvl="1"/>
            <a:r>
              <a:rPr lang="cs-CZ" dirty="0" err="1" smtClean="0"/>
              <a:t>Flight</a:t>
            </a:r>
            <a:endParaRPr lang="cs-CZ" dirty="0" smtClean="0"/>
          </a:p>
          <a:p>
            <a:pPr lvl="2"/>
            <a:r>
              <a:rPr lang="cs-CZ" dirty="0" smtClean="0"/>
              <a:t>Aktivace organizmu – únik, útěk</a:t>
            </a:r>
          </a:p>
          <a:p>
            <a:pPr lvl="1"/>
            <a:r>
              <a:rPr lang="cs-CZ" dirty="0" err="1" smtClean="0"/>
              <a:t>Freeze</a:t>
            </a:r>
            <a:endParaRPr lang="cs-CZ" dirty="0" smtClean="0"/>
          </a:p>
          <a:p>
            <a:pPr lvl="2"/>
            <a:r>
              <a:rPr lang="cs-CZ" dirty="0" smtClean="0"/>
              <a:t>Deaktivace organizmu - ustrnutí</a:t>
            </a:r>
          </a:p>
          <a:p>
            <a:pPr lvl="1"/>
            <a:endParaRPr lang="cs-CZ" dirty="0"/>
          </a:p>
        </p:txBody>
      </p:sp>
      <p:sp>
        <p:nvSpPr>
          <p:cNvPr id="3" name="Nadpis 2"/>
          <p:cNvSpPr>
            <a:spLocks noGrp="1"/>
          </p:cNvSpPr>
          <p:nvPr>
            <p:ph type="title"/>
          </p:nvPr>
        </p:nvSpPr>
        <p:spPr/>
        <p:txBody>
          <a:bodyPr/>
          <a:lstStyle/>
          <a:p>
            <a:r>
              <a:rPr lang="cs-CZ" dirty="0" smtClean="0"/>
              <a:t>Poplachová reakce	</a:t>
            </a:r>
            <a:endParaRPr lang="cs-CZ"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Rozpoznat, že je veden útok</a:t>
            </a:r>
          </a:p>
          <a:p>
            <a:r>
              <a:rPr lang="cs-CZ" dirty="0" smtClean="0"/>
              <a:t>Rozpoznat o jaký druh útoku se jedná</a:t>
            </a:r>
          </a:p>
          <a:p>
            <a:r>
              <a:rPr lang="cs-CZ" dirty="0" smtClean="0"/>
              <a:t>Znát, jaké prostředky použít v obraně</a:t>
            </a:r>
          </a:p>
          <a:p>
            <a:r>
              <a:rPr lang="cs-CZ" dirty="0" smtClean="0"/>
              <a:t>Vědět, jak obranu použít</a:t>
            </a:r>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Principy odvrácení verbálního útoku</a:t>
            </a:r>
            <a:br>
              <a:rPr lang="cs-CZ" dirty="0" smtClean="0"/>
            </a:br>
            <a:r>
              <a:rPr lang="cs-CZ" sz="2000" dirty="0" smtClean="0"/>
              <a:t>(</a:t>
            </a:r>
            <a:r>
              <a:rPr lang="cs-CZ" sz="2000" dirty="0" err="1" smtClean="0"/>
              <a:t>Haden</a:t>
            </a:r>
            <a:r>
              <a:rPr lang="cs-CZ" sz="2000" dirty="0" smtClean="0"/>
              <a:t> </a:t>
            </a:r>
            <a:r>
              <a:rPr lang="cs-CZ" sz="2000" dirty="0" err="1" smtClean="0"/>
              <a:t>Elgin</a:t>
            </a:r>
            <a:r>
              <a:rPr lang="cs-CZ" sz="2000" dirty="0" smtClean="0"/>
              <a:t>)</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cs-CZ" dirty="0" smtClean="0"/>
              <a:t>V prehistorii nepřemýšlíme o výcviku. Přežití bylo založené na osobní zkušenosti (i náhodě)</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víře</a:t>
            </a:r>
          </a:p>
          <a:p>
            <a:pPr marL="640080" lvl="1" indent="-274320" eaLnBrk="1" fontAlgn="auto" hangingPunct="1">
              <a:spcAft>
                <a:spcPts val="0"/>
              </a:spcAft>
              <a:buClr>
                <a:schemeClr val="accent2">
                  <a:shade val="75000"/>
                </a:schemeClr>
              </a:buClr>
              <a:buFont typeface="Wingdings 2"/>
              <a:buChar char=""/>
              <a:defRPr/>
            </a:pPr>
            <a:r>
              <a:rPr lang="cs-CZ" dirty="0" smtClean="0"/>
              <a:t>zejména v kulturách s vertikální sociální strukturou. Informace předává formálně stanovená osoba, dědic.</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zkušenosti</a:t>
            </a:r>
          </a:p>
          <a:p>
            <a:pPr marL="640080" lvl="1" indent="-274320" eaLnBrk="1" fontAlgn="auto" hangingPunct="1">
              <a:spcAft>
                <a:spcPts val="0"/>
              </a:spcAft>
              <a:buClr>
                <a:schemeClr val="accent2">
                  <a:shade val="75000"/>
                </a:schemeClr>
              </a:buClr>
              <a:buFont typeface="Wingdings 2"/>
              <a:buChar char=""/>
              <a:defRPr/>
            </a:pPr>
            <a:r>
              <a:rPr lang="cs-CZ" dirty="0" smtClean="0"/>
              <a:t>v otevřenějších kulturách, informace předává nejzkušenější osoba bez ohledu na původ</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důkazech</a:t>
            </a:r>
          </a:p>
          <a:p>
            <a:pPr marL="640080" lvl="1" indent="-274320" eaLnBrk="1" fontAlgn="auto" hangingPunct="1">
              <a:spcAft>
                <a:spcPts val="0"/>
              </a:spcAft>
              <a:buClr>
                <a:schemeClr val="accent2">
                  <a:shade val="75000"/>
                </a:schemeClr>
              </a:buClr>
              <a:buFont typeface="Wingdings 2"/>
              <a:buChar char=""/>
              <a:defRPr/>
            </a:pPr>
            <a:r>
              <a:rPr lang="cs-CZ" dirty="0" smtClean="0"/>
              <a:t>Současný trend a potřeba v demokratické společnosti</a:t>
            </a:r>
            <a:endParaRPr lang="cs-CZ" dirty="0"/>
          </a:p>
        </p:txBody>
      </p:sp>
      <p:sp>
        <p:nvSpPr>
          <p:cNvPr id="3" name="Nadpis 2"/>
          <p:cNvSpPr>
            <a:spLocks noGrp="1"/>
          </p:cNvSpPr>
          <p:nvPr>
            <p:ph type="title"/>
          </p:nvPr>
        </p:nvSpPr>
        <p:spPr/>
        <p:txBody>
          <a:bodyPr/>
          <a:lstStyle/>
          <a:p>
            <a:pPr eaLnBrk="1" fontAlgn="auto" hangingPunct="1">
              <a:spcAft>
                <a:spcPts val="0"/>
              </a:spcAft>
              <a:defRPr/>
            </a:pPr>
            <a:r>
              <a:rPr lang="cs-CZ" smtClean="0"/>
              <a:t>Evoluce filozofického rámce výcviku</a:t>
            </a:r>
            <a:endParaRPr lang="cs-CZ"/>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Ekonomika pohybu</a:t>
            </a:r>
          </a:p>
          <a:p>
            <a:pPr lvl="1"/>
            <a:r>
              <a:rPr lang="cs-CZ" dirty="0" smtClean="0"/>
              <a:t>dostatek energie je klíčový pro přežití</a:t>
            </a:r>
          </a:p>
          <a:p>
            <a:r>
              <a:rPr lang="cs-CZ" dirty="0" smtClean="0"/>
              <a:t>Neukazovat soupeři pohybový záměr</a:t>
            </a:r>
          </a:p>
          <a:p>
            <a:pPr lvl="1"/>
            <a:r>
              <a:rPr lang="cs-CZ" dirty="0" smtClean="0"/>
              <a:t>Postoj, pohled, přípravné pohyby, atd. nesmějí prozradit, jakou techniku hodláme použít</a:t>
            </a:r>
          </a:p>
          <a:p>
            <a:r>
              <a:rPr lang="cs-CZ" dirty="0" smtClean="0"/>
              <a:t>Vytvoření příležitosti pro úder a obranu</a:t>
            </a:r>
          </a:p>
          <a:p>
            <a:pPr lvl="1"/>
            <a:r>
              <a:rPr lang="cs-CZ" dirty="0" smtClean="0"/>
              <a:t>V různých situacích, v různých scénářích</a:t>
            </a:r>
          </a:p>
          <a:p>
            <a:r>
              <a:rPr lang="cs-CZ" dirty="0" smtClean="0"/>
              <a:t>Primární cíle</a:t>
            </a:r>
          </a:p>
          <a:p>
            <a:pPr lvl="1"/>
            <a:r>
              <a:rPr lang="cs-CZ" dirty="0" smtClean="0"/>
              <a:t>Podle vážnosti situace, vitální zóny</a:t>
            </a:r>
          </a:p>
          <a:p>
            <a:r>
              <a:rPr lang="cs-CZ" dirty="0" smtClean="0"/>
              <a:t>Taktilní senzitivita</a:t>
            </a:r>
          </a:p>
          <a:p>
            <a:pPr lvl="1"/>
            <a:r>
              <a:rPr lang="cs-CZ" dirty="0" smtClean="0"/>
              <a:t>Cítit a využít soupeřův kontakt</a:t>
            </a:r>
          </a:p>
          <a:p>
            <a:endParaRPr lang="cs-CZ" dirty="0"/>
          </a:p>
        </p:txBody>
      </p:sp>
      <p:sp>
        <p:nvSpPr>
          <p:cNvPr id="3" name="Nadpis 2"/>
          <p:cNvSpPr>
            <a:spLocks noGrp="1"/>
          </p:cNvSpPr>
          <p:nvPr>
            <p:ph type="title"/>
          </p:nvPr>
        </p:nvSpPr>
        <p:spPr/>
        <p:txBody>
          <a:bodyPr>
            <a:normAutofit/>
          </a:bodyPr>
          <a:lstStyle/>
          <a:p>
            <a:pPr algn="r"/>
            <a:r>
              <a:rPr lang="cs-CZ" dirty="0" smtClean="0"/>
              <a:t>Principy obrany</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77500" lnSpcReduction="20000"/>
          </a:bodyPr>
          <a:lstStyle/>
          <a:p>
            <a:pPr lvl="0"/>
            <a:r>
              <a:rPr lang="cs-CZ" dirty="0"/>
              <a:t>Reality </a:t>
            </a:r>
            <a:r>
              <a:rPr lang="cs-CZ" dirty="0" err="1"/>
              <a:t>Based</a:t>
            </a:r>
            <a:r>
              <a:rPr lang="cs-CZ" dirty="0"/>
              <a:t> (</a:t>
            </a:r>
            <a:r>
              <a:rPr lang="cs-CZ" dirty="0" err="1"/>
              <a:t>Personal</a:t>
            </a:r>
            <a:r>
              <a:rPr lang="cs-CZ" dirty="0"/>
              <a:t> </a:t>
            </a:r>
            <a:r>
              <a:rPr lang="cs-CZ" dirty="0" err="1"/>
              <a:t>Protection</a:t>
            </a:r>
            <a:r>
              <a:rPr lang="cs-CZ" dirty="0"/>
              <a:t>) </a:t>
            </a:r>
            <a:r>
              <a:rPr lang="cs-CZ" dirty="0" err="1"/>
              <a:t>System</a:t>
            </a:r>
            <a:r>
              <a:rPr lang="cs-CZ" dirty="0"/>
              <a:t> – Jim Wagner</a:t>
            </a:r>
          </a:p>
          <a:p>
            <a:pPr lvl="0"/>
            <a:r>
              <a:rPr lang="cs-CZ" dirty="0"/>
              <a:t>S.P.E.A.R. </a:t>
            </a:r>
            <a:r>
              <a:rPr lang="cs-CZ" dirty="0" err="1"/>
              <a:t>system</a:t>
            </a:r>
            <a:r>
              <a:rPr lang="cs-CZ" dirty="0"/>
              <a:t> – Tony </a:t>
            </a:r>
            <a:r>
              <a:rPr lang="cs-CZ" dirty="0" err="1"/>
              <a:t>Blauer</a:t>
            </a:r>
            <a:r>
              <a:rPr lang="cs-CZ" dirty="0"/>
              <a:t> </a:t>
            </a:r>
          </a:p>
          <a:p>
            <a:pPr lvl="0"/>
            <a:r>
              <a:rPr lang="cs-CZ" dirty="0" err="1"/>
              <a:t>Keysi</a:t>
            </a:r>
            <a:r>
              <a:rPr lang="cs-CZ" dirty="0"/>
              <a:t> </a:t>
            </a:r>
            <a:r>
              <a:rPr lang="cs-CZ" dirty="0" err="1"/>
              <a:t>fighting</a:t>
            </a:r>
            <a:r>
              <a:rPr lang="cs-CZ" dirty="0"/>
              <a:t> </a:t>
            </a:r>
            <a:r>
              <a:rPr lang="cs-CZ" dirty="0" err="1"/>
              <a:t>method</a:t>
            </a:r>
            <a:r>
              <a:rPr lang="cs-CZ" dirty="0"/>
              <a:t> – Justo </a:t>
            </a:r>
            <a:r>
              <a:rPr lang="cs-CZ" dirty="0" err="1"/>
              <a:t>Diegues</a:t>
            </a:r>
            <a:r>
              <a:rPr lang="cs-CZ" dirty="0"/>
              <a:t> </a:t>
            </a:r>
            <a:r>
              <a:rPr lang="cs-CZ" dirty="0" err="1"/>
              <a:t>Serrano</a:t>
            </a:r>
            <a:r>
              <a:rPr lang="cs-CZ" dirty="0"/>
              <a:t>, Andy Norman</a:t>
            </a:r>
          </a:p>
          <a:p>
            <a:pPr lvl="0"/>
            <a:r>
              <a:rPr lang="cs-CZ" dirty="0"/>
              <a:t>Krav </a:t>
            </a:r>
            <a:r>
              <a:rPr lang="cs-CZ" dirty="0" err="1"/>
              <a:t>maga</a:t>
            </a:r>
            <a:r>
              <a:rPr lang="cs-CZ" dirty="0"/>
              <a:t> – </a:t>
            </a:r>
            <a:r>
              <a:rPr lang="cs-CZ" dirty="0" err="1"/>
              <a:t>Imi</a:t>
            </a:r>
            <a:r>
              <a:rPr lang="cs-CZ" dirty="0"/>
              <a:t> </a:t>
            </a:r>
            <a:r>
              <a:rPr lang="cs-CZ" dirty="0" err="1"/>
              <a:t>Sde-Or</a:t>
            </a:r>
            <a:r>
              <a:rPr lang="cs-CZ" dirty="0"/>
              <a:t> </a:t>
            </a:r>
          </a:p>
          <a:p>
            <a:pPr lvl="0"/>
            <a:r>
              <a:rPr lang="cs-CZ" dirty="0"/>
              <a:t>ISR Matrix – Luis </a:t>
            </a:r>
            <a:r>
              <a:rPr lang="cs-CZ" dirty="0" err="1" smtClean="0"/>
              <a:t>Gutierrez</a:t>
            </a:r>
            <a:endParaRPr lang="cs-CZ" dirty="0"/>
          </a:p>
          <a:p>
            <a:pPr lvl="0"/>
            <a:r>
              <a:rPr lang="cs-CZ" dirty="0" err="1"/>
              <a:t>Suarez</a:t>
            </a:r>
            <a:r>
              <a:rPr lang="cs-CZ" dirty="0"/>
              <a:t> International – </a:t>
            </a:r>
            <a:r>
              <a:rPr lang="cs-CZ" dirty="0" err="1"/>
              <a:t>Gabe</a:t>
            </a:r>
            <a:r>
              <a:rPr lang="cs-CZ" dirty="0"/>
              <a:t> </a:t>
            </a:r>
            <a:r>
              <a:rPr lang="cs-CZ" dirty="0" err="1"/>
              <a:t>Suarez</a:t>
            </a:r>
            <a:r>
              <a:rPr lang="cs-CZ" dirty="0"/>
              <a:t> </a:t>
            </a:r>
            <a:r>
              <a:rPr lang="cs-CZ" dirty="0" smtClean="0"/>
              <a:t> </a:t>
            </a:r>
            <a:endParaRPr lang="cs-CZ" dirty="0"/>
          </a:p>
          <a:p>
            <a:pPr lvl="0"/>
            <a:r>
              <a:rPr lang="cs-CZ" dirty="0" err="1"/>
              <a:t>Senshido</a:t>
            </a:r>
            <a:r>
              <a:rPr lang="cs-CZ" dirty="0"/>
              <a:t> – Richard Dimitri </a:t>
            </a:r>
          </a:p>
          <a:p>
            <a:pPr lvl="0"/>
            <a:r>
              <a:rPr lang="cs-CZ" dirty="0" err="1"/>
              <a:t>Shivworks</a:t>
            </a:r>
            <a:r>
              <a:rPr lang="cs-CZ" dirty="0"/>
              <a:t> </a:t>
            </a:r>
          </a:p>
          <a:p>
            <a:pPr lvl="0"/>
            <a:r>
              <a:rPr lang="cs-CZ" dirty="0"/>
              <a:t>Urban </a:t>
            </a:r>
            <a:r>
              <a:rPr lang="cs-CZ" dirty="0" err="1"/>
              <a:t>Combatives</a:t>
            </a:r>
            <a:r>
              <a:rPr lang="cs-CZ" dirty="0"/>
              <a:t> – </a:t>
            </a:r>
            <a:r>
              <a:rPr lang="cs-CZ" dirty="0" err="1"/>
              <a:t>Lee</a:t>
            </a:r>
            <a:r>
              <a:rPr lang="cs-CZ" dirty="0"/>
              <a:t> </a:t>
            </a:r>
            <a:r>
              <a:rPr lang="cs-CZ" dirty="0" err="1"/>
              <a:t>Morrison</a:t>
            </a:r>
            <a:r>
              <a:rPr lang="cs-CZ" dirty="0"/>
              <a:t> </a:t>
            </a:r>
          </a:p>
          <a:p>
            <a:pPr lvl="0"/>
            <a:r>
              <a:rPr lang="cs-CZ" dirty="0"/>
              <a:t>FAST Defense – Bill </a:t>
            </a:r>
            <a:r>
              <a:rPr lang="cs-CZ" dirty="0" err="1"/>
              <a:t>Kipp</a:t>
            </a:r>
            <a:r>
              <a:rPr lang="cs-CZ" dirty="0"/>
              <a:t> </a:t>
            </a:r>
          </a:p>
          <a:p>
            <a:pPr lvl="0"/>
            <a:r>
              <a:rPr lang="cs-CZ" dirty="0" err="1"/>
              <a:t>Geoff</a:t>
            </a:r>
            <a:r>
              <a:rPr lang="cs-CZ" dirty="0"/>
              <a:t> Thompson </a:t>
            </a:r>
          </a:p>
          <a:p>
            <a:pPr lvl="0"/>
            <a:r>
              <a:rPr lang="cs-CZ" dirty="0"/>
              <a:t>Dave Grossman (</a:t>
            </a:r>
            <a:r>
              <a:rPr lang="cs-CZ" dirty="0" err="1"/>
              <a:t>Killology</a:t>
            </a:r>
            <a:r>
              <a:rPr lang="cs-CZ" dirty="0"/>
              <a:t> </a:t>
            </a:r>
            <a:r>
              <a:rPr lang="cs-CZ" dirty="0" err="1"/>
              <a:t>Research</a:t>
            </a:r>
            <a:r>
              <a:rPr lang="cs-CZ" dirty="0"/>
              <a:t> Group, </a:t>
            </a:r>
            <a:r>
              <a:rPr lang="cs-CZ" dirty="0" err="1"/>
              <a:t>Warrior</a:t>
            </a:r>
            <a:r>
              <a:rPr lang="cs-CZ" dirty="0"/>
              <a:t> Science Group)</a:t>
            </a:r>
          </a:p>
          <a:p>
            <a:pPr lvl="0"/>
            <a:r>
              <a:rPr lang="cs-CZ" dirty="0"/>
              <a:t>FISFO</a:t>
            </a:r>
          </a:p>
          <a:p>
            <a:pPr lvl="0"/>
            <a:r>
              <a:rPr lang="cs-CZ" dirty="0" err="1"/>
              <a:t>BlitzDefence</a:t>
            </a:r>
            <a:endParaRPr lang="cs-CZ" dirty="0"/>
          </a:p>
          <a:p>
            <a:pPr lvl="0"/>
            <a:r>
              <a:rPr lang="cs-CZ" dirty="0" err="1"/>
              <a:t>Boevoe</a:t>
            </a:r>
            <a:r>
              <a:rPr lang="cs-CZ" dirty="0"/>
              <a:t> sambo</a:t>
            </a:r>
          </a:p>
          <a:p>
            <a:pPr lvl="0"/>
            <a:r>
              <a:rPr lang="cs-CZ" dirty="0" err="1" smtClean="0"/>
              <a:t>Crazy</a:t>
            </a:r>
            <a:r>
              <a:rPr lang="cs-CZ" dirty="0" smtClean="0"/>
              <a:t> </a:t>
            </a:r>
            <a:r>
              <a:rPr lang="cs-CZ" dirty="0" err="1"/>
              <a:t>Monkey</a:t>
            </a:r>
            <a:r>
              <a:rPr lang="cs-CZ" dirty="0"/>
              <a:t> Defense - </a:t>
            </a:r>
            <a:r>
              <a:rPr lang="cs-CZ" dirty="0" err="1"/>
              <a:t>Rodney</a:t>
            </a:r>
            <a:r>
              <a:rPr lang="cs-CZ" dirty="0"/>
              <a:t> King</a:t>
            </a:r>
          </a:p>
          <a:p>
            <a:pPr lvl="0"/>
            <a:r>
              <a:rPr lang="cs-CZ" dirty="0"/>
              <a:t>MCS MUSADO</a:t>
            </a:r>
          </a:p>
          <a:p>
            <a:pPr lvl="0"/>
            <a:r>
              <a:rPr lang="cs-CZ" dirty="0" err="1"/>
              <a:t>Kapap</a:t>
            </a:r>
            <a:r>
              <a:rPr lang="cs-CZ" dirty="0"/>
              <a:t> - </a:t>
            </a:r>
            <a:r>
              <a:rPr lang="cs-CZ" dirty="0" err="1"/>
              <a:t>Avi</a:t>
            </a:r>
            <a:r>
              <a:rPr lang="cs-CZ" dirty="0"/>
              <a:t> </a:t>
            </a:r>
            <a:r>
              <a:rPr lang="cs-CZ" dirty="0" err="1"/>
              <a:t>Nardia</a:t>
            </a:r>
            <a:endParaRPr lang="cs-CZ" dirty="0"/>
          </a:p>
          <a:p>
            <a:pPr lvl="0"/>
            <a:r>
              <a:rPr lang="cs-CZ" dirty="0" err="1" smtClean="0"/>
              <a:t>DefenceLab</a:t>
            </a:r>
            <a:r>
              <a:rPr lang="cs-CZ" dirty="0" smtClean="0"/>
              <a:t> </a:t>
            </a:r>
            <a:r>
              <a:rPr lang="cs-CZ" dirty="0"/>
              <a:t>– Andy Norman</a:t>
            </a:r>
          </a:p>
          <a:p>
            <a:pPr lvl="0"/>
            <a:r>
              <a:rPr lang="cs-CZ" dirty="0"/>
              <a:t>R.A.D. Systems - </a:t>
            </a:r>
            <a:r>
              <a:rPr lang="cs-CZ" dirty="0" err="1"/>
              <a:t>Lawrence</a:t>
            </a:r>
            <a:r>
              <a:rPr lang="cs-CZ" dirty="0"/>
              <a:t> N. </a:t>
            </a:r>
            <a:r>
              <a:rPr lang="cs-CZ" dirty="0" err="1"/>
              <a:t>Nadeau</a:t>
            </a:r>
            <a:endParaRPr lang="cs-CZ" dirty="0"/>
          </a:p>
        </p:txBody>
      </p:sp>
      <p:sp>
        <p:nvSpPr>
          <p:cNvPr id="3" name="Nadpis 2"/>
          <p:cNvSpPr>
            <a:spLocks noGrp="1"/>
          </p:cNvSpPr>
          <p:nvPr>
            <p:ph type="title"/>
          </p:nvPr>
        </p:nvSpPr>
        <p:spPr/>
        <p:txBody>
          <a:bodyPr>
            <a:normAutofit/>
          </a:bodyPr>
          <a:lstStyle/>
          <a:p>
            <a:r>
              <a:rPr lang="cs-CZ" sz="3700" dirty="0" smtClean="0"/>
              <a:t>Vybrané sebeobranné systémy a osobnosti</a:t>
            </a:r>
            <a:endParaRPr lang="cs-CZ" sz="37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1">
            <a:normAutofit/>
          </a:bodyPr>
          <a:lstStyle/>
          <a:p>
            <a:r>
              <a:rPr lang="cs-CZ" dirty="0" smtClean="0"/>
              <a:t>Teorie – vývoj, zakladatel…</a:t>
            </a:r>
          </a:p>
          <a:p>
            <a:r>
              <a:rPr lang="cs-CZ" dirty="0" smtClean="0"/>
              <a:t>Hlavní myšlenka systému – silné stránky</a:t>
            </a:r>
          </a:p>
          <a:p>
            <a:r>
              <a:rPr lang="cs-CZ" dirty="0" smtClean="0"/>
              <a:t>Slabé stránky systému</a:t>
            </a:r>
          </a:p>
          <a:p>
            <a:r>
              <a:rPr lang="cs-CZ" dirty="0" smtClean="0"/>
              <a:t>Specifika systému – technika, taktika, zbraně, …</a:t>
            </a:r>
          </a:p>
          <a:p>
            <a:r>
              <a:rPr lang="cs-CZ" dirty="0" smtClean="0"/>
              <a:t>Výcvikový program – typy kurzů, úrovně, instruktoři</a:t>
            </a:r>
          </a:p>
          <a:p>
            <a:endParaRPr lang="cs-CZ" smtClean="0"/>
          </a:p>
          <a:p>
            <a:pPr>
              <a:buNone/>
            </a:pPr>
            <a:endParaRPr lang="cs-CZ" dirty="0" smtClean="0"/>
          </a:p>
        </p:txBody>
      </p:sp>
      <p:sp>
        <p:nvSpPr>
          <p:cNvPr id="3" name="Nadpis 2"/>
          <p:cNvSpPr>
            <a:spLocks noGrp="1"/>
          </p:cNvSpPr>
          <p:nvPr>
            <p:ph type="title"/>
          </p:nvPr>
        </p:nvSpPr>
        <p:spPr/>
        <p:txBody>
          <a:bodyPr>
            <a:normAutofit/>
          </a:bodyPr>
          <a:lstStyle/>
          <a:p>
            <a:r>
              <a:rPr lang="cs-CZ" sz="3700" dirty="0" smtClean="0"/>
              <a:t>Vybrané sebeobranné systémy a osobnosti</a:t>
            </a:r>
            <a:endParaRPr lang="cs-CZ" sz="37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Původní české práce o sebeobraně</a:t>
            </a:r>
          </a:p>
          <a:p>
            <a:r>
              <a:rPr lang="cs-CZ" dirty="0" smtClean="0"/>
              <a:t>Dostupné překlady o sebeobraně</a:t>
            </a:r>
          </a:p>
          <a:p>
            <a:r>
              <a:rPr lang="cs-CZ" dirty="0" smtClean="0"/>
              <a:t>Relevantní elektronické zdroje (zejména k systémům  a osobnostem sebeobrany)</a:t>
            </a:r>
          </a:p>
          <a:p>
            <a:r>
              <a:rPr lang="cs-CZ" dirty="0" err="1" smtClean="0"/>
              <a:t>Elportál</a:t>
            </a:r>
            <a:r>
              <a:rPr lang="cs-CZ" dirty="0" smtClean="0"/>
              <a:t> MU</a:t>
            </a:r>
            <a:endParaRPr lang="cs-CZ" dirty="0"/>
          </a:p>
        </p:txBody>
      </p:sp>
      <p:sp>
        <p:nvSpPr>
          <p:cNvPr id="3" name="Nadpis 2"/>
          <p:cNvSpPr>
            <a:spLocks noGrp="1"/>
          </p:cNvSpPr>
          <p:nvPr>
            <p:ph type="title"/>
          </p:nvPr>
        </p:nvSpPr>
        <p:spPr/>
        <p:txBody>
          <a:bodyPr/>
          <a:lstStyle/>
          <a:p>
            <a:r>
              <a:rPr lang="cs-CZ" dirty="0" smtClean="0"/>
              <a:t>Studijní materiály</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víře</a:t>
            </a:r>
            <a:endParaRPr lang="cs-CZ"/>
          </a:p>
        </p:txBody>
      </p:sp>
      <p:grpSp>
        <p:nvGrpSpPr>
          <p:cNvPr id="2" name="Group 2"/>
          <p:cNvGrpSpPr>
            <a:grpSpLocks/>
          </p:cNvGrpSpPr>
          <p:nvPr/>
        </p:nvGrpSpPr>
        <p:grpSpPr bwMode="auto">
          <a:xfrm>
            <a:off x="2786063" y="1643063"/>
            <a:ext cx="3286125" cy="4857750"/>
            <a:chOff x="4050" y="4650"/>
            <a:chExt cx="3165" cy="6330"/>
          </a:xfrm>
        </p:grpSpPr>
        <p:sp>
          <p:nvSpPr>
            <p:cNvPr id="9220" name="AutoShape 3"/>
            <p:cNvSpPr>
              <a:spLocks noChangeArrowheads="1"/>
            </p:cNvSpPr>
            <p:nvPr/>
          </p:nvSpPr>
          <p:spPr bwMode="auto">
            <a:xfrm>
              <a:off x="4050" y="4650"/>
              <a:ext cx="3165" cy="1875"/>
            </a:xfrm>
            <a:prstGeom prst="cloudCallout">
              <a:avLst>
                <a:gd name="adj1" fmla="val -43750"/>
                <a:gd name="adj2" fmla="val 70000"/>
              </a:avLst>
            </a:prstGeom>
            <a:solidFill>
              <a:srgbClr val="FFFFFF"/>
            </a:solidFill>
            <a:ln w="9525">
              <a:solidFill>
                <a:srgbClr val="000000"/>
              </a:solidFill>
              <a:round/>
              <a:headEnd/>
              <a:tailEnd/>
            </a:ln>
          </p:spPr>
          <p:txBody>
            <a:bodyPr/>
            <a:lstStyle/>
            <a:p>
              <a:pPr algn="ctr"/>
              <a:r>
                <a:rPr lang="cs-CZ" sz="4400">
                  <a:solidFill>
                    <a:schemeClr val="bg1"/>
                  </a:solidFill>
                </a:rPr>
                <a:t> víra</a:t>
              </a:r>
            </a:p>
          </p:txBody>
        </p:sp>
        <p:sp>
          <p:nvSpPr>
            <p:cNvPr id="2052" name="AutoShape 4"/>
            <p:cNvSpPr>
              <a:spLocks noChangeArrowheads="1"/>
            </p:cNvSpPr>
            <p:nvPr/>
          </p:nvSpPr>
          <p:spPr bwMode="auto">
            <a:xfrm rot="-5400000">
              <a:off x="4787" y="6791"/>
              <a:ext cx="1876" cy="2977"/>
            </a:xfrm>
            <a:prstGeom prst="leftRightArrowCallout">
              <a:avLst>
                <a:gd name="adj1" fmla="val 39693"/>
                <a:gd name="adj2" fmla="val 39693"/>
                <a:gd name="adj3" fmla="val 12500"/>
                <a:gd name="adj4" fmla="val 50000"/>
              </a:avLst>
            </a:prstGeom>
            <a:solidFill>
              <a:srgbClr val="FFFFFF"/>
            </a:solidFill>
            <a:ln w="9525">
              <a:solidFill>
                <a:srgbClr val="000000"/>
              </a:solidFill>
              <a:miter lim="800000"/>
              <a:headEnd/>
              <a:tailEnd/>
            </a:ln>
          </p:spPr>
          <p:txBody>
            <a:bodyPr vert="vert"/>
            <a:lstStyle/>
            <a:p>
              <a:pPr algn="ctr" fontAlgn="auto">
                <a:spcBef>
                  <a:spcPts val="0"/>
                </a:spcBef>
                <a:spcAft>
                  <a:spcPts val="0"/>
                </a:spcAft>
                <a:defRPr/>
              </a:pPr>
              <a:r>
                <a:rPr lang="cs-CZ" sz="4400" dirty="0">
                  <a:solidFill>
                    <a:schemeClr val="bg1"/>
                  </a:solidFill>
                  <a:latin typeface="+mn-lt"/>
                </a:rPr>
                <a:t>zkušenost</a:t>
              </a:r>
            </a:p>
          </p:txBody>
        </p:sp>
        <p:sp>
          <p:nvSpPr>
            <p:cNvPr id="9222" name="AutoShape 5"/>
            <p:cNvSpPr>
              <a:spLocks noChangeArrowheads="1"/>
            </p:cNvSpPr>
            <p:nvPr/>
          </p:nvSpPr>
          <p:spPr bwMode="auto">
            <a:xfrm>
              <a:off x="4238" y="9840"/>
              <a:ext cx="2977" cy="1140"/>
            </a:xfrm>
            <a:prstGeom prst="flowChartProcess">
              <a:avLst/>
            </a:prstGeom>
            <a:solidFill>
              <a:srgbClr val="FFFFFF"/>
            </a:solidFill>
            <a:ln w="9525">
              <a:solidFill>
                <a:srgbClr val="000000"/>
              </a:solidFill>
              <a:prstDash val="lgDashDotDot"/>
              <a:miter lim="800000"/>
              <a:headEnd/>
              <a:tailEnd/>
            </a:ln>
          </p:spPr>
          <p:txBody>
            <a:bodyPr/>
            <a:lstStyle/>
            <a:p>
              <a:pPr algn="ctr"/>
              <a:r>
                <a:rPr lang="cs-CZ" sz="4400">
                  <a:solidFill>
                    <a:schemeClr val="bg1"/>
                  </a:solidFill>
                  <a:latin typeface="Constantia" pitchFamily="18" charset="0"/>
                </a:rPr>
                <a:t>důkaz</a:t>
              </a:r>
            </a:p>
          </p:txBody>
        </p:sp>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zkušenosti</a:t>
            </a:r>
            <a:endParaRPr lang="cs-CZ"/>
          </a:p>
        </p:txBody>
      </p:sp>
      <p:grpSp>
        <p:nvGrpSpPr>
          <p:cNvPr id="2" name="Group 2"/>
          <p:cNvGrpSpPr>
            <a:grpSpLocks/>
          </p:cNvGrpSpPr>
          <p:nvPr/>
        </p:nvGrpSpPr>
        <p:grpSpPr bwMode="auto">
          <a:xfrm>
            <a:off x="2143125" y="1409700"/>
            <a:ext cx="5067300" cy="5162550"/>
            <a:chOff x="2145" y="10935"/>
            <a:chExt cx="4530" cy="5205"/>
          </a:xfrm>
        </p:grpSpPr>
        <p:sp>
          <p:nvSpPr>
            <p:cNvPr id="10244" name="AutoShape 3"/>
            <p:cNvSpPr>
              <a:spLocks noChangeArrowheads="1"/>
            </p:cNvSpPr>
            <p:nvPr/>
          </p:nvSpPr>
          <p:spPr bwMode="auto">
            <a:xfrm>
              <a:off x="3105" y="11250"/>
              <a:ext cx="2640" cy="1530"/>
            </a:xfrm>
            <a:prstGeom prst="downArrowCallout">
              <a:avLst>
                <a:gd name="adj1" fmla="val 43137"/>
                <a:gd name="adj2" fmla="val 43137"/>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0245" name="Oval 4"/>
            <p:cNvSpPr>
              <a:spLocks noChangeArrowheads="1"/>
            </p:cNvSpPr>
            <p:nvPr/>
          </p:nvSpPr>
          <p:spPr bwMode="auto">
            <a:xfrm>
              <a:off x="3015" y="13230"/>
              <a:ext cx="2820" cy="93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0246" name="AutoShape 5"/>
            <p:cNvSpPr>
              <a:spLocks noChangeArrowheads="1"/>
            </p:cNvSpPr>
            <p:nvPr/>
          </p:nvSpPr>
          <p:spPr bwMode="auto">
            <a:xfrm>
              <a:off x="3105" y="14700"/>
              <a:ext cx="2730" cy="1065"/>
            </a:xfrm>
            <a:prstGeom prst="flowChartProcess">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0247" name="AutoShape 6"/>
            <p:cNvSpPr>
              <a:spLocks noChangeArrowheads="1"/>
            </p:cNvSpPr>
            <p:nvPr/>
          </p:nvSpPr>
          <p:spPr bwMode="auto">
            <a:xfrm rot="10800000" flipH="1">
              <a:off x="2145" y="10935"/>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0248" name="AutoShape 7"/>
            <p:cNvSpPr>
              <a:spLocks noChangeArrowheads="1"/>
            </p:cNvSpPr>
            <p:nvPr/>
          </p:nvSpPr>
          <p:spPr bwMode="auto">
            <a:xfrm flipH="1">
              <a:off x="6015" y="11490"/>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1"/>
          <p:cNvSpPr>
            <a:spLocks noGrp="1"/>
          </p:cNvSpPr>
          <p:nvPr>
            <p:ph idx="1"/>
          </p:nvPr>
        </p:nvSpPr>
        <p:spPr/>
        <p:txBody>
          <a:bodyPr>
            <a:normAutofit lnSpcReduction="10000"/>
          </a:bodyPr>
          <a:lstStyle/>
          <a:p>
            <a:r>
              <a:rPr lang="cs-CZ" smtClean="0"/>
              <a:t>Teoretická příprava</a:t>
            </a:r>
          </a:p>
          <a:p>
            <a:r>
              <a:rPr lang="cs-CZ" smtClean="0"/>
              <a:t>Kondiční příprava</a:t>
            </a:r>
          </a:p>
          <a:p>
            <a:r>
              <a:rPr lang="cs-CZ" smtClean="0"/>
              <a:t>Technická příprava</a:t>
            </a:r>
          </a:p>
          <a:p>
            <a:r>
              <a:rPr lang="cs-CZ" smtClean="0"/>
              <a:t>Praktická aplikace</a:t>
            </a:r>
          </a:p>
          <a:p>
            <a:r>
              <a:rPr lang="cs-CZ" smtClean="0"/>
              <a:t>Řešení modelových situací</a:t>
            </a:r>
          </a:p>
          <a:p>
            <a:pPr lvl="1"/>
            <a:r>
              <a:rPr lang="cs-CZ" smtClean="0"/>
              <a:t>hraní rolí, přehrávání scénářů zasazených v širším kontextu</a:t>
            </a:r>
          </a:p>
          <a:p>
            <a:pPr lvl="1"/>
            <a:r>
              <a:rPr lang="cs-CZ" smtClean="0"/>
              <a:t>rozvoj řízení stresu</a:t>
            </a:r>
          </a:p>
          <a:p>
            <a:pPr lvl="1"/>
            <a:r>
              <a:rPr lang="cs-CZ" smtClean="0"/>
              <a:t>možnost mnoha alternativních řešení</a:t>
            </a:r>
          </a:p>
          <a:p>
            <a:pPr lvl="1"/>
            <a:r>
              <a:rPr lang="cs-CZ" smtClean="0"/>
              <a:t>rozvíjení schopnosti pozorovat, orientovat se, rozhodnout se a konat</a:t>
            </a:r>
          </a:p>
        </p:txBody>
      </p:sp>
      <p:sp>
        <p:nvSpPr>
          <p:cNvPr id="3" name="Nadpis 2"/>
          <p:cNvSpPr>
            <a:spLocks noGrp="1"/>
          </p:cNvSpPr>
          <p:nvPr>
            <p:ph type="title"/>
          </p:nvPr>
        </p:nvSpPr>
        <p:spPr/>
        <p:txBody>
          <a:bodyPr/>
          <a:lstStyle/>
          <a:p>
            <a:pPr algn="ctr">
              <a:defRPr/>
            </a:pPr>
            <a:r>
              <a:rPr lang="cs-CZ" smtClean="0"/>
              <a:t>Komponenty výcviku</a:t>
            </a:r>
            <a:endParaRPr lang="cs-C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588" y="857250"/>
            <a:ext cx="7872860" cy="5143500"/>
          </a:xfrm>
        </p:spPr>
      </p:pic>
    </p:spTree>
    <p:extLst>
      <p:ext uri="{BB962C8B-B14F-4D97-AF65-F5344CB8AC3E}">
        <p14:creationId xmlns:p14="http://schemas.microsoft.com/office/powerpoint/2010/main" val="251210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algn="ctr" eaLnBrk="1" fontAlgn="auto" hangingPunct="1">
              <a:spcAft>
                <a:spcPts val="0"/>
              </a:spcAft>
              <a:defRPr/>
            </a:pPr>
            <a:r>
              <a:rPr lang="cs-CZ" smtClean="0"/>
              <a:t>Výcvik založený na vědeckých důkazech</a:t>
            </a:r>
            <a:endParaRPr lang="cs-CZ"/>
          </a:p>
        </p:txBody>
      </p:sp>
      <p:grpSp>
        <p:nvGrpSpPr>
          <p:cNvPr id="2" name="Group 2"/>
          <p:cNvGrpSpPr>
            <a:grpSpLocks/>
          </p:cNvGrpSpPr>
          <p:nvPr/>
        </p:nvGrpSpPr>
        <p:grpSpPr bwMode="auto">
          <a:xfrm>
            <a:off x="2000250" y="1643063"/>
            <a:ext cx="4929188" cy="5000625"/>
            <a:chOff x="4065" y="1200"/>
            <a:chExt cx="3630" cy="3435"/>
          </a:xfrm>
        </p:grpSpPr>
        <p:sp>
          <p:nvSpPr>
            <p:cNvPr id="12292" name="AutoShape 3"/>
            <p:cNvSpPr>
              <a:spLocks noChangeArrowheads="1"/>
            </p:cNvSpPr>
            <p:nvPr/>
          </p:nvSpPr>
          <p:spPr bwMode="auto">
            <a:xfrm>
              <a:off x="4695" y="1200"/>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2293" name="AutoShape 4"/>
            <p:cNvSpPr>
              <a:spLocks noChangeArrowheads="1"/>
            </p:cNvSpPr>
            <p:nvPr/>
          </p:nvSpPr>
          <p:spPr bwMode="auto">
            <a:xfrm>
              <a:off x="4710" y="2595"/>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2294" name="Oval 5"/>
            <p:cNvSpPr>
              <a:spLocks noChangeArrowheads="1"/>
            </p:cNvSpPr>
            <p:nvPr/>
          </p:nvSpPr>
          <p:spPr bwMode="auto">
            <a:xfrm>
              <a:off x="4710" y="3945"/>
              <a:ext cx="2445" cy="69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2295" name="AutoShape 6"/>
            <p:cNvSpPr>
              <a:spLocks noChangeArrowheads="1"/>
            </p:cNvSpPr>
            <p:nvPr/>
          </p:nvSpPr>
          <p:spPr bwMode="auto">
            <a:xfrm flipV="1">
              <a:off x="4065" y="162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2296" name="AutoShape 7"/>
            <p:cNvSpPr>
              <a:spLocks noChangeArrowheads="1"/>
            </p:cNvSpPr>
            <p:nvPr/>
          </p:nvSpPr>
          <p:spPr bwMode="auto">
            <a:xfrm rot="10800000">
              <a:off x="7260" y="159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1044352"/>
          </a:xfrm>
        </p:spPr>
        <p:txBody>
          <a:bodyPr>
            <a:normAutofit/>
          </a:bodyPr>
          <a:lstStyle/>
          <a:p>
            <a:r>
              <a:rPr lang="cs-CZ" sz="3200" dirty="0"/>
              <a:t>S</a:t>
            </a:r>
            <a:r>
              <a:rPr lang="en-GB" sz="3200" dirty="0" smtClean="0"/>
              <a:t>e</a:t>
            </a:r>
            <a:r>
              <a:rPr lang="cs-CZ" sz="3200" dirty="0" err="1" smtClean="0"/>
              <a:t>beobrana</a:t>
            </a:r>
            <a:r>
              <a:rPr lang="cs-CZ" sz="3200" dirty="0" smtClean="0"/>
              <a:t> založená na vědeckých důkazech</a:t>
            </a:r>
            <a:endParaRPr lang="cs-CZ" sz="3200" dirty="0"/>
          </a:p>
        </p:txBody>
      </p:sp>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18</a:t>
            </a:fld>
            <a:endParaRPr lang="cs-CZ" altLang="cs-CZ" dirty="0"/>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855" y="1484784"/>
            <a:ext cx="6666394" cy="5005901"/>
          </a:xfrm>
        </p:spPr>
      </p:pic>
    </p:spTree>
    <p:extLst>
      <p:ext uri="{BB962C8B-B14F-4D97-AF65-F5344CB8AC3E}">
        <p14:creationId xmlns:p14="http://schemas.microsoft.com/office/powerpoint/2010/main" val="30201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Interakční schéma systém – instruktor – student z pohledu filozofie výcviku</a:t>
            </a:r>
            <a:endParaRPr lang="cs-CZ"/>
          </a:p>
        </p:txBody>
      </p:sp>
      <p:graphicFrame>
        <p:nvGraphicFramePr>
          <p:cNvPr id="5" name="Zástupný symbol pro obsah 3"/>
          <p:cNvGraphicFramePr>
            <a:graphicFrameLocks/>
          </p:cNvGraphicFramePr>
          <p:nvPr/>
        </p:nvGraphicFramePr>
        <p:xfrm>
          <a:off x="609600" y="16764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hlinkClick r:id="rId2"/>
              </a:rPr>
              <a:t>Základy osobní sebeobrany</a:t>
            </a:r>
            <a:endParaRPr lang="cs-CZ" dirty="0" smtClean="0"/>
          </a:p>
          <a:p>
            <a:r>
              <a:rPr lang="cs-CZ" dirty="0" smtClean="0">
                <a:hlinkClick r:id="rId3"/>
              </a:rPr>
              <a:t>Sebeobrana</a:t>
            </a:r>
            <a:endParaRPr lang="cs-CZ" dirty="0" smtClean="0"/>
          </a:p>
          <a:p>
            <a:endParaRPr lang="cs-CZ" dirty="0" smtClean="0"/>
          </a:p>
          <a:p>
            <a:r>
              <a:rPr lang="cs-CZ" dirty="0" smtClean="0">
                <a:hlinkClick r:id="rId4"/>
              </a:rPr>
              <a:t>Teorie sebeobrany</a:t>
            </a:r>
            <a:endParaRPr lang="cs-CZ" dirty="0" smtClean="0"/>
          </a:p>
          <a:p>
            <a:endParaRPr lang="cs-CZ" sz="1900" dirty="0" smtClean="0"/>
          </a:p>
          <a:p>
            <a:r>
              <a:rPr lang="cs-CZ" sz="1900" dirty="0" smtClean="0"/>
              <a:t>NÁCHODSKÝ</a:t>
            </a:r>
            <a:r>
              <a:rPr lang="cs-CZ" sz="1900" dirty="0"/>
              <a:t>, Z. </a:t>
            </a:r>
            <a:r>
              <a:rPr lang="cs-CZ" sz="1900" dirty="0" smtClean="0"/>
              <a:t>(2006). </a:t>
            </a:r>
            <a:r>
              <a:rPr lang="cs-CZ" sz="1900" i="1" dirty="0" smtClean="0"/>
              <a:t>Nebojte </a:t>
            </a:r>
            <a:r>
              <a:rPr lang="cs-CZ" sz="1900" i="1" dirty="0"/>
              <a:t>se bránit.</a:t>
            </a:r>
            <a:endParaRPr lang="sk-SK" sz="1900" dirty="0" smtClean="0"/>
          </a:p>
          <a:p>
            <a:r>
              <a:rPr lang="sk-SK" sz="1900" dirty="0" smtClean="0"/>
              <a:t>Pavelka, R. , </a:t>
            </a:r>
            <a:r>
              <a:rPr lang="sk-SK" sz="1900" dirty="0" err="1" smtClean="0"/>
              <a:t>Stich</a:t>
            </a:r>
            <a:r>
              <a:rPr lang="sk-SK" sz="1900" dirty="0" smtClean="0"/>
              <a:t>, J. (2015). </a:t>
            </a:r>
            <a:r>
              <a:rPr lang="sk-SK" sz="1900" dirty="0" err="1" smtClean="0"/>
              <a:t>Sebeobrana</a:t>
            </a:r>
            <a:endParaRPr lang="sk-SK" sz="1900" dirty="0" smtClean="0"/>
          </a:p>
          <a:p>
            <a:r>
              <a:rPr lang="cs-CZ" sz="1900" dirty="0"/>
              <a:t>ČERNÝ, P., GOETZ, M. </a:t>
            </a:r>
            <a:r>
              <a:rPr lang="cs-CZ" sz="1900" dirty="0" smtClean="0"/>
              <a:t>(2004). </a:t>
            </a:r>
            <a:r>
              <a:rPr lang="cs-CZ" sz="1900" i="1" dirty="0" smtClean="0"/>
              <a:t>Manuál </a:t>
            </a:r>
            <a:r>
              <a:rPr lang="cs-CZ" sz="1900" i="1" dirty="0"/>
              <a:t>obranné střelby.</a:t>
            </a:r>
            <a:endParaRPr lang="sk-SK" sz="1900" dirty="0" smtClean="0"/>
          </a:p>
          <a:p>
            <a:endParaRPr lang="sk-SK" sz="1900" dirty="0" smtClean="0"/>
          </a:p>
          <a:p>
            <a:r>
              <a:rPr lang="sk-SK" sz="1900" dirty="0" err="1" smtClean="0"/>
              <a:t>Lawrence</a:t>
            </a:r>
            <a:r>
              <a:rPr lang="sk-SK" sz="1900" dirty="0" smtClean="0"/>
              <a:t>, K.A., </a:t>
            </a:r>
            <a:r>
              <a:rPr lang="sk-SK" sz="1900" dirty="0" err="1" smtClean="0"/>
              <a:t>Miller</a:t>
            </a:r>
            <a:r>
              <a:rPr lang="sk-SK" sz="1900" dirty="0" smtClean="0"/>
              <a:t>, R. (2018). P</a:t>
            </a:r>
            <a:r>
              <a:rPr lang="cs-CZ" sz="1900" dirty="0" err="1" smtClean="0"/>
              <a:t>řiměřená</a:t>
            </a:r>
            <a:r>
              <a:rPr lang="cs-CZ" sz="1900" dirty="0" smtClean="0"/>
              <a:t> sebeobrana: Efektivní rozhodování v násilné situaci.</a:t>
            </a:r>
          </a:p>
          <a:p>
            <a:r>
              <a:rPr lang="sk-SK" sz="1900" dirty="0" err="1"/>
              <a:t>Miller</a:t>
            </a:r>
            <a:r>
              <a:rPr lang="sk-SK" sz="1900" dirty="0"/>
              <a:t>, R. </a:t>
            </a:r>
            <a:r>
              <a:rPr lang="sk-SK" sz="1900" dirty="0" smtClean="0"/>
              <a:t>(2017). </a:t>
            </a:r>
            <a:r>
              <a:rPr lang="cs-CZ" sz="1900" b="1" dirty="0" smtClean="0"/>
              <a:t>Realita </a:t>
            </a:r>
            <a:r>
              <a:rPr lang="cs-CZ" sz="1900" b="1" dirty="0"/>
              <a:t>násilí: </a:t>
            </a:r>
            <a:r>
              <a:rPr lang="cs-CZ" sz="1900" b="1" i="1" dirty="0"/>
              <a:t>K čemu jsou bojová umění ve skutečném světě</a:t>
            </a:r>
            <a:endParaRPr lang="cs-CZ" sz="1900" b="1" dirty="0"/>
          </a:p>
          <a:p>
            <a:r>
              <a:rPr lang="sk-SK" sz="1900" dirty="0" err="1"/>
              <a:t>Miller</a:t>
            </a:r>
            <a:r>
              <a:rPr lang="sk-SK" sz="1900" dirty="0"/>
              <a:t>, R</a:t>
            </a:r>
            <a:r>
              <a:rPr lang="sk-SK" sz="1900" dirty="0" smtClean="0"/>
              <a:t>. (2018). </a:t>
            </a:r>
            <a:r>
              <a:rPr lang="cs-CZ" sz="1900" b="1" dirty="0"/>
              <a:t>Komunikace v konfliktu</a:t>
            </a:r>
          </a:p>
          <a:p>
            <a:r>
              <a:rPr lang="cs-CZ" sz="1900" dirty="0" err="1" smtClean="0"/>
              <a:t>Sutton</a:t>
            </a:r>
            <a:r>
              <a:rPr lang="cs-CZ" sz="1900" dirty="0" smtClean="0"/>
              <a:t>, Ch. (2018). </a:t>
            </a:r>
            <a:r>
              <a:rPr lang="cs-CZ" sz="1900" b="1" dirty="0"/>
              <a:t>Psychologie sebeobrany: </a:t>
            </a:r>
            <a:r>
              <a:rPr lang="cs-CZ" sz="1900" b="1" i="1" dirty="0"/>
              <a:t>Jak rozvíjet způsob myšlení nutný pro přežití v dnešním světě</a:t>
            </a:r>
            <a:endParaRPr lang="cs-CZ" sz="1900" b="1" dirty="0"/>
          </a:p>
          <a:p>
            <a:endParaRPr lang="cs-CZ" dirty="0" smtClean="0"/>
          </a:p>
          <a:p>
            <a:endParaRPr lang="cs-CZ" dirty="0" smtClean="0"/>
          </a:p>
          <a:p>
            <a:endParaRPr lang="cs-CZ" dirty="0"/>
          </a:p>
        </p:txBody>
      </p:sp>
      <p:sp>
        <p:nvSpPr>
          <p:cNvPr id="3" name="Nadpis 2"/>
          <p:cNvSpPr>
            <a:spLocks noGrp="1"/>
          </p:cNvSpPr>
          <p:nvPr>
            <p:ph type="title"/>
          </p:nvPr>
        </p:nvSpPr>
        <p:spPr/>
        <p:txBody>
          <a:bodyPr/>
          <a:lstStyle/>
          <a:p>
            <a:r>
              <a:rPr lang="cs-CZ" dirty="0" smtClean="0"/>
              <a:t>Základní studijní literatura</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Sokolský zápas a šerm – byli blízko k sebeobraně, ne však sebeobranou</a:t>
            </a:r>
          </a:p>
          <a:p>
            <a:r>
              <a:rPr lang="cs-CZ" dirty="0" smtClean="0"/>
              <a:t>1907-1910 – </a:t>
            </a:r>
            <a:r>
              <a:rPr lang="cs-CZ" dirty="0" err="1" smtClean="0"/>
              <a:t>džúdžucu</a:t>
            </a:r>
            <a:r>
              <a:rPr lang="cs-CZ" dirty="0" smtClean="0"/>
              <a:t>/</a:t>
            </a:r>
            <a:r>
              <a:rPr lang="cs-CZ" dirty="0" err="1" smtClean="0"/>
              <a:t>džúdó</a:t>
            </a:r>
            <a:r>
              <a:rPr lang="cs-CZ" dirty="0" smtClean="0"/>
              <a:t> (F. Smotlacha, Vysokoškolský sport Praha)</a:t>
            </a:r>
          </a:p>
          <a:p>
            <a:r>
              <a:rPr lang="cs-CZ" dirty="0" smtClean="0"/>
              <a:t>1936 - Československý svaz </a:t>
            </a:r>
            <a:r>
              <a:rPr lang="cs-CZ" dirty="0" err="1" smtClean="0"/>
              <a:t>Jiu</a:t>
            </a:r>
            <a:r>
              <a:rPr lang="cs-CZ" dirty="0" smtClean="0"/>
              <a:t>-</a:t>
            </a:r>
            <a:r>
              <a:rPr lang="cs-CZ" dirty="0" err="1" smtClean="0"/>
              <a:t>Jitsu</a:t>
            </a:r>
            <a:endParaRPr lang="cs-CZ" dirty="0" smtClean="0"/>
          </a:p>
          <a:p>
            <a:endParaRPr lang="cs-CZ" dirty="0" smtClean="0"/>
          </a:p>
          <a:p>
            <a:r>
              <a:rPr lang="cs-CZ" sz="1600" dirty="0" smtClean="0"/>
              <a:t>VARY, E. </a:t>
            </a:r>
            <a:r>
              <a:rPr lang="cs-CZ" sz="1600" i="1" dirty="0" err="1" smtClean="0"/>
              <a:t>Jiu</a:t>
            </a:r>
            <a:r>
              <a:rPr lang="cs-CZ" sz="1600" i="1" dirty="0" smtClean="0"/>
              <a:t>-</a:t>
            </a:r>
            <a:r>
              <a:rPr lang="cs-CZ" sz="1600" i="1" dirty="0" err="1" smtClean="0"/>
              <a:t>jitsu</a:t>
            </a:r>
            <a:r>
              <a:rPr lang="cs-CZ" sz="1600" i="1" dirty="0" smtClean="0"/>
              <a:t>. Umění japonské sebeobrany a tělesného zocelení.</a:t>
            </a:r>
            <a:r>
              <a:rPr lang="cs-CZ" sz="1600" dirty="0" smtClean="0"/>
              <a:t> Praha : SFINX, 1919.</a:t>
            </a:r>
          </a:p>
          <a:p>
            <a:r>
              <a:rPr lang="cs-CZ" sz="1600" dirty="0" smtClean="0"/>
              <a:t>VARY, E., JAHELKA, J. </a:t>
            </a:r>
            <a:r>
              <a:rPr lang="cs-CZ" sz="1600" i="1" dirty="0" err="1" smtClean="0"/>
              <a:t>Jiu</a:t>
            </a:r>
            <a:r>
              <a:rPr lang="cs-CZ" sz="1600" i="1" dirty="0" smtClean="0"/>
              <a:t> – </a:t>
            </a:r>
            <a:r>
              <a:rPr lang="cs-CZ" sz="1600" i="1" dirty="0" err="1" smtClean="0"/>
              <a:t>jitsu</a:t>
            </a:r>
            <a:r>
              <a:rPr lang="cs-CZ" sz="1600" i="1" dirty="0" smtClean="0"/>
              <a:t>. Umění japonské sebeobrany a tělesného zocelení. Box.</a:t>
            </a:r>
            <a:r>
              <a:rPr lang="cs-CZ" sz="1600" dirty="0" smtClean="0"/>
              <a:t> Praha : SFINX, 1921.</a:t>
            </a:r>
          </a:p>
          <a:p>
            <a:r>
              <a:rPr lang="cs-CZ" sz="1600" dirty="0" smtClean="0"/>
              <a:t>MIKOLÁŠEK, V. </a:t>
            </a:r>
            <a:r>
              <a:rPr lang="cs-CZ" sz="1600" i="1" dirty="0" err="1" smtClean="0"/>
              <a:t>Jiu</a:t>
            </a:r>
            <a:r>
              <a:rPr lang="cs-CZ" sz="1600" i="1" dirty="0" smtClean="0"/>
              <a:t> – </a:t>
            </a:r>
            <a:r>
              <a:rPr lang="cs-CZ" sz="1600" i="1" dirty="0" err="1" smtClean="0"/>
              <a:t>jitsu</a:t>
            </a:r>
            <a:r>
              <a:rPr lang="cs-CZ" sz="1600" i="1" dirty="0" smtClean="0"/>
              <a:t>. </a:t>
            </a:r>
            <a:r>
              <a:rPr lang="cs-CZ" sz="1600" i="1" dirty="0" err="1" smtClean="0"/>
              <a:t>Khiha</a:t>
            </a:r>
            <a:r>
              <a:rPr lang="cs-CZ" sz="1600" i="1" dirty="0" smtClean="0"/>
              <a:t> pro ty, kdož se chtějí </a:t>
            </a:r>
            <a:r>
              <a:rPr lang="cs-CZ" sz="1600" i="1" dirty="0" err="1" smtClean="0"/>
              <a:t>státi</a:t>
            </a:r>
            <a:r>
              <a:rPr lang="cs-CZ" sz="1600" i="1" dirty="0" smtClean="0"/>
              <a:t> nepřemožitelnými</a:t>
            </a:r>
            <a:r>
              <a:rPr lang="cs-CZ" sz="1600" dirty="0" smtClean="0"/>
              <a:t>. Brno : Moravské nakladatelství, 1932.</a:t>
            </a:r>
          </a:p>
          <a:p>
            <a:r>
              <a:rPr lang="cs-CZ" sz="1600" dirty="0" smtClean="0"/>
              <a:t>ZÁBOJ, O. </a:t>
            </a:r>
            <a:r>
              <a:rPr lang="cs-CZ" sz="1600" i="1" dirty="0" smtClean="0"/>
              <a:t>Úpoly. Tělesná výchova mládeže.</a:t>
            </a:r>
            <a:r>
              <a:rPr lang="cs-CZ" sz="1600" dirty="0" smtClean="0"/>
              <a:t> 1937, ročník 8, č. 2.</a:t>
            </a:r>
          </a:p>
          <a:p>
            <a:r>
              <a:rPr lang="cs-CZ" sz="1600" dirty="0" smtClean="0"/>
              <a:t>MNO </a:t>
            </a:r>
            <a:r>
              <a:rPr lang="cs-CZ" sz="1600" i="1" dirty="0" smtClean="0"/>
              <a:t>Boj zblízka. Sebeobrana.</a:t>
            </a:r>
            <a:r>
              <a:rPr lang="cs-CZ" sz="1600" dirty="0" smtClean="0"/>
              <a:t> Praha : Ministerstvo národní obrany, 1938.</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do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sz="4400" dirty="0" smtClean="0"/>
              <a:t>V poválečných letech počátek rozlišování </a:t>
            </a:r>
            <a:r>
              <a:rPr lang="cs-CZ" sz="4400" dirty="0" err="1" smtClean="0"/>
              <a:t>džúdžucu</a:t>
            </a:r>
            <a:r>
              <a:rPr lang="cs-CZ" sz="4400" dirty="0" smtClean="0"/>
              <a:t> (=sebeobrana) a </a:t>
            </a:r>
            <a:r>
              <a:rPr lang="cs-CZ" sz="4400" dirty="0" err="1" smtClean="0"/>
              <a:t>džúdó</a:t>
            </a:r>
            <a:r>
              <a:rPr lang="cs-CZ" sz="4400" dirty="0" smtClean="0"/>
              <a:t> (=sportovní zápas)</a:t>
            </a:r>
          </a:p>
          <a:p>
            <a:r>
              <a:rPr lang="cs-CZ" sz="4400" dirty="0" smtClean="0"/>
              <a:t>Šíma a Krákora – teorie tří stupňů bolesti</a:t>
            </a:r>
          </a:p>
          <a:p>
            <a:r>
              <a:rPr lang="cs-CZ" sz="4400" dirty="0" smtClean="0"/>
              <a:t>Vyčlenění sebeobrany jako samostatné třídy v sokolské soustavě:</a:t>
            </a:r>
          </a:p>
          <a:p>
            <a:pPr lvl="1"/>
            <a:r>
              <a:rPr lang="cs-CZ" sz="3600" b="1" dirty="0" smtClean="0"/>
              <a:t>Úpoly</a:t>
            </a:r>
            <a:endParaRPr lang="cs-CZ" sz="3600" dirty="0" smtClean="0"/>
          </a:p>
          <a:p>
            <a:pPr lvl="2"/>
            <a:r>
              <a:rPr lang="cs-CZ" sz="3300" dirty="0" smtClean="0"/>
              <a:t>Odpory, přetlaky, přetahy</a:t>
            </a:r>
          </a:p>
          <a:p>
            <a:pPr lvl="2"/>
            <a:r>
              <a:rPr lang="cs-CZ" sz="3300" dirty="0" smtClean="0"/>
              <a:t>Zvedání a nošení břemen</a:t>
            </a:r>
          </a:p>
          <a:p>
            <a:pPr lvl="2"/>
            <a:r>
              <a:rPr lang="cs-CZ" sz="3300" dirty="0" err="1" smtClean="0"/>
              <a:t>Potyky</a:t>
            </a:r>
            <a:r>
              <a:rPr lang="cs-CZ" sz="3300" dirty="0" smtClean="0"/>
              <a:t> a zápas</a:t>
            </a:r>
          </a:p>
          <a:p>
            <a:pPr lvl="2"/>
            <a:r>
              <a:rPr lang="cs-CZ" sz="3300" dirty="0" smtClean="0"/>
              <a:t>Rohování</a:t>
            </a:r>
          </a:p>
          <a:p>
            <a:pPr lvl="2"/>
            <a:r>
              <a:rPr lang="cs-CZ" sz="3300" dirty="0" smtClean="0"/>
              <a:t>Sebeobrana</a:t>
            </a:r>
          </a:p>
          <a:p>
            <a:pPr lvl="1"/>
            <a:r>
              <a:rPr lang="cs-CZ" sz="3600" b="1" dirty="0" smtClean="0"/>
              <a:t>Šerm</a:t>
            </a:r>
            <a:endParaRPr lang="cs-CZ" sz="3600" dirty="0" smtClean="0"/>
          </a:p>
          <a:p>
            <a:pPr lvl="2"/>
            <a:r>
              <a:rPr lang="cs-CZ" sz="3300" dirty="0" smtClean="0"/>
              <a:t>Končířem</a:t>
            </a:r>
          </a:p>
          <a:p>
            <a:pPr lvl="2"/>
            <a:r>
              <a:rPr lang="cs-CZ" sz="3300" dirty="0" smtClean="0"/>
              <a:t>Šavlí</a:t>
            </a:r>
          </a:p>
          <a:p>
            <a:pPr lvl="2"/>
            <a:r>
              <a:rPr lang="cs-CZ" sz="3300" dirty="0" smtClean="0"/>
              <a:t>Kordem</a:t>
            </a:r>
            <a:endParaRPr lang="cs-CZ" sz="2900" dirty="0" smtClean="0"/>
          </a:p>
          <a:p>
            <a:endParaRPr lang="cs-CZ" dirty="0" smtClean="0"/>
          </a:p>
          <a:p>
            <a:r>
              <a:rPr lang="cs-CZ" sz="2500" dirty="0" smtClean="0"/>
              <a:t>ŠÍMA, F., KRÁKORA, B. </a:t>
            </a:r>
            <a:r>
              <a:rPr lang="cs-CZ" sz="2500" i="1" dirty="0" err="1" smtClean="0"/>
              <a:t>Džiu</a:t>
            </a:r>
            <a:r>
              <a:rPr lang="cs-CZ" sz="2500" i="1" dirty="0" smtClean="0"/>
              <a:t> – </a:t>
            </a:r>
            <a:r>
              <a:rPr lang="cs-CZ" sz="2500" i="1" dirty="0" err="1" smtClean="0"/>
              <a:t>džitsu</a:t>
            </a:r>
            <a:r>
              <a:rPr lang="cs-CZ" sz="2500" i="1" dirty="0" smtClean="0"/>
              <a:t>.</a:t>
            </a:r>
            <a:r>
              <a:rPr lang="cs-CZ" sz="2500" dirty="0" smtClean="0"/>
              <a:t> Praha : Jaroslav </a:t>
            </a:r>
            <a:r>
              <a:rPr lang="cs-CZ" sz="2500" dirty="0" err="1" smtClean="0"/>
              <a:t>Tožička</a:t>
            </a:r>
            <a:r>
              <a:rPr lang="cs-CZ" sz="2500" dirty="0" smtClean="0"/>
              <a:t>, 1944</a:t>
            </a:r>
          </a:p>
          <a:p>
            <a:r>
              <a:rPr lang="cs-CZ" sz="2500" dirty="0" smtClean="0"/>
              <a:t>SLÍPKA, H., J. </a:t>
            </a:r>
            <a:r>
              <a:rPr lang="cs-CZ" sz="2500" i="1" dirty="0" smtClean="0"/>
              <a:t>Umíte se bránit? Zápas </a:t>
            </a:r>
            <a:r>
              <a:rPr lang="cs-CZ" sz="2500" i="1" dirty="0" err="1" smtClean="0"/>
              <a:t>jiu</a:t>
            </a:r>
            <a:r>
              <a:rPr lang="cs-CZ" sz="2500" i="1" dirty="0" smtClean="0"/>
              <a:t> – </a:t>
            </a:r>
            <a:r>
              <a:rPr lang="cs-CZ" sz="2500" i="1" dirty="0" err="1" smtClean="0"/>
              <a:t>jitsu</a:t>
            </a:r>
            <a:r>
              <a:rPr lang="cs-CZ" sz="2500" i="1" dirty="0" smtClean="0"/>
              <a:t>.</a:t>
            </a:r>
            <a:r>
              <a:rPr lang="cs-CZ" sz="2500" dirty="0" smtClean="0"/>
              <a:t> Praha : YMCA, 1947</a:t>
            </a:r>
          </a:p>
          <a:p>
            <a:r>
              <a:rPr lang="cs-CZ" sz="2500" dirty="0" smtClean="0"/>
              <a:t>MRÁČEK, V. </a:t>
            </a:r>
            <a:r>
              <a:rPr lang="cs-CZ" sz="2500" dirty="0" err="1" smtClean="0"/>
              <a:t>Jiu</a:t>
            </a:r>
            <a:r>
              <a:rPr lang="cs-CZ" sz="2500" dirty="0" smtClean="0"/>
              <a:t> – </a:t>
            </a:r>
            <a:r>
              <a:rPr lang="cs-CZ" sz="2500" dirty="0" err="1" smtClean="0"/>
              <a:t>jitsu</a:t>
            </a:r>
            <a:r>
              <a:rPr lang="cs-CZ" sz="2500" dirty="0" smtClean="0"/>
              <a:t> : Sebeobrana. Část I. </a:t>
            </a:r>
            <a:r>
              <a:rPr lang="cs-CZ" sz="2500" dirty="0" err="1" smtClean="0"/>
              <a:t>Plzěň</a:t>
            </a:r>
            <a:r>
              <a:rPr lang="cs-CZ" sz="2500" dirty="0" smtClean="0"/>
              <a:t> : Západočeská oblast Junáka, 1947</a:t>
            </a:r>
          </a:p>
          <a:p>
            <a:r>
              <a:rPr lang="cs-CZ" sz="2500" dirty="0" smtClean="0"/>
              <a:t>JIRSÁK, Z., KUKLA, J., ŠERÝ, V. Cvičení </a:t>
            </a:r>
            <a:r>
              <a:rPr lang="cs-CZ" sz="2500" dirty="0" err="1" smtClean="0"/>
              <a:t>úpolnická</a:t>
            </a:r>
            <a:r>
              <a:rPr lang="cs-CZ" sz="2500" dirty="0" smtClean="0"/>
              <a:t> a šerm. Příručka pro cvičitele 7. díl. Praha : Tělocvičná jednota Sokol, 1948</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Publikace podle zaměření na specifickou cílovou skupinu:</a:t>
            </a:r>
          </a:p>
          <a:p>
            <a:pPr lvl="1"/>
            <a:r>
              <a:rPr lang="cs-CZ" dirty="0" smtClean="0"/>
              <a:t>populárně naučné – určené pro laickou veřejnost</a:t>
            </a:r>
          </a:p>
          <a:p>
            <a:pPr lvl="1"/>
            <a:r>
              <a:rPr lang="cs-CZ" dirty="0" smtClean="0"/>
              <a:t>odborně profesní – určené pro odborníky v různých oblastech (policie, armáda aj.)</a:t>
            </a:r>
          </a:p>
          <a:p>
            <a:pPr lvl="1"/>
            <a:r>
              <a:rPr lang="cs-CZ" dirty="0" smtClean="0"/>
              <a:t>pedagogické – určené pro vzdělávání učitelů škol různých stupňů</a:t>
            </a:r>
          </a:p>
          <a:p>
            <a:r>
              <a:rPr lang="cs-CZ" dirty="0" smtClean="0"/>
              <a:t> </a:t>
            </a:r>
          </a:p>
          <a:p>
            <a:r>
              <a:rPr lang="cs-CZ" dirty="0" smtClean="0"/>
              <a:t>Publikace podle prostředků, kterými byly cíle výcviku sebeobrany naplňovány:</a:t>
            </a:r>
          </a:p>
          <a:p>
            <a:pPr lvl="1"/>
            <a:r>
              <a:rPr lang="cs-CZ" dirty="0" smtClean="0"/>
              <a:t>aplikace konkrétního </a:t>
            </a:r>
            <a:r>
              <a:rPr lang="cs-CZ" dirty="0" err="1" smtClean="0"/>
              <a:t>úpolového</a:t>
            </a:r>
            <a:r>
              <a:rPr lang="cs-CZ" dirty="0" smtClean="0"/>
              <a:t> sportu do sebeobrany</a:t>
            </a:r>
          </a:p>
          <a:p>
            <a:pPr lvl="1"/>
            <a:r>
              <a:rPr lang="cs-CZ" dirty="0" smtClean="0"/>
              <a:t>kombinace různých </a:t>
            </a:r>
            <a:r>
              <a:rPr lang="cs-CZ" dirty="0" err="1" smtClean="0"/>
              <a:t>úpolových</a:t>
            </a:r>
            <a:r>
              <a:rPr lang="cs-CZ" dirty="0" smtClean="0"/>
              <a:t> sportů do sebeobrany</a:t>
            </a:r>
          </a:p>
          <a:p>
            <a:pPr lvl="1"/>
            <a:r>
              <a:rPr lang="cs-CZ" dirty="0" smtClean="0"/>
              <a:t>vytváření vlastního sebeobranného systému</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Aplikace konkrétního </a:t>
            </a:r>
            <a:r>
              <a:rPr lang="cs-CZ" dirty="0" err="1" smtClean="0"/>
              <a:t>úpolového</a:t>
            </a:r>
            <a:r>
              <a:rPr lang="cs-CZ" dirty="0" smtClean="0"/>
              <a:t> sportu do sebeobrany</a:t>
            </a:r>
          </a:p>
          <a:p>
            <a:pPr marL="640080" lvl="2">
              <a:spcBef>
                <a:spcPts val="600"/>
              </a:spcBef>
              <a:buClr>
                <a:schemeClr val="accent2"/>
              </a:buClr>
            </a:pPr>
            <a:r>
              <a:rPr lang="cs-CZ" dirty="0" smtClean="0"/>
              <a:t>Pojem sebeobrana byl i díky této literatuře chápan širokou veřejností jakou soustava džudistických chvatů nebo triků</a:t>
            </a:r>
          </a:p>
          <a:p>
            <a:pPr marL="640080" lvl="2">
              <a:spcBef>
                <a:spcPts val="600"/>
              </a:spcBef>
              <a:buClr>
                <a:schemeClr val="accent2"/>
              </a:buClr>
            </a:pPr>
            <a:r>
              <a:rPr lang="cs-CZ" dirty="0" err="1" smtClean="0"/>
              <a:t>Zrůbek</a:t>
            </a:r>
            <a:r>
              <a:rPr lang="cs-CZ" dirty="0" smtClean="0"/>
              <a:t> (1946), Mráček (1947), </a:t>
            </a:r>
            <a:r>
              <a:rPr lang="cs-CZ" dirty="0" err="1" smtClean="0"/>
              <a:t>Matras</a:t>
            </a:r>
            <a:r>
              <a:rPr lang="cs-CZ" dirty="0" smtClean="0"/>
              <a:t> (1956, 1957a, 1957b, 1957c, 1958, 1959, 1965, 1968), Šíma, Krákora (1957), Lebeda (1961, 1979, 1984), Lorenz, </a:t>
            </a:r>
            <a:r>
              <a:rPr lang="cs-CZ" dirty="0" err="1" smtClean="0"/>
              <a:t>Kitayama</a:t>
            </a:r>
            <a:r>
              <a:rPr lang="cs-CZ" dirty="0" smtClean="0"/>
              <a:t> (1963), </a:t>
            </a:r>
            <a:r>
              <a:rPr lang="cs-CZ" dirty="0" err="1" smtClean="0"/>
              <a:t>Mašín</a:t>
            </a:r>
            <a:r>
              <a:rPr lang="cs-CZ" dirty="0" smtClean="0"/>
              <a:t>, </a:t>
            </a:r>
            <a:r>
              <a:rPr lang="cs-CZ" dirty="0" err="1" smtClean="0"/>
              <a:t>Zrůbek</a:t>
            </a:r>
            <a:r>
              <a:rPr lang="cs-CZ" dirty="0" smtClean="0"/>
              <a:t> (1966), Mašin, Tůma (1969) </a:t>
            </a:r>
          </a:p>
          <a:p>
            <a:pPr marL="274320" lvl="1">
              <a:spcBef>
                <a:spcPts val="600"/>
              </a:spcBef>
              <a:buClr>
                <a:schemeClr val="accent2"/>
              </a:buClr>
            </a:pPr>
            <a:endParaRPr lang="cs-CZ" dirty="0" smtClean="0"/>
          </a:p>
          <a:p>
            <a:pPr>
              <a:buNone/>
            </a:pP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lvl="1">
              <a:spcBef>
                <a:spcPts val="600"/>
              </a:spcBef>
              <a:buClr>
                <a:schemeClr val="accent2"/>
              </a:buClr>
            </a:pPr>
            <a:r>
              <a:rPr lang="cs-CZ" sz="2600" dirty="0" smtClean="0"/>
              <a:t>Kombinace různých </a:t>
            </a:r>
            <a:r>
              <a:rPr lang="cs-CZ" sz="2600" dirty="0" err="1" smtClean="0"/>
              <a:t>úpolových</a:t>
            </a:r>
            <a:r>
              <a:rPr lang="cs-CZ" sz="2600" dirty="0" smtClean="0"/>
              <a:t> sportů do sebeobrany</a:t>
            </a:r>
          </a:p>
          <a:p>
            <a:endParaRPr lang="cs-CZ" dirty="0" smtClean="0"/>
          </a:p>
          <a:p>
            <a:r>
              <a:rPr lang="cs-CZ" dirty="0" err="1" smtClean="0"/>
              <a:t>Levský</a:t>
            </a:r>
            <a:r>
              <a:rPr lang="cs-CZ" dirty="0" smtClean="0"/>
              <a:t> (1966, 1968, 1969, 1970) – </a:t>
            </a:r>
            <a:r>
              <a:rPr lang="cs-CZ" dirty="0" err="1" smtClean="0"/>
              <a:t>džúdó</a:t>
            </a:r>
            <a:r>
              <a:rPr lang="cs-CZ" dirty="0" smtClean="0"/>
              <a:t>, sambo, karate</a:t>
            </a:r>
          </a:p>
          <a:p>
            <a:pPr marL="274320" lvl="1">
              <a:spcBef>
                <a:spcPts val="600"/>
              </a:spcBef>
              <a:buClr>
                <a:schemeClr val="accent2"/>
              </a:buClr>
            </a:pPr>
            <a:endParaRPr lang="cs-CZ" dirty="0" smtClean="0"/>
          </a:p>
          <a:p>
            <a:pPr marL="274320" lvl="1">
              <a:spcBef>
                <a:spcPts val="600"/>
              </a:spcBef>
              <a:buClr>
                <a:schemeClr val="accent2"/>
              </a:buClr>
            </a:pPr>
            <a:r>
              <a:rPr lang="cs-CZ" dirty="0" smtClean="0">
                <a:solidFill>
                  <a:schemeClr val="tx1"/>
                </a:solidFill>
              </a:rPr>
              <a:t>Náchodský a </a:t>
            </a:r>
            <a:r>
              <a:rPr lang="cs-CZ" dirty="0" err="1" smtClean="0">
                <a:solidFill>
                  <a:schemeClr val="tx1"/>
                </a:solidFill>
              </a:rPr>
              <a:t>Honzík</a:t>
            </a:r>
            <a:r>
              <a:rPr lang="cs-CZ" dirty="0" smtClean="0">
                <a:solidFill>
                  <a:schemeClr val="tx1"/>
                </a:solidFill>
              </a:rPr>
              <a:t> (1987), Z. Náchodský (1992, 1993, 2006) – osobní i profesní sebeobrana, právní, taktické, technické a psychologické stránky sebeobrany</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smtClean="0">
                <a:solidFill>
                  <a:schemeClr val="tx1"/>
                </a:solidFill>
              </a:rPr>
              <a:t>I. Fojtík (1984, 1990, 1994,...) – kompilace, zaměření pro TV</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err="1" smtClean="0">
                <a:solidFill>
                  <a:schemeClr val="tx1"/>
                </a:solidFill>
              </a:rPr>
              <a:t>Zelenaj</a:t>
            </a:r>
            <a:r>
              <a:rPr lang="cs-CZ" dirty="0" smtClean="0">
                <a:solidFill>
                  <a:schemeClr val="tx1"/>
                </a:solidFill>
              </a:rPr>
              <a:t> (1992, 1993), Konečný (2000), </a:t>
            </a:r>
            <a:r>
              <a:rPr lang="cs-CZ" dirty="0" err="1" smtClean="0">
                <a:solidFill>
                  <a:schemeClr val="tx1"/>
                </a:solidFill>
              </a:rPr>
              <a:t>Mádl</a:t>
            </a:r>
            <a:r>
              <a:rPr lang="cs-CZ" dirty="0" smtClean="0">
                <a:solidFill>
                  <a:schemeClr val="tx1"/>
                </a:solidFill>
              </a:rPr>
              <a:t> (2000), Polák (1995, 2005), Novák (2007),  Vágner, (2008), Havel (1995), Cibulka a Schovanec (1999, 2000)</a:t>
            </a:r>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vytváření vlastního sebeobranného systému</a:t>
            </a:r>
          </a:p>
          <a:p>
            <a:pPr marL="640080" lvl="2">
              <a:spcBef>
                <a:spcPts val="600"/>
              </a:spcBef>
              <a:buClr>
                <a:schemeClr val="accent2"/>
              </a:buClr>
            </a:pPr>
            <a:r>
              <a:rPr lang="cs-CZ" dirty="0" smtClean="0"/>
              <a:t>Novák, Špička, 1966, 1973, Špička, Novák, 1969, 1971, </a:t>
            </a:r>
            <a:r>
              <a:rPr lang="cs-CZ" dirty="0" err="1" smtClean="0"/>
              <a:t>Müller</a:t>
            </a:r>
            <a:r>
              <a:rPr lang="cs-CZ" dirty="0" smtClean="0"/>
              <a:t>, </a:t>
            </a:r>
            <a:r>
              <a:rPr lang="cs-CZ" dirty="0" err="1" smtClean="0"/>
              <a:t>Belšán</a:t>
            </a:r>
            <a:r>
              <a:rPr lang="cs-CZ" dirty="0" smtClean="0"/>
              <a:t>, Špička, Novák, 1973, Jindřich, </a:t>
            </a:r>
            <a:r>
              <a:rPr lang="cs-CZ" dirty="0" err="1" smtClean="0"/>
              <a:t>Müller</a:t>
            </a:r>
            <a:r>
              <a:rPr lang="cs-CZ" dirty="0" smtClean="0"/>
              <a:t>, 1980</a:t>
            </a:r>
          </a:p>
          <a:p>
            <a:pPr marL="640080" lvl="2">
              <a:spcBef>
                <a:spcPts val="600"/>
              </a:spcBef>
              <a:buClr>
                <a:schemeClr val="accent2"/>
              </a:buClr>
            </a:pPr>
            <a:r>
              <a:rPr lang="cs-CZ" dirty="0" smtClean="0"/>
              <a:t>„</a:t>
            </a:r>
            <a:r>
              <a:rPr lang="cs-CZ" dirty="0" err="1" smtClean="0"/>
              <a:t>úpolové</a:t>
            </a:r>
            <a:r>
              <a:rPr lang="cs-CZ" dirty="0" smtClean="0"/>
              <a:t> sporty jsou pro přípravu k sebeobraně nevhodné a to z taktických i technických důvodů“</a:t>
            </a:r>
          </a:p>
          <a:p>
            <a:pPr marL="274320" lvl="1">
              <a:spcBef>
                <a:spcPts val="600"/>
              </a:spcBef>
              <a:buClr>
                <a:schemeClr val="accent2"/>
              </a:buClr>
            </a:pPr>
            <a:r>
              <a:rPr lang="cs-CZ" dirty="0" smtClean="0"/>
              <a:t>Československá škola karate (české karate)</a:t>
            </a:r>
          </a:p>
          <a:p>
            <a:pPr marL="274320" lvl="1">
              <a:spcBef>
                <a:spcPts val="600"/>
              </a:spcBef>
              <a:buClr>
                <a:schemeClr val="accent2"/>
              </a:buClr>
            </a:pPr>
            <a:r>
              <a:rPr lang="cs-CZ" dirty="0" smtClean="0"/>
              <a:t>1971 – </a:t>
            </a:r>
            <a:r>
              <a:rPr lang="cs-CZ" dirty="0" err="1" smtClean="0"/>
              <a:t>brana</a:t>
            </a:r>
            <a:endParaRPr lang="cs-CZ" dirty="0" smtClean="0"/>
          </a:p>
          <a:p>
            <a:pPr marL="274320" lvl="1">
              <a:spcBef>
                <a:spcPts val="600"/>
              </a:spcBef>
              <a:buClr>
                <a:schemeClr val="accent2"/>
              </a:buClr>
            </a:pPr>
            <a:r>
              <a:rPr lang="cs-CZ" dirty="0" smtClean="0"/>
              <a:t>1980 </a:t>
            </a:r>
            <a:r>
              <a:rPr lang="cs-CZ" dirty="0" err="1" smtClean="0"/>
              <a:t>alogodika</a:t>
            </a:r>
            <a:endParaRPr lang="cs-CZ" dirty="0" smtClean="0"/>
          </a:p>
          <a:p>
            <a:pPr marL="640080" lvl="2">
              <a:spcBef>
                <a:spcPts val="600"/>
              </a:spcBef>
              <a:buClr>
                <a:schemeClr val="accent2"/>
              </a:buClr>
            </a:pPr>
            <a:r>
              <a:rPr lang="cs-CZ" dirty="0" smtClean="0"/>
              <a:t>teoretická i praktická nauka o řešení úkorných situací. Úkorná situace je přechodný anebo trvalý stav, </a:t>
            </a:r>
            <a:br>
              <a:rPr lang="cs-CZ" dirty="0" smtClean="0"/>
            </a:br>
            <a:r>
              <a:rPr lang="cs-CZ" dirty="0" smtClean="0"/>
              <a:t>ve kterém vzniká nebo trvá nějaká újma bytí</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lvl="0"/>
            <a:r>
              <a:rPr lang="cs-CZ" dirty="0" smtClean="0"/>
              <a:t>Úkorné situace</a:t>
            </a:r>
          </a:p>
          <a:p>
            <a:pPr lvl="1"/>
            <a:r>
              <a:rPr lang="cs-CZ" dirty="0" smtClean="0"/>
              <a:t>Kolizní (interakce cílů jednoho subjektu)</a:t>
            </a:r>
          </a:p>
          <a:p>
            <a:pPr lvl="1"/>
            <a:r>
              <a:rPr lang="cs-CZ" dirty="0" smtClean="0"/>
              <a:t>Konfliktní (interakce cílů dvou, nebo více subjektů)</a:t>
            </a:r>
          </a:p>
          <a:p>
            <a:pPr lvl="1"/>
            <a:endParaRPr lang="cs-CZ" dirty="0" smtClean="0"/>
          </a:p>
          <a:p>
            <a:pPr lvl="0"/>
            <a:r>
              <a:rPr lang="cs-CZ" dirty="0" smtClean="0"/>
              <a:t>Úkorné situace</a:t>
            </a:r>
          </a:p>
          <a:p>
            <a:pPr lvl="1"/>
            <a:r>
              <a:rPr lang="cs-CZ" dirty="0" smtClean="0"/>
              <a:t>Pravé</a:t>
            </a:r>
          </a:p>
          <a:p>
            <a:pPr lvl="1"/>
            <a:r>
              <a:rPr lang="cs-CZ" dirty="0" smtClean="0"/>
              <a:t>Nepravé</a:t>
            </a:r>
          </a:p>
          <a:p>
            <a:pPr lvl="0"/>
            <a:endParaRPr lang="cs-CZ" dirty="0" smtClean="0"/>
          </a:p>
          <a:p>
            <a:pPr lvl="0"/>
            <a:r>
              <a:rPr lang="cs-CZ" dirty="0" err="1" smtClean="0"/>
              <a:t>Alogodika</a:t>
            </a:r>
            <a:endParaRPr lang="cs-CZ" dirty="0" smtClean="0"/>
          </a:p>
          <a:p>
            <a:pPr lvl="1"/>
            <a:r>
              <a:rPr lang="cs-CZ" dirty="0" err="1" smtClean="0"/>
              <a:t>Sopnologie</a:t>
            </a:r>
            <a:r>
              <a:rPr lang="cs-CZ" dirty="0" smtClean="0"/>
              <a:t> </a:t>
            </a:r>
            <a:r>
              <a:rPr lang="cs-CZ" dirty="0" smtClean="0">
                <a:solidFill>
                  <a:schemeClr val="tx1"/>
                </a:solidFill>
              </a:rPr>
              <a:t>(mentální průprava)</a:t>
            </a:r>
          </a:p>
          <a:p>
            <a:pPr lvl="1"/>
            <a:r>
              <a:rPr lang="cs-CZ" dirty="0" err="1" smtClean="0"/>
              <a:t>Technodika</a:t>
            </a:r>
            <a:r>
              <a:rPr lang="cs-CZ" dirty="0" smtClean="0"/>
              <a:t> </a:t>
            </a:r>
            <a:r>
              <a:rPr lang="cs-CZ" dirty="0" smtClean="0">
                <a:solidFill>
                  <a:schemeClr val="tx1"/>
                </a:solidFill>
              </a:rPr>
              <a:t>(technická průprava)</a:t>
            </a:r>
          </a:p>
          <a:p>
            <a:pPr lvl="1"/>
            <a:r>
              <a:rPr lang="cs-CZ" dirty="0" err="1" smtClean="0"/>
              <a:t>Magiologie</a:t>
            </a:r>
            <a:r>
              <a:rPr lang="cs-CZ" dirty="0" smtClean="0"/>
              <a:t> </a:t>
            </a:r>
            <a:r>
              <a:rPr lang="cs-CZ" dirty="0" smtClean="0">
                <a:solidFill>
                  <a:schemeClr val="tx1"/>
                </a:solidFill>
              </a:rPr>
              <a:t>(použití naivních technik)</a:t>
            </a:r>
          </a:p>
          <a:p>
            <a:endParaRPr lang="cs-CZ" dirty="0" smtClean="0"/>
          </a:p>
          <a:p>
            <a:r>
              <a:rPr lang="cs-CZ" dirty="0" err="1" smtClean="0"/>
              <a:t>sindefendologie</a:t>
            </a:r>
            <a:r>
              <a:rPr lang="cs-CZ" dirty="0" smtClean="0"/>
              <a:t> – nauka o sebeobraně</a:t>
            </a:r>
          </a:p>
          <a:p>
            <a:r>
              <a:rPr lang="cs-CZ" dirty="0" err="1" smtClean="0"/>
              <a:t>batalagologie</a:t>
            </a:r>
            <a:r>
              <a:rPr lang="cs-CZ" dirty="0" smtClean="0"/>
              <a:t> – nauka o bojových akcích</a:t>
            </a:r>
          </a:p>
          <a:p>
            <a:r>
              <a:rPr lang="cs-CZ" dirty="0" err="1" smtClean="0"/>
              <a:t>sinprotektologie</a:t>
            </a:r>
            <a:r>
              <a:rPr lang="cs-CZ" dirty="0" smtClean="0"/>
              <a:t> – nauka o sebeochraně </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Pokud v interakci jednotlivce s ostatními lidmi nemohou být cíle jednotlivců splněny současně, vytvářejí:</a:t>
            </a:r>
          </a:p>
          <a:p>
            <a:r>
              <a:rPr lang="cs-CZ" b="1" dirty="0" smtClean="0"/>
              <a:t>situace konfliktní</a:t>
            </a:r>
          </a:p>
          <a:p>
            <a:pPr lvl="1"/>
            <a:r>
              <a:rPr lang="cs-CZ" b="1" dirty="0" smtClean="0"/>
              <a:t>situace </a:t>
            </a:r>
            <a:r>
              <a:rPr lang="cs-CZ" b="1" dirty="0" err="1" smtClean="0"/>
              <a:t>disputativní</a:t>
            </a:r>
            <a:r>
              <a:rPr lang="cs-CZ" sz="2000" dirty="0" smtClean="0">
                <a:solidFill>
                  <a:schemeClr val="tx1"/>
                </a:solidFill>
              </a:rPr>
              <a:t>, při řešení není nutné použít násilí, </a:t>
            </a:r>
            <a:endParaRPr lang="cs-CZ" dirty="0" smtClean="0">
              <a:solidFill>
                <a:schemeClr val="tx1"/>
              </a:solidFill>
            </a:endParaRPr>
          </a:p>
          <a:p>
            <a:pPr lvl="1"/>
            <a:r>
              <a:rPr lang="cs-CZ" dirty="0" smtClean="0"/>
              <a:t>situace, při jejichž řešení je nutné použít násilí :</a:t>
            </a:r>
          </a:p>
          <a:p>
            <a:pPr lvl="2"/>
            <a:r>
              <a:rPr lang="cs-CZ" b="1" dirty="0" smtClean="0"/>
              <a:t>situace sebeochranné</a:t>
            </a:r>
            <a:r>
              <a:rPr lang="cs-CZ" sz="1800" dirty="0" smtClean="0"/>
              <a:t> - nevyžadují použití krajních forem násilí) </a:t>
            </a:r>
            <a:endParaRPr lang="cs-CZ" dirty="0" smtClean="0"/>
          </a:p>
          <a:p>
            <a:pPr lvl="2"/>
            <a:r>
              <a:rPr lang="cs-CZ" b="1" dirty="0" smtClean="0"/>
              <a:t>situace sebeobranné</a:t>
            </a:r>
            <a:r>
              <a:rPr lang="cs-CZ" sz="1800" dirty="0" smtClean="0"/>
              <a:t> - u nichž jsou cíle jedince - obránce - natolik eticky a společensky závažné, že to ospravedlňuje použití krajních forem násilí</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b="1" dirty="0" smtClean="0"/>
              <a:t>Principy obrany v </a:t>
            </a:r>
            <a:r>
              <a:rPr lang="cs-CZ" b="1" dirty="0" err="1" smtClean="0"/>
              <a:t>sindefendologii</a:t>
            </a:r>
            <a:endParaRPr lang="cs-CZ" b="1" dirty="0" smtClean="0"/>
          </a:p>
          <a:p>
            <a:pPr lvl="1"/>
            <a:r>
              <a:rPr lang="cs-CZ" b="1" dirty="0" smtClean="0"/>
              <a:t>Princip práva na obranu</a:t>
            </a:r>
            <a:endParaRPr lang="cs-CZ" dirty="0" smtClean="0"/>
          </a:p>
          <a:p>
            <a:pPr lvl="1"/>
            <a:r>
              <a:rPr lang="cs-CZ" b="1" dirty="0" smtClean="0"/>
              <a:t>Princip spolehlivosti obrany</a:t>
            </a:r>
            <a:endParaRPr lang="cs-CZ" dirty="0" smtClean="0"/>
          </a:p>
          <a:p>
            <a:pPr lvl="1"/>
            <a:r>
              <a:rPr lang="cs-CZ" b="1" dirty="0" smtClean="0"/>
              <a:t>Princip odpovědnosti útočníka</a:t>
            </a:r>
            <a:endParaRPr lang="cs-CZ" dirty="0" smtClean="0"/>
          </a:p>
          <a:p>
            <a:r>
              <a:rPr lang="cs-CZ" b="1" dirty="0" smtClean="0"/>
              <a:t>teorie boje </a:t>
            </a:r>
            <a:r>
              <a:rPr lang="cs-CZ" sz="2000" dirty="0" smtClean="0"/>
              <a:t>každý bojový (</a:t>
            </a:r>
            <a:r>
              <a:rPr lang="cs-CZ" sz="2000" dirty="0" err="1" smtClean="0"/>
              <a:t>úpolový</a:t>
            </a:r>
            <a:r>
              <a:rPr lang="cs-CZ" sz="2000" dirty="0" smtClean="0"/>
              <a:t>) systém používá jednu ze čtyřech teorií obrany:</a:t>
            </a:r>
            <a:endParaRPr lang="cs-CZ" dirty="0" smtClean="0"/>
          </a:p>
          <a:p>
            <a:pPr lvl="1"/>
            <a:r>
              <a:rPr lang="cs-CZ" dirty="0" err="1" smtClean="0"/>
              <a:t>Kvazisignální</a:t>
            </a:r>
            <a:r>
              <a:rPr lang="cs-CZ" dirty="0" smtClean="0"/>
              <a:t> </a:t>
            </a:r>
            <a:r>
              <a:rPr lang="cs-CZ" sz="1700" dirty="0" smtClean="0">
                <a:solidFill>
                  <a:schemeClr val="tx1"/>
                </a:solidFill>
              </a:rPr>
              <a:t>(poznávající již </a:t>
            </a:r>
            <a:r>
              <a:rPr lang="cs-CZ" sz="1700" dirty="0" err="1" smtClean="0">
                <a:solidFill>
                  <a:schemeClr val="tx1"/>
                </a:solidFill>
              </a:rPr>
              <a:t>nastálé</a:t>
            </a:r>
            <a:r>
              <a:rPr lang="cs-CZ" sz="1700" dirty="0" smtClean="0">
                <a:solidFill>
                  <a:schemeClr val="tx1"/>
                </a:solidFill>
              </a:rPr>
              <a:t>, obrana po útoku)</a:t>
            </a:r>
            <a:endParaRPr lang="cs-CZ" dirty="0" smtClean="0">
              <a:solidFill>
                <a:schemeClr val="tx1"/>
              </a:solidFill>
            </a:endParaRPr>
          </a:p>
          <a:p>
            <a:pPr lvl="1"/>
            <a:r>
              <a:rPr lang="cs-CZ" dirty="0" err="1" smtClean="0"/>
              <a:t>Multisignální</a:t>
            </a:r>
            <a:r>
              <a:rPr lang="cs-CZ" dirty="0" smtClean="0"/>
              <a:t> </a:t>
            </a:r>
            <a:r>
              <a:rPr lang="cs-CZ" sz="1700" dirty="0" smtClean="0">
                <a:solidFill>
                  <a:schemeClr val="tx1"/>
                </a:solidFill>
              </a:rPr>
              <a:t>(poznávající tak, že opak je vyloučen, obrana v okamžiku útoku)  (http://www.</a:t>
            </a:r>
            <a:r>
              <a:rPr lang="cs-CZ" sz="1700" dirty="0" err="1" smtClean="0">
                <a:solidFill>
                  <a:schemeClr val="tx1"/>
                </a:solidFill>
              </a:rPr>
              <a:t>skola</a:t>
            </a:r>
            <a:r>
              <a:rPr lang="cs-CZ" sz="1700" dirty="0" smtClean="0">
                <a:solidFill>
                  <a:schemeClr val="tx1"/>
                </a:solidFill>
              </a:rPr>
              <a:t>-sebeobrany.</a:t>
            </a:r>
            <a:r>
              <a:rPr lang="cs-CZ" sz="1700" dirty="0" err="1" smtClean="0">
                <a:solidFill>
                  <a:schemeClr val="tx1"/>
                </a:solidFill>
              </a:rPr>
              <a:t>cz</a:t>
            </a:r>
            <a:r>
              <a:rPr lang="cs-CZ" sz="1700" dirty="0" smtClean="0">
                <a:solidFill>
                  <a:schemeClr val="tx1"/>
                </a:solidFill>
              </a:rPr>
              <a:t>)</a:t>
            </a:r>
            <a:endParaRPr lang="cs-CZ" dirty="0" smtClean="0">
              <a:solidFill>
                <a:schemeClr val="tx1"/>
              </a:solidFill>
            </a:endParaRPr>
          </a:p>
          <a:p>
            <a:pPr lvl="1"/>
            <a:r>
              <a:rPr lang="cs-CZ" dirty="0" err="1" smtClean="0"/>
              <a:t>Monosignální</a:t>
            </a:r>
            <a:r>
              <a:rPr lang="cs-CZ" dirty="0" smtClean="0"/>
              <a:t> </a:t>
            </a:r>
            <a:r>
              <a:rPr lang="cs-CZ" sz="1700" dirty="0" smtClean="0">
                <a:solidFill>
                  <a:schemeClr val="tx1"/>
                </a:solidFill>
              </a:rPr>
              <a:t>(poznávající možné, obrana před útokem)</a:t>
            </a:r>
            <a:endParaRPr lang="cs-CZ" dirty="0" smtClean="0">
              <a:solidFill>
                <a:schemeClr val="tx1"/>
              </a:solidFill>
            </a:endParaRPr>
          </a:p>
          <a:p>
            <a:pPr lvl="1"/>
            <a:r>
              <a:rPr lang="cs-CZ" dirty="0" err="1" smtClean="0"/>
              <a:t>Antisignální</a:t>
            </a:r>
            <a:r>
              <a:rPr lang="cs-CZ" dirty="0" smtClean="0"/>
              <a:t> </a:t>
            </a:r>
            <a:r>
              <a:rPr lang="cs-CZ" sz="1700" dirty="0" smtClean="0">
                <a:solidFill>
                  <a:schemeClr val="tx1"/>
                </a:solidFill>
              </a:rPr>
              <a:t>(</a:t>
            </a:r>
            <a:r>
              <a:rPr lang="cs-CZ" sz="1700" dirty="0" err="1" smtClean="0">
                <a:solidFill>
                  <a:schemeClr val="tx1"/>
                </a:solidFill>
              </a:rPr>
              <a:t>Antisignální</a:t>
            </a:r>
            <a:r>
              <a:rPr lang="cs-CZ" sz="1700" dirty="0" smtClean="0">
                <a:solidFill>
                  <a:schemeClr val="tx1"/>
                </a:solidFill>
              </a:rPr>
              <a:t> bojovník vítězí ne spočinutím na technických a taktických prostředcích sebeobrany, nýbrž naprostou </a:t>
            </a:r>
            <a:r>
              <a:rPr lang="cs-CZ" sz="1700" dirty="0" err="1" smtClean="0">
                <a:solidFill>
                  <a:schemeClr val="tx1"/>
                </a:solidFill>
              </a:rPr>
              <a:t>disformací</a:t>
            </a:r>
            <a:r>
              <a:rPr lang="cs-CZ" sz="1700" dirty="0" smtClean="0">
                <a:solidFill>
                  <a:schemeClr val="tx1"/>
                </a:solidFill>
              </a:rPr>
              <a:t> sebe: když je naprosto nezávislý na nebytí smrti a bytí života, v mžiku totální </a:t>
            </a:r>
            <a:r>
              <a:rPr lang="cs-CZ" sz="1700" dirty="0" err="1" smtClean="0">
                <a:solidFill>
                  <a:schemeClr val="tx1"/>
                </a:solidFill>
              </a:rPr>
              <a:t>antisignální</a:t>
            </a:r>
            <a:r>
              <a:rPr lang="cs-CZ" sz="1700" dirty="0" smtClean="0">
                <a:solidFill>
                  <a:schemeClr val="tx1"/>
                </a:solidFill>
              </a:rPr>
              <a:t> identifikace </a:t>
            </a:r>
            <a:r>
              <a:rPr lang="cs-CZ" sz="1700" dirty="0" err="1" smtClean="0">
                <a:solidFill>
                  <a:schemeClr val="tx1"/>
                </a:solidFill>
              </a:rPr>
              <a:t>antisignálního</a:t>
            </a:r>
            <a:r>
              <a:rPr lang="cs-CZ" sz="1700" dirty="0" smtClean="0">
                <a:solidFill>
                  <a:schemeClr val="tx1"/>
                </a:solidFill>
              </a:rPr>
              <a:t> subjektu a </a:t>
            </a:r>
            <a:r>
              <a:rPr lang="cs-CZ" sz="1700" dirty="0" err="1" smtClean="0">
                <a:solidFill>
                  <a:schemeClr val="tx1"/>
                </a:solidFill>
              </a:rPr>
              <a:t>antisignální</a:t>
            </a:r>
            <a:r>
              <a:rPr lang="cs-CZ" sz="1700" dirty="0" smtClean="0">
                <a:solidFill>
                  <a:schemeClr val="tx1"/>
                </a:solidFill>
              </a:rPr>
              <a:t> </a:t>
            </a:r>
            <a:r>
              <a:rPr lang="cs-CZ" sz="1700" dirty="0" err="1" smtClean="0">
                <a:solidFill>
                  <a:schemeClr val="tx1"/>
                </a:solidFill>
              </a:rPr>
              <a:t>emerse</a:t>
            </a:r>
            <a:r>
              <a:rPr lang="cs-CZ" sz="1700" dirty="0" smtClean="0">
                <a:solidFill>
                  <a:schemeClr val="tx1"/>
                </a:solidFill>
              </a:rPr>
              <a:t> soupeře, v mžiku frikcemi nebrzděného výtrysku (naprosto </a:t>
            </a:r>
            <a:r>
              <a:rPr lang="cs-CZ" sz="1700" dirty="0" err="1" smtClean="0">
                <a:solidFill>
                  <a:schemeClr val="tx1"/>
                </a:solidFill>
              </a:rPr>
              <a:t>sonomní</a:t>
            </a:r>
            <a:r>
              <a:rPr lang="cs-CZ" sz="1700" dirty="0" smtClean="0">
                <a:solidFill>
                  <a:schemeClr val="tx1"/>
                </a:solidFill>
              </a:rPr>
              <a:t>) </a:t>
            </a:r>
            <a:r>
              <a:rPr lang="cs-CZ" sz="1700" dirty="0" err="1" smtClean="0">
                <a:solidFill>
                  <a:schemeClr val="tx1"/>
                </a:solidFill>
              </a:rPr>
              <a:t>antisignální</a:t>
            </a:r>
            <a:r>
              <a:rPr lang="cs-CZ" sz="1700" dirty="0" smtClean="0">
                <a:solidFill>
                  <a:schemeClr val="tx1"/>
                </a:solidFill>
              </a:rPr>
              <a:t> energie.)</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0"/>
            <a:r>
              <a:rPr lang="cs-CZ" dirty="0" smtClean="0"/>
              <a:t>Sebeobranné situace:</a:t>
            </a:r>
          </a:p>
          <a:p>
            <a:pPr lvl="1"/>
            <a:r>
              <a:rPr lang="cs-CZ" dirty="0" smtClean="0"/>
              <a:t>Střetný boj (oba bojující považují situaci za sebeobrannou)</a:t>
            </a:r>
          </a:p>
          <a:p>
            <a:pPr lvl="1"/>
            <a:r>
              <a:rPr lang="cs-CZ" dirty="0" smtClean="0"/>
              <a:t>Přepad</a:t>
            </a:r>
          </a:p>
          <a:p>
            <a:pPr lvl="2"/>
            <a:r>
              <a:rPr lang="cs-CZ" dirty="0" smtClean="0"/>
              <a:t>přepad ze zálohy (soupeř neví o obráncově přítomnosti)</a:t>
            </a:r>
          </a:p>
          <a:p>
            <a:pPr lvl="2"/>
            <a:r>
              <a:rPr lang="cs-CZ" dirty="0" smtClean="0"/>
              <a:t>situační přepad (soupeř ví o obráncově přítomnosti, situaci však nepovažuje za sebeobrannou)</a:t>
            </a:r>
          </a:p>
          <a:p>
            <a:endParaRPr lang="cs-CZ" dirty="0" smtClean="0"/>
          </a:p>
          <a:p>
            <a:r>
              <a:rPr lang="cs-CZ" dirty="0" smtClean="0"/>
              <a:t>Výcvik v sebeobraně</a:t>
            </a:r>
          </a:p>
          <a:p>
            <a:pPr lvl="1"/>
            <a:r>
              <a:rPr lang="cs-CZ" dirty="0" smtClean="0"/>
              <a:t>minimalistický </a:t>
            </a:r>
            <a:r>
              <a:rPr lang="cs-CZ" sz="1800" dirty="0" smtClean="0"/>
              <a:t>(získání převahy nad laikem)</a:t>
            </a:r>
            <a:endParaRPr lang="cs-CZ" dirty="0" smtClean="0"/>
          </a:p>
          <a:p>
            <a:pPr lvl="1"/>
            <a:r>
              <a:rPr lang="cs-CZ" dirty="0" smtClean="0"/>
              <a:t>maximalistický </a:t>
            </a:r>
            <a:r>
              <a:rPr lang="cs-CZ" sz="1800" dirty="0" smtClean="0"/>
              <a:t>(získání převahy nad odborníkem)</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cs-CZ" dirty="0"/>
          </a:p>
        </p:txBody>
      </p:sp>
      <p:sp>
        <p:nvSpPr>
          <p:cNvPr id="2" name="Nadpis 1"/>
          <p:cNvSpPr>
            <a:spLocks noGrp="1"/>
          </p:cNvSpPr>
          <p:nvPr>
            <p:ph type="ctrTitle"/>
          </p:nvPr>
        </p:nvSpPr>
        <p:spPr/>
        <p:txBody>
          <a:bodyPr/>
          <a:lstStyle/>
          <a:p>
            <a:pPr eaLnBrk="1" fontAlgn="auto" hangingPunct="1">
              <a:spcAft>
                <a:spcPts val="0"/>
              </a:spcAft>
              <a:defRPr/>
            </a:pPr>
            <a:r>
              <a:rPr lang="cs-CZ" smtClean="0"/>
              <a:t>Od výcviku založeném na víře přes zkušenost k důkazům</a:t>
            </a:r>
            <a:endParaRPr lang="cs-CZ"/>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Výhrady</a:t>
            </a:r>
          </a:p>
          <a:p>
            <a:pPr lvl="1"/>
            <a:r>
              <a:rPr lang="cs-CZ" dirty="0" smtClean="0"/>
              <a:t>Nedostatečná zkušenostní východiska</a:t>
            </a:r>
          </a:p>
          <a:p>
            <a:pPr lvl="1"/>
            <a:r>
              <a:rPr lang="cs-CZ" dirty="0" smtClean="0"/>
              <a:t>Nedostatečný (žádný) výzkum jiných teorií sebeobrany, nebo teorií bojových umění</a:t>
            </a:r>
          </a:p>
          <a:p>
            <a:pPr lvl="1"/>
            <a:r>
              <a:rPr lang="cs-CZ" dirty="0" smtClean="0"/>
              <a:t>Složitý systém i terminologie</a:t>
            </a:r>
          </a:p>
          <a:p>
            <a:pPr lvl="1"/>
            <a:r>
              <a:rPr lang="cs-CZ" dirty="0" smtClean="0"/>
              <a:t>Systém není životaschopný, v současnosti již není živý</a:t>
            </a:r>
          </a:p>
          <a:p>
            <a:pPr lvl="1"/>
            <a:r>
              <a:rPr lang="cs-CZ" dirty="0" err="1" smtClean="0"/>
              <a:t>Gendrový</a:t>
            </a:r>
            <a:r>
              <a:rPr lang="cs-CZ" dirty="0" smtClean="0"/>
              <a:t> determinizmus </a:t>
            </a:r>
            <a:r>
              <a:rPr lang="cs-CZ" sz="1400" dirty="0" smtClean="0"/>
              <a:t>(„Je třeba vědět, že </a:t>
            </a:r>
            <a:r>
              <a:rPr lang="cs-CZ" sz="1400" dirty="0" err="1" smtClean="0"/>
              <a:t>Brana</a:t>
            </a:r>
            <a:r>
              <a:rPr lang="cs-CZ" sz="1400" dirty="0" smtClean="0"/>
              <a:t> je extrémně tvrdá škola sebeobrany, a tudíž jakožto cesta k sebeobraně pro ženy nemožná. Pro účinné a spolehlivé řešení sebeobranných situací žena nemá postačující odolnost tělesnou, a už vůbec ne psychickou, a z její přirozenosti plyne, že ji ani nemůže získat.“)</a:t>
            </a:r>
            <a:endParaRPr lang="cs-CZ" dirty="0" smtClean="0"/>
          </a:p>
          <a:p>
            <a:pPr lvl="1"/>
            <a:r>
              <a:rPr lang="cs-CZ" dirty="0" smtClean="0"/>
              <a:t>Vykazují některé znaky sektářství (klub </a:t>
            </a:r>
            <a:r>
              <a:rPr lang="cs-CZ" dirty="0" err="1" smtClean="0"/>
              <a:t>Alogodos</a:t>
            </a:r>
            <a:r>
              <a:rPr lang="cs-CZ" dirty="0" smtClean="0"/>
              <a:t>)</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Vzniklo jako eklektický systém reagující na aktuální požadavky v Japonsku na konci 19. století</a:t>
            </a:r>
          </a:p>
          <a:p>
            <a:endParaRPr lang="cs-CZ" dirty="0" smtClean="0"/>
          </a:p>
          <a:p>
            <a:r>
              <a:rPr lang="cs-CZ" dirty="0" smtClean="0"/>
              <a:t>Cíle</a:t>
            </a:r>
          </a:p>
          <a:p>
            <a:pPr lvl="1"/>
            <a:r>
              <a:rPr lang="cs-CZ" b="1" dirty="0" err="1" smtClean="0"/>
              <a:t>renšindó</a:t>
            </a:r>
            <a:r>
              <a:rPr lang="cs-CZ" dirty="0" smtClean="0"/>
              <a:t> – tělesná výchova, fyzický rozvoj</a:t>
            </a:r>
          </a:p>
          <a:p>
            <a:pPr lvl="1"/>
            <a:r>
              <a:rPr lang="cs-CZ" b="1" dirty="0" err="1" smtClean="0"/>
              <a:t>šušinhó</a:t>
            </a:r>
            <a:r>
              <a:rPr lang="cs-CZ" dirty="0" smtClean="0"/>
              <a:t> – mravní výchova, psychický rozvoj</a:t>
            </a:r>
          </a:p>
          <a:p>
            <a:pPr lvl="1"/>
            <a:r>
              <a:rPr lang="cs-CZ" b="1" dirty="0" err="1" smtClean="0"/>
              <a:t>šóbuhó</a:t>
            </a:r>
            <a:r>
              <a:rPr lang="cs-CZ" dirty="0" smtClean="0"/>
              <a:t> – branná výchova, sebeobrana</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Technická východiska</a:t>
            </a:r>
          </a:p>
          <a:p>
            <a:pPr lvl="1"/>
            <a:r>
              <a:rPr lang="cs-CZ" dirty="0" smtClean="0"/>
              <a:t>Pečlivý výběr a vývoj efektivních technik</a:t>
            </a:r>
          </a:p>
          <a:p>
            <a:pPr lvl="2"/>
            <a:r>
              <a:rPr lang="cs-CZ" dirty="0" smtClean="0"/>
              <a:t>Údery, hody, znehybnění</a:t>
            </a:r>
          </a:p>
          <a:p>
            <a:r>
              <a:rPr lang="cs-CZ" dirty="0" smtClean="0"/>
              <a:t>Každý fyzický trénink má být utilitární</a:t>
            </a:r>
          </a:p>
          <a:p>
            <a:pPr lvl="1"/>
            <a:r>
              <a:rPr lang="cs-CZ" dirty="0" smtClean="0"/>
              <a:t>Údery a kopy jako „zdravotní gymnastika“ v </a:t>
            </a:r>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r>
              <a:rPr lang="cs-CZ" dirty="0" smtClean="0"/>
              <a:t>Preference boje v postoji (ne na zemi)</a:t>
            </a:r>
          </a:p>
          <a:p>
            <a:pPr lvl="1"/>
            <a:r>
              <a:rPr lang="cs-CZ" dirty="0" smtClean="0"/>
              <a:t>První džudisté na zemi prohrávali, stejné preference jsou i v současných pravidlech </a:t>
            </a:r>
            <a:r>
              <a:rPr lang="cs-CZ" dirty="0" err="1" smtClean="0"/>
              <a:t>džúdó</a:t>
            </a:r>
            <a:endParaRPr lang="cs-CZ" dirty="0" smtClean="0"/>
          </a:p>
          <a:p>
            <a:r>
              <a:rPr lang="cs-CZ" dirty="0" smtClean="0"/>
              <a:t>Nácvik musí probíhat prostřednictvím volného boje</a:t>
            </a:r>
          </a:p>
          <a:p>
            <a:pPr lvl="1"/>
            <a:r>
              <a:rPr lang="cs-CZ" dirty="0" err="1" smtClean="0"/>
              <a:t>Randori</a:t>
            </a:r>
            <a:r>
              <a:rPr lang="cs-CZ" dirty="0" smtClean="0"/>
              <a:t> </a:t>
            </a:r>
            <a:r>
              <a:rPr lang="cs-CZ" dirty="0" err="1" smtClean="0"/>
              <a:t>vs</a:t>
            </a:r>
            <a:r>
              <a:rPr lang="cs-CZ" dirty="0" smtClean="0"/>
              <a:t> kata</a:t>
            </a:r>
          </a:p>
          <a:p>
            <a:r>
              <a:rPr lang="cs-CZ" dirty="0" smtClean="0"/>
              <a:t>Úprava cvičebního úboru směrem k západní módě</a:t>
            </a:r>
          </a:p>
          <a:p>
            <a:pPr lvl="1"/>
            <a:r>
              <a:rPr lang="cs-CZ" dirty="0" smtClean="0"/>
              <a:t>Úprava (prodloužení) kalhot a rukávů</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pPr lvl="1"/>
            <a:r>
              <a:rPr lang="cs-CZ" dirty="0" err="1" smtClean="0"/>
              <a:t>tandoku</a:t>
            </a:r>
            <a:r>
              <a:rPr lang="cs-CZ" dirty="0" smtClean="0"/>
              <a:t> </a:t>
            </a:r>
            <a:r>
              <a:rPr lang="cs-CZ" dirty="0" err="1" smtClean="0"/>
              <a:t>renšú</a:t>
            </a:r>
            <a:r>
              <a:rPr lang="cs-CZ" dirty="0" smtClean="0"/>
              <a:t>, samostatná cvičení bez partnera</a:t>
            </a:r>
          </a:p>
          <a:p>
            <a:pPr lvl="1"/>
            <a:r>
              <a:rPr lang="cs-CZ" dirty="0" err="1" smtClean="0"/>
              <a:t>sotai</a:t>
            </a:r>
            <a:r>
              <a:rPr lang="cs-CZ" dirty="0" smtClean="0"/>
              <a:t> </a:t>
            </a:r>
            <a:r>
              <a:rPr lang="cs-CZ" dirty="0" err="1" smtClean="0"/>
              <a:t>renšú</a:t>
            </a:r>
            <a:r>
              <a:rPr lang="cs-CZ" dirty="0" smtClean="0"/>
              <a:t>, cvičení s partnerem</a:t>
            </a:r>
          </a:p>
          <a:p>
            <a:pPr lvl="2"/>
            <a:r>
              <a:rPr lang="cs-CZ" sz="2400" dirty="0" err="1" smtClean="0"/>
              <a:t>kime</a:t>
            </a:r>
            <a:r>
              <a:rPr lang="cs-CZ" sz="2400" dirty="0" smtClean="0"/>
              <a:t> </a:t>
            </a:r>
            <a:r>
              <a:rPr lang="cs-CZ" sz="2400" dirty="0" err="1" smtClean="0"/>
              <a:t>šiki</a:t>
            </a:r>
            <a:r>
              <a:rPr lang="cs-CZ" sz="2400" dirty="0" smtClean="0"/>
              <a:t>, rychlost a rozhodnost pohybu</a:t>
            </a:r>
          </a:p>
          <a:p>
            <a:pPr lvl="2"/>
            <a:r>
              <a:rPr lang="cs-CZ" sz="2400" dirty="0" err="1" smtClean="0"/>
              <a:t>džú</a:t>
            </a:r>
            <a:r>
              <a:rPr lang="cs-CZ" sz="2400" dirty="0" smtClean="0"/>
              <a:t> </a:t>
            </a:r>
            <a:r>
              <a:rPr lang="cs-CZ" sz="2400" dirty="0" err="1" smtClean="0"/>
              <a:t>šiki</a:t>
            </a:r>
            <a:r>
              <a:rPr lang="cs-CZ" sz="2400" dirty="0" smtClean="0"/>
              <a:t>, uvolněnost a přizpůsobivost pohybu</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err="1" smtClean="0"/>
              <a:t>Šinken</a:t>
            </a:r>
            <a:r>
              <a:rPr lang="cs-CZ" dirty="0" smtClean="0"/>
              <a:t> </a:t>
            </a:r>
            <a:r>
              <a:rPr lang="cs-CZ" dirty="0" err="1" smtClean="0"/>
              <a:t>šobu</a:t>
            </a:r>
            <a:r>
              <a:rPr lang="cs-CZ" dirty="0" smtClean="0"/>
              <a:t> no kata</a:t>
            </a:r>
          </a:p>
          <a:p>
            <a:pPr lvl="1"/>
            <a:r>
              <a:rPr lang="cs-CZ" dirty="0" smtClean="0">
                <a:hlinkClick r:id="rId2"/>
              </a:rPr>
              <a:t>Kime no kata </a:t>
            </a:r>
            <a:r>
              <a:rPr lang="cs-CZ" sz="1800" dirty="0" smtClean="0">
                <a:solidFill>
                  <a:schemeClr val="tx1"/>
                </a:solidFill>
              </a:rPr>
              <a:t>(obrana proti úchopům, úderům, kopům, noži a meči)</a:t>
            </a:r>
            <a:endParaRPr lang="cs-CZ" dirty="0" smtClean="0">
              <a:solidFill>
                <a:schemeClr val="tx1"/>
              </a:solidFill>
            </a:endParaRPr>
          </a:p>
          <a:p>
            <a:pPr lvl="2"/>
            <a:r>
              <a:rPr lang="cs-CZ" dirty="0" err="1" smtClean="0"/>
              <a:t>Idori</a:t>
            </a:r>
            <a:endParaRPr lang="cs-CZ" dirty="0" smtClean="0"/>
          </a:p>
          <a:p>
            <a:pPr lvl="2"/>
            <a:r>
              <a:rPr lang="cs-CZ" dirty="0" err="1" smtClean="0"/>
              <a:t>Tači</a:t>
            </a:r>
            <a:r>
              <a:rPr lang="cs-CZ" dirty="0" smtClean="0"/>
              <a:t> </a:t>
            </a:r>
            <a:r>
              <a:rPr lang="cs-CZ" dirty="0" err="1" smtClean="0"/>
              <a:t>dori</a:t>
            </a:r>
            <a:endParaRPr lang="cs-CZ" dirty="0" smtClean="0"/>
          </a:p>
          <a:p>
            <a:pPr lvl="1"/>
            <a:endParaRPr lang="cs-CZ" dirty="0" smtClean="0"/>
          </a:p>
          <a:p>
            <a:pPr lvl="1"/>
            <a:r>
              <a:rPr lang="cs-CZ" dirty="0" smtClean="0">
                <a:hlinkClick r:id="rId3"/>
              </a:rPr>
              <a:t>Gošin džucu no kata </a:t>
            </a:r>
            <a:r>
              <a:rPr lang="cs-CZ" sz="1800" dirty="0" smtClean="0">
                <a:solidFill>
                  <a:schemeClr val="tx1"/>
                </a:solidFill>
              </a:rPr>
              <a:t>(1956, obrana proti úchopům, úderům, kopům, noži, tyči, pistoli)</a:t>
            </a:r>
            <a:endParaRPr lang="cs-CZ" dirty="0" smtClean="0">
              <a:solidFill>
                <a:schemeClr val="tx1"/>
              </a:solidFill>
            </a:endParaRPr>
          </a:p>
          <a:p>
            <a:pPr lvl="2"/>
            <a:r>
              <a:rPr lang="cs-CZ" dirty="0" err="1" smtClean="0"/>
              <a:t>Tóšu</a:t>
            </a:r>
            <a:r>
              <a:rPr lang="cs-CZ" dirty="0" smtClean="0"/>
              <a:t> no </a:t>
            </a:r>
            <a:r>
              <a:rPr lang="cs-CZ" dirty="0" err="1" smtClean="0"/>
              <a:t>bu</a:t>
            </a:r>
            <a:endParaRPr lang="cs-CZ" dirty="0" smtClean="0"/>
          </a:p>
          <a:p>
            <a:pPr lvl="2"/>
            <a:r>
              <a:rPr lang="cs-CZ" dirty="0" err="1" smtClean="0"/>
              <a:t>Buki</a:t>
            </a:r>
            <a:r>
              <a:rPr lang="cs-CZ" dirty="0" smtClean="0"/>
              <a:t> no </a:t>
            </a:r>
            <a:r>
              <a:rPr lang="cs-CZ" dirty="0" err="1" smtClean="0"/>
              <a:t>bu</a:t>
            </a:r>
            <a:endParaRPr lang="cs-CZ" dirty="0" smtClean="0"/>
          </a:p>
          <a:p>
            <a:pPr lvl="2"/>
            <a:endParaRPr lang="cs-CZ" dirty="0" smtClean="0"/>
          </a:p>
          <a:p>
            <a:pPr lvl="2"/>
            <a:r>
              <a:rPr lang="cs-CZ" dirty="0" smtClean="0"/>
              <a:t>Z didaktického hlediska se pracuje ve tří vzdálenostech:</a:t>
            </a:r>
          </a:p>
          <a:p>
            <a:pPr lvl="3"/>
            <a:r>
              <a:rPr lang="cs-CZ" dirty="0" smtClean="0"/>
              <a:t>Kontaktní (úchopy)</a:t>
            </a:r>
          </a:p>
          <a:p>
            <a:pPr lvl="3"/>
            <a:r>
              <a:rPr lang="cs-CZ" dirty="0" smtClean="0"/>
              <a:t>Krátká (údery, kopy)</a:t>
            </a:r>
          </a:p>
          <a:p>
            <a:pPr lvl="3"/>
            <a:r>
              <a:rPr lang="cs-CZ" dirty="0" smtClean="0"/>
              <a:t>Dlouhá (zbraně)</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 samostatně rozvinutou teorii sebeobrany, historicky nemělo jiný cíl</a:t>
            </a:r>
          </a:p>
          <a:p>
            <a:r>
              <a:rPr lang="cs-CZ" dirty="0" smtClean="0"/>
              <a:t>V současnosti je známých mnoho různých škol, které se i v teorii liší</a:t>
            </a:r>
          </a:p>
          <a:p>
            <a:r>
              <a:rPr lang="cs-CZ" dirty="0" smtClean="0"/>
              <a:t>Z historických důvodů se preferuje vítězství jediným úderem (tj. technikou)</a:t>
            </a:r>
          </a:p>
          <a:p>
            <a:r>
              <a:rPr lang="cs-CZ" dirty="0" smtClean="0"/>
              <a:t>Části těla jsou zbraní</a:t>
            </a:r>
            <a:endParaRPr lang="cs-CZ" dirty="0"/>
          </a:p>
        </p:txBody>
      </p:sp>
      <p:sp>
        <p:nvSpPr>
          <p:cNvPr id="3" name="Nadpis 2"/>
          <p:cNvSpPr>
            <a:spLocks noGrp="1"/>
          </p:cNvSpPr>
          <p:nvPr>
            <p:ph type="title"/>
          </p:nvPr>
        </p:nvSpPr>
        <p:spPr/>
        <p:txBody>
          <a:bodyPr/>
          <a:lstStyle/>
          <a:p>
            <a:r>
              <a:rPr lang="cs-CZ" dirty="0" smtClean="0"/>
              <a:t>Teorie sebeobrany: </a:t>
            </a:r>
            <a:r>
              <a:rPr lang="cs-CZ" dirty="0" smtClean="0">
                <a:hlinkClick r:id="rId2"/>
              </a:rPr>
              <a:t>karate</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Aikidó</a:t>
            </a:r>
            <a:r>
              <a:rPr lang="cs-CZ" dirty="0" smtClean="0"/>
              <a:t> nevzniklo jako sebeobranný systém</a:t>
            </a:r>
          </a:p>
          <a:p>
            <a:r>
              <a:rPr lang="cs-CZ" dirty="0" smtClean="0"/>
              <a:t>Principy pohybu a taktiky je možné aplikovat v sebeobraně, je však těžké vyčlenit je od jiných principů:</a:t>
            </a:r>
          </a:p>
          <a:p>
            <a:pPr lvl="1"/>
            <a:r>
              <a:rPr lang="cs-CZ" dirty="0" smtClean="0"/>
              <a:t>Centralizace (sebe sama i vzhledem k partnerovi)</a:t>
            </a:r>
          </a:p>
          <a:p>
            <a:pPr lvl="1"/>
            <a:r>
              <a:rPr lang="cs-CZ" dirty="0" smtClean="0"/>
              <a:t>Aktivita (neustálý pohyb, nečeká se na útok)</a:t>
            </a:r>
          </a:p>
          <a:p>
            <a:pPr lvl="1"/>
            <a:r>
              <a:rPr lang="cs-CZ" dirty="0" smtClean="0"/>
              <a:t>Práce s principy </a:t>
            </a:r>
            <a:r>
              <a:rPr lang="cs-CZ" dirty="0" err="1" smtClean="0"/>
              <a:t>kjó</a:t>
            </a:r>
            <a:r>
              <a:rPr lang="cs-CZ" dirty="0" smtClean="0"/>
              <a:t> a </a:t>
            </a:r>
            <a:r>
              <a:rPr lang="cs-CZ" dirty="0" err="1" smtClean="0"/>
              <a:t>džicu</a:t>
            </a:r>
            <a:r>
              <a:rPr lang="cs-CZ" dirty="0" smtClean="0"/>
              <a:t> (především pomocí atemi)</a:t>
            </a:r>
          </a:p>
          <a:p>
            <a:pPr lvl="1"/>
            <a:r>
              <a:rPr lang="cs-CZ" dirty="0" smtClean="0"/>
              <a:t>Práce s jednotlivcem, jako se skupinou útočníků</a:t>
            </a:r>
          </a:p>
          <a:p>
            <a:pPr lvl="1"/>
            <a:r>
              <a:rPr lang="cs-CZ" dirty="0" err="1" smtClean="0"/>
              <a:t>Orenai</a:t>
            </a:r>
            <a:r>
              <a:rPr lang="cs-CZ" dirty="0" smtClean="0"/>
              <a:t> te – princip </a:t>
            </a:r>
            <a:r>
              <a:rPr lang="cs-CZ" dirty="0" err="1" smtClean="0"/>
              <a:t>neohnutelné</a:t>
            </a:r>
            <a:r>
              <a:rPr lang="cs-CZ" dirty="0" smtClean="0"/>
              <a:t> paže (</a:t>
            </a:r>
            <a:r>
              <a:rPr lang="cs-CZ" dirty="0" smtClean="0">
                <a:hlinkClick r:id="rId3"/>
              </a:rPr>
              <a:t>Tohei</a:t>
            </a:r>
            <a:r>
              <a:rPr lang="cs-CZ" dirty="0" smtClean="0"/>
              <a:t> </a:t>
            </a:r>
            <a:r>
              <a:rPr lang="cs-CZ" dirty="0" err="1" smtClean="0"/>
              <a:t>vs</a:t>
            </a:r>
            <a:r>
              <a:rPr lang="cs-CZ" dirty="0" smtClean="0"/>
              <a:t> </a:t>
            </a:r>
            <a:r>
              <a:rPr lang="cs-CZ" dirty="0" smtClean="0">
                <a:hlinkClick r:id="rId4"/>
              </a:rPr>
              <a:t>Blauer</a:t>
            </a:r>
            <a:r>
              <a:rPr lang="cs-CZ" dirty="0" smtClean="0"/>
              <a:t>)</a:t>
            </a:r>
          </a:p>
          <a:p>
            <a:pPr lvl="1"/>
            <a:r>
              <a:rPr lang="cs-CZ" dirty="0" smtClean="0"/>
              <a:t>…</a:t>
            </a:r>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aikidó</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Súki</a:t>
            </a:r>
            <a:endParaRPr lang="cs-CZ" dirty="0" smtClean="0"/>
          </a:p>
          <a:p>
            <a:r>
              <a:rPr lang="cs-CZ" dirty="0" err="1" smtClean="0"/>
              <a:t>Šikaku</a:t>
            </a:r>
            <a:endParaRPr lang="cs-CZ" dirty="0" smtClean="0"/>
          </a:p>
          <a:p>
            <a:r>
              <a:rPr lang="cs-CZ" dirty="0" smtClean="0"/>
              <a:t>Bojové umění jako </a:t>
            </a:r>
            <a:r>
              <a:rPr lang="cs-CZ" dirty="0" err="1" smtClean="0"/>
              <a:t>heihó</a:t>
            </a:r>
            <a:endParaRPr lang="cs-CZ" dirty="0" smtClean="0"/>
          </a:p>
          <a:p>
            <a:r>
              <a:rPr lang="cs-CZ" dirty="0" err="1" smtClean="0"/>
              <a:t>Omote</a:t>
            </a:r>
            <a:r>
              <a:rPr lang="cs-CZ" dirty="0" smtClean="0"/>
              <a:t>/</a:t>
            </a:r>
            <a:r>
              <a:rPr lang="cs-CZ" dirty="0" err="1" smtClean="0"/>
              <a:t>ura</a:t>
            </a:r>
            <a:endParaRPr lang="cs-CZ" dirty="0" smtClean="0"/>
          </a:p>
          <a:p>
            <a:r>
              <a:rPr lang="cs-CZ" dirty="0" smtClean="0"/>
              <a:t>Sen (iniciativa)</a:t>
            </a:r>
          </a:p>
          <a:p>
            <a:pPr lvl="1"/>
            <a:r>
              <a:rPr lang="cs-CZ" dirty="0" smtClean="0"/>
              <a:t>Sen no sen: obrana (útok je již dokonán) - protiútok</a:t>
            </a:r>
          </a:p>
          <a:p>
            <a:pPr lvl="1"/>
            <a:r>
              <a:rPr lang="cs-CZ" dirty="0" smtClean="0"/>
              <a:t>Go no sen: protiútok (obrana v průběhu útoku)</a:t>
            </a:r>
          </a:p>
          <a:p>
            <a:pPr lvl="1"/>
            <a:r>
              <a:rPr lang="cs-CZ" dirty="0" smtClean="0"/>
              <a:t>Sen </a:t>
            </a:r>
            <a:r>
              <a:rPr lang="cs-CZ" dirty="0" err="1" smtClean="0"/>
              <a:t>sen</a:t>
            </a:r>
            <a:r>
              <a:rPr lang="cs-CZ" dirty="0" smtClean="0"/>
              <a:t> no sen: útok (obrana v době iniciace útoku)</a:t>
            </a:r>
          </a:p>
          <a:p>
            <a:pPr lvl="1"/>
            <a:endParaRPr lang="cs-CZ" dirty="0"/>
          </a:p>
        </p:txBody>
      </p:sp>
      <p:sp>
        <p:nvSpPr>
          <p:cNvPr id="3" name="Nadpis 2"/>
          <p:cNvSpPr>
            <a:spLocks noGrp="1"/>
          </p:cNvSpPr>
          <p:nvPr>
            <p:ph type="title"/>
          </p:nvPr>
        </p:nvSpPr>
        <p:spPr/>
        <p:txBody>
          <a:bodyPr>
            <a:normAutofit fontScale="90000"/>
          </a:bodyPr>
          <a:lstStyle/>
          <a:p>
            <a:r>
              <a:rPr lang="cs-CZ" dirty="0" smtClean="0"/>
              <a:t>Taktické principy v japonských bojových uměních</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Možnost použití různých zbraní</a:t>
            </a:r>
          </a:p>
          <a:p>
            <a:r>
              <a:rPr lang="cs-CZ" dirty="0" smtClean="0"/>
              <a:t>Možnost více útočníků</a:t>
            </a:r>
          </a:p>
          <a:p>
            <a:r>
              <a:rPr lang="cs-CZ" dirty="0" smtClean="0"/>
              <a:t>Nejsou zde známá pravidla boje</a:t>
            </a:r>
          </a:p>
          <a:p>
            <a:r>
              <a:rPr lang="cs-CZ" dirty="0" smtClean="0"/>
              <a:t>Oblečení neumožňuje optimální pohyb</a:t>
            </a:r>
          </a:p>
          <a:p>
            <a:r>
              <a:rPr lang="cs-CZ" dirty="0" smtClean="0"/>
              <a:t>Nikdo se nezajímá o zdraví aktérů</a:t>
            </a:r>
          </a:p>
          <a:p>
            <a:r>
              <a:rPr lang="cs-CZ" dirty="0" smtClean="0"/>
              <a:t>Nikdo se nezajímá o stav před útokem</a:t>
            </a:r>
          </a:p>
          <a:p>
            <a:r>
              <a:rPr lang="cs-CZ" dirty="0" smtClean="0"/>
              <a:t>Možnost ovlivnění alkoholem, drogami, změnami chování vlivem duševní choroby, či poruchy</a:t>
            </a:r>
          </a:p>
          <a:p>
            <a:r>
              <a:rPr lang="cs-CZ" dirty="0" smtClean="0"/>
              <a:t>Protivník (jeho technika, taktika, atd.) je neznámá</a:t>
            </a:r>
          </a:p>
          <a:p>
            <a:r>
              <a:rPr lang="cs-CZ" dirty="0" smtClean="0"/>
              <a:t>Není známé místo, ani čas útoku</a:t>
            </a:r>
          </a:p>
          <a:p>
            <a:r>
              <a:rPr lang="cs-CZ" dirty="0" smtClean="0"/>
              <a:t>Není možné vzdát se</a:t>
            </a:r>
          </a:p>
          <a:p>
            <a:r>
              <a:rPr lang="cs-CZ" dirty="0" smtClean="0"/>
              <a:t>Boj začíná náhle, bez přípravy</a:t>
            </a:r>
            <a:endParaRPr lang="cs-CZ" dirty="0"/>
          </a:p>
        </p:txBody>
      </p:sp>
      <p:sp>
        <p:nvSpPr>
          <p:cNvPr id="3" name="Nadpis 2"/>
          <p:cNvSpPr>
            <a:spLocks noGrp="1"/>
          </p:cNvSpPr>
          <p:nvPr>
            <p:ph type="title"/>
          </p:nvPr>
        </p:nvSpPr>
        <p:spPr/>
        <p:txBody>
          <a:bodyPr>
            <a:normAutofit fontScale="90000"/>
          </a:bodyPr>
          <a:lstStyle/>
          <a:p>
            <a:r>
              <a:rPr lang="cs-CZ" dirty="0" smtClean="0"/>
              <a:t>Některé populární rozdíly sportovního boje a </a:t>
            </a:r>
            <a:r>
              <a:rPr lang="cs-CZ" dirty="0" smtClean="0">
                <a:hlinkClick r:id="rId2"/>
              </a:rPr>
              <a:t>boje k přežití</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Nemáme ustálenou definici sebeobrany</a:t>
            </a:r>
          </a:p>
          <a:p>
            <a:endParaRPr lang="cs-CZ" dirty="0" smtClean="0"/>
          </a:p>
          <a:p>
            <a:r>
              <a:rPr lang="cs-CZ" dirty="0" smtClean="0"/>
              <a:t>V různých kulturách může být chápána rozdílně</a:t>
            </a:r>
          </a:p>
          <a:p>
            <a:pPr lvl="1"/>
            <a:r>
              <a:rPr lang="cs-CZ" dirty="0" smtClean="0"/>
              <a:t>Sebeobrana, sebeochrana, nutná obrana</a:t>
            </a:r>
          </a:p>
          <a:p>
            <a:pPr lvl="1"/>
            <a:r>
              <a:rPr lang="cs-CZ" dirty="0" err="1" smtClean="0"/>
              <a:t>Self</a:t>
            </a:r>
            <a:r>
              <a:rPr lang="cs-CZ" dirty="0" smtClean="0"/>
              <a:t>-defense, </a:t>
            </a:r>
            <a:r>
              <a:rPr lang="cs-CZ" dirty="0" err="1" smtClean="0"/>
              <a:t>Self</a:t>
            </a:r>
            <a:r>
              <a:rPr lang="cs-CZ" dirty="0" smtClean="0"/>
              <a:t>-</a:t>
            </a:r>
            <a:r>
              <a:rPr lang="cs-CZ" dirty="0" err="1" smtClean="0"/>
              <a:t>protection</a:t>
            </a:r>
            <a:r>
              <a:rPr lang="cs-CZ" dirty="0" smtClean="0"/>
              <a:t>, </a:t>
            </a:r>
            <a:r>
              <a:rPr lang="cs-CZ" dirty="0" err="1" smtClean="0"/>
              <a:t>Self</a:t>
            </a:r>
            <a:r>
              <a:rPr lang="cs-CZ" dirty="0" smtClean="0"/>
              <a:t>-</a:t>
            </a:r>
            <a:r>
              <a:rPr lang="cs-CZ" dirty="0" err="1" smtClean="0"/>
              <a:t>preservation</a:t>
            </a:r>
            <a:endParaRPr lang="cs-CZ" dirty="0" smtClean="0"/>
          </a:p>
          <a:p>
            <a:endParaRPr lang="cs-CZ" dirty="0" smtClean="0"/>
          </a:p>
          <a:p>
            <a:r>
              <a:rPr lang="cs-CZ" dirty="0" smtClean="0"/>
              <a:t>Není známá žádná syntetická teorie sebeobrany, můžeme sledovat různé systémy, metody</a:t>
            </a:r>
          </a:p>
          <a:p>
            <a:pPr>
              <a:buNone/>
            </a:pPr>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p:txBody>
          <a:bodyPr/>
          <a:lstStyle/>
          <a:p>
            <a:pPr eaLnBrk="1" hangingPunct="1"/>
            <a:r>
              <a:rPr lang="cs-CZ" smtClean="0"/>
              <a:t>Je zde velké množství různých systémů výcviku, odlišují se</a:t>
            </a:r>
          </a:p>
          <a:p>
            <a:pPr lvl="1" eaLnBrk="1" hangingPunct="1"/>
            <a:r>
              <a:rPr lang="cs-CZ" smtClean="0"/>
              <a:t>Pohybovými vzorci</a:t>
            </a:r>
          </a:p>
          <a:p>
            <a:pPr lvl="1" eaLnBrk="1" hangingPunct="1"/>
            <a:r>
              <a:rPr lang="cs-CZ" smtClean="0"/>
              <a:t>Taktikou</a:t>
            </a:r>
          </a:p>
          <a:p>
            <a:pPr lvl="1" eaLnBrk="1" hangingPunct="1"/>
            <a:r>
              <a:rPr lang="cs-CZ" smtClean="0"/>
              <a:t>Technickými prostředky</a:t>
            </a:r>
          </a:p>
          <a:p>
            <a:pPr lvl="1" eaLnBrk="1" hangingPunct="1"/>
            <a:r>
              <a:rPr lang="cs-CZ" smtClean="0"/>
              <a:t>…</a:t>
            </a:r>
          </a:p>
          <a:p>
            <a:pPr eaLnBrk="1" hangingPunct="1"/>
            <a:endParaRPr lang="cs-CZ" smtClean="0"/>
          </a:p>
          <a:p>
            <a:pPr eaLnBrk="1" hangingPunct="1"/>
            <a:r>
              <a:rPr lang="cs-CZ" smtClean="0"/>
              <a:t>Zajímá nás obecný přístup systému k informacím, širší filozofický rámec výcviku a interakce systému, instruktora a studentů</a:t>
            </a:r>
          </a:p>
        </p:txBody>
      </p:sp>
      <p:sp>
        <p:nvSpPr>
          <p:cNvPr id="3" name="Nadpis 2"/>
          <p:cNvSpPr>
            <a:spLocks noGrp="1"/>
          </p:cNvSpPr>
          <p:nvPr>
            <p:ph type="title"/>
          </p:nvPr>
        </p:nvSpPr>
        <p:spPr/>
        <p:txBody>
          <a:bodyPr/>
          <a:lstStyle/>
          <a:p>
            <a:pPr algn="ctr" eaLnBrk="1" fontAlgn="auto" hangingPunct="1">
              <a:spcAft>
                <a:spcPts val="0"/>
              </a:spcAft>
              <a:defRPr/>
            </a:pPr>
            <a:r>
              <a:rPr lang="cs-CZ" smtClean="0"/>
              <a:t>Úvod prezentace a její cíle</a:t>
            </a:r>
            <a:endParaRPr lang="cs-CZ"/>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smtClean="0"/>
          </a:p>
          <a:p>
            <a:r>
              <a:rPr lang="cs-CZ" smtClean="0"/>
              <a:t>příprava </a:t>
            </a:r>
            <a:r>
              <a:rPr lang="cs-CZ" dirty="0" smtClean="0"/>
              <a:t>na obranu (trénink)</a:t>
            </a:r>
          </a:p>
          <a:p>
            <a:r>
              <a:rPr lang="cs-CZ" dirty="0" smtClean="0"/>
              <a:t>proces obrany (výkon)</a:t>
            </a:r>
          </a:p>
          <a:p>
            <a:r>
              <a:rPr lang="cs-CZ" dirty="0" smtClean="0"/>
              <a:t>konkrétní obranná činnost (výsledek)</a:t>
            </a:r>
          </a:p>
          <a:p>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Faktory získání vlivu:</a:t>
            </a:r>
          </a:p>
          <a:p>
            <a:pPr lvl="1"/>
            <a:r>
              <a:rPr lang="cs-CZ" dirty="0" smtClean="0"/>
              <a:t>Efektivita, funkčnost systémů a všech (většiny) jeho prvků</a:t>
            </a:r>
          </a:p>
          <a:p>
            <a:pPr lvl="1"/>
            <a:r>
              <a:rPr lang="cs-CZ" dirty="0" smtClean="0"/>
              <a:t>Marketing</a:t>
            </a:r>
          </a:p>
          <a:p>
            <a:pPr lvl="2"/>
            <a:r>
              <a:rPr lang="cs-CZ" dirty="0" smtClean="0"/>
              <a:t>Marketing produktu samotného</a:t>
            </a:r>
          </a:p>
          <a:p>
            <a:pPr lvl="2"/>
            <a:r>
              <a:rPr lang="cs-CZ" dirty="0" smtClean="0"/>
              <a:t>Marketing instruktora, zakladatele</a:t>
            </a:r>
          </a:p>
          <a:p>
            <a:pPr lvl="2"/>
            <a:r>
              <a:rPr lang="cs-CZ" dirty="0" smtClean="0"/>
              <a:t>Marketing následných produktů</a:t>
            </a:r>
          </a:p>
          <a:p>
            <a:pPr lvl="1"/>
            <a:r>
              <a:rPr lang="cs-CZ" dirty="0" smtClean="0"/>
              <a:t>Politické rozhodnutí</a:t>
            </a:r>
          </a:p>
          <a:p>
            <a:pPr lvl="1"/>
            <a:r>
              <a:rPr lang="cs-CZ" dirty="0" smtClean="0"/>
              <a:t>Atd.</a:t>
            </a:r>
          </a:p>
          <a:p>
            <a:pPr lvl="1"/>
            <a:endParaRPr lang="cs-CZ" dirty="0"/>
          </a:p>
        </p:txBody>
      </p:sp>
      <p:sp>
        <p:nvSpPr>
          <p:cNvPr id="3" name="Nadpis 2"/>
          <p:cNvSpPr>
            <a:spLocks noGrp="1"/>
          </p:cNvSpPr>
          <p:nvPr>
            <p:ph type="title"/>
          </p:nvPr>
        </p:nvSpPr>
        <p:spPr/>
        <p:txBody>
          <a:bodyPr>
            <a:normAutofit fontScale="90000"/>
          </a:bodyPr>
          <a:lstStyle/>
          <a:p>
            <a:r>
              <a:rPr lang="cs-CZ" dirty="0" smtClean="0"/>
              <a:t>Některé z vlivných systémů sebeobrany</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Systémy sebeobrany se chovají jako živé organizmy, sledujeme jejich:</a:t>
            </a:r>
          </a:p>
          <a:p>
            <a:pPr lvl="1"/>
            <a:r>
              <a:rPr lang="cs-CZ" dirty="0" smtClean="0"/>
              <a:t>Vznik a raný vývoj</a:t>
            </a:r>
          </a:p>
          <a:p>
            <a:pPr lvl="1"/>
            <a:r>
              <a:rPr lang="cs-CZ" dirty="0" smtClean="0"/>
              <a:t>Rozmnožování (vznik nových klubů, poboček, …)</a:t>
            </a:r>
          </a:p>
          <a:p>
            <a:pPr lvl="1"/>
            <a:r>
              <a:rPr lang="cs-CZ" dirty="0" smtClean="0"/>
              <a:t>Expanze</a:t>
            </a:r>
          </a:p>
          <a:p>
            <a:pPr lvl="1"/>
            <a:r>
              <a:rPr lang="cs-CZ" dirty="0" smtClean="0"/>
              <a:t>Vytlačování jiných systémů (druhová dominance)</a:t>
            </a:r>
          </a:p>
          <a:p>
            <a:pPr lvl="1"/>
            <a:r>
              <a:rPr lang="cs-CZ" dirty="0" smtClean="0"/>
              <a:t>Přizpůsobování novým podmínkám (např. v jiných kulturách)</a:t>
            </a:r>
          </a:p>
          <a:p>
            <a:pPr lvl="1"/>
            <a:r>
              <a:rPr lang="cs-CZ" dirty="0" smtClean="0"/>
              <a:t>Mutace (vznik nových forem)</a:t>
            </a:r>
          </a:p>
          <a:p>
            <a:pPr lvl="1"/>
            <a:r>
              <a:rPr lang="cs-CZ" dirty="0" smtClean="0"/>
              <a:t>Zánik některých mutací (nebo i všech)</a:t>
            </a:r>
          </a:p>
          <a:p>
            <a:pPr lvl="1"/>
            <a:r>
              <a:rPr lang="cs-CZ" dirty="0" smtClean="0"/>
              <a:t>Míchání systémů (tj. „mezidruhové“ rozmnožování)</a:t>
            </a:r>
          </a:p>
          <a:p>
            <a:pPr lvl="1"/>
            <a:r>
              <a:rPr lang="cs-CZ" dirty="0" smtClean="0"/>
              <a:t>Atd.</a:t>
            </a:r>
          </a:p>
        </p:txBody>
      </p:sp>
      <p:sp>
        <p:nvSpPr>
          <p:cNvPr id="3" name="Nadpis 2"/>
          <p:cNvSpPr>
            <a:spLocks noGrp="1"/>
          </p:cNvSpPr>
          <p:nvPr>
            <p:ph type="title"/>
          </p:nvPr>
        </p:nvSpPr>
        <p:spPr/>
        <p:txBody>
          <a:bodyPr>
            <a:normAutofit fontScale="90000"/>
          </a:bodyPr>
          <a:lstStyle/>
          <a:p>
            <a:r>
              <a:rPr lang="cs-CZ" dirty="0" smtClean="0"/>
              <a:t>Evoluční princip systémů sebeobrany</a:t>
            </a:r>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Jaká je podstata násilné konfrontace?</a:t>
            </a:r>
          </a:p>
          <a:p>
            <a:pPr lvl="1"/>
            <a:r>
              <a:rPr lang="cs-CZ" dirty="0" smtClean="0"/>
              <a:t>Psychologická</a:t>
            </a:r>
          </a:p>
          <a:p>
            <a:pPr lvl="1"/>
            <a:r>
              <a:rPr lang="cs-CZ" dirty="0" smtClean="0"/>
              <a:t>Fyzická</a:t>
            </a:r>
          </a:p>
          <a:p>
            <a:pPr lvl="1"/>
            <a:r>
              <a:rPr lang="cs-CZ" dirty="0" smtClean="0"/>
              <a:t>Kontextuální</a:t>
            </a:r>
          </a:p>
          <a:p>
            <a:pPr lvl="1"/>
            <a:r>
              <a:rPr lang="cs-CZ" dirty="0" smtClean="0"/>
              <a:t>Prostředí</a:t>
            </a:r>
          </a:p>
          <a:p>
            <a:pPr lvl="1"/>
            <a:r>
              <a:rPr lang="cs-CZ" dirty="0" smtClean="0"/>
              <a:t>…</a:t>
            </a:r>
          </a:p>
          <a:p>
            <a:r>
              <a:rPr lang="cs-CZ" dirty="0" smtClean="0"/>
              <a:t>Kdo je možnou obětí útoku?</a:t>
            </a:r>
          </a:p>
          <a:p>
            <a:pPr lvl="1"/>
            <a:r>
              <a:rPr lang="cs-CZ" dirty="0" smtClean="0"/>
              <a:t>Jsem to i já?</a:t>
            </a:r>
          </a:p>
          <a:p>
            <a:endParaRPr lang="cs-CZ" dirty="0" smtClean="0"/>
          </a:p>
          <a:p>
            <a:r>
              <a:rPr lang="cs-CZ" dirty="0" smtClean="0"/>
              <a:t>Kdo je útočník?</a:t>
            </a:r>
            <a:endParaRPr lang="cs-CZ" dirty="0"/>
          </a:p>
        </p:txBody>
      </p:sp>
      <p:sp>
        <p:nvSpPr>
          <p:cNvPr id="3" name="Nadpis 2"/>
          <p:cNvSpPr>
            <a:spLocks noGrp="1"/>
          </p:cNvSpPr>
          <p:nvPr>
            <p:ph type="title"/>
          </p:nvPr>
        </p:nvSpPr>
        <p:spPr/>
        <p:txBody>
          <a:bodyPr/>
          <a:lstStyle/>
          <a:p>
            <a:r>
              <a:rPr lang="cs-CZ" dirty="0" smtClean="0"/>
              <a:t>Výběr sebeobranného systému</a:t>
            </a:r>
            <a:endParaRPr lang="cs-CZ"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6131024" cy="4572000"/>
          </a:xfrm>
        </p:spPr>
        <p:txBody>
          <a:bodyPr>
            <a:normAutofit fontScale="70000" lnSpcReduction="20000"/>
          </a:bodyPr>
          <a:lstStyle/>
          <a:p>
            <a:pPr lvl="1">
              <a:buNone/>
            </a:pPr>
            <a:r>
              <a:rPr lang="cs-CZ" dirty="0" smtClean="0">
                <a:hlinkClick r:id="rId2"/>
              </a:rPr>
              <a:t>John </a:t>
            </a:r>
            <a:r>
              <a:rPr lang="cs-CZ" dirty="0" err="1" smtClean="0">
                <a:hlinkClick r:id="rId2"/>
              </a:rPr>
              <a:t>Boyd</a:t>
            </a:r>
            <a:r>
              <a:rPr lang="cs-CZ" dirty="0" smtClean="0">
                <a:hlinkClick r:id="rId2"/>
              </a:rPr>
              <a:t> </a:t>
            </a:r>
            <a:r>
              <a:rPr lang="cs-CZ" dirty="0" smtClean="0"/>
              <a:t>(1927-1997)</a:t>
            </a:r>
          </a:p>
          <a:p>
            <a:pPr lvl="1">
              <a:buNone/>
            </a:pPr>
            <a:r>
              <a:rPr lang="cs-CZ" dirty="0" smtClean="0"/>
              <a:t>Voják, pilot US </a:t>
            </a:r>
            <a:r>
              <a:rPr lang="cs-CZ" dirty="0" err="1" smtClean="0"/>
              <a:t>Air</a:t>
            </a:r>
            <a:r>
              <a:rPr lang="cs-CZ" dirty="0" smtClean="0"/>
              <a:t> </a:t>
            </a:r>
            <a:r>
              <a:rPr lang="cs-CZ" dirty="0" err="1" smtClean="0"/>
              <a:t>Force</a:t>
            </a:r>
            <a:endParaRPr lang="cs-CZ" dirty="0" smtClean="0"/>
          </a:p>
          <a:p>
            <a:pPr lvl="1">
              <a:buNone/>
            </a:pPr>
            <a:r>
              <a:rPr lang="cs-CZ" dirty="0" smtClean="0"/>
              <a:t>Východiska (</a:t>
            </a:r>
            <a:r>
              <a:rPr lang="cs-CZ" dirty="0" err="1" smtClean="0">
                <a:hlinkClick r:id="rId3"/>
              </a:rPr>
              <a:t>pdf</a:t>
            </a:r>
            <a:r>
              <a:rPr lang="cs-CZ" dirty="0" smtClean="0"/>
              <a:t>):</a:t>
            </a:r>
          </a:p>
          <a:p>
            <a:pPr lvl="1"/>
            <a:r>
              <a:rPr lang="cs-CZ" dirty="0" smtClean="0"/>
              <a:t>Všechny informace můžeme sledovat v cyklické interakci s prostředím</a:t>
            </a:r>
          </a:p>
          <a:p>
            <a:pPr lvl="1"/>
            <a:r>
              <a:rPr lang="cs-CZ" dirty="0" err="1" smtClean="0"/>
              <a:t>Gödelova</a:t>
            </a:r>
            <a:r>
              <a:rPr lang="cs-CZ" dirty="0" smtClean="0"/>
              <a:t> teoréma nekompletnosti: žádný logický model není kompletní a vyžaduje redefinici podle aktuálního pozorování</a:t>
            </a:r>
          </a:p>
          <a:p>
            <a:pPr lvl="1"/>
            <a:r>
              <a:rPr lang="cs-CZ" dirty="0" smtClean="0"/>
              <a:t>Heisenbergův princip neurčitosti: schopnost přesného pozorování reality je omezená</a:t>
            </a:r>
          </a:p>
          <a:p>
            <a:pPr lvl="1"/>
            <a:r>
              <a:rPr lang="cs-CZ" dirty="0" smtClean="0"/>
              <a:t>Druhý termodynamický zákon: entropie každého uzavřeného systému roste</a:t>
            </a:r>
          </a:p>
          <a:p>
            <a:pPr lvl="1"/>
            <a:endParaRPr lang="cs-CZ" dirty="0" smtClean="0"/>
          </a:p>
          <a:p>
            <a:pPr lvl="1"/>
            <a:endParaRPr lang="cs-CZ" dirty="0" smtClean="0"/>
          </a:p>
          <a:p>
            <a:pPr lvl="1"/>
            <a:r>
              <a:rPr lang="cs-CZ" dirty="0" smtClean="0"/>
              <a:t>O.O.D.A </a:t>
            </a:r>
            <a:r>
              <a:rPr lang="cs-CZ" dirty="0" err="1" smtClean="0"/>
              <a:t>Loop</a:t>
            </a:r>
            <a:r>
              <a:rPr lang="cs-CZ" dirty="0" smtClean="0"/>
              <a:t>:</a:t>
            </a:r>
          </a:p>
          <a:p>
            <a:pPr lvl="2"/>
            <a:r>
              <a:rPr lang="cs-CZ" dirty="0" err="1" smtClean="0"/>
              <a:t>Observe</a:t>
            </a:r>
            <a:endParaRPr lang="cs-CZ" dirty="0" smtClean="0"/>
          </a:p>
          <a:p>
            <a:pPr lvl="2"/>
            <a:r>
              <a:rPr lang="cs-CZ" dirty="0" smtClean="0"/>
              <a:t>Orient</a:t>
            </a:r>
          </a:p>
          <a:p>
            <a:pPr lvl="2"/>
            <a:r>
              <a:rPr lang="cs-CZ" dirty="0" err="1" smtClean="0"/>
              <a:t>Decide</a:t>
            </a:r>
            <a:endParaRPr lang="cs-CZ" dirty="0" smtClean="0"/>
          </a:p>
          <a:p>
            <a:pPr lvl="2"/>
            <a:r>
              <a:rPr lang="cs-CZ" dirty="0" err="1" smtClean="0"/>
              <a:t>Act</a:t>
            </a:r>
            <a:endParaRPr lang="cs-CZ" dirty="0" smtClean="0"/>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pic>
        <p:nvPicPr>
          <p:cNvPr id="32772" name="Picture 4" descr="File:Boyd56.jpg"/>
          <p:cNvPicPr>
            <a:picLocks noChangeAspect="1" noChangeArrowheads="1"/>
          </p:cNvPicPr>
          <p:nvPr/>
        </p:nvPicPr>
        <p:blipFill>
          <a:blip r:embed="rId4" cstate="print"/>
          <a:srcRect/>
          <a:stretch>
            <a:fillRect/>
          </a:stretch>
        </p:blipFill>
        <p:spPr bwMode="auto">
          <a:xfrm>
            <a:off x="6660232" y="404664"/>
            <a:ext cx="2108076" cy="343858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1">
              <a:buNone/>
            </a:pPr>
            <a:r>
              <a:rPr lang="cs-CZ" dirty="0" smtClean="0"/>
              <a:t>John </a:t>
            </a:r>
            <a:r>
              <a:rPr lang="cs-CZ" dirty="0" err="1" smtClean="0"/>
              <a:t>Boyd</a:t>
            </a:r>
            <a:r>
              <a:rPr lang="cs-CZ" dirty="0" smtClean="0"/>
              <a:t> (1927-1997)</a:t>
            </a:r>
          </a:p>
          <a:p>
            <a:pPr lvl="1"/>
            <a:endParaRPr lang="cs-CZ" dirty="0" smtClean="0"/>
          </a:p>
          <a:p>
            <a:pPr lvl="1"/>
            <a:r>
              <a:rPr lang="cs-CZ" dirty="0" err="1" smtClean="0"/>
              <a:t>Observe</a:t>
            </a:r>
            <a:endParaRPr lang="cs-CZ" dirty="0" smtClean="0"/>
          </a:p>
          <a:p>
            <a:pPr lvl="2"/>
            <a:r>
              <a:rPr lang="cs-CZ" dirty="0" smtClean="0"/>
              <a:t>Pozorovat (percepční fáze, vjemy)</a:t>
            </a:r>
          </a:p>
          <a:p>
            <a:pPr lvl="1"/>
            <a:r>
              <a:rPr lang="cs-CZ" dirty="0" smtClean="0"/>
              <a:t>Orient</a:t>
            </a:r>
          </a:p>
          <a:p>
            <a:pPr lvl="2"/>
            <a:r>
              <a:rPr lang="cs-CZ" dirty="0" smtClean="0"/>
              <a:t>Orientovat se (fáze analýzy a evaluace)</a:t>
            </a:r>
          </a:p>
          <a:p>
            <a:pPr lvl="1"/>
            <a:r>
              <a:rPr lang="cs-CZ" dirty="0" err="1" smtClean="0"/>
              <a:t>Decide</a:t>
            </a:r>
            <a:endParaRPr lang="cs-CZ" dirty="0" smtClean="0"/>
          </a:p>
          <a:p>
            <a:pPr lvl="2"/>
            <a:r>
              <a:rPr lang="cs-CZ" dirty="0" smtClean="0"/>
              <a:t>Rozhodnout se (fáze formulace strategie)</a:t>
            </a:r>
          </a:p>
          <a:p>
            <a:pPr lvl="1"/>
            <a:r>
              <a:rPr lang="cs-CZ" dirty="0" err="1" smtClean="0"/>
              <a:t>Act</a:t>
            </a:r>
            <a:endParaRPr lang="cs-CZ" dirty="0" smtClean="0"/>
          </a:p>
          <a:p>
            <a:pPr lvl="2"/>
            <a:r>
              <a:rPr lang="cs-CZ" dirty="0" smtClean="0"/>
              <a:t>Konat (fáze iniciace pohybu)</a:t>
            </a:r>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Cyklus O.O.D.A.</a:t>
            </a:r>
            <a:endParaRPr lang="cs-CZ" dirty="0"/>
          </a:p>
        </p:txBody>
      </p:sp>
      <p:pic>
        <p:nvPicPr>
          <p:cNvPr id="81922" name="Picture 2" descr="http://upload.wikimedia.org/wikipedia/commons/thumb/3/3a/OODA.Boyd.svg/2000px-OODA.Boyd.svg.png"/>
          <p:cNvPicPr>
            <a:picLocks noChangeAspect="1" noChangeArrowheads="1"/>
          </p:cNvPicPr>
          <p:nvPr/>
        </p:nvPicPr>
        <p:blipFill>
          <a:blip r:embed="rId2" cstate="print"/>
          <a:srcRect/>
          <a:stretch>
            <a:fillRect/>
          </a:stretch>
        </p:blipFill>
        <p:spPr bwMode="auto">
          <a:xfrm>
            <a:off x="-36512" y="2130000"/>
            <a:ext cx="9180512" cy="375483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Fáze percepce</a:t>
            </a:r>
          </a:p>
          <a:p>
            <a:pPr lvl="1"/>
            <a:r>
              <a:rPr lang="cs-CZ" dirty="0" smtClean="0"/>
              <a:t>Oslabená pozornost</a:t>
            </a:r>
          </a:p>
          <a:p>
            <a:pPr lvl="1"/>
            <a:r>
              <a:rPr lang="cs-CZ" dirty="0" smtClean="0"/>
              <a:t>Neschopnost vnímat nebezpečí</a:t>
            </a:r>
          </a:p>
          <a:p>
            <a:r>
              <a:rPr lang="cs-CZ" dirty="0" smtClean="0"/>
              <a:t>Fáze analýzy a evaluace</a:t>
            </a:r>
          </a:p>
          <a:p>
            <a:pPr lvl="1"/>
            <a:r>
              <a:rPr lang="cs-CZ" dirty="0" smtClean="0"/>
              <a:t>Neschopnost identifikovat nebezpečí</a:t>
            </a:r>
          </a:p>
          <a:p>
            <a:pPr lvl="1"/>
            <a:r>
              <a:rPr lang="cs-CZ" dirty="0" smtClean="0"/>
              <a:t>Špatná interpretace stupně nebezpečí</a:t>
            </a:r>
          </a:p>
          <a:p>
            <a:r>
              <a:rPr lang="cs-CZ" dirty="0" smtClean="0"/>
              <a:t>Fáze formulace strategie</a:t>
            </a:r>
          </a:p>
          <a:p>
            <a:pPr lvl="1"/>
            <a:r>
              <a:rPr lang="cs-CZ" dirty="0" smtClean="0"/>
              <a:t>Špatná formulace vlivem nedostatečného výcviku a zkušeností</a:t>
            </a:r>
          </a:p>
          <a:p>
            <a:r>
              <a:rPr lang="cs-CZ" dirty="0" smtClean="0"/>
              <a:t>Fáze iniciace pohybu</a:t>
            </a:r>
          </a:p>
          <a:p>
            <a:pPr lvl="1"/>
            <a:r>
              <a:rPr lang="cs-CZ" dirty="0" smtClean="0"/>
              <a:t>Neschopnost pohybu (</a:t>
            </a:r>
            <a:r>
              <a:rPr lang="cs-CZ" dirty="0" err="1" smtClean="0"/>
              <a:t>freeze</a:t>
            </a:r>
            <a:r>
              <a:rPr lang="cs-CZ" dirty="0" smtClean="0"/>
              <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Vliv stresové reakce ve fázích O.O.D.A.</a:t>
            </a:r>
            <a:endParaRPr lang="cs-CZ"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dirty="0" smtClean="0"/>
              <a:t>Fáze: </a:t>
            </a:r>
            <a:r>
              <a:rPr lang="cs-CZ" dirty="0" err="1" smtClean="0"/>
              <a:t>pre</a:t>
            </a:r>
            <a:r>
              <a:rPr lang="cs-CZ" dirty="0" smtClean="0"/>
              <a:t>-konflikt	</a:t>
            </a:r>
            <a:r>
              <a:rPr lang="cs-CZ" dirty="0" err="1" smtClean="0"/>
              <a:t>konflikt</a:t>
            </a:r>
            <a:r>
              <a:rPr lang="cs-CZ" dirty="0" smtClean="0"/>
              <a:t>	post-konflikt</a:t>
            </a:r>
          </a:p>
          <a:p>
            <a:endParaRPr lang="cs-CZ" dirty="0"/>
          </a:p>
        </p:txBody>
      </p:sp>
      <p:sp>
        <p:nvSpPr>
          <p:cNvPr id="3" name="Nadpis 2"/>
          <p:cNvSpPr>
            <a:spLocks noGrp="1"/>
          </p:cNvSpPr>
          <p:nvPr>
            <p:ph type="title"/>
          </p:nvPr>
        </p:nvSpPr>
        <p:spPr/>
        <p:txBody>
          <a:bodyPr>
            <a:normAutofit fontScale="90000"/>
          </a:bodyPr>
          <a:lstStyle/>
          <a:p>
            <a:r>
              <a:rPr lang="cs-CZ" dirty="0" smtClean="0"/>
              <a:t>Cyklus konfliktu</a:t>
            </a:r>
            <a:br>
              <a:rPr lang="cs-CZ" dirty="0" smtClean="0"/>
            </a:br>
            <a:endParaRPr lang="cs-CZ" dirty="0"/>
          </a:p>
        </p:txBody>
      </p:sp>
      <p:graphicFrame>
        <p:nvGraphicFramePr>
          <p:cNvPr id="4" name="Graf 3"/>
          <p:cNvGraphicFramePr/>
          <p:nvPr/>
        </p:nvGraphicFramePr>
        <p:xfrm>
          <a:off x="2214546" y="157161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Cyklus konfliktu"/>
          <p:cNvPicPr>
            <a:picLocks noChangeAspect="1" noChangeArrowheads="1"/>
          </p:cNvPicPr>
          <p:nvPr/>
        </p:nvPicPr>
        <p:blipFill>
          <a:blip r:embed="rId2" cstate="print"/>
          <a:srcRect/>
          <a:stretch>
            <a:fillRect/>
          </a:stretch>
        </p:blipFill>
        <p:spPr bwMode="auto">
          <a:xfrm>
            <a:off x="395535" y="72008"/>
            <a:ext cx="8268661" cy="68133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647" y="3598134"/>
            <a:ext cx="4814353" cy="3206980"/>
          </a:xfrm>
          <a:prstGeom prst="rect">
            <a:avLst/>
          </a:prstGeom>
        </p:spPr>
      </p:pic>
      <p:sp>
        <p:nvSpPr>
          <p:cNvPr id="2" name="Nadpis 1"/>
          <p:cNvSpPr>
            <a:spLocks noGrp="1"/>
          </p:cNvSpPr>
          <p:nvPr>
            <p:ph type="title"/>
          </p:nvPr>
        </p:nvSpPr>
        <p:spPr/>
        <p:txBody>
          <a:bodyPr>
            <a:normAutofit/>
          </a:bodyPr>
          <a:lstStyle/>
          <a:p>
            <a:r>
              <a:rPr lang="cs-CZ" sz="3600" dirty="0" smtClean="0"/>
              <a:t>Vývoj obrany: nebezpečí zůstává…</a:t>
            </a:r>
            <a:endParaRPr lang="cs-CZ" sz="3600" dirty="0"/>
          </a:p>
        </p:txBody>
      </p:sp>
      <p:pic>
        <p:nvPicPr>
          <p:cNvPr id="5" name="Zástupný symbol pro obsah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576" y="1773239"/>
            <a:ext cx="4156409" cy="2637721"/>
          </a:xfrm>
        </p:spPr>
      </p:pic>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5</a:t>
            </a:fld>
            <a:endParaRPr lang="cs-CZ" altLang="cs-CZ" dirty="0"/>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177" y="1735458"/>
            <a:ext cx="5001823" cy="2713283"/>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89" y="3898065"/>
            <a:ext cx="4058247" cy="2901012"/>
          </a:xfrm>
          <a:prstGeom prst="rect">
            <a:avLst/>
          </a:prstGeom>
        </p:spPr>
      </p:pic>
    </p:spTree>
    <p:extLst>
      <p:ext uri="{BB962C8B-B14F-4D97-AF65-F5344CB8AC3E}">
        <p14:creationId xmlns:p14="http://schemas.microsoft.com/office/powerpoint/2010/main" val="3449968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b="1" dirty="0" err="1" smtClean="0"/>
              <a:t>Prekonflikt</a:t>
            </a:r>
            <a:r>
              <a:rPr lang="cs-CZ" b="1" dirty="0" smtClean="0"/>
              <a:t> </a:t>
            </a:r>
            <a:r>
              <a:rPr lang="cs-CZ" sz="1600" b="1" dirty="0" smtClean="0">
                <a:hlinkClick r:id="rId2"/>
              </a:rPr>
              <a:t>(příklad)</a:t>
            </a:r>
            <a:endParaRPr lang="cs-CZ" b="1" dirty="0" smtClean="0"/>
          </a:p>
          <a:p>
            <a:pPr lvl="1"/>
            <a:r>
              <a:rPr lang="cs-CZ" b="1" dirty="0" smtClean="0"/>
              <a:t>Vzdělání</a:t>
            </a:r>
            <a:r>
              <a:rPr lang="cs-CZ" dirty="0" smtClean="0"/>
              <a:t> – znalostní doména (příprava pro konflikt)</a:t>
            </a:r>
          </a:p>
          <a:p>
            <a:pPr lvl="1"/>
            <a:r>
              <a:rPr lang="cs-CZ" b="1" dirty="0" smtClean="0"/>
              <a:t>Iniciace</a:t>
            </a:r>
            <a:r>
              <a:rPr lang="cs-CZ" dirty="0" smtClean="0"/>
              <a:t> – podnět, který je příčinou konfliktu</a:t>
            </a:r>
          </a:p>
          <a:p>
            <a:pPr lvl="1"/>
            <a:r>
              <a:rPr lang="cs-CZ" b="1" dirty="0" smtClean="0"/>
              <a:t>Eskalace</a:t>
            </a:r>
            <a:r>
              <a:rPr lang="cs-CZ" dirty="0" smtClean="0"/>
              <a:t> – zvyšování nebezpečí</a:t>
            </a:r>
          </a:p>
          <a:p>
            <a:r>
              <a:rPr lang="cs-CZ" b="1" dirty="0" smtClean="0"/>
              <a:t>Konflikt</a:t>
            </a:r>
          </a:p>
          <a:p>
            <a:pPr lvl="1"/>
            <a:r>
              <a:rPr lang="cs-CZ" b="1" dirty="0" smtClean="0"/>
              <a:t>Konfrontace</a:t>
            </a:r>
            <a:r>
              <a:rPr lang="cs-CZ" dirty="0" smtClean="0"/>
              <a:t> - použití síly (tzv. žebřík použití síly)</a:t>
            </a:r>
          </a:p>
          <a:p>
            <a:r>
              <a:rPr lang="cs-CZ" b="1" dirty="0" err="1" smtClean="0"/>
              <a:t>Postkonflikt</a:t>
            </a:r>
            <a:endParaRPr lang="cs-CZ" b="1" dirty="0" smtClean="0"/>
          </a:p>
          <a:p>
            <a:pPr lvl="1"/>
            <a:r>
              <a:rPr lang="cs-CZ" b="1" dirty="0" smtClean="0"/>
              <a:t>Stabilizace</a:t>
            </a:r>
            <a:r>
              <a:rPr lang="cs-CZ" dirty="0" smtClean="0"/>
              <a:t> – únik/zadržení útočníka/první pomoc/kontakt s policií</a:t>
            </a:r>
          </a:p>
          <a:p>
            <a:pPr lvl="1"/>
            <a:r>
              <a:rPr lang="cs-CZ" b="1" dirty="0" smtClean="0"/>
              <a:t>Normalizace</a:t>
            </a:r>
            <a:r>
              <a:rPr lang="cs-CZ" dirty="0" smtClean="0"/>
              <a:t> – hospitalizace, kontemplace, trestní řízení</a:t>
            </a:r>
          </a:p>
          <a:p>
            <a:pPr lvl="1"/>
            <a:r>
              <a:rPr lang="cs-CZ" b="1" dirty="0" smtClean="0"/>
              <a:t>Evaluace</a:t>
            </a:r>
            <a:r>
              <a:rPr lang="cs-CZ" dirty="0" smtClean="0"/>
              <a:t> – poučení se ze zkušeností, pokrok v tréninku</a:t>
            </a:r>
          </a:p>
          <a:p>
            <a:pPr lvl="1"/>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konfliktu</a:t>
            </a:r>
            <a:br>
              <a:rPr lang="cs-CZ" sz="3600" dirty="0" smtClean="0"/>
            </a:br>
            <a:endParaRPr lang="cs-CZ"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Preventivní jednání</a:t>
            </a:r>
          </a:p>
          <a:p>
            <a:pPr lvl="1"/>
            <a:r>
              <a:rPr lang="cs-CZ" dirty="0" smtClean="0"/>
              <a:t>Být psychicky i tělesně připraven</a:t>
            </a:r>
          </a:p>
          <a:p>
            <a:pPr lvl="1"/>
            <a:r>
              <a:rPr lang="cs-CZ" dirty="0" smtClean="0"/>
              <a:t>Vytvořit podmínky pro případnou obranu</a:t>
            </a:r>
          </a:p>
          <a:p>
            <a:pPr lvl="2"/>
            <a:r>
              <a:rPr lang="cs-CZ" dirty="0" smtClean="0"/>
              <a:t>Prostor</a:t>
            </a:r>
          </a:p>
          <a:p>
            <a:pPr lvl="2"/>
            <a:r>
              <a:rPr lang="cs-CZ" dirty="0" smtClean="0"/>
              <a:t>Čas</a:t>
            </a:r>
          </a:p>
          <a:p>
            <a:pPr lvl="2"/>
            <a:r>
              <a:rPr lang="cs-CZ" dirty="0" smtClean="0"/>
              <a:t>Lidé</a:t>
            </a:r>
          </a:p>
          <a:p>
            <a:r>
              <a:rPr lang="cs-CZ" dirty="0" smtClean="0"/>
              <a:t>Komunikace</a:t>
            </a:r>
          </a:p>
          <a:p>
            <a:pPr lvl="1"/>
            <a:r>
              <a:rPr lang="cs-CZ" dirty="0" smtClean="0"/>
              <a:t>Asertivní</a:t>
            </a:r>
          </a:p>
          <a:p>
            <a:pPr lvl="1"/>
            <a:r>
              <a:rPr lang="cs-CZ" dirty="0" smtClean="0"/>
              <a:t>Přiměřená situaci</a:t>
            </a:r>
          </a:p>
          <a:p>
            <a:r>
              <a:rPr lang="cs-CZ" dirty="0" smtClean="0"/>
              <a:t>Vnímání možného nebezpečí a jeho eskalace</a:t>
            </a:r>
            <a:endParaRPr lang="cs-CZ" dirty="0"/>
          </a:p>
        </p:txBody>
      </p:sp>
      <p:sp>
        <p:nvSpPr>
          <p:cNvPr id="3" name="Nadpis 2"/>
          <p:cNvSpPr>
            <a:spLocks noGrp="1"/>
          </p:cNvSpPr>
          <p:nvPr>
            <p:ph type="title"/>
          </p:nvPr>
        </p:nvSpPr>
        <p:spPr/>
        <p:txBody>
          <a:bodyPr/>
          <a:lstStyle/>
          <a:p>
            <a:r>
              <a:rPr lang="cs-CZ" dirty="0" err="1" smtClean="0"/>
              <a:t>Prekonflikt</a:t>
            </a:r>
            <a:endParaRPr lang="cs-CZ"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1"/>
            <a:endParaRPr lang="cs-CZ" dirty="0" smtClean="0"/>
          </a:p>
          <a:p>
            <a:pPr lvl="1"/>
            <a:endParaRPr lang="cs-CZ" dirty="0" smtClean="0"/>
          </a:p>
          <a:p>
            <a:endParaRPr lang="cs-CZ" dirty="0"/>
          </a:p>
        </p:txBody>
      </p:sp>
      <p:sp>
        <p:nvSpPr>
          <p:cNvPr id="3" name="Nadpis 2"/>
          <p:cNvSpPr>
            <a:spLocks noGrp="1"/>
          </p:cNvSpPr>
          <p:nvPr>
            <p:ph type="title"/>
          </p:nvPr>
        </p:nvSpPr>
        <p:spPr>
          <a:xfrm>
            <a:off x="457200" y="152400"/>
            <a:ext cx="8229600" cy="828328"/>
          </a:xfrm>
        </p:spPr>
        <p:txBody>
          <a:bodyPr>
            <a:normAutofit/>
          </a:bodyPr>
          <a:lstStyle/>
          <a:p>
            <a:endParaRPr lang="cs-CZ" sz="3600" dirty="0"/>
          </a:p>
        </p:txBody>
      </p:sp>
      <p:pic>
        <p:nvPicPr>
          <p:cNvPr id="6146" name="Picture 2" descr="Žebřík použití síly"/>
          <p:cNvPicPr>
            <a:picLocks noChangeAspect="1" noChangeArrowheads="1"/>
          </p:cNvPicPr>
          <p:nvPr/>
        </p:nvPicPr>
        <p:blipFill>
          <a:blip r:embed="rId2" cstate="print"/>
          <a:srcRect/>
          <a:stretch>
            <a:fillRect/>
          </a:stretch>
        </p:blipFill>
        <p:spPr bwMode="auto">
          <a:xfrm>
            <a:off x="1187625" y="44624"/>
            <a:ext cx="7056784" cy="6763933"/>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smtClean="0"/>
              <a:t>Stabilizace</a:t>
            </a:r>
          </a:p>
          <a:p>
            <a:pPr lvl="1"/>
            <a:r>
              <a:rPr lang="cs-CZ" dirty="0" smtClean="0"/>
              <a:t>Co považujeme za fyzické vyřešení konfliktu?</a:t>
            </a:r>
          </a:p>
          <a:p>
            <a:pPr lvl="2"/>
            <a:r>
              <a:rPr lang="cs-CZ" dirty="0" smtClean="0"/>
              <a:t>Únik</a:t>
            </a:r>
          </a:p>
          <a:p>
            <a:pPr lvl="2"/>
            <a:r>
              <a:rPr lang="cs-CZ" dirty="0" smtClean="0"/>
              <a:t>Zadržení útočníka</a:t>
            </a:r>
          </a:p>
          <a:p>
            <a:pPr lvl="1"/>
            <a:r>
              <a:rPr lang="cs-CZ" dirty="0" smtClean="0"/>
              <a:t>První pomoc (obránce i útočník)</a:t>
            </a:r>
          </a:p>
          <a:p>
            <a:pPr lvl="1"/>
            <a:r>
              <a:rPr lang="cs-CZ" dirty="0" smtClean="0"/>
              <a:t>Kontakt s policií a/nebo dalšími institucemi a jednotlivci (učitel)</a:t>
            </a:r>
            <a:endParaRPr lang="cs-CZ" b="1" dirty="0" smtClean="0"/>
          </a:p>
          <a:p>
            <a:r>
              <a:rPr lang="cs-CZ" b="1" dirty="0" smtClean="0"/>
              <a:t>Normalizace</a:t>
            </a:r>
          </a:p>
          <a:p>
            <a:pPr lvl="1"/>
            <a:r>
              <a:rPr lang="cs-CZ" dirty="0" smtClean="0"/>
              <a:t>Hospitalizace (nepodceňovat i malá/skrytá zranění, i vzhledem k další trestně-právní odpovědnosti)</a:t>
            </a:r>
          </a:p>
          <a:p>
            <a:pPr lvl="1"/>
            <a:r>
              <a:rPr lang="cs-CZ" dirty="0" smtClean="0"/>
              <a:t>Kontemplace (vyrovnání se s situací, pomoc psychologa, Bílý kruh bezpečí apod.)</a:t>
            </a:r>
          </a:p>
          <a:p>
            <a:pPr lvl="1"/>
            <a:r>
              <a:rPr lang="cs-CZ" dirty="0" smtClean="0"/>
              <a:t>Trestní řízení (výpověď, svědci, důkazný materiál (foto, video)</a:t>
            </a:r>
          </a:p>
          <a:p>
            <a:r>
              <a:rPr lang="cs-CZ" b="1" dirty="0" smtClean="0"/>
              <a:t>Evaluace</a:t>
            </a:r>
            <a:r>
              <a:rPr lang="cs-CZ" dirty="0" smtClean="0"/>
              <a:t> – poučení se ze zkušeností, pokrok v tréninku</a:t>
            </a:r>
          </a:p>
          <a:p>
            <a:pPr lvl="1"/>
            <a:r>
              <a:rPr lang="cs-CZ" dirty="0" smtClean="0"/>
              <a:t>Zpětná vazba pro další trénink</a:t>
            </a:r>
          </a:p>
          <a:p>
            <a:pPr lvl="1"/>
            <a:r>
              <a:rPr lang="cs-CZ" dirty="0" smtClean="0"/>
              <a:t>Uvědomění si všech podmínek vedoucích k úspěchu/neúspěchu</a:t>
            </a:r>
          </a:p>
          <a:p>
            <a:pPr lvl="1"/>
            <a:r>
              <a:rPr lang="cs-CZ" dirty="0" smtClean="0"/>
              <a:t>Uvědomění si možných chyb v </a:t>
            </a:r>
            <a:r>
              <a:rPr lang="cs-CZ" dirty="0" err="1" smtClean="0"/>
              <a:t>prekonfliktní</a:t>
            </a:r>
            <a:r>
              <a:rPr lang="cs-CZ" dirty="0" smtClean="0"/>
              <a:t> fázi: co dělat, aby se příště ve stejných podmínkách nestala konfliktní</a:t>
            </a:r>
          </a:p>
        </p:txBody>
      </p:sp>
      <p:sp>
        <p:nvSpPr>
          <p:cNvPr id="3" name="Nadpis 2"/>
          <p:cNvSpPr>
            <a:spLocks noGrp="1"/>
          </p:cNvSpPr>
          <p:nvPr>
            <p:ph type="title"/>
          </p:nvPr>
        </p:nvSpPr>
        <p:spPr/>
        <p:txBody>
          <a:bodyPr/>
          <a:lstStyle/>
          <a:p>
            <a:r>
              <a:rPr lang="cs-CZ" dirty="0" err="1" smtClean="0"/>
              <a:t>Postkonflikt</a:t>
            </a:r>
            <a:endParaRPr lang="cs-C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Obránce – útočník – potenciální útočník</a:t>
            </a:r>
          </a:p>
          <a:p>
            <a:endParaRPr lang="cs-CZ" dirty="0" smtClean="0"/>
          </a:p>
          <a:p>
            <a:r>
              <a:rPr lang="cs-CZ" dirty="0" smtClean="0"/>
              <a:t>Pokud stojíte tváří v tvář proti jednomu nepříteli a jste sám sebe nepřítelem, jsou nepřátele v přesile</a:t>
            </a:r>
          </a:p>
        </p:txBody>
      </p:sp>
      <p:sp>
        <p:nvSpPr>
          <p:cNvPr id="3" name="Nadpis 2"/>
          <p:cNvSpPr>
            <a:spLocks noGrp="1"/>
          </p:cNvSpPr>
          <p:nvPr>
            <p:ph type="title"/>
          </p:nvPr>
        </p:nvSpPr>
        <p:spPr/>
        <p:txBody>
          <a:bodyPr/>
          <a:lstStyle/>
          <a:p>
            <a:r>
              <a:rPr lang="cs-CZ" dirty="0" smtClean="0"/>
              <a:t>(</a:t>
            </a:r>
            <a:r>
              <a:rPr lang="cs-CZ" dirty="0" err="1" smtClean="0"/>
              <a:t>Self</a:t>
            </a:r>
            <a:r>
              <a:rPr lang="cs-CZ" dirty="0" smtClean="0"/>
              <a:t>) management konfliktu</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0" y="0"/>
            <a:ext cx="9144000" cy="684784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91264" cy="4572000"/>
          </a:xfrm>
        </p:spPr>
        <p:txBody>
          <a:bodyPr>
            <a:normAutofit/>
          </a:bodyPr>
          <a:lstStyle/>
          <a:p>
            <a:r>
              <a:rPr lang="cs-CZ" dirty="0" smtClean="0"/>
              <a:t>Scénář (i reálná situace)</a:t>
            </a:r>
          </a:p>
          <a:p>
            <a:r>
              <a:rPr lang="cs-CZ" dirty="0" smtClean="0"/>
              <a:t>Motivace (k boji/přežití)</a:t>
            </a:r>
          </a:p>
          <a:p>
            <a:r>
              <a:rPr lang="cs-CZ" dirty="0" smtClean="0"/>
              <a:t>Očekávání (co můžu?)</a:t>
            </a:r>
          </a:p>
          <a:p>
            <a:r>
              <a:rPr lang="cs-CZ" dirty="0" smtClean="0"/>
              <a:t>Vizualizace (+/-)</a:t>
            </a:r>
          </a:p>
          <a:p>
            <a:r>
              <a:rPr lang="cs-CZ" dirty="0" smtClean="0"/>
              <a:t>Víra (může se stát skutečností, ale skutečností není)</a:t>
            </a:r>
          </a:p>
          <a:p>
            <a:r>
              <a:rPr lang="cs-CZ" dirty="0" err="1" smtClean="0"/>
              <a:t>Neuro</a:t>
            </a:r>
            <a:r>
              <a:rPr lang="cs-CZ" dirty="0" smtClean="0"/>
              <a:t>-asociace (stabilita, nebo pochybnosti)</a:t>
            </a:r>
          </a:p>
          <a:p>
            <a:r>
              <a:rPr lang="cs-CZ" dirty="0" smtClean="0"/>
              <a:t>Dovednosti řízení F.E.A.R. </a:t>
            </a:r>
          </a:p>
          <a:p>
            <a:pPr lvl="1"/>
            <a:r>
              <a:rPr lang="en-US" b="1" dirty="0" smtClean="0"/>
              <a:t>F</a:t>
            </a:r>
            <a:r>
              <a:rPr lang="en-US" dirty="0" smtClean="0"/>
              <a:t>alse </a:t>
            </a:r>
            <a:r>
              <a:rPr lang="en-US" b="1" dirty="0" smtClean="0"/>
              <a:t>E</a:t>
            </a:r>
            <a:r>
              <a:rPr lang="en-US" dirty="0" smtClean="0"/>
              <a:t>xpectations</a:t>
            </a:r>
            <a:r>
              <a:rPr lang="cs-CZ" dirty="0" smtClean="0"/>
              <a:t> </a:t>
            </a:r>
            <a:r>
              <a:rPr lang="en-US" b="1" dirty="0" smtClean="0"/>
              <a:t>A</a:t>
            </a:r>
            <a:r>
              <a:rPr lang="en-US" dirty="0" smtClean="0"/>
              <a:t>ppearing </a:t>
            </a:r>
            <a:r>
              <a:rPr lang="en-US" b="1" dirty="0" smtClean="0"/>
              <a:t>R</a:t>
            </a:r>
            <a:r>
              <a:rPr lang="en-US" dirty="0" smtClean="0"/>
              <a:t>eal</a:t>
            </a:r>
            <a:endParaRPr lang="cs-CZ" dirty="0" smtClean="0"/>
          </a:p>
          <a:p>
            <a:pPr lvl="1"/>
            <a:r>
              <a:rPr lang="en-US" b="1" dirty="0" smtClean="0"/>
              <a:t>F</a:t>
            </a:r>
            <a:r>
              <a:rPr lang="en-US" dirty="0" smtClean="0"/>
              <a:t>alse </a:t>
            </a:r>
            <a:r>
              <a:rPr lang="en-US" b="1" dirty="0" smtClean="0"/>
              <a:t>E</a:t>
            </a:r>
            <a:r>
              <a:rPr lang="en-US" dirty="0" smtClean="0"/>
              <a:t>vidence</a:t>
            </a:r>
            <a:r>
              <a:rPr lang="cs-CZ" dirty="0" smtClean="0"/>
              <a:t> </a:t>
            </a:r>
            <a:r>
              <a:rPr lang="en-US" b="1" dirty="0" smtClean="0"/>
              <a:t>A</a:t>
            </a:r>
            <a:r>
              <a:rPr lang="en-US" dirty="0" smtClean="0"/>
              <a:t>ppearing </a:t>
            </a:r>
            <a:r>
              <a:rPr lang="en-US" b="1" dirty="0" smtClean="0"/>
              <a:t>R</a:t>
            </a:r>
            <a:r>
              <a:rPr lang="en-US" dirty="0" smtClean="0"/>
              <a:t>eal</a:t>
            </a:r>
            <a:endParaRPr lang="cs-CZ" dirty="0" smtClean="0"/>
          </a:p>
          <a:p>
            <a:pPr lvl="1"/>
            <a:r>
              <a:rPr lang="cs-CZ" b="1" dirty="0" smtClean="0"/>
              <a:t>F</a:t>
            </a:r>
            <a:r>
              <a:rPr lang="en-US" dirty="0" err="1" smtClean="0"/>
              <a:t>ailure</a:t>
            </a:r>
            <a:r>
              <a:rPr lang="en-US" dirty="0" smtClean="0"/>
              <a:t> </a:t>
            </a:r>
            <a:r>
              <a:rPr lang="en-US" b="1" dirty="0" smtClean="0"/>
              <a:t>E</a:t>
            </a:r>
            <a:r>
              <a:rPr lang="en-US" dirty="0" smtClean="0"/>
              <a:t>xpected</a:t>
            </a:r>
            <a:r>
              <a:rPr lang="cs-CZ" dirty="0" smtClean="0"/>
              <a:t> </a:t>
            </a:r>
            <a:r>
              <a:rPr lang="en-US" b="1" dirty="0" smtClean="0"/>
              <a:t>A</a:t>
            </a:r>
            <a:r>
              <a:rPr lang="en-US" dirty="0" smtClean="0"/>
              <a:t>ction </a:t>
            </a:r>
            <a:r>
              <a:rPr lang="en-US" b="1" dirty="0" smtClean="0"/>
              <a:t>R</a:t>
            </a:r>
            <a:r>
              <a:rPr lang="en-US" dirty="0" smtClean="0"/>
              <a:t>equired</a:t>
            </a:r>
            <a:endParaRPr lang="cs-CZ" dirty="0" smtClean="0"/>
          </a:p>
          <a:p>
            <a:endParaRPr lang="cs-CZ" dirty="0"/>
          </a:p>
        </p:txBody>
      </p:sp>
      <p:sp>
        <p:nvSpPr>
          <p:cNvPr id="3" name="Nadpis 2"/>
          <p:cNvSpPr>
            <a:spLocks noGrp="1"/>
          </p:cNvSpPr>
          <p:nvPr>
            <p:ph type="title"/>
          </p:nvPr>
        </p:nvSpPr>
        <p:spPr/>
        <p:txBody>
          <a:bodyPr/>
          <a:lstStyle/>
          <a:p>
            <a:endParaRPr lang="cs-CZ"/>
          </a:p>
        </p:txBody>
      </p:sp>
      <p:pic>
        <p:nvPicPr>
          <p:cNvPr id="4"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4661370" y="0"/>
            <a:ext cx="4482629" cy="3356992"/>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40768"/>
            <a:ext cx="6972320" cy="5400600"/>
          </a:xfrm>
        </p:spPr>
        <p:txBody>
          <a:bodyPr>
            <a:normAutofit fontScale="25000" lnSpcReduction="20000"/>
          </a:bodyPr>
          <a:lstStyle/>
          <a:p>
            <a:r>
              <a:rPr lang="cs-CZ" sz="4800" dirty="0" err="1" smtClean="0"/>
              <a:t>Jeff</a:t>
            </a:r>
            <a:r>
              <a:rPr lang="cs-CZ" sz="4800" dirty="0" smtClean="0"/>
              <a:t> </a:t>
            </a:r>
            <a:r>
              <a:rPr lang="cs-CZ" sz="4800" dirty="0" err="1" smtClean="0"/>
              <a:t>Cooper</a:t>
            </a:r>
            <a:r>
              <a:rPr lang="cs-CZ" sz="4800" dirty="0" smtClean="0"/>
              <a:t> (</a:t>
            </a:r>
            <a:r>
              <a:rPr lang="cs-CZ" sz="4800" dirty="0" smtClean="0">
                <a:hlinkClick r:id="rId2"/>
              </a:rPr>
              <a:t>http://jeffcooperfoundation.org/news/</a:t>
            </a:r>
            <a:r>
              <a:rPr lang="cs-CZ" sz="4800" dirty="0" smtClean="0"/>
              <a:t>)</a:t>
            </a:r>
          </a:p>
          <a:p>
            <a:pPr lvl="1"/>
            <a:r>
              <a:rPr lang="en-US" sz="4800" dirty="0" smtClean="0"/>
              <a:t>Cooper, Jeff, Principles of Personal Defense, Paladin Press, </a:t>
            </a:r>
            <a:r>
              <a:rPr lang="en-US" sz="4800" dirty="0" smtClean="0">
                <a:hlinkClick r:id="rId3" action="ppaction://hlinkfile"/>
              </a:rPr>
              <a:t>ISBN 978-0873644976</a:t>
            </a:r>
            <a:endParaRPr lang="cs-CZ" sz="4800" dirty="0" smtClean="0"/>
          </a:p>
          <a:p>
            <a:r>
              <a:rPr lang="cs-CZ" sz="4800" b="1" dirty="0" smtClean="0"/>
              <a:t>Bojové stavy – </a:t>
            </a:r>
            <a:r>
              <a:rPr lang="cs-CZ" sz="4800" b="1" dirty="0" err="1" smtClean="0"/>
              <a:t>Cooprova</a:t>
            </a:r>
            <a:r>
              <a:rPr lang="cs-CZ" sz="4800" b="1" dirty="0" smtClean="0"/>
              <a:t> barevná škála (</a:t>
            </a:r>
            <a:r>
              <a:rPr lang="cs-CZ" sz="4800" b="1" dirty="0" err="1" smtClean="0"/>
              <a:t>color</a:t>
            </a:r>
            <a:r>
              <a:rPr lang="cs-CZ" sz="4800" b="1" dirty="0" smtClean="0"/>
              <a:t> </a:t>
            </a:r>
            <a:r>
              <a:rPr lang="cs-CZ" sz="4800" b="1" dirty="0" err="1" smtClean="0"/>
              <a:t>code</a:t>
            </a:r>
            <a:r>
              <a:rPr lang="cs-CZ" sz="4800" b="1" dirty="0" smtClean="0"/>
              <a:t>, </a:t>
            </a:r>
            <a:r>
              <a:rPr lang="cs-CZ" sz="4800" b="1" dirty="0" err="1" smtClean="0"/>
              <a:t>states</a:t>
            </a:r>
            <a:r>
              <a:rPr lang="cs-CZ" sz="4800" b="1" dirty="0" smtClean="0"/>
              <a:t> </a:t>
            </a:r>
            <a:r>
              <a:rPr lang="cs-CZ" sz="4800" b="1" dirty="0" err="1" smtClean="0"/>
              <a:t>of</a:t>
            </a:r>
            <a:r>
              <a:rPr lang="cs-CZ" sz="4800" b="1" dirty="0" smtClean="0"/>
              <a:t> </a:t>
            </a:r>
            <a:r>
              <a:rPr lang="cs-CZ" sz="4800" b="1" dirty="0" err="1" smtClean="0"/>
              <a:t>awareness</a:t>
            </a:r>
            <a:r>
              <a:rPr lang="cs-CZ" sz="4800" b="1" dirty="0" smtClean="0"/>
              <a:t>)</a:t>
            </a:r>
          </a:p>
          <a:p>
            <a:endParaRPr lang="cs-CZ" sz="3000" b="1" dirty="0" smtClean="0"/>
          </a:p>
          <a:p>
            <a:r>
              <a:rPr lang="cs-CZ" sz="6400" b="1" dirty="0" smtClean="0"/>
              <a:t>Bílá</a:t>
            </a:r>
            <a:r>
              <a:rPr lang="en-US" sz="6400" dirty="0" smtClean="0"/>
              <a:t> - </a:t>
            </a:r>
            <a:r>
              <a:rPr lang="cs-CZ" sz="6400" dirty="0" smtClean="0"/>
              <a:t>Nic netušící, nepřipraven. Pokud budete napadeni v bílém stavu, může vás zachránit jediná věc – neschopnost a nešikovnost útočníka. Jestliže dojde v bílém stavu ke konfrontaci s něčím opravdu zlým, vaše reakce bude silně úleková. </a:t>
            </a:r>
          </a:p>
          <a:p>
            <a:r>
              <a:rPr lang="cs-CZ" sz="6400" b="1" dirty="0" smtClean="0">
                <a:solidFill>
                  <a:schemeClr val="tx2">
                    <a:lumMod val="75000"/>
                  </a:schemeClr>
                </a:solidFill>
              </a:rPr>
              <a:t>Žlutá</a:t>
            </a:r>
            <a:r>
              <a:rPr lang="en-US" sz="6400" dirty="0" smtClean="0">
                <a:solidFill>
                  <a:schemeClr val="tx2">
                    <a:lumMod val="75000"/>
                  </a:schemeClr>
                </a:solidFill>
              </a:rPr>
              <a:t> - </a:t>
            </a:r>
            <a:r>
              <a:rPr lang="cs-CZ" sz="6400" dirty="0" smtClean="0">
                <a:solidFill>
                  <a:schemeClr val="tx2">
                    <a:lumMod val="75000"/>
                  </a:schemeClr>
                </a:solidFill>
              </a:rPr>
              <a:t>Uvolněný, ale ostražitý</a:t>
            </a:r>
            <a:r>
              <a:rPr lang="en-US" sz="6400" dirty="0" smtClean="0">
                <a:solidFill>
                  <a:schemeClr val="tx2">
                    <a:lumMod val="75000"/>
                  </a:schemeClr>
                </a:solidFill>
              </a:rPr>
              <a:t>. </a:t>
            </a:r>
            <a:r>
              <a:rPr lang="cs-CZ" sz="6400" dirty="0" smtClean="0"/>
              <a:t>Není přítomné žádné konkrétní nebezpečí, ale váš stav mysli je asi jako: „dnes je ten den, kdy by se mi mohlo přihodit, že se budu muset bránit”. Kdykoliv jste v neznámém prostředí nebo mezi lidmi, které neznáte, měli byste být ve žlutém stavu. V tomto stavu můžete být velmi dlouho. </a:t>
            </a:r>
            <a:endParaRPr lang="en-US" sz="6400" dirty="0" smtClean="0">
              <a:solidFill>
                <a:schemeClr val="tx2">
                  <a:lumMod val="75000"/>
                </a:schemeClr>
              </a:solidFill>
            </a:endParaRPr>
          </a:p>
          <a:p>
            <a:r>
              <a:rPr lang="cs-CZ" sz="6400" b="1" dirty="0" smtClean="0">
                <a:solidFill>
                  <a:schemeClr val="accent2">
                    <a:lumMod val="60000"/>
                    <a:lumOff val="40000"/>
                  </a:schemeClr>
                </a:solidFill>
              </a:rPr>
              <a:t>Oranžová</a:t>
            </a:r>
            <a:r>
              <a:rPr lang="en-US" sz="6400" dirty="0" smtClean="0">
                <a:solidFill>
                  <a:schemeClr val="accent2">
                    <a:lumMod val="60000"/>
                    <a:lumOff val="40000"/>
                  </a:schemeClr>
                </a:solidFill>
              </a:rPr>
              <a:t> - </a:t>
            </a:r>
            <a:r>
              <a:rPr lang="cs-CZ" sz="6400" dirty="0" smtClean="0">
                <a:solidFill>
                  <a:schemeClr val="accent2">
                    <a:lumMod val="60000"/>
                    <a:lumOff val="40000"/>
                  </a:schemeClr>
                </a:solidFill>
              </a:rPr>
              <a:t>Cíleně ostražitý. </a:t>
            </a:r>
            <a:r>
              <a:rPr lang="cs-CZ" sz="6400" dirty="0" smtClean="0"/>
              <a:t>Něco není zcela v pořádku a upoutalo to vaší pozornost. Váš stav mysli se mění na: „možná s NÍM budu muset bojovat“ a soustřeďujete se na konkrétní cíl, který způsobil zvýšení vašeho stavu ostražitosti. Zůstat v oranžovém stavu může být trochu stresující, ale můžete v něm vydržet tak dlouhou dobu, jak potřebujete. Jestliže se prokáže, že nebezpečí nebylo skutečné, přesunete se zpět do žlutého stavu.</a:t>
            </a:r>
            <a:r>
              <a:rPr lang="en-US" sz="6400" dirty="0" smtClean="0">
                <a:solidFill>
                  <a:schemeClr val="accent2">
                    <a:lumMod val="60000"/>
                    <a:lumOff val="40000"/>
                  </a:schemeClr>
                </a:solidFill>
              </a:rPr>
              <a:t> </a:t>
            </a:r>
            <a:endParaRPr lang="cs-CZ" sz="6400" dirty="0" smtClean="0">
              <a:solidFill>
                <a:schemeClr val="accent2">
                  <a:lumMod val="60000"/>
                  <a:lumOff val="40000"/>
                </a:schemeClr>
              </a:solidFill>
            </a:endParaRPr>
          </a:p>
          <a:p>
            <a:r>
              <a:rPr lang="cs-CZ" sz="6400" b="1" dirty="0" smtClean="0">
                <a:solidFill>
                  <a:srgbClr val="FF0000"/>
                </a:solidFill>
              </a:rPr>
              <a:t>Červená – Boj. </a:t>
            </a:r>
            <a:r>
              <a:rPr lang="cs-CZ" sz="6400" dirty="0" smtClean="0"/>
              <a:t>Červený stav je boj. Vaše mentální spoušť, kterou jste si vytvořili v oranžovém stavu, je stisknuta v okamžiku, kdy dojde k XY a vy přecházíte do boje.</a:t>
            </a:r>
            <a:endParaRPr lang="en-US" sz="6400" dirty="0" smtClean="0">
              <a:solidFill>
                <a:srgbClr val="FF0000"/>
              </a:solidFill>
            </a:endParaRPr>
          </a:p>
          <a:p>
            <a:pPr>
              <a:buNone/>
            </a:pPr>
            <a:endParaRPr lang="cs-CZ" dirty="0"/>
          </a:p>
        </p:txBody>
      </p:sp>
      <p:sp>
        <p:nvSpPr>
          <p:cNvPr id="3" name="Nadpis 2"/>
          <p:cNvSpPr>
            <a:spLocks noGrp="1"/>
          </p:cNvSpPr>
          <p:nvPr>
            <p:ph type="title"/>
          </p:nvPr>
        </p:nvSpPr>
        <p:spPr/>
        <p:txBody>
          <a:bodyPr>
            <a:normAutofit/>
          </a:bodyPr>
          <a:lstStyle/>
          <a:p>
            <a:r>
              <a:rPr lang="cs-CZ" sz="4400" b="1" dirty="0" err="1" smtClean="0"/>
              <a:t>Cooprova</a:t>
            </a:r>
            <a:r>
              <a:rPr lang="cs-CZ" sz="4400" b="1" dirty="0" smtClean="0"/>
              <a:t> barevná škála</a:t>
            </a:r>
            <a:endParaRPr lang="cs-CZ" dirty="0"/>
          </a:p>
        </p:txBody>
      </p:sp>
      <p:pic>
        <p:nvPicPr>
          <p:cNvPr id="4" name="Obrázek 3" descr="Coljeffcooper.jpg"/>
          <p:cNvPicPr>
            <a:picLocks noChangeAspect="1"/>
          </p:cNvPicPr>
          <p:nvPr/>
        </p:nvPicPr>
        <p:blipFill>
          <a:blip r:embed="rId4" cstate="print"/>
          <a:stretch>
            <a:fillRect/>
          </a:stretch>
        </p:blipFill>
        <p:spPr>
          <a:xfrm>
            <a:off x="7429520" y="785794"/>
            <a:ext cx="1539868" cy="202492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FF0000"/>
                </a:solidFill>
              </a:rPr>
              <a:t>STOP – NEBEZPEČÍ</a:t>
            </a:r>
          </a:p>
          <a:p>
            <a:endParaRPr lang="cs-CZ" dirty="0" smtClean="0"/>
          </a:p>
          <a:p>
            <a:endParaRPr lang="cs-CZ" dirty="0" smtClean="0"/>
          </a:p>
          <a:p>
            <a:endParaRPr lang="cs-CZ" dirty="0" smtClean="0"/>
          </a:p>
          <a:p>
            <a:r>
              <a:rPr lang="cs-CZ" dirty="0" smtClean="0">
                <a:solidFill>
                  <a:srgbClr val="FFFF00"/>
                </a:solidFill>
              </a:rPr>
              <a:t>PŘIPRAV SE – BRAŇ SE</a:t>
            </a:r>
          </a:p>
          <a:p>
            <a:endParaRPr lang="cs-CZ" dirty="0" smtClean="0"/>
          </a:p>
          <a:p>
            <a:endParaRPr lang="cs-CZ" dirty="0" smtClean="0"/>
          </a:p>
          <a:p>
            <a:endParaRPr lang="cs-CZ" dirty="0" smtClean="0"/>
          </a:p>
          <a:p>
            <a:r>
              <a:rPr lang="cs-CZ" dirty="0" smtClean="0">
                <a:solidFill>
                  <a:srgbClr val="92D050"/>
                </a:solidFill>
              </a:rPr>
              <a:t>BĚŽ - UTEČ</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Postup řešení sebeobranné situace – princip semaforu </a:t>
            </a:r>
            <a:r>
              <a:rPr lang="cs-CZ" sz="2700" dirty="0" smtClean="0"/>
              <a:t>(neplést si s </a:t>
            </a:r>
            <a:r>
              <a:rPr lang="cs-CZ" sz="2700" dirty="0" err="1" smtClean="0"/>
              <a:t>Cooprovou</a:t>
            </a:r>
            <a:r>
              <a:rPr lang="cs-CZ" sz="2700" dirty="0" smtClean="0"/>
              <a:t> škálou)</a:t>
            </a:r>
            <a:endParaRPr lang="cs-CZ" dirty="0"/>
          </a:p>
        </p:txBody>
      </p:sp>
      <p:pic>
        <p:nvPicPr>
          <p:cNvPr id="4" name="Obrázek 3" descr="Semafor.gif"/>
          <p:cNvPicPr>
            <a:picLocks noChangeAspect="1"/>
          </p:cNvPicPr>
          <p:nvPr/>
        </p:nvPicPr>
        <p:blipFill>
          <a:blip r:embed="rId2" cstate="print"/>
          <a:stretch>
            <a:fillRect/>
          </a:stretch>
        </p:blipFill>
        <p:spPr>
          <a:xfrm>
            <a:off x="5206254" y="1571612"/>
            <a:ext cx="3166234" cy="4857784"/>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92D050"/>
                </a:solidFill>
              </a:rPr>
              <a:t>Zelený kód</a:t>
            </a:r>
          </a:p>
          <a:p>
            <a:pPr lvl="1"/>
            <a:r>
              <a:rPr lang="cs-CZ" dirty="0" smtClean="0"/>
              <a:t>Na bezpečném, chráněném místě s přáteli, nebo rodinou</a:t>
            </a:r>
          </a:p>
          <a:p>
            <a:endParaRPr lang="cs-CZ" dirty="0" smtClean="0"/>
          </a:p>
          <a:p>
            <a:r>
              <a:rPr lang="cs-CZ" dirty="0" smtClean="0">
                <a:solidFill>
                  <a:srgbClr val="FFFF00"/>
                </a:solidFill>
              </a:rPr>
              <a:t>Žlutý kód</a:t>
            </a:r>
          </a:p>
          <a:p>
            <a:pPr lvl="1"/>
            <a:r>
              <a:rPr lang="cs-CZ" dirty="0" smtClean="0"/>
              <a:t>Mimo domov s přáteli, ve známém prostředí, přes den</a:t>
            </a:r>
          </a:p>
          <a:p>
            <a:endParaRPr lang="cs-CZ" dirty="0" smtClean="0"/>
          </a:p>
          <a:p>
            <a:r>
              <a:rPr lang="cs-CZ" dirty="0" smtClean="0">
                <a:solidFill>
                  <a:srgbClr val="FF0000"/>
                </a:solidFill>
              </a:rPr>
              <a:t>Červený kód</a:t>
            </a:r>
          </a:p>
          <a:p>
            <a:pPr lvl="1"/>
            <a:r>
              <a:rPr lang="cs-CZ" dirty="0" smtClean="0"/>
              <a:t>Venku a sám, v neznámém prostoru, na uzavřeném místě, večer, nebo v noci</a:t>
            </a:r>
            <a:endParaRPr lang="cs-CZ" dirty="0"/>
          </a:p>
        </p:txBody>
      </p:sp>
      <p:sp>
        <p:nvSpPr>
          <p:cNvPr id="3" name="Nadpis 2"/>
          <p:cNvSpPr>
            <a:spLocks noGrp="1"/>
          </p:cNvSpPr>
          <p:nvPr>
            <p:ph type="title"/>
          </p:nvPr>
        </p:nvSpPr>
        <p:spPr/>
        <p:txBody>
          <a:bodyPr>
            <a:normAutofit fontScale="90000"/>
          </a:bodyPr>
          <a:lstStyle/>
          <a:p>
            <a:r>
              <a:rPr lang="cs-CZ" dirty="0" smtClean="0"/>
              <a:t>Barevné kódy vyhodnocení rizika (</a:t>
            </a:r>
            <a:r>
              <a:rPr lang="cs-CZ" dirty="0" err="1" smtClean="0"/>
              <a:t>Dimitri</a:t>
            </a:r>
            <a:r>
              <a:rPr lang="cs-CZ" dirty="0" smtClean="0"/>
              <a:t>)</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400" dirty="0"/>
              <a:t>Vývoj obrany: nebezpečí zůstává…</a:t>
            </a:r>
            <a:endParaRPr lang="cs-CZ" dirty="0"/>
          </a:p>
        </p:txBody>
      </p:sp>
      <p:pic>
        <p:nvPicPr>
          <p:cNvPr id="9" name="Zástupný symbol pro obsah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43" y="2060847"/>
            <a:ext cx="3591676" cy="3140151"/>
          </a:xfrm>
        </p:spPr>
      </p:pic>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6</a:t>
            </a:fld>
            <a:endParaRPr lang="cs-CZ" altLang="cs-CZ" dirty="0"/>
          </a:p>
        </p:txBody>
      </p:sp>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973" y="1858647"/>
            <a:ext cx="5715000" cy="3438525"/>
          </a:xfrm>
          <a:prstGeom prst="rect">
            <a:avLst/>
          </a:prstGeom>
        </p:spPr>
      </p:pic>
      <p:pic>
        <p:nvPicPr>
          <p:cNvPr id="13" name="Zástupný symbol pro obsah 4"/>
          <p:cNvPicPr>
            <a:picLocks noChangeAspect="1"/>
          </p:cNvPicPr>
          <p:nvPr/>
        </p:nvPicPr>
        <p:blipFill rotWithShape="1">
          <a:blip r:embed="rId4" cstate="print">
            <a:extLst>
              <a:ext uri="{28A0092B-C50C-407E-A947-70E740481C1C}">
                <a14:useLocalDpi xmlns:a14="http://schemas.microsoft.com/office/drawing/2010/main" val="0"/>
              </a:ext>
            </a:extLst>
          </a:blip>
          <a:srcRect t="13289"/>
          <a:stretch/>
        </p:blipFill>
        <p:spPr bwMode="auto">
          <a:xfrm>
            <a:off x="3144643" y="4659281"/>
            <a:ext cx="4829857" cy="219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663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Nikdy nemůžeme uvažovat o zobecnění útočníka</a:t>
            </a:r>
          </a:p>
          <a:p>
            <a:pPr lvl="1"/>
            <a:r>
              <a:rPr lang="cs-CZ" dirty="0" err="1" smtClean="0"/>
              <a:t>Prekonfliktní</a:t>
            </a:r>
            <a:r>
              <a:rPr lang="cs-CZ" dirty="0" smtClean="0"/>
              <a:t> fáze – verbální faktor, nonverbální faktor</a:t>
            </a:r>
          </a:p>
          <a:p>
            <a:pPr lvl="1"/>
            <a:r>
              <a:rPr lang="cs-CZ" dirty="0" smtClean="0"/>
              <a:t>Fáze cvičení – realistický začátek, provedení techniky, smysluplný výsledek</a:t>
            </a:r>
          </a:p>
          <a:p>
            <a:pPr lvl="1"/>
            <a:r>
              <a:rPr lang="cs-CZ" dirty="0" smtClean="0"/>
              <a:t>Ponoření (imerse) do konfliktu</a:t>
            </a:r>
          </a:p>
          <a:p>
            <a:pPr lvl="1"/>
            <a:r>
              <a:rPr lang="cs-CZ" dirty="0" smtClean="0"/>
              <a:t>Využití scénářů (modelové situace)</a:t>
            </a:r>
          </a:p>
          <a:p>
            <a:pPr lvl="1"/>
            <a:r>
              <a:rPr lang="cs-CZ" dirty="0" smtClean="0"/>
              <a:t>Prostor výcviku, vybavení</a:t>
            </a:r>
          </a:p>
          <a:p>
            <a:pPr lvl="1"/>
            <a:r>
              <a:rPr lang="cs-CZ" dirty="0" smtClean="0"/>
              <a:t>Instruktor a osoby (herci) podílející se na výcviku</a:t>
            </a:r>
          </a:p>
          <a:p>
            <a:pPr lvl="1"/>
            <a:endParaRPr lang="cs-CZ" dirty="0" smtClean="0"/>
          </a:p>
          <a:p>
            <a:pPr lvl="1"/>
            <a:endParaRPr lang="cs-CZ" dirty="0"/>
          </a:p>
        </p:txBody>
      </p:sp>
      <p:sp>
        <p:nvSpPr>
          <p:cNvPr id="3" name="Nadpis 2"/>
          <p:cNvSpPr>
            <a:spLocks noGrp="1"/>
          </p:cNvSpPr>
          <p:nvPr>
            <p:ph type="title"/>
          </p:nvPr>
        </p:nvSpPr>
        <p:spPr/>
        <p:txBody>
          <a:bodyPr>
            <a:normAutofit/>
          </a:bodyPr>
          <a:lstStyle/>
          <a:p>
            <a:r>
              <a:rPr lang="cs-CZ" dirty="0" smtClean="0"/>
              <a:t>Podmínky tréninku</a:t>
            </a:r>
            <a:endParaRPr lang="cs-CZ"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Hrozby</a:t>
            </a:r>
          </a:p>
          <a:p>
            <a:r>
              <a:rPr lang="cs-CZ" dirty="0" smtClean="0"/>
              <a:t>Trasy</a:t>
            </a:r>
          </a:p>
          <a:p>
            <a:r>
              <a:rPr lang="cs-CZ" dirty="0" smtClean="0"/>
              <a:t>Místa</a:t>
            </a:r>
          </a:p>
          <a:p>
            <a:r>
              <a:rPr lang="cs-CZ" dirty="0" smtClean="0"/>
              <a:t>Čas</a:t>
            </a:r>
          </a:p>
          <a:p>
            <a:r>
              <a:rPr lang="cs-CZ" dirty="0" smtClean="0"/>
              <a:t>Osoby</a:t>
            </a:r>
          </a:p>
          <a:p>
            <a:r>
              <a:rPr lang="cs-CZ" dirty="0" smtClean="0"/>
              <a:t>Zbraně</a:t>
            </a:r>
          </a:p>
          <a:p>
            <a:r>
              <a:rPr lang="cs-CZ" dirty="0" smtClean="0"/>
              <a:t>Produkce</a:t>
            </a:r>
          </a:p>
          <a:p>
            <a:r>
              <a:rPr lang="cs-CZ" dirty="0" smtClean="0"/>
              <a:t>Komunikace</a:t>
            </a:r>
          </a:p>
          <a:p>
            <a:r>
              <a:rPr lang="cs-CZ" dirty="0" smtClean="0"/>
              <a:t>Intoxikace</a:t>
            </a:r>
          </a:p>
          <a:p>
            <a:r>
              <a:rPr lang="cs-CZ" dirty="0" smtClean="0"/>
              <a:t>Vlastní chování a jednání</a:t>
            </a:r>
          </a:p>
          <a:p>
            <a:pPr>
              <a:buNone/>
            </a:pPr>
            <a:endParaRPr lang="cs-CZ" dirty="0"/>
          </a:p>
        </p:txBody>
      </p:sp>
      <p:sp>
        <p:nvSpPr>
          <p:cNvPr id="3" name="Nadpis 2"/>
          <p:cNvSpPr>
            <a:spLocks noGrp="1"/>
          </p:cNvSpPr>
          <p:nvPr>
            <p:ph type="title"/>
          </p:nvPr>
        </p:nvSpPr>
        <p:spPr/>
        <p:txBody>
          <a:bodyPr>
            <a:normAutofit/>
          </a:bodyPr>
          <a:lstStyle/>
          <a:p>
            <a:r>
              <a:rPr lang="cs-CZ" b="1" dirty="0" smtClean="0"/>
              <a:t>Strategický plán</a:t>
            </a:r>
            <a:endParaRPr lang="cs-CZ"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Pomůže mi někdo?</a:t>
            </a:r>
          </a:p>
          <a:p>
            <a:pPr lvl="1"/>
            <a:r>
              <a:rPr lang="cs-CZ" dirty="0" err="1" smtClean="0"/>
              <a:t>Bystander</a:t>
            </a:r>
            <a:r>
              <a:rPr lang="cs-CZ" dirty="0" smtClean="0"/>
              <a:t> efekt </a:t>
            </a:r>
            <a:r>
              <a:rPr lang="cs-CZ" dirty="0" smtClean="0">
                <a:hlinkClick r:id="rId2"/>
              </a:rPr>
              <a:t>*</a:t>
            </a:r>
            <a:endParaRPr lang="cs-CZ" dirty="0" smtClean="0"/>
          </a:p>
          <a:p>
            <a:r>
              <a:rPr lang="cs-CZ" dirty="0" smtClean="0"/>
              <a:t>Existuje rozená oběť?</a:t>
            </a:r>
          </a:p>
          <a:p>
            <a:pPr lvl="1"/>
            <a:r>
              <a:rPr lang="cs-CZ" dirty="0" smtClean="0"/>
              <a:t>Jakým způsobem útočník vybírá oběť?</a:t>
            </a:r>
          </a:p>
          <a:p>
            <a:pPr lvl="1"/>
            <a:r>
              <a:rPr lang="cs-CZ" dirty="0" smtClean="0"/>
              <a:t>Existuje typické chování oběti? </a:t>
            </a:r>
            <a:r>
              <a:rPr lang="cs-CZ" dirty="0" smtClean="0">
                <a:hlinkClick r:id="rId3"/>
              </a:rPr>
              <a:t>*</a:t>
            </a:r>
            <a:endParaRPr lang="cs-CZ" dirty="0" smtClean="0"/>
          </a:p>
          <a:p>
            <a:pPr lvl="1"/>
            <a:r>
              <a:rPr lang="cs-CZ" dirty="0" smtClean="0"/>
              <a:t>Dá se vždy vyhnout útoku? </a:t>
            </a:r>
            <a:r>
              <a:rPr lang="cs-CZ" dirty="0" smtClean="0">
                <a:hlinkClick r:id="rId4"/>
              </a:rPr>
              <a:t>*</a:t>
            </a:r>
            <a:r>
              <a:rPr lang="cs-CZ" dirty="0" smtClean="0"/>
              <a:t> </a:t>
            </a:r>
            <a:r>
              <a:rPr lang="cs-CZ" dirty="0" smtClean="0">
                <a:hlinkClick r:id="rId5"/>
              </a:rPr>
              <a:t>*</a:t>
            </a:r>
            <a:endParaRPr lang="cs-CZ" dirty="0" smtClean="0"/>
          </a:p>
          <a:p>
            <a:r>
              <a:rPr lang="cs-CZ" dirty="0" smtClean="0"/>
              <a:t>Dá se naučit nebýt obětí?</a:t>
            </a:r>
            <a:endParaRPr lang="cs-CZ" dirty="0"/>
          </a:p>
        </p:txBody>
      </p:sp>
      <p:sp>
        <p:nvSpPr>
          <p:cNvPr id="3" name="Nadpis 2"/>
          <p:cNvSpPr>
            <a:spLocks noGrp="1"/>
          </p:cNvSpPr>
          <p:nvPr>
            <p:ph type="title"/>
          </p:nvPr>
        </p:nvSpPr>
        <p:spPr/>
        <p:txBody>
          <a:bodyPr/>
          <a:lstStyle/>
          <a:p>
            <a:r>
              <a:rPr lang="cs-CZ" dirty="0" smtClean="0"/>
              <a:t>Vlastní chování a jednání</a:t>
            </a:r>
            <a:endParaRPr lang="cs-CZ"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Různé druhy násilí</a:t>
            </a:r>
          </a:p>
          <a:p>
            <a:pPr lvl="1"/>
            <a:r>
              <a:rPr lang="cs-CZ" dirty="0" smtClean="0"/>
              <a:t>fyzický útok (různé motivy)</a:t>
            </a:r>
          </a:p>
          <a:p>
            <a:pPr lvl="1"/>
            <a:r>
              <a:rPr lang="cs-CZ" dirty="0" smtClean="0"/>
              <a:t>loupežné přepadení (hrozba nebo použití násilí)</a:t>
            </a:r>
          </a:p>
          <a:p>
            <a:pPr lvl="1"/>
            <a:r>
              <a:rPr lang="cs-CZ" dirty="0" smtClean="0"/>
              <a:t>sexuálně motivovaný útok</a:t>
            </a:r>
          </a:p>
          <a:p>
            <a:pPr lvl="1"/>
            <a:r>
              <a:rPr lang="cs-CZ" dirty="0" smtClean="0"/>
              <a:t>znásilnění</a:t>
            </a:r>
          </a:p>
          <a:p>
            <a:pPr lvl="1"/>
            <a:r>
              <a:rPr lang="cs-CZ" dirty="0" smtClean="0"/>
              <a:t>šikana</a:t>
            </a:r>
          </a:p>
          <a:p>
            <a:pPr lvl="1"/>
            <a:r>
              <a:rPr lang="cs-CZ" dirty="0" smtClean="0"/>
              <a:t>rvačka</a:t>
            </a:r>
          </a:p>
          <a:p>
            <a:pPr lvl="1"/>
            <a:r>
              <a:rPr lang="cs-CZ" dirty="0" err="1" smtClean="0"/>
              <a:t>stalking</a:t>
            </a:r>
            <a:r>
              <a:rPr lang="cs-CZ" dirty="0" smtClean="0"/>
              <a:t> (nebezpečné pronásledování)</a:t>
            </a:r>
          </a:p>
          <a:p>
            <a:pPr lvl="1"/>
            <a:r>
              <a:rPr lang="cs-CZ" dirty="0" smtClean="0"/>
              <a:t>psychické obtěžování, vydírání</a:t>
            </a:r>
          </a:p>
          <a:p>
            <a:pPr lvl="1"/>
            <a:r>
              <a:rPr lang="cs-CZ" dirty="0" smtClean="0"/>
              <a:t>domácí násilí</a:t>
            </a:r>
          </a:p>
          <a:p>
            <a:endParaRPr lang="cs-CZ" sz="2200" dirty="0" smtClean="0"/>
          </a:p>
          <a:p>
            <a:r>
              <a:rPr lang="cs-CZ" sz="2200" dirty="0" smtClean="0"/>
              <a:t>Brzké posouzení hrozby je předpokladem použití </a:t>
            </a:r>
            <a:r>
              <a:rPr lang="cs-CZ" sz="2200" dirty="0" err="1" smtClean="0"/>
              <a:t>anticipatorní</a:t>
            </a:r>
            <a:r>
              <a:rPr lang="cs-CZ" sz="2200" dirty="0" smtClean="0"/>
              <a:t> obrany, tj. obrany před tím, než nám někdo ublíží</a:t>
            </a:r>
          </a:p>
          <a:p>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Nassim</a:t>
            </a:r>
            <a:r>
              <a:rPr lang="cs-CZ" dirty="0" smtClean="0"/>
              <a:t> </a:t>
            </a:r>
            <a:r>
              <a:rPr lang="cs-CZ" dirty="0" err="1" smtClean="0"/>
              <a:t>Nicholas</a:t>
            </a:r>
            <a:r>
              <a:rPr lang="cs-CZ" dirty="0" smtClean="0"/>
              <a:t> </a:t>
            </a:r>
            <a:r>
              <a:rPr lang="cs-CZ" dirty="0" err="1" smtClean="0"/>
              <a:t>Taleb</a:t>
            </a:r>
            <a:r>
              <a:rPr lang="cs-CZ" dirty="0" smtClean="0"/>
              <a:t> (matematik, prognostik)</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pic>
        <p:nvPicPr>
          <p:cNvPr id="1026" name="Picture 2" descr="http://attaincapital.files.wordpress.com/2010/11/20091130_fig1.png"/>
          <p:cNvPicPr>
            <a:picLocks noChangeAspect="1" noChangeArrowheads="1"/>
          </p:cNvPicPr>
          <p:nvPr/>
        </p:nvPicPr>
        <p:blipFill>
          <a:blip r:embed="rId2" cstate="print"/>
          <a:srcRect/>
          <a:stretch>
            <a:fillRect/>
          </a:stretch>
        </p:blipFill>
        <p:spPr bwMode="auto">
          <a:xfrm>
            <a:off x="1763688" y="2086588"/>
            <a:ext cx="5400600" cy="466748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Zřídkavé jevy se těžko predikují:</a:t>
            </a:r>
          </a:p>
          <a:p>
            <a:pPr lvl="1"/>
            <a:r>
              <a:rPr lang="cs-CZ" dirty="0" smtClean="0"/>
              <a:t>Ti, kteří nikdy nebyli ohrožení, těžko uvěří, že by někdy skutečně mohli být ohroženi</a:t>
            </a:r>
          </a:p>
          <a:p>
            <a:pPr lvl="1"/>
            <a:r>
              <a:rPr lang="cs-CZ" dirty="0" smtClean="0"/>
              <a:t>Čím víc je cílová skupina ohroženější, tím víc je ostražitější</a:t>
            </a:r>
          </a:p>
          <a:p>
            <a:pPr lvl="1"/>
            <a:r>
              <a:rPr lang="cs-CZ" dirty="0" smtClean="0"/>
              <a:t>Ostražité osoby jsou citlivé vůči známým jevům, mohou však být překvapeni</a:t>
            </a:r>
          </a:p>
          <a:p>
            <a:pPr lvl="1"/>
            <a:r>
              <a:rPr lang="cs-CZ" dirty="0" smtClean="0"/>
              <a:t>Rutina je nepřítelem posuzování hrozby (</a:t>
            </a:r>
            <a:r>
              <a:rPr lang="cs-CZ" dirty="0" smtClean="0">
                <a:hlinkClick r:id="rId2"/>
              </a:rPr>
              <a:t>video</a:t>
            </a:r>
            <a:r>
              <a:rPr lang="cs-CZ" dirty="0" smtClean="0"/>
              <a:t>)</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Příklady:</a:t>
            </a:r>
          </a:p>
          <a:p>
            <a:pPr lvl="1"/>
            <a:r>
              <a:rPr lang="cs-CZ" dirty="0" smtClean="0"/>
              <a:t>Mnoho lidí v uzavřeném prostoru</a:t>
            </a:r>
          </a:p>
          <a:p>
            <a:pPr lvl="1"/>
            <a:r>
              <a:rPr lang="cs-CZ" dirty="0" smtClean="0"/>
              <a:t>Stres v dopravě</a:t>
            </a:r>
          </a:p>
          <a:p>
            <a:pPr lvl="1"/>
            <a:r>
              <a:rPr lang="cs-CZ" dirty="0" smtClean="0"/>
              <a:t>Bránění vlastního území</a:t>
            </a:r>
          </a:p>
          <a:p>
            <a:pPr lvl="1"/>
            <a:r>
              <a:rPr lang="cs-CZ" dirty="0" smtClean="0"/>
              <a:t>Antagonistické skupiny lidí</a:t>
            </a:r>
          </a:p>
          <a:p>
            <a:pPr lvl="1"/>
            <a:r>
              <a:rPr lang="cs-CZ" dirty="0" smtClean="0"/>
              <a:t>Žárlivost</a:t>
            </a:r>
          </a:p>
          <a:p>
            <a:pPr lvl="1"/>
            <a:r>
              <a:rPr lang="cs-CZ" dirty="0" smtClean="0"/>
              <a:t>Pracoviště</a:t>
            </a:r>
          </a:p>
          <a:p>
            <a:pPr lvl="1"/>
            <a:r>
              <a:rPr lang="cs-CZ" dirty="0" smtClean="0"/>
              <a:t>Opuštěná místa</a:t>
            </a:r>
          </a:p>
          <a:p>
            <a:endParaRPr lang="cs-CZ" dirty="0"/>
          </a:p>
        </p:txBody>
      </p:sp>
      <p:sp>
        <p:nvSpPr>
          <p:cNvPr id="3" name="Nadpis 2"/>
          <p:cNvSpPr>
            <a:spLocks noGrp="1"/>
          </p:cNvSpPr>
          <p:nvPr>
            <p:ph type="title"/>
          </p:nvPr>
        </p:nvSpPr>
        <p:spPr/>
        <p:txBody>
          <a:bodyPr/>
          <a:lstStyle/>
          <a:p>
            <a:r>
              <a:rPr lang="cs-CZ" dirty="0" smtClean="0"/>
              <a:t>Potenciálně nebezpečné situace</a:t>
            </a:r>
            <a:endParaRPr lang="cs-CZ"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Příklady</a:t>
            </a:r>
          </a:p>
          <a:p>
            <a:pPr lvl="1"/>
            <a:r>
              <a:rPr lang="cs-CZ" dirty="0" smtClean="0"/>
              <a:t>teritoriální jednání (včetně chování v dopravě), machistické jednání</a:t>
            </a:r>
          </a:p>
          <a:p>
            <a:pPr lvl="1"/>
            <a:r>
              <a:rPr lang="cs-CZ" dirty="0" smtClean="0"/>
              <a:t>přetížení způsobené stresem nebo konflikty v rodině nebo na pracovišti</a:t>
            </a:r>
          </a:p>
          <a:p>
            <a:pPr lvl="1"/>
            <a:r>
              <a:rPr lang="cs-CZ" dirty="0" smtClean="0"/>
              <a:t>nedostatek tolerance vůči ostatním (např. etnická nebo náboženská intolerance)</a:t>
            </a:r>
          </a:p>
          <a:p>
            <a:pPr lvl="1"/>
            <a:r>
              <a:rPr lang="cs-CZ" dirty="0" smtClean="0"/>
              <a:t>chybný úsudek ostatních, předsudky, rasismus</a:t>
            </a:r>
          </a:p>
          <a:p>
            <a:pPr lvl="1"/>
            <a:r>
              <a:rPr lang="cs-CZ" dirty="0" smtClean="0"/>
              <a:t>zklamání z očekávání (také v partnerském vztahu)</a:t>
            </a:r>
          </a:p>
          <a:p>
            <a:pPr lvl="1"/>
            <a:r>
              <a:rPr lang="cs-CZ" dirty="0" smtClean="0"/>
              <a:t>pocit méněcennosti, nespokojenost</a:t>
            </a:r>
          </a:p>
          <a:p>
            <a:pPr lvl="1"/>
            <a:r>
              <a:rPr lang="cs-CZ" dirty="0" smtClean="0"/>
              <a:t>vysoce agresivní potenciál, např. každodenní iritací, frustrací, závistí, vztekem a potřebě ventilovat emoce (funkce záklopky)</a:t>
            </a:r>
          </a:p>
          <a:p>
            <a:pPr lvl="1"/>
            <a:r>
              <a:rPr lang="cs-CZ" dirty="0" smtClean="0"/>
              <a:t>vzrůstající sklon k násilí díky sledováním pořadů (TV, video) s násilným obsahem</a:t>
            </a:r>
          </a:p>
          <a:p>
            <a:pPr lvl="1"/>
            <a:r>
              <a:rPr lang="cs-CZ" dirty="0" smtClean="0"/>
              <a:t>vytvoření vlastních limitů (např. </a:t>
            </a:r>
            <a:r>
              <a:rPr lang="cs-CZ" dirty="0" err="1" smtClean="0"/>
              <a:t>anti</a:t>
            </a:r>
            <a:r>
              <a:rPr lang="cs-CZ" dirty="0" smtClean="0"/>
              <a:t>-autoritativní výchova)</a:t>
            </a:r>
          </a:p>
          <a:p>
            <a:pPr lvl="1"/>
            <a:r>
              <a:rPr lang="cs-CZ" dirty="0" smtClean="0"/>
              <a:t>zkreslené vnímání díky zneužití drog a alkoholu</a:t>
            </a:r>
          </a:p>
          <a:p>
            <a:pPr lvl="1"/>
            <a:r>
              <a:rPr lang="cs-CZ" dirty="0" smtClean="0"/>
              <a:t>řeč těla, která zvyšuje agresivitu (nonverbální komunikace), např. široký postoj, založené paže, ruce v bok</a:t>
            </a:r>
          </a:p>
          <a:p>
            <a:pPr lvl="1"/>
            <a:r>
              <a:rPr lang="cs-CZ" dirty="0" smtClean="0"/>
              <a:t>zraněná pýcha a pocit přezírání (urážky, potupa)</a:t>
            </a:r>
          </a:p>
          <a:p>
            <a:endParaRPr lang="cs-CZ" dirty="0"/>
          </a:p>
        </p:txBody>
      </p:sp>
      <p:sp>
        <p:nvSpPr>
          <p:cNvPr id="3" name="Nadpis 2"/>
          <p:cNvSpPr>
            <a:spLocks noGrp="1"/>
          </p:cNvSpPr>
          <p:nvPr>
            <p:ph type="title"/>
          </p:nvPr>
        </p:nvSpPr>
        <p:spPr/>
        <p:txBody>
          <a:bodyPr/>
          <a:lstStyle/>
          <a:p>
            <a:r>
              <a:rPr lang="cs-CZ" dirty="0" smtClean="0"/>
              <a:t>Okolnosti vedoucí k násilí</a:t>
            </a:r>
            <a:endParaRPr lang="cs-CZ"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Ostražitost</a:t>
            </a:r>
          </a:p>
          <a:p>
            <a:r>
              <a:rPr lang="cs-CZ" dirty="0" smtClean="0"/>
              <a:t>Rozhodnost</a:t>
            </a:r>
          </a:p>
          <a:p>
            <a:r>
              <a:rPr lang="cs-CZ" dirty="0" smtClean="0"/>
              <a:t>Agresivita/aktivita</a:t>
            </a:r>
          </a:p>
          <a:p>
            <a:r>
              <a:rPr lang="cs-CZ" dirty="0" smtClean="0"/>
              <a:t>Rychlost</a:t>
            </a:r>
          </a:p>
          <a:p>
            <a:r>
              <a:rPr lang="cs-CZ" dirty="0" smtClean="0"/>
              <a:t>Rozvážnost</a:t>
            </a:r>
          </a:p>
          <a:p>
            <a:r>
              <a:rPr lang="cs-CZ" dirty="0" smtClean="0"/>
              <a:t>Nemilosrdnost</a:t>
            </a:r>
          </a:p>
          <a:p>
            <a:r>
              <a:rPr lang="cs-CZ" dirty="0" smtClean="0"/>
              <a:t>Překvapení</a:t>
            </a:r>
            <a:endParaRPr lang="cs-CZ" dirty="0"/>
          </a:p>
        </p:txBody>
      </p:sp>
      <p:sp>
        <p:nvSpPr>
          <p:cNvPr id="3" name="Nadpis 2"/>
          <p:cNvSpPr>
            <a:spLocks noGrp="1"/>
          </p:cNvSpPr>
          <p:nvPr>
            <p:ph type="title"/>
          </p:nvPr>
        </p:nvSpPr>
        <p:spPr/>
        <p:txBody>
          <a:bodyPr/>
          <a:lstStyle/>
          <a:p>
            <a:r>
              <a:rPr lang="cs-CZ" dirty="0" smtClean="0"/>
              <a:t>Psychologické principy sebeobrany</a:t>
            </a:r>
            <a:endParaRPr lang="cs-CZ"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smtClean="0"/>
              <a:t>Funkční světla u vchodů.</a:t>
            </a:r>
          </a:p>
          <a:p>
            <a:r>
              <a:rPr lang="cs-CZ" dirty="0" smtClean="0"/>
              <a:t>Světla se senzorem pohybu před i za domem.</a:t>
            </a:r>
          </a:p>
          <a:p>
            <a:r>
              <a:rPr lang="cs-CZ" dirty="0" smtClean="0"/>
              <a:t>Pokud nikdo není doma,. Používat časovač pro zapnutí rádia a světel.</a:t>
            </a:r>
          </a:p>
          <a:p>
            <a:r>
              <a:rPr lang="cs-CZ" dirty="0" smtClean="0"/>
              <a:t>Kvalitní a bezpečné zámky ve dveřích a oknech.</a:t>
            </a:r>
          </a:p>
          <a:p>
            <a:r>
              <a:rPr lang="cs-CZ" dirty="0" smtClean="0"/>
              <a:t>Instalovaný domovní alarm.</a:t>
            </a:r>
          </a:p>
          <a:p>
            <a:r>
              <a:rPr lang="cs-CZ" dirty="0" smtClean="0"/>
              <a:t>Pokud se stěhujete do nového domu/bytu, vždy vyměnit všechny zámky.</a:t>
            </a:r>
          </a:p>
          <a:p>
            <a:r>
              <a:rPr lang="cs-CZ" dirty="0" smtClean="0"/>
              <a:t>V telefonním záznamníku nepoužívat odkazy na to, kdy/dokdy nebudete doma.</a:t>
            </a:r>
          </a:p>
          <a:p>
            <a:r>
              <a:rPr lang="cs-CZ" dirty="0" smtClean="0"/>
              <a:t>Vždy si ověřte, kdo stojí přede dveřmi před tím, než je otevřete.</a:t>
            </a:r>
          </a:p>
          <a:p>
            <a:r>
              <a:rPr lang="cs-CZ" dirty="0" smtClean="0"/>
              <a:t>Pokud se jedná o zaměstnance elektráren, vodáren, atd. žádejte o zaměstnanecký průkaz (případně si návštěvu ověřte na veřejném telefonním čísle).</a:t>
            </a:r>
          </a:p>
          <a:p>
            <a:r>
              <a:rPr lang="cs-CZ" dirty="0" smtClean="0"/>
              <a:t>Nepouštějte dovnitř cizí lidi.</a:t>
            </a:r>
          </a:p>
          <a:p>
            <a:r>
              <a:rPr lang="cs-CZ" dirty="0" smtClean="0"/>
              <a:t>Měli byste znát sousedy a také to, jestli se na ně můžete v případě nouze obrátit.</a:t>
            </a:r>
          </a:p>
          <a:p>
            <a:r>
              <a:rPr lang="cs-CZ" dirty="0" smtClean="0"/>
              <a:t>Neschovávejte si náhradní klíče na lehce dostupném místě (pod rohožkou).</a:t>
            </a:r>
          </a:p>
          <a:p>
            <a:r>
              <a:rPr lang="cs-CZ" dirty="0" smtClean="0"/>
              <a:t>Nikdy nesdělujte osobní informace (věk, adresa, celé jméno, s kým žijete, atd.) do telefonu, emailu, sociálních sítí.</a:t>
            </a:r>
          </a:p>
          <a:p>
            <a:r>
              <a:rPr lang="cs-CZ" dirty="0" smtClean="0"/>
              <a:t>Zajistěte si v domě únikovou cestu, anebo bezpečnou místnost, kde budete moci přečkat v případě nouze.</a:t>
            </a:r>
          </a:p>
          <a:p>
            <a:r>
              <a:rPr lang="cs-CZ" dirty="0" smtClean="0"/>
              <a:t>Při budování zahrady myslete na to, aby se v ní nedalo schovat.</a:t>
            </a:r>
          </a:p>
          <a:p>
            <a:r>
              <a:rPr lang="cs-CZ" dirty="0" smtClean="0"/>
              <a:t>Schovejte si na vhodném místě bezpečnostní mobil, abyste mohli zavolat policii.</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ve známém bezpečném prostředí (domov)</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Auguste </a:t>
            </a:r>
            <a:r>
              <a:rPr lang="cs-CZ" dirty="0" err="1"/>
              <a:t>Comte</a:t>
            </a:r>
            <a:r>
              <a:rPr lang="cs-CZ" dirty="0"/>
              <a:t> (1798-1857) </a:t>
            </a:r>
          </a:p>
        </p:txBody>
      </p:sp>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7</a:t>
            </a:fld>
            <a:endParaRPr lang="cs-CZ" altLang="cs-CZ" dirty="0"/>
          </a:p>
        </p:txBody>
      </p:sp>
      <p:sp>
        <p:nvSpPr>
          <p:cNvPr id="7" name="Zástupný symbol pro obsah 6"/>
          <p:cNvSpPr>
            <a:spLocks noGrp="1"/>
          </p:cNvSpPr>
          <p:nvPr>
            <p:ph idx="1"/>
          </p:nvPr>
        </p:nvSpPr>
        <p:spPr/>
        <p:txBody>
          <a:bodyPr>
            <a:normAutofit/>
          </a:bodyPr>
          <a:lstStyle/>
          <a:p>
            <a:r>
              <a:rPr lang="cs-CZ" b="1" dirty="0" smtClean="0"/>
              <a:t>Tři </a:t>
            </a:r>
            <a:r>
              <a:rPr lang="cs-CZ" b="1" dirty="0" smtClean="0"/>
              <a:t>stádia lidského myšlení</a:t>
            </a:r>
          </a:p>
          <a:p>
            <a:endParaRPr lang="cs-CZ" dirty="0" smtClean="0"/>
          </a:p>
          <a:p>
            <a:r>
              <a:rPr lang="cs-CZ" dirty="0" smtClean="0"/>
              <a:t>Religiózní</a:t>
            </a:r>
            <a:r>
              <a:rPr lang="cs-CZ" dirty="0" smtClean="0"/>
              <a:t>, teologické (do 14. stol</a:t>
            </a:r>
            <a:r>
              <a:rPr lang="cs-CZ" dirty="0" smtClean="0"/>
              <a:t>.) </a:t>
            </a:r>
            <a:endParaRPr lang="cs-CZ" dirty="0" smtClean="0"/>
          </a:p>
          <a:p>
            <a:endParaRPr lang="cs-CZ" dirty="0" smtClean="0"/>
          </a:p>
          <a:p>
            <a:r>
              <a:rPr lang="cs-CZ" dirty="0" smtClean="0"/>
              <a:t>Metafyzické </a:t>
            </a:r>
            <a:r>
              <a:rPr lang="cs-CZ" dirty="0" smtClean="0"/>
              <a:t>(abstraktní) (do 19. stol</a:t>
            </a:r>
            <a:r>
              <a:rPr lang="cs-CZ" dirty="0" smtClean="0"/>
              <a:t>.)</a:t>
            </a:r>
            <a:endParaRPr lang="cs-CZ" dirty="0" smtClean="0"/>
          </a:p>
          <a:p>
            <a:endParaRPr lang="cs-CZ" dirty="0" smtClean="0"/>
          </a:p>
          <a:p>
            <a:r>
              <a:rPr lang="cs-CZ" dirty="0" smtClean="0"/>
              <a:t>Vědecké</a:t>
            </a:r>
            <a:r>
              <a:rPr lang="cs-CZ" dirty="0" smtClean="0"/>
              <a:t>, </a:t>
            </a:r>
            <a:r>
              <a:rPr lang="cs-CZ" dirty="0" smtClean="0"/>
              <a:t>pozitivní</a:t>
            </a:r>
            <a:endParaRPr lang="cs-CZ" dirty="0"/>
          </a:p>
          <a:p>
            <a:endParaRPr lang="cs-CZ" dirty="0"/>
          </a:p>
        </p:txBody>
      </p:sp>
    </p:spTree>
    <p:extLst>
      <p:ext uri="{BB962C8B-B14F-4D97-AF65-F5344CB8AC3E}">
        <p14:creationId xmlns:p14="http://schemas.microsoft.com/office/powerpoint/2010/main" val="12994443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smtClean="0"/>
              <a:t>Vyhýbejte se neznámým skupinkám lidí.</a:t>
            </a:r>
          </a:p>
          <a:p>
            <a:r>
              <a:rPr lang="cs-CZ" dirty="0" smtClean="0"/>
              <a:t>Pokud vás někdo sleduje, nechoďte domů, ale na veřejné místo (nejlépe policejní stanici).</a:t>
            </a:r>
          </a:p>
          <a:p>
            <a:r>
              <a:rPr lang="cs-CZ" dirty="0" smtClean="0"/>
              <a:t>Pohybujte se zpříma, sebevědomě, abyste nebudili dojem lehké oběti.</a:t>
            </a:r>
          </a:p>
          <a:p>
            <a:r>
              <a:rPr lang="cs-CZ" dirty="0" smtClean="0"/>
              <a:t>Nikdy nestopujte.</a:t>
            </a:r>
          </a:p>
          <a:p>
            <a:r>
              <a:rPr lang="cs-CZ" dirty="0" smtClean="0"/>
              <a:t>Za tmy, nebo v nebezpečném prostředí nepoužívejte bankomat.</a:t>
            </a:r>
          </a:p>
          <a:p>
            <a:r>
              <a:rPr lang="cs-CZ" dirty="0" smtClean="0"/>
              <a:t>U cesty se pohybujte v protisměru, abyste viděli, kdo kolem vás projíždí.</a:t>
            </a:r>
          </a:p>
          <a:p>
            <a:r>
              <a:rPr lang="cs-CZ" dirty="0" smtClean="0"/>
              <a:t>Řekněte doma kam jdete, s kým a kdy se pravděpodobně vrátíte.</a:t>
            </a:r>
          </a:p>
          <a:p>
            <a:r>
              <a:rPr lang="cs-CZ" dirty="0" smtClean="0"/>
              <a:t>Nepřetěžujte se mnohými taškami, vaky a jinou batožinou. Ruky musí zůstat volné.</a:t>
            </a:r>
          </a:p>
          <a:p>
            <a:r>
              <a:rPr lang="cs-CZ" dirty="0" smtClean="0"/>
              <a:t>Nikdy nenoste sluchátka.</a:t>
            </a:r>
          </a:p>
          <a:p>
            <a:r>
              <a:rPr lang="cs-CZ" dirty="0" smtClean="0"/>
              <a:t>Za chůze, nebo když stojíte (na ulici, na zastávce), nečtěte.</a:t>
            </a:r>
          </a:p>
          <a:p>
            <a:r>
              <a:rPr lang="cs-CZ" dirty="0" smtClean="0"/>
              <a:t>Tašku, kabelku, atd. noste tak, aby vám nevypadla z ruky, nebylo možné ji vytrhnout.</a:t>
            </a:r>
          </a:p>
          <a:p>
            <a:r>
              <a:rPr lang="cs-CZ" dirty="0" smtClean="0"/>
              <a:t>Pokud se vás neznámý člověk něco ptá, zůstaňte v bezpečné vzdálenosti. Používejte skrytý střeh.</a:t>
            </a:r>
          </a:p>
          <a:p>
            <a:r>
              <a:rPr lang="cs-CZ" dirty="0" smtClean="0"/>
              <a:t>Používejte oblečení (obuv) ve kterých se můžete pohybovat.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(na ulici)</a:t>
            </a:r>
            <a:endParaRPr lang="cs-CZ"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Klíčky mějte připravené, když se blížíte k autu.</a:t>
            </a:r>
          </a:p>
          <a:p>
            <a:r>
              <a:rPr lang="cs-CZ" dirty="0" smtClean="0"/>
              <a:t>Rozhlédněte se kolem vašeho auta. Pokud jsou tam podezřelé osoby, raději počkejte, až odejdou.</a:t>
            </a:r>
          </a:p>
          <a:p>
            <a:r>
              <a:rPr lang="cs-CZ" dirty="0" smtClean="0"/>
              <a:t>Před nastoupením zkontrolujte automobil zvenku (zda není poškozený) i zevnitř (zadní sedadla)</a:t>
            </a:r>
          </a:p>
          <a:p>
            <a:r>
              <a:rPr lang="cs-CZ" dirty="0" smtClean="0"/>
              <a:t>Nezastavuje stopařům.</a:t>
            </a:r>
          </a:p>
          <a:p>
            <a:r>
              <a:rPr lang="cs-CZ" dirty="0" smtClean="0"/>
              <a:t>Dveře zamykejte a zavírejte okna.</a:t>
            </a:r>
          </a:p>
          <a:p>
            <a:r>
              <a:rPr lang="cs-CZ" dirty="0" smtClean="0"/>
              <a:t>Udržujte automobil v dobrém technickém stavu.</a:t>
            </a:r>
          </a:p>
          <a:p>
            <a:r>
              <a:rPr lang="cs-CZ" dirty="0" smtClean="0"/>
              <a:t>Parkujte na bezpečných a osvětlených parkovištích.</a:t>
            </a:r>
          </a:p>
          <a:p>
            <a:r>
              <a:rPr lang="cs-CZ" dirty="0" smtClean="0"/>
              <a:t>Na volné sedadlo nepokládejte cennosti. Noste je u sebe, nebo pod sedadlem.</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(v autě)</a:t>
            </a:r>
            <a:endParaRPr lang="cs-CZ"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Konverzujte obezřetně. Nikomu neříkejte, kam jedete.</a:t>
            </a:r>
          </a:p>
          <a:p>
            <a:r>
              <a:rPr lang="cs-CZ" dirty="0" smtClean="0"/>
              <a:t>Buďte ostražití u nastupování i vystupování.</a:t>
            </a:r>
          </a:p>
          <a:p>
            <a:r>
              <a:rPr lang="cs-CZ" dirty="0" smtClean="0"/>
              <a:t>Pokud kupujete jízdenku, připravte si přesný obnos.</a:t>
            </a:r>
          </a:p>
          <a:p>
            <a:r>
              <a:rPr lang="cs-CZ" dirty="0" smtClean="0"/>
              <a:t>Pokud je to možné, sedejte si blízko řidiče, nebo u východu.</a:t>
            </a:r>
          </a:p>
          <a:p>
            <a:endParaRPr lang="cs-CZ" dirty="0" smtClean="0"/>
          </a:p>
        </p:txBody>
      </p:sp>
      <p:sp>
        <p:nvSpPr>
          <p:cNvPr id="3" name="Nadpis 2"/>
          <p:cNvSpPr>
            <a:spLocks noGrp="1"/>
          </p:cNvSpPr>
          <p:nvPr>
            <p:ph type="title"/>
          </p:nvPr>
        </p:nvSpPr>
        <p:spPr/>
        <p:txBody>
          <a:bodyPr>
            <a:normAutofit/>
          </a:bodyPr>
          <a:lstStyle/>
          <a:p>
            <a:r>
              <a:rPr lang="cs-CZ" sz="3600" dirty="0" smtClean="0"/>
              <a:t>Taktické zásady v neznámém bezpečném prostředí (v dopravním prostředku)</a:t>
            </a:r>
            <a:endParaRPr lang="cs-CZ" sz="36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smtClean="0"/>
              <a:t>Vždy buď ostražitý</a:t>
            </a:r>
          </a:p>
          <a:p>
            <a:r>
              <a:rPr lang="cs-CZ" dirty="0" smtClean="0"/>
              <a:t>Žádné limity nejsou</a:t>
            </a:r>
          </a:p>
          <a:p>
            <a:r>
              <a:rPr lang="cs-CZ" dirty="0" smtClean="0"/>
              <a:t>Nikdy nepředpokládej. Předpoklady jsou matkou všech selhání</a:t>
            </a:r>
          </a:p>
          <a:p>
            <a:r>
              <a:rPr lang="cs-CZ" dirty="0" smtClean="0"/>
              <a:t>Nejdřív </a:t>
            </a:r>
            <a:r>
              <a:rPr lang="cs-CZ" dirty="0" err="1" smtClean="0"/>
              <a:t>poraž</a:t>
            </a:r>
            <a:r>
              <a:rPr lang="cs-CZ" dirty="0" smtClean="0"/>
              <a:t> nepřítelovu mysl, jeho tělo bude porážku následovat</a:t>
            </a:r>
          </a:p>
          <a:p>
            <a:r>
              <a:rPr lang="cs-CZ" dirty="0" smtClean="0"/>
              <a:t>Nikdy nezkoušej. Zkoušení obsahuje možnost selhání</a:t>
            </a:r>
          </a:p>
          <a:p>
            <a:r>
              <a:rPr lang="cs-CZ" dirty="0" smtClean="0"/>
              <a:t>Dělej věci jednoduše, přímo a efektivně</a:t>
            </a:r>
          </a:p>
          <a:p>
            <a:r>
              <a:rPr lang="cs-CZ" dirty="0" smtClean="0"/>
              <a:t>Přežij za každou cenu – neutralizuj nepřítele všemi prostředky, aby tě nezabil</a:t>
            </a:r>
          </a:p>
          <a:p>
            <a:r>
              <a:rPr lang="cs-CZ" dirty="0" smtClean="0"/>
              <a:t>Čím více potu ve výcviku, tím méně krvi v boji (U.S. NAVY SEALS)</a:t>
            </a:r>
          </a:p>
          <a:p>
            <a:r>
              <a:rPr lang="cs-CZ" dirty="0" smtClean="0"/>
              <a:t>Prohraješ jenom tehdy, pokud skončíš, nebo zemřeš. Neskonči a nezemřeš</a:t>
            </a:r>
          </a:p>
          <a:p>
            <a:r>
              <a:rPr lang="cs-CZ" dirty="0" smtClean="0"/>
              <a:t>Nejsou zde pravidla</a:t>
            </a:r>
          </a:p>
          <a:p>
            <a:r>
              <a:rPr lang="cs-CZ" dirty="0" smtClean="0"/>
              <a:t>Nejlepší obrana je silný útok</a:t>
            </a:r>
          </a:p>
          <a:p>
            <a:r>
              <a:rPr lang="cs-CZ" dirty="0" smtClean="0"/>
              <a:t>Nejlepší útok je silná obrana</a:t>
            </a:r>
          </a:p>
          <a:p>
            <a:r>
              <a:rPr lang="cs-CZ" dirty="0" smtClean="0"/>
              <a:t>Pokud to nejde, změň to</a:t>
            </a:r>
          </a:p>
          <a:p>
            <a:r>
              <a:rPr lang="cs-CZ" dirty="0" smtClean="0"/>
              <a:t>Nauč se zákony svého města</a:t>
            </a:r>
          </a:p>
          <a:p>
            <a:r>
              <a:rPr lang="cs-CZ" dirty="0" smtClean="0"/>
              <a:t>Začni, dělej, ukonči a zmiz</a:t>
            </a:r>
          </a:p>
          <a:p>
            <a:r>
              <a:rPr lang="cs-CZ" dirty="0" smtClean="0"/>
              <a:t>Získej převahu rychlostí</a:t>
            </a:r>
          </a:p>
          <a:p>
            <a:r>
              <a:rPr lang="cs-CZ" dirty="0" smtClean="0"/>
              <a:t>Nedělej nic neužitečné (</a:t>
            </a:r>
            <a:r>
              <a:rPr lang="cs-CZ" dirty="0" err="1" smtClean="0"/>
              <a:t>Musashi</a:t>
            </a:r>
            <a:r>
              <a:rPr lang="cs-CZ" dirty="0" smtClean="0"/>
              <a:t>)</a:t>
            </a:r>
          </a:p>
          <a:p>
            <a:r>
              <a:rPr lang="cs-CZ" dirty="0" smtClean="0"/>
              <a:t>Drž svoje ego pod kontrolou</a:t>
            </a:r>
          </a:p>
          <a:p>
            <a:r>
              <a:rPr lang="cs-CZ" dirty="0" smtClean="0"/>
              <a:t>Nikdy nenechávej emoce  kontrolovat tvoji intuici</a:t>
            </a:r>
          </a:p>
          <a:p>
            <a:r>
              <a:rPr lang="cs-CZ" dirty="0" smtClean="0"/>
              <a:t>Nauč se soucitu a odpouštění</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20 </a:t>
            </a:r>
            <a:r>
              <a:rPr lang="cs-CZ" dirty="0" err="1" smtClean="0"/>
              <a:t>příkázání</a:t>
            </a:r>
            <a:r>
              <a:rPr lang="cs-CZ" dirty="0" smtClean="0"/>
              <a:t> k neozbrojeného boje</a:t>
            </a:r>
            <a:br>
              <a:rPr lang="cs-CZ" dirty="0" smtClean="0"/>
            </a:br>
            <a:r>
              <a:rPr lang="cs-CZ" sz="2400" dirty="0" smtClean="0"/>
              <a:t>Richard </a:t>
            </a:r>
            <a:r>
              <a:rPr lang="cs-CZ" sz="2400" dirty="0" err="1" smtClean="0"/>
              <a:t>Dimitri</a:t>
            </a:r>
            <a:endParaRPr lang="cs-CZ"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Vilfredo</a:t>
            </a:r>
            <a:r>
              <a:rPr lang="cs-CZ" dirty="0" smtClean="0"/>
              <a:t> </a:t>
            </a:r>
            <a:r>
              <a:rPr lang="cs-CZ" dirty="0" err="1" smtClean="0"/>
              <a:t>Frederico</a:t>
            </a:r>
            <a:r>
              <a:rPr lang="cs-CZ" dirty="0" smtClean="0"/>
              <a:t> </a:t>
            </a:r>
            <a:r>
              <a:rPr lang="cs-CZ" dirty="0" err="1" smtClean="0"/>
              <a:t>Alfredo</a:t>
            </a:r>
            <a:r>
              <a:rPr lang="cs-CZ" dirty="0" smtClean="0"/>
              <a:t> </a:t>
            </a:r>
            <a:r>
              <a:rPr lang="cs-CZ" dirty="0" err="1" smtClean="0"/>
              <a:t>Pareto</a:t>
            </a:r>
            <a:r>
              <a:rPr lang="cs-CZ" dirty="0" smtClean="0"/>
              <a:t>: ekonomické optimum:</a:t>
            </a:r>
          </a:p>
          <a:p>
            <a:r>
              <a:rPr lang="cs-CZ" dirty="0" smtClean="0"/>
              <a:t>80 % důsledků pramení z 20 % příčin</a:t>
            </a:r>
          </a:p>
          <a:p>
            <a:endParaRPr lang="cs-CZ" dirty="0" smtClean="0"/>
          </a:p>
          <a:p>
            <a:r>
              <a:rPr lang="cs-CZ" dirty="0" smtClean="0"/>
              <a:t>Z pohledu útoků:</a:t>
            </a:r>
          </a:p>
          <a:p>
            <a:pPr lvl="1"/>
            <a:r>
              <a:rPr lang="cs-CZ" dirty="0" smtClean="0"/>
              <a:t>80 % útoků pramení z 20 % technik útoků (nejčastější útoky?)</a:t>
            </a:r>
          </a:p>
          <a:p>
            <a:r>
              <a:rPr lang="cs-CZ" dirty="0" smtClean="0"/>
              <a:t>Z pohledu výcviku sebeobrany:</a:t>
            </a:r>
          </a:p>
          <a:p>
            <a:pPr lvl="1"/>
            <a:r>
              <a:rPr lang="cs-CZ" dirty="0" smtClean="0"/>
              <a:t>80 % úspěšné sebeobrany pramení z 20 % složek sebeobrany (co rozhoduje o sebeobraně</a:t>
            </a:r>
          </a:p>
          <a:p>
            <a:r>
              <a:rPr lang="cs-CZ" dirty="0" smtClean="0"/>
              <a:t>Z pohledu fází cyklu konfliktu</a:t>
            </a:r>
          </a:p>
          <a:p>
            <a:r>
              <a:rPr lang="cs-CZ" dirty="0" smtClean="0"/>
              <a:t>Z pohledu technik sebeobrany</a:t>
            </a:r>
          </a:p>
          <a:p>
            <a:r>
              <a:rPr lang="cs-CZ" dirty="0" smtClean="0"/>
              <a:t>Z pohledu faktorů střetnutí</a:t>
            </a:r>
          </a:p>
          <a:p>
            <a:r>
              <a:rPr lang="cs-CZ" dirty="0" smtClean="0"/>
              <a:t>Z pohledu fází obrany</a:t>
            </a:r>
          </a:p>
          <a:p>
            <a:endParaRPr lang="cs-CZ" dirty="0"/>
          </a:p>
        </p:txBody>
      </p:sp>
      <p:sp>
        <p:nvSpPr>
          <p:cNvPr id="3" name="Nadpis 2"/>
          <p:cNvSpPr>
            <a:spLocks noGrp="1"/>
          </p:cNvSpPr>
          <p:nvPr>
            <p:ph type="title"/>
          </p:nvPr>
        </p:nvSpPr>
        <p:spPr/>
        <p:txBody>
          <a:bodyPr/>
          <a:lstStyle/>
          <a:p>
            <a:r>
              <a:rPr lang="cs-CZ" dirty="0" err="1" smtClean="0"/>
              <a:t>Paretův</a:t>
            </a:r>
            <a:r>
              <a:rPr lang="cs-CZ" dirty="0" smtClean="0"/>
              <a:t> princip v sebeobraně</a:t>
            </a:r>
            <a:endParaRPr lang="cs-CZ"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Psychologický</a:t>
            </a:r>
          </a:p>
          <a:p>
            <a:r>
              <a:rPr lang="cs-CZ" dirty="0" smtClean="0"/>
              <a:t>Technický</a:t>
            </a:r>
          </a:p>
          <a:p>
            <a:r>
              <a:rPr lang="cs-CZ" dirty="0" smtClean="0"/>
              <a:t>Taktický</a:t>
            </a:r>
          </a:p>
          <a:p>
            <a:r>
              <a:rPr lang="cs-CZ" dirty="0" smtClean="0"/>
              <a:t>Kondiční</a:t>
            </a:r>
          </a:p>
          <a:p>
            <a:endParaRPr lang="cs-CZ" dirty="0" smtClean="0"/>
          </a:p>
          <a:p>
            <a:r>
              <a:rPr lang="cs-CZ" dirty="0" smtClean="0"/>
              <a:t>Vedlejší faktory (příklady):</a:t>
            </a:r>
          </a:p>
          <a:p>
            <a:pPr lvl="1"/>
            <a:r>
              <a:rPr lang="cs-CZ" dirty="0" smtClean="0"/>
              <a:t>Oblečení</a:t>
            </a:r>
          </a:p>
          <a:p>
            <a:pPr lvl="1"/>
            <a:r>
              <a:rPr lang="cs-CZ" dirty="0" smtClean="0"/>
              <a:t>obutí</a:t>
            </a:r>
          </a:p>
          <a:p>
            <a:pPr lvl="1"/>
            <a:r>
              <a:rPr lang="cs-CZ" dirty="0" smtClean="0"/>
              <a:t>klimatické podmínky </a:t>
            </a:r>
          </a:p>
          <a:p>
            <a:pPr lvl="1"/>
            <a:r>
              <a:rPr lang="cs-CZ" dirty="0" smtClean="0"/>
              <a:t>prostorové podmínky</a:t>
            </a:r>
          </a:p>
          <a:p>
            <a:pPr lvl="1"/>
            <a:r>
              <a:rPr lang="cs-CZ" dirty="0" smtClean="0"/>
              <a:t>profil terénu</a:t>
            </a:r>
          </a:p>
          <a:p>
            <a:pPr lvl="1"/>
            <a:r>
              <a:rPr lang="cs-CZ" dirty="0" smtClean="0"/>
              <a:t>použité zbraně</a:t>
            </a:r>
          </a:p>
          <a:p>
            <a:pPr lvl="1"/>
            <a:r>
              <a:rPr lang="cs-CZ" dirty="0" smtClean="0"/>
              <a:t>divácká kulisa</a:t>
            </a:r>
          </a:p>
          <a:p>
            <a:pPr lvl="1"/>
            <a:r>
              <a:rPr lang="cs-CZ" dirty="0" smtClean="0"/>
              <a:t>osobnost protivníka</a:t>
            </a:r>
          </a:p>
          <a:p>
            <a:endParaRPr lang="cs-CZ" dirty="0"/>
          </a:p>
        </p:txBody>
      </p:sp>
      <p:sp>
        <p:nvSpPr>
          <p:cNvPr id="3" name="Nadpis 2"/>
          <p:cNvSpPr>
            <a:spLocks noGrp="1"/>
          </p:cNvSpPr>
          <p:nvPr>
            <p:ph type="title"/>
          </p:nvPr>
        </p:nvSpPr>
        <p:spPr/>
        <p:txBody>
          <a:bodyPr/>
          <a:lstStyle/>
          <a:p>
            <a:r>
              <a:rPr lang="cs-CZ" dirty="0" smtClean="0"/>
              <a:t>Základní faktory střetnutí</a:t>
            </a:r>
            <a:endParaRPr lang="cs-CZ"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Obrana po selhání střelné zbraně</a:t>
            </a:r>
            <a:endParaRPr lang="cs-CZ" dirty="0" smtClean="0"/>
          </a:p>
          <a:p>
            <a:r>
              <a:rPr lang="cs-CZ" dirty="0" smtClean="0">
                <a:hlinkClick r:id="rId3"/>
              </a:rPr>
              <a:t>Profesní obrana</a:t>
            </a:r>
            <a:endParaRPr lang="cs-CZ" dirty="0" smtClean="0"/>
          </a:p>
          <a:p>
            <a:r>
              <a:rPr lang="cs-CZ" dirty="0" smtClean="0">
                <a:hlinkClick r:id="rId4"/>
              </a:rPr>
              <a:t>KO</a:t>
            </a:r>
            <a:endParaRPr lang="cs-CZ" dirty="0" smtClean="0"/>
          </a:p>
          <a:p>
            <a:r>
              <a:rPr lang="cs-CZ" dirty="0" smtClean="0">
                <a:hlinkClick r:id="rId5"/>
              </a:rPr>
              <a:t>KO</a:t>
            </a:r>
            <a:endParaRPr lang="cs-CZ" dirty="0" smtClean="0"/>
          </a:p>
          <a:p>
            <a:r>
              <a:rPr lang="cs-CZ" dirty="0" smtClean="0">
                <a:hlinkClick r:id="rId6"/>
              </a:rPr>
              <a:t>KO</a:t>
            </a:r>
            <a:endParaRPr lang="cs-CZ" dirty="0" smtClean="0"/>
          </a:p>
          <a:p>
            <a:r>
              <a:rPr lang="cs-CZ" dirty="0" smtClean="0">
                <a:hlinkClick r:id="rId7"/>
              </a:rPr>
              <a:t>Sucker </a:t>
            </a:r>
            <a:r>
              <a:rPr lang="cs-CZ" dirty="0" err="1" smtClean="0">
                <a:hlinkClick r:id="rId7"/>
              </a:rPr>
              <a:t>punch</a:t>
            </a:r>
            <a:endParaRPr lang="cs-CZ" dirty="0" smtClean="0"/>
          </a:p>
          <a:p>
            <a:endParaRPr lang="cs-CZ" dirty="0"/>
          </a:p>
        </p:txBody>
      </p:sp>
      <p:sp>
        <p:nvSpPr>
          <p:cNvPr id="3" name="Nadpis 2"/>
          <p:cNvSpPr>
            <a:spLocks noGrp="1"/>
          </p:cNvSpPr>
          <p:nvPr>
            <p:ph type="title"/>
          </p:nvPr>
        </p:nvSpPr>
        <p:spPr/>
        <p:txBody>
          <a:bodyPr/>
          <a:lstStyle/>
          <a:p>
            <a:r>
              <a:rPr lang="cs-CZ" dirty="0" smtClean="0"/>
              <a:t>Útoky</a:t>
            </a:r>
            <a:endParaRPr lang="cs-CZ"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Obrana útokem (před útokem)</a:t>
            </a:r>
          </a:p>
          <a:p>
            <a:pPr lvl="1"/>
            <a:r>
              <a:rPr lang="cs-CZ" dirty="0" smtClean="0"/>
              <a:t>Preventivní útok</a:t>
            </a:r>
          </a:p>
          <a:p>
            <a:pPr lvl="1"/>
            <a:r>
              <a:rPr lang="cs-CZ" dirty="0" smtClean="0"/>
              <a:t>Preemptivní útok	</a:t>
            </a:r>
          </a:p>
          <a:p>
            <a:r>
              <a:rPr lang="cs-CZ" dirty="0" smtClean="0"/>
              <a:t>Obrana protiútokem (během útoku)</a:t>
            </a:r>
          </a:p>
          <a:p>
            <a:r>
              <a:rPr lang="cs-CZ" dirty="0" smtClean="0"/>
              <a:t>Obrana následným útokem (obrana po útoku)</a:t>
            </a:r>
          </a:p>
          <a:p>
            <a:endParaRPr lang="cs-CZ" dirty="0" smtClean="0"/>
          </a:p>
          <a:p>
            <a:endParaRPr lang="cs-CZ" dirty="0" smtClean="0"/>
          </a:p>
          <a:p>
            <a:r>
              <a:rPr lang="cs-CZ" dirty="0" smtClean="0"/>
              <a:t>Všimněme si soulad s tradiční strategii v bojových uměních</a:t>
            </a:r>
          </a:p>
          <a:p>
            <a:r>
              <a:rPr lang="cs-CZ" dirty="0" smtClean="0"/>
              <a:t>Právní a etické aspekty načasování obrany</a:t>
            </a:r>
          </a:p>
          <a:p>
            <a:endParaRPr lang="cs-CZ" dirty="0"/>
          </a:p>
        </p:txBody>
      </p:sp>
      <p:sp>
        <p:nvSpPr>
          <p:cNvPr id="3" name="Nadpis 2"/>
          <p:cNvSpPr>
            <a:spLocks noGrp="1"/>
          </p:cNvSpPr>
          <p:nvPr>
            <p:ph type="title"/>
          </p:nvPr>
        </p:nvSpPr>
        <p:spPr/>
        <p:txBody>
          <a:bodyPr>
            <a:normAutofit fontScale="90000"/>
          </a:bodyPr>
          <a:lstStyle/>
          <a:p>
            <a:r>
              <a:rPr lang="cs-CZ" b="1" dirty="0" smtClean="0"/>
              <a:t>Načasování obrany</a:t>
            </a:r>
            <a:br>
              <a:rPr lang="cs-CZ" b="1" dirty="0" smtClean="0"/>
            </a:br>
            <a:endParaRPr lang="cs-CZ"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smtClean="0"/>
              <a:t>Používá se také v mezinárodním právu</a:t>
            </a:r>
          </a:p>
          <a:p>
            <a:pPr lvl="1"/>
            <a:r>
              <a:rPr lang="cs-CZ" dirty="0" smtClean="0"/>
              <a:t>Ochrana státu</a:t>
            </a:r>
          </a:p>
          <a:p>
            <a:pPr lvl="1"/>
            <a:r>
              <a:rPr lang="cs-CZ" dirty="0" smtClean="0"/>
              <a:t>Boj proti terorizmu (</a:t>
            </a:r>
            <a:r>
              <a:rPr lang="cs-CZ" dirty="0" smtClean="0">
                <a:hlinkClick r:id="rId2"/>
              </a:rPr>
              <a:t>dokument</a:t>
            </a:r>
            <a:r>
              <a:rPr lang="cs-CZ" dirty="0" smtClean="0"/>
              <a:t>)</a:t>
            </a:r>
          </a:p>
          <a:p>
            <a:endParaRPr lang="cs-CZ" dirty="0" smtClean="0"/>
          </a:p>
          <a:p>
            <a:r>
              <a:rPr lang="cs-CZ" dirty="0" smtClean="0"/>
              <a:t>V osobní sebeobraně může nastat konflikt s legalitou</a:t>
            </a:r>
          </a:p>
          <a:p>
            <a:r>
              <a:rPr lang="cs-CZ" dirty="0" smtClean="0"/>
              <a:t>Preventivní útok (obrana)</a:t>
            </a:r>
          </a:p>
          <a:p>
            <a:pPr lvl="1"/>
            <a:r>
              <a:rPr lang="cs-CZ" dirty="0" smtClean="0"/>
              <a:t>Předpokládáme, že hrozí nebezpečí</a:t>
            </a:r>
          </a:p>
          <a:p>
            <a:pPr lvl="1"/>
            <a:r>
              <a:rPr lang="cs-CZ" dirty="0" smtClean="0"/>
              <a:t>Cílem je znemožnit potenciální útok</a:t>
            </a:r>
          </a:p>
          <a:p>
            <a:pPr lvl="1"/>
            <a:r>
              <a:rPr lang="cs-CZ" dirty="0" smtClean="0"/>
              <a:t>Útok potenciálně hrozí</a:t>
            </a:r>
          </a:p>
          <a:p>
            <a:pPr lvl="1"/>
            <a:r>
              <a:rPr lang="cs-CZ" dirty="0" smtClean="0"/>
              <a:t>Příklady?</a:t>
            </a:r>
          </a:p>
          <a:p>
            <a:endParaRPr lang="cs-CZ" dirty="0" smtClean="0"/>
          </a:p>
          <a:p>
            <a:r>
              <a:rPr lang="cs-CZ" dirty="0" smtClean="0"/>
              <a:t>Preemptivní útok (obrana)</a:t>
            </a:r>
          </a:p>
          <a:p>
            <a:pPr lvl="1"/>
            <a:r>
              <a:rPr lang="cs-CZ" dirty="0" smtClean="0"/>
              <a:t>Nebezpečí skutečně hrozí</a:t>
            </a:r>
          </a:p>
          <a:p>
            <a:pPr lvl="1"/>
            <a:r>
              <a:rPr lang="cs-CZ" dirty="0" smtClean="0"/>
              <a:t>Cílem je znemožnit plánovaný útok</a:t>
            </a:r>
          </a:p>
          <a:p>
            <a:pPr lvl="1"/>
            <a:r>
              <a:rPr lang="cs-CZ" dirty="0" smtClean="0"/>
              <a:t>Útok skutečně hrozí</a:t>
            </a:r>
          </a:p>
          <a:p>
            <a:pPr lvl="1"/>
            <a:r>
              <a:rPr lang="cs-CZ" dirty="0" smtClean="0"/>
              <a:t>Příklady?</a:t>
            </a:r>
            <a:endParaRPr lang="cs-CZ" dirty="0"/>
          </a:p>
        </p:txBody>
      </p:sp>
      <p:sp>
        <p:nvSpPr>
          <p:cNvPr id="3" name="Nadpis 2"/>
          <p:cNvSpPr>
            <a:spLocks noGrp="1"/>
          </p:cNvSpPr>
          <p:nvPr>
            <p:ph type="title"/>
          </p:nvPr>
        </p:nvSpPr>
        <p:spPr/>
        <p:txBody>
          <a:bodyPr>
            <a:normAutofit fontScale="90000"/>
          </a:bodyPr>
          <a:lstStyle/>
          <a:p>
            <a:r>
              <a:rPr lang="cs-CZ" dirty="0" smtClean="0"/>
              <a:t>Obrana útokem	(</a:t>
            </a:r>
            <a:r>
              <a:rPr lang="cs-CZ" dirty="0" err="1" smtClean="0"/>
              <a:t>anticipatorní</a:t>
            </a:r>
            <a:r>
              <a:rPr lang="cs-CZ" dirty="0" smtClean="0"/>
              <a:t> obrana)</a:t>
            </a:r>
            <a:endParaRPr lang="cs-CZ"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Časová osa činností </a:t>
            </a:r>
            <a:r>
              <a:rPr lang="cs-CZ" smtClean="0"/>
              <a:t>v sebeobraně</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i="1" dirty="0"/>
              <a:t>Doplněk</a:t>
            </a:r>
            <a:r>
              <a:rPr lang="cs-CZ" dirty="0"/>
              <a:t> – objevují se nové myšlenky, mění se struktura</a:t>
            </a:r>
          </a:p>
          <a:p>
            <a:r>
              <a:rPr lang="cs-CZ" i="1" dirty="0"/>
              <a:t>Dominance</a:t>
            </a:r>
            <a:r>
              <a:rPr lang="cs-CZ" dirty="0"/>
              <a:t> – doplněk vítězí nad starými, sociálně-kulturními zvyky</a:t>
            </a:r>
          </a:p>
          <a:p>
            <a:r>
              <a:rPr lang="cs-CZ" i="1" dirty="0"/>
              <a:t>Konflikt</a:t>
            </a:r>
            <a:r>
              <a:rPr lang="cs-CZ" dirty="0"/>
              <a:t> – mezi starými a nastupujícími zvyky dochází ke konfliktu, chvíli převládá anarchie</a:t>
            </a:r>
          </a:p>
          <a:p>
            <a:r>
              <a:rPr lang="cs-CZ" i="1" dirty="0"/>
              <a:t>Porozumění</a:t>
            </a:r>
            <a:r>
              <a:rPr lang="cs-CZ" dirty="0"/>
              <a:t> – jako přechodné stadium slouží metafyzika</a:t>
            </a:r>
          </a:p>
          <a:p>
            <a:r>
              <a:rPr lang="cs-CZ" i="1" dirty="0"/>
              <a:t>Kultura</a:t>
            </a:r>
            <a:r>
              <a:rPr lang="cs-CZ" dirty="0"/>
              <a:t> – sociální struktura je ovlivněna kulturou</a:t>
            </a:r>
          </a:p>
          <a:p>
            <a:r>
              <a:rPr lang="cs-CZ" dirty="0"/>
              <a:t>Pozitivistické stadium – umožňuje opravdové pochopení, jak společnost funguje</a:t>
            </a:r>
          </a:p>
          <a:p>
            <a:endParaRPr lang="cs-CZ" dirty="0"/>
          </a:p>
        </p:txBody>
      </p:sp>
      <p:sp>
        <p:nvSpPr>
          <p:cNvPr id="3" name="Nadpis 2"/>
          <p:cNvSpPr>
            <a:spLocks noGrp="1"/>
          </p:cNvSpPr>
          <p:nvPr>
            <p:ph type="title"/>
          </p:nvPr>
        </p:nvSpPr>
        <p:spPr/>
        <p:txBody>
          <a:bodyPr/>
          <a:lstStyle/>
          <a:p>
            <a:r>
              <a:rPr lang="cs-CZ" dirty="0" smtClean="0"/>
              <a:t>Přechod mezi stádií</a:t>
            </a:r>
            <a:endParaRPr lang="cs-CZ" dirty="0"/>
          </a:p>
        </p:txBody>
      </p:sp>
    </p:spTree>
    <p:extLst>
      <p:ext uri="{BB962C8B-B14F-4D97-AF65-F5344CB8AC3E}">
        <p14:creationId xmlns:p14="http://schemas.microsoft.com/office/powerpoint/2010/main" val="1860769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Navázání kontaktu</a:t>
            </a:r>
          </a:p>
          <a:p>
            <a:pPr lvl="1"/>
            <a:r>
              <a:rPr lang="cs-CZ" dirty="0" smtClean="0"/>
              <a:t>Vytvoření kontrolované situace vstoupením do útoku (</a:t>
            </a:r>
            <a:r>
              <a:rPr lang="cs-CZ" dirty="0" err="1" smtClean="0"/>
              <a:t>spear</a:t>
            </a:r>
            <a:r>
              <a:rPr lang="cs-CZ" dirty="0" smtClean="0"/>
              <a:t>, </a:t>
            </a:r>
            <a:r>
              <a:rPr lang="cs-CZ" dirty="0" err="1" smtClean="0"/>
              <a:t>shield</a:t>
            </a:r>
            <a:r>
              <a:rPr lang="cs-CZ" dirty="0" smtClean="0"/>
              <a:t>, </a:t>
            </a:r>
            <a:r>
              <a:rPr lang="cs-CZ" dirty="0" err="1" smtClean="0"/>
              <a:t>pensador</a:t>
            </a:r>
            <a:r>
              <a:rPr lang="cs-CZ" dirty="0" smtClean="0"/>
              <a:t>, …)</a:t>
            </a:r>
          </a:p>
          <a:p>
            <a:r>
              <a:rPr lang="cs-CZ" dirty="0" smtClean="0"/>
              <a:t>Eliminace útoku a útočníka</a:t>
            </a:r>
          </a:p>
          <a:p>
            <a:r>
              <a:rPr lang="cs-CZ" dirty="0" smtClean="0"/>
              <a:t>Kontrola</a:t>
            </a:r>
          </a:p>
          <a:p>
            <a:pPr lvl="1"/>
            <a:r>
              <a:rPr lang="cs-CZ" dirty="0" smtClean="0"/>
              <a:t>Únik</a:t>
            </a:r>
          </a:p>
          <a:p>
            <a:pPr lvl="1"/>
            <a:r>
              <a:rPr lang="cs-CZ" dirty="0" smtClean="0"/>
              <a:t>Fyzická kontrola</a:t>
            </a:r>
          </a:p>
          <a:p>
            <a:endParaRPr lang="cs-CZ" dirty="0"/>
          </a:p>
        </p:txBody>
      </p:sp>
      <p:sp>
        <p:nvSpPr>
          <p:cNvPr id="3" name="Nadpis 2"/>
          <p:cNvSpPr>
            <a:spLocks noGrp="1"/>
          </p:cNvSpPr>
          <p:nvPr>
            <p:ph type="title"/>
          </p:nvPr>
        </p:nvSpPr>
        <p:spPr/>
        <p:txBody>
          <a:bodyPr/>
          <a:lstStyle/>
          <a:p>
            <a:r>
              <a:rPr lang="cs-CZ" dirty="0" smtClean="0"/>
              <a:t>Fáze obrany</a:t>
            </a:r>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smtClean="0"/>
              <a:t>S.P.E.A.R. </a:t>
            </a:r>
            <a:r>
              <a:rPr lang="cs-CZ" dirty="0" err="1" smtClean="0"/>
              <a:t>flinch</a:t>
            </a:r>
            <a:r>
              <a:rPr lang="cs-CZ" dirty="0" smtClean="0"/>
              <a:t> (Tony </a:t>
            </a:r>
            <a:r>
              <a:rPr lang="cs-CZ" dirty="0" err="1" smtClean="0"/>
              <a:t>Blauer</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cs-CZ" dirty="0" smtClean="0"/>
          </a:p>
          <a:p>
            <a:pPr algn="r"/>
            <a:endParaRPr lang="cs-CZ" dirty="0" smtClean="0"/>
          </a:p>
          <a:p>
            <a:pPr algn="r"/>
            <a:r>
              <a:rPr lang="cs-CZ" dirty="0" err="1" smtClean="0"/>
              <a:t>Cow</a:t>
            </a:r>
            <a:r>
              <a:rPr lang="cs-CZ" dirty="0" smtClean="0"/>
              <a:t>-</a:t>
            </a:r>
            <a:r>
              <a:rPr lang="cs-CZ" dirty="0" err="1" smtClean="0"/>
              <a:t>catcher</a:t>
            </a:r>
            <a:r>
              <a:rPr lang="cs-CZ" dirty="0" smtClean="0"/>
              <a:t> (</a:t>
            </a:r>
            <a:r>
              <a:rPr lang="cs-CZ" dirty="0" err="1" smtClean="0"/>
              <a:t>Lee</a:t>
            </a:r>
            <a:r>
              <a:rPr lang="cs-CZ" dirty="0" smtClean="0"/>
              <a:t> </a:t>
            </a:r>
            <a:r>
              <a:rPr lang="cs-CZ" dirty="0" err="1" smtClean="0"/>
              <a:t>Aldridge</a:t>
            </a:r>
            <a:r>
              <a:rPr lang="cs-CZ" dirty="0" smtClean="0"/>
              <a:t>)</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07522" name="Picture 2" descr="http://lh4.ggpht.com/-s06novXyDd4/Ri-YmeYfKEI/AAAAAAAAA0k/do79iBVKC_Q/P1000900.JPG"/>
          <p:cNvPicPr>
            <a:picLocks noChangeAspect="1" noChangeArrowheads="1"/>
          </p:cNvPicPr>
          <p:nvPr/>
        </p:nvPicPr>
        <p:blipFill>
          <a:blip r:embed="rId3" cstate="print"/>
          <a:srcRect/>
          <a:stretch>
            <a:fillRect/>
          </a:stretch>
        </p:blipFill>
        <p:spPr bwMode="auto">
          <a:xfrm>
            <a:off x="755576" y="2492896"/>
            <a:ext cx="3529924" cy="2592288"/>
          </a:xfrm>
          <a:prstGeom prst="rect">
            <a:avLst/>
          </a:prstGeom>
          <a:noFill/>
        </p:spPr>
      </p:pic>
      <p:pic>
        <p:nvPicPr>
          <p:cNvPr id="107524" name="Picture 4" descr="http://www.urbancombatives.com/defaultart_files/image046.jpg"/>
          <p:cNvPicPr>
            <a:picLocks noChangeAspect="1" noChangeArrowheads="1"/>
          </p:cNvPicPr>
          <p:nvPr/>
        </p:nvPicPr>
        <p:blipFill>
          <a:blip r:embed="rId4" cstate="print"/>
          <a:srcRect/>
          <a:stretch>
            <a:fillRect/>
          </a:stretch>
        </p:blipFill>
        <p:spPr bwMode="auto">
          <a:xfrm>
            <a:off x="5364088" y="2907593"/>
            <a:ext cx="3235821" cy="3365773"/>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err="1" smtClean="0"/>
              <a:t>Dynamic</a:t>
            </a:r>
            <a:r>
              <a:rPr lang="cs-CZ" dirty="0" smtClean="0"/>
              <a:t> </a:t>
            </a:r>
            <a:r>
              <a:rPr lang="cs-CZ" dirty="0" err="1" smtClean="0"/>
              <a:t>Combat</a:t>
            </a:r>
            <a:r>
              <a:rPr lang="cs-CZ" dirty="0" smtClean="0"/>
              <a:t>: </a:t>
            </a:r>
            <a:r>
              <a:rPr lang="cs-CZ" dirty="0" err="1" smtClean="0"/>
              <a:t>The</a:t>
            </a:r>
            <a:r>
              <a:rPr lang="cs-CZ" dirty="0" smtClean="0"/>
              <a:t> </a:t>
            </a:r>
            <a:r>
              <a:rPr lang="cs-CZ" dirty="0" err="1" smtClean="0"/>
              <a:t>shield</a:t>
            </a:r>
            <a:r>
              <a:rPr lang="cs-CZ" dirty="0" smtClean="0"/>
              <a:t> (Richard </a:t>
            </a:r>
            <a:r>
              <a:rPr lang="cs-CZ" dirty="0" err="1" smtClean="0"/>
              <a:t>Ryan</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Dermot</a:t>
            </a:r>
            <a:r>
              <a:rPr lang="cs-CZ" dirty="0" smtClean="0"/>
              <a:t> </a:t>
            </a:r>
            <a:r>
              <a:rPr lang="en-US" dirty="0" smtClean="0"/>
              <a:t>O’Neil</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6738" name="Picture 2" descr="http://www.urbancombatives.com/defaultart_files/image034.jpg"/>
          <p:cNvPicPr>
            <a:picLocks noChangeAspect="1" noChangeArrowheads="1"/>
          </p:cNvPicPr>
          <p:nvPr/>
        </p:nvPicPr>
        <p:blipFill>
          <a:blip r:embed="rId3" cstate="print"/>
          <a:srcRect/>
          <a:stretch>
            <a:fillRect/>
          </a:stretch>
        </p:blipFill>
        <p:spPr bwMode="auto">
          <a:xfrm>
            <a:off x="755576" y="2420888"/>
            <a:ext cx="2592288" cy="3485676"/>
          </a:xfrm>
          <a:prstGeom prst="rect">
            <a:avLst/>
          </a:prstGeom>
          <a:noFill/>
        </p:spPr>
      </p:pic>
      <p:pic>
        <p:nvPicPr>
          <p:cNvPr id="116740" name="Picture 4" descr="http://www.urbancombatives.com/defaultart_files/image049.jpg"/>
          <p:cNvPicPr>
            <a:picLocks noChangeAspect="1" noChangeArrowheads="1"/>
          </p:cNvPicPr>
          <p:nvPr/>
        </p:nvPicPr>
        <p:blipFill>
          <a:blip r:embed="rId4" cstate="print"/>
          <a:srcRect/>
          <a:stretch>
            <a:fillRect/>
          </a:stretch>
        </p:blipFill>
        <p:spPr bwMode="auto">
          <a:xfrm>
            <a:off x="6060901" y="2905972"/>
            <a:ext cx="2687563" cy="3403348"/>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en-US" dirty="0" err="1" smtClean="0"/>
              <a:t>Cra</a:t>
            </a:r>
            <a:r>
              <a:rPr lang="cs-CZ" dirty="0" err="1" smtClean="0"/>
              <a:t>zy</a:t>
            </a:r>
            <a:r>
              <a:rPr lang="en-US" dirty="0" smtClean="0"/>
              <a:t> </a:t>
            </a:r>
            <a:r>
              <a:rPr lang="en-US" dirty="0" err="1" smtClean="0"/>
              <a:t>Monke</a:t>
            </a:r>
            <a:r>
              <a:rPr lang="cs-CZ" dirty="0" smtClean="0"/>
              <a:t>y</a:t>
            </a:r>
            <a:r>
              <a:rPr lang="en-US" dirty="0" smtClean="0"/>
              <a:t> </a:t>
            </a:r>
            <a:r>
              <a:rPr lang="cs-CZ" dirty="0" smtClean="0"/>
              <a:t>(</a:t>
            </a:r>
            <a:r>
              <a:rPr lang="en-US" dirty="0" err="1" smtClean="0"/>
              <a:t>Rodne</a:t>
            </a:r>
            <a:r>
              <a:rPr lang="cs-CZ" dirty="0" smtClean="0"/>
              <a:t>y</a:t>
            </a:r>
            <a:r>
              <a:rPr lang="en-US" dirty="0" smtClean="0"/>
              <a:t> King</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Keysi</a:t>
            </a:r>
            <a:r>
              <a:rPr lang="cs-CZ" dirty="0" smtClean="0"/>
              <a:t> </a:t>
            </a:r>
            <a:r>
              <a:rPr lang="cs-CZ" dirty="0" err="1" smtClean="0"/>
              <a:t>Fighting</a:t>
            </a:r>
            <a:r>
              <a:rPr lang="cs-CZ" dirty="0" smtClean="0"/>
              <a:t> </a:t>
            </a:r>
            <a:r>
              <a:rPr lang="cs-CZ" dirty="0" err="1" smtClean="0"/>
              <a:t>Method</a:t>
            </a:r>
            <a:r>
              <a:rPr lang="cs-CZ" dirty="0" smtClean="0"/>
              <a:t>: </a:t>
            </a:r>
            <a:r>
              <a:rPr lang="cs-CZ" dirty="0" err="1" smtClean="0"/>
              <a:t>pensador</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7762" name="Picture 2" descr="http://www.urbancombatives.com/monkey1.gif"/>
          <p:cNvPicPr>
            <a:picLocks noChangeAspect="1" noChangeArrowheads="1"/>
          </p:cNvPicPr>
          <p:nvPr/>
        </p:nvPicPr>
        <p:blipFill>
          <a:blip r:embed="rId3" cstate="print"/>
          <a:srcRect/>
          <a:stretch>
            <a:fillRect/>
          </a:stretch>
        </p:blipFill>
        <p:spPr bwMode="auto">
          <a:xfrm>
            <a:off x="755575" y="2636912"/>
            <a:ext cx="3232909" cy="3024336"/>
          </a:xfrm>
          <a:prstGeom prst="rect">
            <a:avLst/>
          </a:prstGeom>
          <a:noFill/>
        </p:spPr>
      </p:pic>
      <p:pic>
        <p:nvPicPr>
          <p:cNvPr id="117764" name="Picture 4" descr="http://www.combativewarriorarts.com/images/humanshield.jpg"/>
          <p:cNvPicPr>
            <a:picLocks noChangeAspect="1" noChangeArrowheads="1"/>
          </p:cNvPicPr>
          <p:nvPr/>
        </p:nvPicPr>
        <p:blipFill>
          <a:blip r:embed="rId4" cstate="print"/>
          <a:srcRect/>
          <a:stretch>
            <a:fillRect/>
          </a:stretch>
        </p:blipFill>
        <p:spPr bwMode="auto">
          <a:xfrm>
            <a:off x="4860032" y="2492896"/>
            <a:ext cx="3552825" cy="3752851"/>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Ve vstoupení do soupeře využíváme přirozené pohybové reakce</a:t>
            </a:r>
          </a:p>
          <a:p>
            <a:pPr lvl="1"/>
            <a:r>
              <a:rPr lang="cs-CZ" dirty="0" smtClean="0"/>
              <a:t>Natažené ruce – odtlačování</a:t>
            </a:r>
          </a:p>
          <a:p>
            <a:pPr lvl="1"/>
            <a:r>
              <a:rPr lang="cs-CZ" dirty="0" smtClean="0"/>
              <a:t>Pokrčené paže – ochrana</a:t>
            </a:r>
          </a:p>
          <a:p>
            <a:r>
              <a:rPr lang="cs-CZ" dirty="0" smtClean="0"/>
              <a:t>Podmínky</a:t>
            </a:r>
          </a:p>
          <a:p>
            <a:pPr lvl="1"/>
            <a:r>
              <a:rPr lang="cs-CZ" dirty="0" smtClean="0"/>
              <a:t>Ochrana těla, zejména vitálních oblastí</a:t>
            </a:r>
          </a:p>
          <a:p>
            <a:pPr lvl="1"/>
            <a:r>
              <a:rPr lang="cs-CZ" dirty="0" smtClean="0"/>
              <a:t>Možnost plynulého přechodu do útoku (obrana je útokem)</a:t>
            </a:r>
          </a:p>
          <a:p>
            <a:pPr lvl="1"/>
            <a:r>
              <a:rPr lang="cs-CZ" dirty="0" smtClean="0"/>
              <a:t>Ochrana proti různým útokům (údery, úchopy; z různých úhlů; </a:t>
            </a:r>
            <a:r>
              <a:rPr lang="cs-CZ" smtClean="0"/>
              <a:t>různé síly)</a:t>
            </a:r>
            <a:endParaRPr lang="cs-CZ" dirty="0" smtClean="0"/>
          </a:p>
          <a:p>
            <a:pPr lvl="1"/>
            <a:r>
              <a:rPr lang="cs-CZ" dirty="0" smtClean="0"/>
              <a:t>Možnost použití v různých polohách a za různých podmínek</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Jaké techniky potřebujeme v sebeobraně?</a:t>
            </a:r>
          </a:p>
          <a:p>
            <a:r>
              <a:rPr lang="cs-CZ" dirty="0" smtClean="0"/>
              <a:t>Richard </a:t>
            </a:r>
            <a:r>
              <a:rPr lang="cs-CZ" dirty="0" err="1" smtClean="0"/>
              <a:t>Dimitri</a:t>
            </a:r>
            <a:r>
              <a:rPr lang="cs-CZ" dirty="0" smtClean="0"/>
              <a:t> rozlišuje</a:t>
            </a:r>
          </a:p>
          <a:p>
            <a:pPr lvl="1"/>
            <a:r>
              <a:rPr lang="cs-CZ" dirty="0" smtClean="0"/>
              <a:t>Nástroje (</a:t>
            </a:r>
            <a:r>
              <a:rPr lang="cs-CZ" dirty="0" err="1" smtClean="0"/>
              <a:t>tool</a:t>
            </a:r>
            <a:r>
              <a:rPr lang="cs-CZ" dirty="0" smtClean="0"/>
              <a:t>)</a:t>
            </a:r>
          </a:p>
          <a:p>
            <a:pPr lvl="2"/>
            <a:r>
              <a:rPr lang="cs-CZ" dirty="0" smtClean="0"/>
              <a:t>Úder, kop, zámek … tedy jakýkoliv spontánně provedený pohyb odpovídající situaci podle taktického záměru s </a:t>
            </a:r>
            <a:r>
              <a:rPr lang="cs-CZ" dirty="0" err="1" smtClean="0"/>
              <a:t>maximlální</a:t>
            </a:r>
            <a:r>
              <a:rPr lang="cs-CZ" dirty="0" smtClean="0"/>
              <a:t> účinností</a:t>
            </a:r>
          </a:p>
          <a:p>
            <a:pPr lvl="1"/>
            <a:r>
              <a:rPr lang="cs-CZ" dirty="0" smtClean="0"/>
              <a:t>Techniky (</a:t>
            </a:r>
            <a:r>
              <a:rPr lang="cs-CZ" dirty="0" err="1" smtClean="0"/>
              <a:t>technique</a:t>
            </a:r>
            <a:r>
              <a:rPr lang="cs-CZ" dirty="0" smtClean="0"/>
              <a:t>)</a:t>
            </a:r>
          </a:p>
          <a:p>
            <a:pPr lvl="2"/>
            <a:r>
              <a:rPr lang="cs-CZ" dirty="0" smtClean="0"/>
              <a:t>Konkrétní, komplexní, specifické odpovědi (obvyklé v tradičních systémech) na specifický útok</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Beze zbraně</a:t>
            </a:r>
          </a:p>
          <a:p>
            <a:r>
              <a:rPr lang="cs-CZ" dirty="0" smtClean="0"/>
              <a:t>Se zbraní</a:t>
            </a:r>
          </a:p>
          <a:p>
            <a:endParaRPr lang="cs-CZ" dirty="0" smtClean="0"/>
          </a:p>
          <a:p>
            <a:r>
              <a:rPr lang="cs-CZ" dirty="0" smtClean="0"/>
              <a:t>Rozdělení technických prostředků je pouze teoretické, v sebeobraně používáme ty prostředky, které jsou vzhledem k situaci nejefektivnější</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073352"/>
          </a:xfrm>
        </p:spPr>
        <p:txBody>
          <a:bodyPr>
            <a:normAutofit fontScale="32500" lnSpcReduction="20000"/>
          </a:bodyPr>
          <a:lstStyle/>
          <a:p>
            <a:r>
              <a:rPr lang="cs-CZ" sz="4300" dirty="0" smtClean="0"/>
              <a:t>střehy (polohy připravenosti k boji)</a:t>
            </a:r>
          </a:p>
          <a:p>
            <a:r>
              <a:rPr lang="cs-CZ" sz="4300" dirty="0" smtClean="0"/>
              <a:t>změny střehů (přechody mezi polohami připravenosti k boji)</a:t>
            </a:r>
          </a:p>
          <a:p>
            <a:r>
              <a:rPr lang="cs-CZ" sz="4300" dirty="0" smtClean="0"/>
              <a:t>přemístění (suny, kroky, chůze, běh)</a:t>
            </a:r>
          </a:p>
          <a:p>
            <a:r>
              <a:rPr lang="cs-CZ" sz="4300" dirty="0" smtClean="0"/>
              <a:t>úhyby (manévrování tělem)</a:t>
            </a:r>
          </a:p>
          <a:p>
            <a:r>
              <a:rPr lang="cs-CZ" sz="4300" dirty="0" smtClean="0"/>
              <a:t>kryty (bloky proti útočným technikám)</a:t>
            </a:r>
          </a:p>
          <a:p>
            <a:r>
              <a:rPr lang="cs-CZ" sz="4300" dirty="0" smtClean="0"/>
              <a:t>údery (útočné techniky pažemi)</a:t>
            </a:r>
          </a:p>
          <a:p>
            <a:r>
              <a:rPr lang="cs-CZ" sz="4300" dirty="0" smtClean="0"/>
              <a:t>kopy (útočné techniky nohama)</a:t>
            </a:r>
          </a:p>
          <a:p>
            <a:r>
              <a:rPr lang="cs-CZ" sz="4300" dirty="0" smtClean="0"/>
              <a:t>páky (uvedení kloubních spojení do nefyziologických poloh)</a:t>
            </a:r>
          </a:p>
          <a:p>
            <a:r>
              <a:rPr lang="cs-CZ" sz="4300" dirty="0" smtClean="0"/>
              <a:t>úchopy (útok sevřením ruky za části těla nebo oděvu)</a:t>
            </a:r>
          </a:p>
          <a:p>
            <a:r>
              <a:rPr lang="cs-CZ" sz="4300" dirty="0" smtClean="0"/>
              <a:t>objetí (navázání kontaktu sevřením paže nebo paží kolem těla nebo jeho částí)</a:t>
            </a:r>
          </a:p>
          <a:p>
            <a:r>
              <a:rPr lang="cs-CZ" sz="4300" dirty="0" smtClean="0"/>
              <a:t>držení (blokování protivníka tak, že nemůže změnit polohu)</a:t>
            </a:r>
          </a:p>
          <a:p>
            <a:r>
              <a:rPr lang="cs-CZ" sz="4300" dirty="0" smtClean="0"/>
              <a:t>hody (vychýlení s následným pádem protivníka na zem)</a:t>
            </a:r>
          </a:p>
          <a:p>
            <a:r>
              <a:rPr lang="cs-CZ" sz="4300" dirty="0" smtClean="0"/>
              <a:t>pády (pádová technika)</a:t>
            </a:r>
          </a:p>
          <a:p>
            <a:r>
              <a:rPr lang="cs-CZ" sz="4300" dirty="0" smtClean="0"/>
              <a:t>strhy (vychýlení a hod protivníka na zem pomocí vlastního pádu)</a:t>
            </a:r>
          </a:p>
          <a:p>
            <a:r>
              <a:rPr lang="cs-CZ" sz="4300" dirty="0" smtClean="0"/>
              <a:t>podmety (narušení protivníkovi stability podražením nohou s následným pádem)</a:t>
            </a:r>
          </a:p>
          <a:p>
            <a:r>
              <a:rPr lang="cs-CZ" sz="4300" dirty="0" smtClean="0"/>
              <a:t>tlaky (použití částí těla k působení silou na citlivá místa těla protivníka)</a:t>
            </a:r>
          </a:p>
          <a:p>
            <a:r>
              <a:rPr lang="cs-CZ" sz="4300" dirty="0" smtClean="0"/>
              <a:t>kousání (použití stisku zubů ke způsobení bolesti nebo zranění)</a:t>
            </a:r>
          </a:p>
          <a:p>
            <a:r>
              <a:rPr lang="cs-CZ" sz="4300" dirty="0" smtClean="0"/>
              <a:t>trhání (trhání měkkých tkání)</a:t>
            </a:r>
          </a:p>
          <a:p>
            <a:r>
              <a:rPr lang="cs-CZ" sz="4300" dirty="0" smtClean="0"/>
              <a:t>aj.</a:t>
            </a:r>
          </a:p>
          <a:p>
            <a:endParaRPr lang="cs-CZ" dirty="0"/>
          </a:p>
        </p:txBody>
      </p:sp>
      <p:sp>
        <p:nvSpPr>
          <p:cNvPr id="3" name="Nadpis 2"/>
          <p:cNvSpPr>
            <a:spLocks noGrp="1"/>
          </p:cNvSpPr>
          <p:nvPr>
            <p:ph type="title"/>
          </p:nvPr>
        </p:nvSpPr>
        <p:spPr/>
        <p:txBody>
          <a:bodyPr/>
          <a:lstStyle/>
          <a:p>
            <a:r>
              <a:rPr lang="cs-CZ" dirty="0" smtClean="0"/>
              <a:t>Techniky beze zbraně</a:t>
            </a:r>
            <a:endParaRPr lang="cs-CZ"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Úpolové – použití zbraně v přímém kontaktu</a:t>
            </a:r>
          </a:p>
          <a:p>
            <a:pPr lvl="1"/>
            <a:r>
              <a:rPr lang="cs-CZ" dirty="0" smtClean="0"/>
              <a:t>připravené (teleskopický obušek, hůl, nůž, boxer, paralyzér aj.)</a:t>
            </a:r>
          </a:p>
          <a:p>
            <a:pPr lvl="1"/>
            <a:r>
              <a:rPr lang="cs-CZ" dirty="0" smtClean="0"/>
              <a:t>improvizované (klíče, tužka, hřeben, rtěnka, láhev, sklenice, židle aj.)</a:t>
            </a:r>
          </a:p>
          <a:p>
            <a:r>
              <a:rPr lang="cs-CZ" dirty="0" smtClean="0"/>
              <a:t>Neúpolové – použití zbraně bezkontaktně na větší vzdálenost</a:t>
            </a:r>
          </a:p>
          <a:p>
            <a:pPr lvl="1"/>
            <a:r>
              <a:rPr lang="cs-CZ" dirty="0" smtClean="0"/>
              <a:t>nesmrtící (slzný sprej, tekutá střela, </a:t>
            </a:r>
            <a:r>
              <a:rPr lang="cs-CZ" dirty="0" err="1" smtClean="0"/>
              <a:t>taser</a:t>
            </a:r>
            <a:r>
              <a:rPr lang="cs-CZ" dirty="0" smtClean="0"/>
              <a:t> aj.)</a:t>
            </a:r>
          </a:p>
          <a:p>
            <a:pPr lvl="1"/>
            <a:r>
              <a:rPr lang="cs-CZ" dirty="0" smtClean="0"/>
              <a:t>smrtící (krátká střelná zbraň, dlouhá střelná zbraň)</a:t>
            </a:r>
          </a:p>
          <a:p>
            <a:endParaRPr lang="cs-CZ" dirty="0"/>
          </a:p>
        </p:txBody>
      </p:sp>
      <p:sp>
        <p:nvSpPr>
          <p:cNvPr id="3" name="Nadpis 2"/>
          <p:cNvSpPr>
            <a:spLocks noGrp="1"/>
          </p:cNvSpPr>
          <p:nvPr>
            <p:ph type="title"/>
          </p:nvPr>
        </p:nvSpPr>
        <p:spPr/>
        <p:txBody>
          <a:bodyPr/>
          <a:lstStyle/>
          <a:p>
            <a:r>
              <a:rPr lang="cs-CZ" dirty="0" smtClean="0"/>
              <a:t>Techniky se zbraněmi</a:t>
            </a:r>
            <a:endParaRPr lang="cs-CZ"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účelnost (střeh vyhovuje potřebám situace – viz skrytý, obranný, bojový střeh)</a:t>
            </a:r>
          </a:p>
          <a:p>
            <a:r>
              <a:rPr lang="cs-CZ" dirty="0" smtClean="0"/>
              <a:t>stabilita (střeh je stabilní, hmotnost těla je rovnoměrně rozložena, kolena uvolněně pokrčená)</a:t>
            </a:r>
          </a:p>
          <a:p>
            <a:r>
              <a:rPr lang="cs-CZ" dirty="0" smtClean="0"/>
              <a:t>pohyblivost (střeh umožňuje rychlé změny poloh a přemístění do všech stran)</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Auguste </a:t>
            </a:r>
            <a:r>
              <a:rPr lang="cs-CZ" dirty="0" err="1"/>
              <a:t>Comte</a:t>
            </a:r>
            <a:r>
              <a:rPr lang="cs-CZ" dirty="0"/>
              <a:t> (1798-1857) </a:t>
            </a:r>
          </a:p>
        </p:txBody>
      </p:sp>
      <p:sp>
        <p:nvSpPr>
          <p:cNvPr id="4" name="Zástupný symbol pro číslo snímku 3"/>
          <p:cNvSpPr>
            <a:spLocks noGrp="1"/>
          </p:cNvSpPr>
          <p:nvPr>
            <p:ph type="sldNum" sz="quarter" idx="4294967295"/>
          </p:nvPr>
        </p:nvSpPr>
        <p:spPr/>
        <p:txBody>
          <a:bodyPr/>
          <a:lstStyle/>
          <a:p>
            <a:fld id="{0970407D-EE58-4A0B-824B-1D3AE42DD9CF}" type="slidenum">
              <a:rPr lang="cs-CZ" altLang="cs-CZ" smtClean="0"/>
              <a:pPr/>
              <a:t>9</a:t>
            </a:fld>
            <a:endParaRPr lang="cs-CZ" altLang="cs-CZ" dirty="0"/>
          </a:p>
        </p:txBody>
      </p:sp>
      <p:sp>
        <p:nvSpPr>
          <p:cNvPr id="7" name="Zástupný symbol pro obsah 6"/>
          <p:cNvSpPr>
            <a:spLocks noGrp="1"/>
          </p:cNvSpPr>
          <p:nvPr>
            <p:ph idx="1"/>
          </p:nvPr>
        </p:nvSpPr>
        <p:spPr/>
        <p:txBody>
          <a:bodyPr>
            <a:normAutofit fontScale="92500" lnSpcReduction="10000"/>
          </a:bodyPr>
          <a:lstStyle/>
          <a:p>
            <a:r>
              <a:rPr lang="cs-CZ" dirty="0" smtClean="0"/>
              <a:t>Tři stádia lidského myšlení</a:t>
            </a:r>
          </a:p>
          <a:p>
            <a:r>
              <a:rPr lang="cs-CZ" dirty="0" smtClean="0"/>
              <a:t>religiózní, teologické (do 14. stol.): </a:t>
            </a:r>
            <a:r>
              <a:rPr lang="cs-CZ" dirty="0"/>
              <a:t>produkce všech jevů, které není možno vysvětlit jinak, </a:t>
            </a:r>
            <a:r>
              <a:rPr lang="cs-CZ" dirty="0" smtClean="0"/>
              <a:t>je přisuzována</a:t>
            </a:r>
            <a:r>
              <a:rPr lang="cs-CZ" dirty="0"/>
              <a:t> nadpřirozeným silám a </a:t>
            </a:r>
            <a:r>
              <a:rPr lang="cs-CZ" dirty="0" smtClean="0"/>
              <a:t>bytostem (1. animismus (fetišismus), 2. polyteismus, 3. monoteismus) </a:t>
            </a:r>
          </a:p>
          <a:p>
            <a:r>
              <a:rPr lang="cs-CZ" dirty="0" smtClean="0"/>
              <a:t>Metafyzické (abstraktní) (do 19. stol.): bůh nestojí </a:t>
            </a:r>
            <a:r>
              <a:rPr lang="cs-CZ" dirty="0"/>
              <a:t>přímo za </a:t>
            </a:r>
            <a:r>
              <a:rPr lang="cs-CZ" dirty="0" smtClean="0"/>
              <a:t>vším, nadpřirozené </a:t>
            </a:r>
            <a:r>
              <a:rPr lang="cs-CZ" dirty="0"/>
              <a:t>síly </a:t>
            </a:r>
            <a:r>
              <a:rPr lang="cs-CZ" dirty="0" smtClean="0"/>
              <a:t>jsou </a:t>
            </a:r>
            <a:r>
              <a:rPr lang="cs-CZ" dirty="0"/>
              <a:t>nahrazovány </a:t>
            </a:r>
            <a:r>
              <a:rPr lang="cs-CZ" dirty="0" smtClean="0"/>
              <a:t>abstraktními silami (např. příroda). </a:t>
            </a:r>
          </a:p>
          <a:p>
            <a:r>
              <a:rPr lang="cs-CZ" dirty="0" smtClean="0"/>
              <a:t>Vědecké, pozitivní: </a:t>
            </a:r>
            <a:r>
              <a:rPr lang="cs-CZ" dirty="0"/>
              <a:t>absolutní poznání není </a:t>
            </a:r>
            <a:r>
              <a:rPr lang="cs-CZ" dirty="0" smtClean="0"/>
              <a:t>možné; vědecké </a:t>
            </a:r>
            <a:r>
              <a:rPr lang="cs-CZ" dirty="0"/>
              <a:t>zákonitosti, následnosti a podobnosti mezi jevy, </a:t>
            </a:r>
            <a:r>
              <a:rPr lang="cs-CZ" dirty="0" smtClean="0"/>
              <a:t>vysvětlení</a:t>
            </a:r>
            <a:r>
              <a:rPr lang="cs-CZ" dirty="0"/>
              <a:t>, založená na pozorování, pokusu a </a:t>
            </a:r>
            <a:r>
              <a:rPr lang="cs-CZ" dirty="0" smtClean="0"/>
              <a:t>porovnávání; vědecké myšlení. </a:t>
            </a:r>
            <a:endParaRPr lang="cs-CZ" dirty="0"/>
          </a:p>
          <a:p>
            <a:endParaRPr lang="cs-CZ" dirty="0"/>
          </a:p>
        </p:txBody>
      </p:sp>
    </p:spTree>
    <p:extLst>
      <p:ext uri="{BB962C8B-B14F-4D97-AF65-F5344CB8AC3E}">
        <p14:creationId xmlns:p14="http://schemas.microsoft.com/office/powerpoint/2010/main" val="35545091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funkčnost (střeh je plně funkční pro navazující obranné i útočné akce)</a:t>
            </a:r>
          </a:p>
          <a:p>
            <a:r>
              <a:rPr lang="cs-CZ" dirty="0" smtClean="0"/>
              <a:t>přirozenost (střeh je pro obránce snadno vykonatelný a přirozený, musí být přizpůsoben jeho individuálním možnostem)</a:t>
            </a:r>
          </a:p>
          <a:p>
            <a:r>
              <a:rPr lang="cs-CZ" dirty="0" smtClean="0"/>
              <a:t>faktor psychologický (střeh dodává obránci jistotu, pocit stability a bezpečí; na útočníka střeh musí působit podle účelu, za kterým ho obránce zvolit – obranný pro deeskalaci násilí, bojový pro zastrašení apod.)</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Neutrální, přirozený</a:t>
            </a:r>
          </a:p>
          <a:p>
            <a:pPr lvl="1"/>
            <a:r>
              <a:rPr lang="cs-CZ" dirty="0" smtClean="0"/>
              <a:t>Není střehem fyzickým, pouze psychologickým.</a:t>
            </a:r>
          </a:p>
          <a:p>
            <a:r>
              <a:rPr lang="cs-CZ" dirty="0" smtClean="0"/>
              <a:t>Obranný (pasivní)</a:t>
            </a:r>
          </a:p>
          <a:p>
            <a:pPr lvl="1"/>
            <a:r>
              <a:rPr lang="cs-CZ" dirty="0" smtClean="0"/>
              <a:t>Vychází z přirozených obranných reakcí, jádro pohybu je fylogeneticky dané</a:t>
            </a:r>
          </a:p>
          <a:p>
            <a:pPr lvl="2"/>
            <a:r>
              <a:rPr lang="cs-CZ" dirty="0" smtClean="0"/>
              <a:t>Ruce natažené před sebou (odtlačování nebezpečí)</a:t>
            </a:r>
          </a:p>
          <a:p>
            <a:pPr lvl="2"/>
            <a:r>
              <a:rPr lang="cs-CZ" dirty="0" smtClean="0"/>
              <a:t>Ruce u sebe, chrání hlavu, krk a hruď</a:t>
            </a:r>
          </a:p>
          <a:p>
            <a:r>
              <a:rPr lang="cs-CZ" dirty="0" smtClean="0"/>
              <a:t>Bojový</a:t>
            </a:r>
          </a:p>
          <a:p>
            <a:pPr lvl="1"/>
            <a:r>
              <a:rPr lang="cs-CZ" dirty="0" smtClean="0"/>
              <a:t>Umožňuje bezprostřední aktivní bojovou odpověď, odpovídá sofistikovaným střehům v jednotlivých úpolových systémech</a:t>
            </a:r>
          </a:p>
          <a:p>
            <a:r>
              <a:rPr lang="cs-CZ" dirty="0" smtClean="0"/>
              <a:t>Skrytý</a:t>
            </a:r>
          </a:p>
          <a:p>
            <a:pPr lvl="1"/>
            <a:r>
              <a:rPr lang="cs-CZ" dirty="0" smtClean="0"/>
              <a:t>Využívá střech skrytý za indiferentními gesty</a:t>
            </a:r>
          </a:p>
          <a:p>
            <a:pPr>
              <a:buNone/>
            </a:pPr>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funkce</a:t>
            </a:r>
          </a:p>
          <a:p>
            <a:pPr lvl="1"/>
            <a:r>
              <a:rPr lang="cs-CZ" dirty="0" smtClean="0"/>
              <a:t>skrytý střeh</a:t>
            </a:r>
          </a:p>
          <a:p>
            <a:pPr lvl="1"/>
            <a:r>
              <a:rPr lang="cs-CZ" dirty="0" smtClean="0"/>
              <a:t>obranný střeh</a:t>
            </a:r>
          </a:p>
          <a:p>
            <a:pPr lvl="1"/>
            <a:r>
              <a:rPr lang="cs-CZ" dirty="0" smtClean="0"/>
              <a:t>bojový střeh</a:t>
            </a:r>
          </a:p>
          <a:p>
            <a:r>
              <a:rPr lang="cs-CZ" dirty="0" smtClean="0"/>
              <a:t>Podle polohy</a:t>
            </a:r>
          </a:p>
          <a:p>
            <a:pPr lvl="1"/>
            <a:r>
              <a:rPr lang="cs-CZ" dirty="0" smtClean="0"/>
              <a:t>střeh v postoji</a:t>
            </a:r>
          </a:p>
          <a:p>
            <a:pPr lvl="1"/>
            <a:r>
              <a:rPr lang="cs-CZ" dirty="0" smtClean="0"/>
              <a:t>střeh v kleku</a:t>
            </a:r>
          </a:p>
          <a:p>
            <a:pPr lvl="1"/>
            <a:r>
              <a:rPr lang="cs-CZ" dirty="0" smtClean="0"/>
              <a:t>střeh v sedu</a:t>
            </a:r>
          </a:p>
          <a:p>
            <a:pPr lvl="1"/>
            <a:r>
              <a:rPr lang="cs-CZ" dirty="0" smtClean="0"/>
              <a:t>střeh v lehu</a:t>
            </a:r>
          </a:p>
          <a:p>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laterality</a:t>
            </a:r>
          </a:p>
          <a:p>
            <a:pPr lvl="1"/>
            <a:r>
              <a:rPr lang="cs-CZ" dirty="0" smtClean="0"/>
              <a:t>pravý střeh</a:t>
            </a:r>
          </a:p>
          <a:p>
            <a:pPr lvl="1"/>
            <a:r>
              <a:rPr lang="cs-CZ" dirty="0" smtClean="0"/>
              <a:t>levý střeh</a:t>
            </a:r>
          </a:p>
          <a:p>
            <a:r>
              <a:rPr lang="cs-CZ" dirty="0" smtClean="0"/>
              <a:t>Podle úrovně</a:t>
            </a:r>
          </a:p>
          <a:p>
            <a:pPr lvl="1"/>
            <a:r>
              <a:rPr lang="cs-CZ" dirty="0" smtClean="0"/>
              <a:t>vysoký</a:t>
            </a:r>
          </a:p>
          <a:p>
            <a:pPr lvl="1"/>
            <a:r>
              <a:rPr lang="cs-CZ" dirty="0" smtClean="0"/>
              <a:t>střední</a:t>
            </a:r>
          </a:p>
          <a:p>
            <a:pPr lvl="1"/>
            <a:r>
              <a:rPr lang="cs-CZ" dirty="0" smtClean="0"/>
              <a:t>nízký</a:t>
            </a:r>
          </a:p>
          <a:p>
            <a:endParaRPr lang="cs-CZ" dirty="0"/>
          </a:p>
        </p:txBody>
      </p:sp>
      <p:sp>
        <p:nvSpPr>
          <p:cNvPr id="3" name="Nadpis 2"/>
          <p:cNvSpPr>
            <a:spLocks noGrp="1"/>
          </p:cNvSpPr>
          <p:nvPr>
            <p:ph type="title"/>
          </p:nvPr>
        </p:nvSpPr>
        <p:spPr/>
        <p:txBody>
          <a:bodyPr/>
          <a:lstStyle/>
          <a:p>
            <a:r>
              <a:rPr lang="cs-CZ" dirty="0" smtClean="0"/>
              <a:t>Střeh	</a:t>
            </a:r>
            <a:endParaRPr lang="cs-CZ"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dlouhá vzdálenost</a:t>
            </a:r>
          </a:p>
          <a:p>
            <a:r>
              <a:rPr lang="cs-CZ" dirty="0" smtClean="0"/>
              <a:t>střední vzdálenost</a:t>
            </a:r>
          </a:p>
          <a:p>
            <a:r>
              <a:rPr lang="cs-CZ" dirty="0" smtClean="0"/>
              <a:t>krátká vzdálenost</a:t>
            </a:r>
          </a:p>
          <a:p>
            <a:r>
              <a:rPr lang="cs-CZ" dirty="0" smtClean="0"/>
              <a:t>kontaktní vzdálenost</a:t>
            </a:r>
          </a:p>
          <a:p>
            <a:endParaRPr lang="cs-CZ" dirty="0"/>
          </a:p>
        </p:txBody>
      </p:sp>
      <p:sp>
        <p:nvSpPr>
          <p:cNvPr id="3" name="Nadpis 2"/>
          <p:cNvSpPr>
            <a:spLocks noGrp="1"/>
          </p:cNvSpPr>
          <p:nvPr>
            <p:ph type="title"/>
          </p:nvPr>
        </p:nvSpPr>
        <p:spPr/>
        <p:txBody>
          <a:bodyPr>
            <a:normAutofit fontScale="90000"/>
          </a:bodyPr>
          <a:lstStyle/>
          <a:p>
            <a:r>
              <a:rPr lang="cs-CZ" b="1" dirty="0" smtClean="0"/>
              <a:t>Vzdálenost v sebeobraně</a:t>
            </a:r>
            <a:br>
              <a:rPr lang="cs-CZ" b="1" dirty="0" smtClean="0"/>
            </a:br>
            <a:endParaRPr lang="cs-CZ"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dirty="0" err="1" smtClean="0"/>
              <a:t>Doskoková</a:t>
            </a:r>
            <a:r>
              <a:rPr lang="cs-CZ" dirty="0" smtClean="0"/>
              <a:t> vzdálenost</a:t>
            </a:r>
          </a:p>
          <a:p>
            <a:pPr lvl="1"/>
            <a:r>
              <a:rPr lang="cs-CZ" dirty="0" smtClean="0"/>
              <a:t>Se zbraní</a:t>
            </a:r>
          </a:p>
          <a:p>
            <a:r>
              <a:rPr lang="cs-CZ" dirty="0" smtClean="0"/>
              <a:t>Vzdálenost kopů</a:t>
            </a:r>
          </a:p>
          <a:p>
            <a:pPr lvl="1"/>
            <a:r>
              <a:rPr lang="cs-CZ" dirty="0" smtClean="0"/>
              <a:t>Je možné použít kopy, ale ne údery</a:t>
            </a:r>
          </a:p>
          <a:p>
            <a:r>
              <a:rPr lang="cs-CZ" dirty="0" smtClean="0"/>
              <a:t>Úderová vzdálenost</a:t>
            </a:r>
          </a:p>
          <a:p>
            <a:pPr lvl="1"/>
            <a:r>
              <a:rPr lang="cs-CZ" dirty="0" smtClean="0"/>
              <a:t>Vzdálenost pro </a:t>
            </a:r>
            <a:r>
              <a:rPr lang="cs-CZ" dirty="0" err="1" smtClean="0"/>
              <a:t>dasažení</a:t>
            </a:r>
            <a:r>
              <a:rPr lang="cs-CZ" dirty="0" smtClean="0"/>
              <a:t> údery (tzv. boxerská vzdálenost)</a:t>
            </a:r>
          </a:p>
          <a:p>
            <a:r>
              <a:rPr lang="cs-CZ" dirty="0" smtClean="0"/>
              <a:t>Úchopová vzdálenost</a:t>
            </a:r>
          </a:p>
          <a:p>
            <a:pPr lvl="1"/>
            <a:r>
              <a:rPr lang="cs-CZ" dirty="0" smtClean="0"/>
              <a:t>Vzdálenost pro úchopy, umožňuje použít krátké údery a kopy</a:t>
            </a:r>
          </a:p>
          <a:p>
            <a:r>
              <a:rPr lang="cs-CZ" dirty="0" smtClean="0"/>
              <a:t>Zápasová (</a:t>
            </a:r>
            <a:r>
              <a:rPr lang="cs-CZ" dirty="0" err="1" smtClean="0"/>
              <a:t>grapplingová</a:t>
            </a:r>
            <a:r>
              <a:rPr lang="cs-CZ" dirty="0" smtClean="0"/>
              <a:t>) vzdálenost</a:t>
            </a:r>
          </a:p>
          <a:p>
            <a:pPr lvl="1"/>
            <a:r>
              <a:rPr lang="cs-CZ" dirty="0" smtClean="0"/>
              <a:t>Objetí, boj na zemi</a:t>
            </a:r>
            <a:endParaRPr lang="cs-CZ" dirty="0"/>
          </a:p>
        </p:txBody>
      </p:sp>
      <p:sp>
        <p:nvSpPr>
          <p:cNvPr id="3" name="Nadpis 2"/>
          <p:cNvSpPr>
            <a:spLocks noGrp="1"/>
          </p:cNvSpPr>
          <p:nvPr>
            <p:ph type="title"/>
          </p:nvPr>
        </p:nvSpPr>
        <p:spPr/>
        <p:txBody>
          <a:bodyPr/>
          <a:lstStyle/>
          <a:p>
            <a:r>
              <a:rPr lang="cs-CZ" b="1" dirty="0" smtClean="0"/>
              <a:t>Vzdálenost v sebeobraně</a:t>
            </a:r>
            <a:endParaRPr lang="cs-CZ"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Možnost cítit pohyb soupeře (taktilní percepce)</a:t>
            </a:r>
          </a:p>
          <a:p>
            <a:pPr lvl="1"/>
            <a:r>
              <a:rPr lang="cs-CZ" dirty="0" smtClean="0"/>
              <a:t>Velká pravděpodobnost, že soupeř neumí bojovat v krátké vzdálenosti</a:t>
            </a:r>
          </a:p>
          <a:p>
            <a:pPr lvl="1"/>
            <a:r>
              <a:rPr lang="cs-CZ" dirty="0" smtClean="0"/>
              <a:t>Kontrola nad soupeřovými končetinami</a:t>
            </a:r>
          </a:p>
          <a:p>
            <a:pPr lvl="1"/>
            <a:r>
              <a:rPr lang="cs-CZ" dirty="0" smtClean="0"/>
              <a:t>Vitální zóny soupeře jsou lehce dosažitelné</a:t>
            </a:r>
          </a:p>
          <a:p>
            <a:pPr lvl="1"/>
            <a:r>
              <a:rPr lang="cs-CZ" dirty="0" smtClean="0"/>
              <a:t>Využití těla soupeře jako štítu u útoku více útočníků</a:t>
            </a:r>
          </a:p>
          <a:p>
            <a:pPr lvl="1"/>
            <a:r>
              <a:rPr lang="cs-CZ" dirty="0" smtClean="0"/>
              <a:t>Možná kontrola a odzbrojení útočníka</a:t>
            </a:r>
          </a:p>
          <a:p>
            <a:r>
              <a:rPr lang="cs-CZ" dirty="0" smtClean="0"/>
              <a:t>-</a:t>
            </a:r>
          </a:p>
          <a:p>
            <a:pPr lvl="1"/>
            <a:r>
              <a:rPr lang="cs-CZ" dirty="0" smtClean="0"/>
              <a:t>To samé jako výhody – útočník to může také využít</a:t>
            </a:r>
          </a:p>
          <a:p>
            <a:pPr lvl="1"/>
            <a:r>
              <a:rPr lang="cs-CZ" dirty="0" smtClean="0"/>
              <a:t>Nebezpečí použití skryté zbraně</a:t>
            </a:r>
            <a:endParaRPr lang="cs-CZ" dirty="0"/>
          </a:p>
        </p:txBody>
      </p:sp>
      <p:sp>
        <p:nvSpPr>
          <p:cNvPr id="3" name="Nadpis 2"/>
          <p:cNvSpPr>
            <a:spLocks noGrp="1"/>
          </p:cNvSpPr>
          <p:nvPr>
            <p:ph type="title"/>
          </p:nvPr>
        </p:nvSpPr>
        <p:spPr/>
        <p:txBody>
          <a:bodyPr>
            <a:normAutofit fontScale="90000"/>
          </a:bodyPr>
          <a:lstStyle/>
          <a:p>
            <a:r>
              <a:rPr lang="cs-CZ" dirty="0" smtClean="0"/>
              <a:t>Výhody a nevýhody krátkých vzdáleností</a:t>
            </a:r>
            <a:endParaRPr lang="cs-CZ"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Dlouhá vzdálenost</a:t>
            </a:r>
          </a:p>
          <a:p>
            <a:pPr lvl="1"/>
            <a:r>
              <a:rPr lang="cs-CZ" dirty="0" smtClean="0"/>
              <a:t>Velká síla</a:t>
            </a:r>
          </a:p>
          <a:p>
            <a:pPr lvl="1"/>
            <a:r>
              <a:rPr lang="cs-CZ" dirty="0" smtClean="0"/>
              <a:t>Nízké kopy je těžké blokovat (jsou neočekávané a mimo zorné pole)</a:t>
            </a:r>
          </a:p>
          <a:p>
            <a:pPr lvl="1"/>
            <a:r>
              <a:rPr lang="cs-CZ" dirty="0" smtClean="0"/>
              <a:t>Umožňují zastavit </a:t>
            </a:r>
            <a:r>
              <a:rPr lang="cs-CZ" dirty="0" err="1" smtClean="0"/>
              <a:t>udírajícího</a:t>
            </a:r>
            <a:r>
              <a:rPr lang="cs-CZ" dirty="0" smtClean="0"/>
              <a:t> útočníka</a:t>
            </a:r>
          </a:p>
          <a:p>
            <a:r>
              <a:rPr lang="cs-CZ" dirty="0" smtClean="0"/>
              <a:t>-</a:t>
            </a:r>
          </a:p>
          <a:p>
            <a:pPr lvl="1"/>
            <a:r>
              <a:rPr lang="cs-CZ" dirty="0" smtClean="0"/>
              <a:t>Delší čas provedení</a:t>
            </a:r>
          </a:p>
          <a:p>
            <a:pPr lvl="1"/>
            <a:r>
              <a:rPr lang="cs-CZ" dirty="0" smtClean="0"/>
              <a:t>Přípravný pohyb může být odhalen</a:t>
            </a:r>
          </a:p>
          <a:p>
            <a:pPr lvl="1"/>
            <a:r>
              <a:rPr lang="cs-CZ" dirty="0" smtClean="0"/>
              <a:t>Prostředí a oděv nemusí umožňovat použití kopů</a:t>
            </a:r>
          </a:p>
          <a:p>
            <a:pPr lvl="1"/>
            <a:r>
              <a:rPr lang="cs-CZ" dirty="0" smtClean="0"/>
              <a:t>Ztráta rovnováhy (stoj na jedné noze)</a:t>
            </a:r>
            <a:endParaRPr lang="cs-CZ" dirty="0"/>
          </a:p>
        </p:txBody>
      </p:sp>
      <p:sp>
        <p:nvSpPr>
          <p:cNvPr id="3" name="Nadpis 2"/>
          <p:cNvSpPr>
            <a:spLocks noGrp="1"/>
          </p:cNvSpPr>
          <p:nvPr>
            <p:ph type="title"/>
          </p:nvPr>
        </p:nvSpPr>
        <p:spPr/>
        <p:txBody>
          <a:bodyPr/>
          <a:lstStyle/>
          <a:p>
            <a:r>
              <a:rPr lang="cs-CZ" dirty="0" smtClean="0"/>
              <a:t>Kopy v sebeobraně</a:t>
            </a:r>
            <a:endParaRPr 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a:t>
            </a:r>
          </a:p>
          <a:p>
            <a:r>
              <a:rPr lang="cs-CZ" dirty="0" smtClean="0"/>
              <a:t>Bezpočet možných kombinací a úhlů útoku</a:t>
            </a:r>
          </a:p>
          <a:p>
            <a:r>
              <a:rPr lang="cs-CZ" dirty="0" smtClean="0"/>
              <a:t>Plynulost pohybu</a:t>
            </a:r>
          </a:p>
          <a:p>
            <a:r>
              <a:rPr lang="cs-CZ" dirty="0" smtClean="0"/>
              <a:t>Zvyšují práh bolesti</a:t>
            </a:r>
          </a:p>
          <a:p>
            <a:r>
              <a:rPr lang="cs-CZ" dirty="0" smtClean="0"/>
              <a:t>Zvyšují vnímání vzdálenosti</a:t>
            </a:r>
          </a:p>
          <a:p>
            <a:r>
              <a:rPr lang="cs-CZ" dirty="0" smtClean="0"/>
              <a:t>Zvyšují možnost úhybu a úniku</a:t>
            </a:r>
          </a:p>
          <a:p>
            <a:r>
              <a:rPr lang="cs-CZ" dirty="0" smtClean="0"/>
              <a:t>Umožňují rozvoj strategie</a:t>
            </a:r>
          </a:p>
          <a:p>
            <a:r>
              <a:rPr lang="cs-CZ" dirty="0" smtClean="0"/>
              <a:t>-</a:t>
            </a:r>
          </a:p>
          <a:p>
            <a:r>
              <a:rPr lang="cs-CZ" dirty="0" smtClean="0"/>
              <a:t>Svádějí k útokům na hlavu</a:t>
            </a:r>
          </a:p>
          <a:p>
            <a:r>
              <a:rPr lang="cs-CZ" dirty="0" smtClean="0"/>
              <a:t>Možnost zranění klubů</a:t>
            </a:r>
          </a:p>
          <a:p>
            <a:r>
              <a:rPr lang="cs-CZ" dirty="0" smtClean="0"/>
              <a:t>Neumožňují zasahovat pod pás</a:t>
            </a:r>
          </a:p>
          <a:p>
            <a:r>
              <a:rPr lang="cs-CZ" dirty="0" smtClean="0"/>
              <a:t>Stěží použitelné v boji na zemi, nebo v klinči</a:t>
            </a:r>
            <a:endParaRPr lang="cs-CZ" dirty="0"/>
          </a:p>
        </p:txBody>
      </p:sp>
      <p:sp>
        <p:nvSpPr>
          <p:cNvPr id="3" name="Nadpis 2"/>
          <p:cNvSpPr>
            <a:spLocks noGrp="1"/>
          </p:cNvSpPr>
          <p:nvPr>
            <p:ph type="title"/>
          </p:nvPr>
        </p:nvSpPr>
        <p:spPr/>
        <p:txBody>
          <a:bodyPr/>
          <a:lstStyle/>
          <a:p>
            <a:r>
              <a:rPr lang="cs-CZ" dirty="0" smtClean="0"/>
              <a:t>Údery v sebeobraně</a:t>
            </a:r>
            <a:endParaRPr lang="cs-CZ"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Vytvoření vzdálenosti (umožňuje získat čas a prostor pro obranu)</a:t>
            </a:r>
          </a:p>
          <a:p>
            <a:r>
              <a:rPr lang="cs-CZ" dirty="0" smtClean="0"/>
              <a:t>Klinč (umožňuje získat pocit kontroly)</a:t>
            </a:r>
          </a:p>
          <a:p>
            <a:r>
              <a:rPr lang="cs-CZ" dirty="0" smtClean="0"/>
              <a:t>Protiúder (instinktivní úder)</a:t>
            </a:r>
          </a:p>
          <a:p>
            <a:r>
              <a:rPr lang="cs-CZ" dirty="0" smtClean="0"/>
              <a:t>Otřes, nebo bezvědomí</a:t>
            </a:r>
          </a:p>
          <a:p>
            <a:r>
              <a:rPr lang="cs-CZ" dirty="0" smtClean="0"/>
              <a:t>Nic („To je vše co umíš?“)</a:t>
            </a:r>
            <a:endParaRPr lang="cs-CZ" dirty="0"/>
          </a:p>
        </p:txBody>
      </p:sp>
      <p:sp>
        <p:nvSpPr>
          <p:cNvPr id="3" name="Nadpis 2"/>
          <p:cNvSpPr>
            <a:spLocks noGrp="1"/>
          </p:cNvSpPr>
          <p:nvPr>
            <p:ph type="title"/>
          </p:nvPr>
        </p:nvSpPr>
        <p:spPr/>
        <p:txBody>
          <a:bodyPr>
            <a:normAutofit/>
          </a:bodyPr>
          <a:lstStyle/>
          <a:p>
            <a:pPr algn="r"/>
            <a:r>
              <a:rPr lang="cs-CZ" dirty="0" smtClean="0"/>
              <a:t>Typické reakce po úderu</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4977</TotalTime>
  <Words>5805</Words>
  <Application>Microsoft Office PowerPoint</Application>
  <PresentationFormat>Předvádění na obrazovce (4:3)</PresentationFormat>
  <Paragraphs>1079</Paragraphs>
  <Slides>123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123</vt:i4>
      </vt:variant>
    </vt:vector>
  </HeadingPairs>
  <TitlesOfParts>
    <vt:vector size="126" baseType="lpstr">
      <vt:lpstr>Constantia</vt:lpstr>
      <vt:lpstr>Wingdings 2</vt:lpstr>
      <vt:lpstr>Papír</vt:lpstr>
      <vt:lpstr>Teorie sebeobrany</vt:lpstr>
      <vt:lpstr>Základní studijní literatura</vt:lpstr>
      <vt:lpstr>Od výcviku založeném na víře přes zkušenost k důkazům</vt:lpstr>
      <vt:lpstr>Úvod prezentace a její cíle</vt:lpstr>
      <vt:lpstr>Vývoj obrany: nebezpečí zůstává…</vt:lpstr>
      <vt:lpstr>Vývoj obrany: nebezpečí zůstává…</vt:lpstr>
      <vt:lpstr>Auguste Comte (1798-1857) </vt:lpstr>
      <vt:lpstr>Přechod mezi stádií</vt:lpstr>
      <vt:lpstr>Auguste Comte (1798-1857) </vt:lpstr>
      <vt:lpstr>Auguste Comte (1798-1857) </vt:lpstr>
      <vt:lpstr>Interakce systém – instruktor – student</vt:lpstr>
      <vt:lpstr>Evoluce filozofického rámce výcviku</vt:lpstr>
      <vt:lpstr>Výcvik založený na víře</vt:lpstr>
      <vt:lpstr>Výcvik založený na zkušenosti</vt:lpstr>
      <vt:lpstr>Komponenty výcviku</vt:lpstr>
      <vt:lpstr>Prezentace aplikace PowerPoint</vt:lpstr>
      <vt:lpstr>Výcvik založený na vědeckých důkazech</vt:lpstr>
      <vt:lpstr>Sebeobrana založená na vědeckých důkazech</vt:lpstr>
      <vt:lpstr>Interakční schéma systém – instruktor – student z pohledu filozofie výcviku</vt:lpstr>
      <vt:lpstr>Vývoj teorie sebeobrany v Česku do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Teorie sebeobrany: džúdó</vt:lpstr>
      <vt:lpstr>Teorie sebeobrany: džúdó</vt:lpstr>
      <vt:lpstr>Teorie sebeobrany: džúdó</vt:lpstr>
      <vt:lpstr>Teorie sebeobrany: džúdó</vt:lpstr>
      <vt:lpstr>Teorie sebeobrany: karate</vt:lpstr>
      <vt:lpstr>Teorie sebeobrany: aikidó</vt:lpstr>
      <vt:lpstr>Taktické principy v japonských bojových uměních</vt:lpstr>
      <vt:lpstr>Některé populární rozdíly sportovního boje a boje k přežití</vt:lpstr>
      <vt:lpstr>Definice sebeobrany</vt:lpstr>
      <vt:lpstr>Definice sebeobrany</vt:lpstr>
      <vt:lpstr>Některé z vlivných systémů sebeobrany</vt:lpstr>
      <vt:lpstr>Evoluční princip systémů sebeobrany</vt:lpstr>
      <vt:lpstr>Výběr sebeobranného systému</vt:lpstr>
      <vt:lpstr>Cyklus O.O.D.A.</vt:lpstr>
      <vt:lpstr>Cyklus O.O.D.A.</vt:lpstr>
      <vt:lpstr>Cyklus O.O.D.A.</vt:lpstr>
      <vt:lpstr>Vliv stresové reakce ve fázích O.O.D.A.</vt:lpstr>
      <vt:lpstr>Cyklus konfliktu </vt:lpstr>
      <vt:lpstr>Prezentace aplikace PowerPoint</vt:lpstr>
      <vt:lpstr>Cyklus konfliktu </vt:lpstr>
      <vt:lpstr>Prekonflikt</vt:lpstr>
      <vt:lpstr>Prezentace aplikace PowerPoint</vt:lpstr>
      <vt:lpstr>Postkonflikt</vt:lpstr>
      <vt:lpstr>(Self) management konfliktu</vt:lpstr>
      <vt:lpstr>Prezentace aplikace PowerPoint</vt:lpstr>
      <vt:lpstr>Prezentace aplikace PowerPoint</vt:lpstr>
      <vt:lpstr>Cooprova barevná škála</vt:lpstr>
      <vt:lpstr>Postup řešení sebeobranné situace – princip semaforu (neplést si s Cooprovou škálou)</vt:lpstr>
      <vt:lpstr>Barevné kódy vyhodnocení rizika (Dimitri)</vt:lpstr>
      <vt:lpstr>Podmínky tréninku</vt:lpstr>
      <vt:lpstr>Strategický plán</vt:lpstr>
      <vt:lpstr>Vlastní chování a jednání</vt:lpstr>
      <vt:lpstr>Posouzení hrozby</vt:lpstr>
      <vt:lpstr>Posouzení hrozby</vt:lpstr>
      <vt:lpstr>Posouzení hrozby</vt:lpstr>
      <vt:lpstr>Potenciálně nebezpečné situace</vt:lpstr>
      <vt:lpstr>Okolnosti vedoucí k násilí</vt:lpstr>
      <vt:lpstr>Psychologické principy sebeobrany</vt:lpstr>
      <vt:lpstr>Taktické zásady ve známém bezpečném prostředí (domov)</vt:lpstr>
      <vt:lpstr>Taktické zásady v neznámém bezpečném prostředí (na ulici)</vt:lpstr>
      <vt:lpstr>Taktické zásady v neznámém bezpečném prostředí (v autě)</vt:lpstr>
      <vt:lpstr>Taktické zásady v neznámém bezpečném prostředí (v dopravním prostředku)</vt:lpstr>
      <vt:lpstr>20 příkázání k neozbrojeného boje Richard Dimitri</vt:lpstr>
      <vt:lpstr>Paretův princip v sebeobraně</vt:lpstr>
      <vt:lpstr>Základní faktory střetnutí</vt:lpstr>
      <vt:lpstr>Útoky</vt:lpstr>
      <vt:lpstr>Načasování obrany </vt:lpstr>
      <vt:lpstr>Obrana útokem (anticipatorní obrana)</vt:lpstr>
      <vt:lpstr>Časová osa činností v sebeobraně</vt:lpstr>
      <vt:lpstr>Fáze obrany</vt:lpstr>
      <vt:lpstr>Navázání kontaktu</vt:lpstr>
      <vt:lpstr>Navázání kontaktu</vt:lpstr>
      <vt:lpstr>Navázání kontaktu</vt:lpstr>
      <vt:lpstr>Navázání kontaktu</vt:lpstr>
      <vt:lpstr>Technické prostředky v sebeobraně</vt:lpstr>
      <vt:lpstr>Technické prostředky v sebeobraně</vt:lpstr>
      <vt:lpstr>Techniky beze zbraně</vt:lpstr>
      <vt:lpstr>Techniky se zbraněmi</vt:lpstr>
      <vt:lpstr>Střeh </vt:lpstr>
      <vt:lpstr>Střeh </vt:lpstr>
      <vt:lpstr>Střeh</vt:lpstr>
      <vt:lpstr>Střeh</vt:lpstr>
      <vt:lpstr>Střeh </vt:lpstr>
      <vt:lpstr>Vzdálenost v sebeobraně </vt:lpstr>
      <vt:lpstr>Vzdálenost v sebeobraně</vt:lpstr>
      <vt:lpstr>Výhody a nevýhody krátkých vzdáleností</vt:lpstr>
      <vt:lpstr>Kopy v sebeobraně</vt:lpstr>
      <vt:lpstr>Údery v sebeobraně</vt:lpstr>
      <vt:lpstr>Typické reakce po úderu (Richard Dimitri)</vt:lpstr>
      <vt:lpstr>Právní aspekty sebeobrany</vt:lpstr>
      <vt:lpstr>Právní aspekty sebeobrany</vt:lpstr>
      <vt:lpstr>Právní aspekty sebeobrany</vt:lpstr>
      <vt:lpstr>Nutná obrana</vt:lpstr>
      <vt:lpstr>Výcvik sebeobrany</vt:lpstr>
      <vt:lpstr>Příprava bojovníka</vt:lpstr>
      <vt:lpstr>Fáze výcviku  (Miller)</vt:lpstr>
      <vt:lpstr>Psychologická příprava</vt:lpstr>
      <vt:lpstr>Implicitní psychologická příprava</vt:lpstr>
      <vt:lpstr>Bojová připravenost</vt:lpstr>
      <vt:lpstr>Bojová připravenost</vt:lpstr>
      <vt:lpstr>Motorický výkon a srdeční frekvence </vt:lpstr>
      <vt:lpstr>Optimalizace výkonu v sebeobraně</vt:lpstr>
      <vt:lpstr>Optimalizace výkonu v sebeobraně </vt:lpstr>
      <vt:lpstr>Situace vyžadující zvýšenou aktivaci</vt:lpstr>
      <vt:lpstr>Aktivační metody</vt:lpstr>
      <vt:lpstr>Stres / emoční vypětí</vt:lpstr>
      <vt:lpstr>Stresové situace</vt:lpstr>
      <vt:lpstr>Poplachová reakce </vt:lpstr>
      <vt:lpstr>Principy odvrácení verbálního útoku (Haden Elgin)</vt:lpstr>
      <vt:lpstr>Principy obrany (Richard Dimitri)</vt:lpstr>
      <vt:lpstr>Vybrané sebeobranné systémy a osobnosti</vt:lpstr>
      <vt:lpstr>Vybrané sebeobranné systémy a osobnosti</vt:lpstr>
      <vt:lpstr>Studijní materiály</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sebeobrany</dc:title>
  <dc:creator>Your User Name</dc:creator>
  <cp:lastModifiedBy>Zdenko Reguli</cp:lastModifiedBy>
  <cp:revision>349</cp:revision>
  <dcterms:created xsi:type="dcterms:W3CDTF">2010-02-25T08:27:47Z</dcterms:created>
  <dcterms:modified xsi:type="dcterms:W3CDTF">2019-10-18T07:39:52Z</dcterms:modified>
</cp:coreProperties>
</file>