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80" r:id="rId20"/>
    <p:sldId id="281" r:id="rId21"/>
    <p:sldId id="282" r:id="rId22"/>
    <p:sldId id="285" r:id="rId23"/>
    <p:sldId id="283" r:id="rId24"/>
    <p:sldId id="284" r:id="rId25"/>
    <p:sldId id="286" r:id="rId26"/>
    <p:sldId id="274" r:id="rId27"/>
    <p:sldId id="287" r:id="rId28"/>
    <p:sldId id="288" r:id="rId29"/>
    <p:sldId id="289" r:id="rId30"/>
    <p:sldId id="291" r:id="rId31"/>
    <p:sldId id="290" r:id="rId32"/>
    <p:sldId id="292" r:id="rId33"/>
    <p:sldId id="275" r:id="rId34"/>
    <p:sldId id="293" r:id="rId35"/>
    <p:sldId id="294" r:id="rId36"/>
    <p:sldId id="297" r:id="rId37"/>
    <p:sldId id="296" r:id="rId38"/>
    <p:sldId id="276" r:id="rId39"/>
    <p:sldId id="298" r:id="rId40"/>
    <p:sldId id="277" r:id="rId41"/>
    <p:sldId id="301" r:id="rId42"/>
    <p:sldId id="300" r:id="rId43"/>
    <p:sldId id="299" r:id="rId44"/>
    <p:sldId id="304" r:id="rId45"/>
    <p:sldId id="303" r:id="rId46"/>
    <p:sldId id="305" r:id="rId47"/>
    <p:sldId id="278" r:id="rId48"/>
    <p:sldId id="306" r:id="rId49"/>
    <p:sldId id="307" r:id="rId50"/>
    <p:sldId id="27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Janák" initials="OJ" lastIdx="1" clrIdx="0">
    <p:extLst>
      <p:ext uri="{19B8F6BF-5375-455C-9EA6-DF929625EA0E}">
        <p15:presenceInfo xmlns:p15="http://schemas.microsoft.com/office/powerpoint/2012/main" userId="81088891655c8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418A0-8635-49C0-B9AF-D7316AE427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D64899-5892-4935-8049-5A45A5118184}">
      <dgm:prSet/>
      <dgm:spPr/>
      <dgm:t>
        <a:bodyPr/>
        <a:lstStyle/>
        <a:p>
          <a:r>
            <a:rPr lang="cs-CZ" b="1" dirty="0"/>
            <a:t>didaktika tělesné výchovy– vývoj a výzkum</a:t>
          </a:r>
          <a:endParaRPr lang="en-US" b="1" dirty="0"/>
        </a:p>
      </dgm:t>
    </dgm:pt>
    <dgm:pt modelId="{09520F61-2569-497B-80DC-2DB1FD8CBC4A}" type="parTrans" cxnId="{8139DE6B-E746-4294-B8D9-A9B3ACAACA0E}">
      <dgm:prSet/>
      <dgm:spPr/>
      <dgm:t>
        <a:bodyPr/>
        <a:lstStyle/>
        <a:p>
          <a:endParaRPr lang="en-US"/>
        </a:p>
      </dgm:t>
    </dgm:pt>
    <dgm:pt modelId="{1D4E8482-A452-4525-A704-A78A79383E32}" type="sibTrans" cxnId="{8139DE6B-E746-4294-B8D9-A9B3ACAACA0E}">
      <dgm:prSet/>
      <dgm:spPr/>
      <dgm:t>
        <a:bodyPr/>
        <a:lstStyle/>
        <a:p>
          <a:endParaRPr lang="en-US"/>
        </a:p>
      </dgm:t>
    </dgm:pt>
    <dgm:pt modelId="{52D46199-C0F7-47A3-8BA9-B31A39A7F7D2}">
      <dgm:prSet/>
      <dgm:spPr/>
      <dgm:t>
        <a:bodyPr/>
        <a:lstStyle/>
        <a:p>
          <a:r>
            <a:rPr lang="cs-CZ" b="1" dirty="0" err="1"/>
            <a:t>kurikulární</a:t>
          </a:r>
          <a:r>
            <a:rPr lang="cs-CZ" b="1" dirty="0"/>
            <a:t> dokumenty a reforma</a:t>
          </a:r>
          <a:endParaRPr lang="en-US" b="1" dirty="0"/>
        </a:p>
      </dgm:t>
    </dgm:pt>
    <dgm:pt modelId="{2ECE2F81-66C3-45FD-86DA-33C7BC6D0F2D}" type="parTrans" cxnId="{B1F00F79-7B18-4AFC-A716-AB8BD617B611}">
      <dgm:prSet/>
      <dgm:spPr/>
      <dgm:t>
        <a:bodyPr/>
        <a:lstStyle/>
        <a:p>
          <a:endParaRPr lang="en-US"/>
        </a:p>
      </dgm:t>
    </dgm:pt>
    <dgm:pt modelId="{DD46E2E8-EB4A-48D6-9F14-9B1E874A3614}" type="sibTrans" cxnId="{B1F00F79-7B18-4AFC-A716-AB8BD617B611}">
      <dgm:prSet/>
      <dgm:spPr/>
      <dgm:t>
        <a:bodyPr/>
        <a:lstStyle/>
        <a:p>
          <a:endParaRPr lang="en-US"/>
        </a:p>
      </dgm:t>
    </dgm:pt>
    <dgm:pt modelId="{8A80CDAF-6635-4B62-8691-EBC06725A466}">
      <dgm:prSet/>
      <dgm:spPr/>
      <dgm:t>
        <a:bodyPr/>
        <a:lstStyle/>
        <a:p>
          <a:r>
            <a:rPr lang="cs-CZ" b="1" dirty="0"/>
            <a:t>proces edukace</a:t>
          </a:r>
          <a:endParaRPr lang="en-US" b="1" dirty="0"/>
        </a:p>
      </dgm:t>
    </dgm:pt>
    <dgm:pt modelId="{8AE2A167-B155-4694-BE81-EE59D3AA8E09}" type="parTrans" cxnId="{82490F7D-4F48-459A-BD06-342F32B147B3}">
      <dgm:prSet/>
      <dgm:spPr/>
      <dgm:t>
        <a:bodyPr/>
        <a:lstStyle/>
        <a:p>
          <a:endParaRPr lang="en-US"/>
        </a:p>
      </dgm:t>
    </dgm:pt>
    <dgm:pt modelId="{2B1B625F-357A-48A0-B925-1BB1623DD596}" type="sibTrans" cxnId="{82490F7D-4F48-459A-BD06-342F32B147B3}">
      <dgm:prSet/>
      <dgm:spPr/>
      <dgm:t>
        <a:bodyPr/>
        <a:lstStyle/>
        <a:p>
          <a:endParaRPr lang="en-US"/>
        </a:p>
      </dgm:t>
    </dgm:pt>
    <dgm:pt modelId="{C6E2EFA9-9CE4-4E9D-B33A-B26F202132EE}">
      <dgm:prSet/>
      <dgm:spPr/>
      <dgm:t>
        <a:bodyPr/>
        <a:lstStyle/>
        <a:p>
          <a:r>
            <a:rPr lang="cs-CZ" b="1" dirty="0" err="1"/>
            <a:t>edukant</a:t>
          </a:r>
          <a:endParaRPr lang="en-US" b="1" dirty="0"/>
        </a:p>
      </dgm:t>
    </dgm:pt>
    <dgm:pt modelId="{3095907C-B119-412F-AF8B-489A237620FB}" type="parTrans" cxnId="{8A187121-384C-445B-BD8C-0B217F204C46}">
      <dgm:prSet/>
      <dgm:spPr/>
      <dgm:t>
        <a:bodyPr/>
        <a:lstStyle/>
        <a:p>
          <a:endParaRPr lang="en-US"/>
        </a:p>
      </dgm:t>
    </dgm:pt>
    <dgm:pt modelId="{1260E907-7DF5-4AC9-B2F2-66C4AF54CEC8}" type="sibTrans" cxnId="{8A187121-384C-445B-BD8C-0B217F204C46}">
      <dgm:prSet/>
      <dgm:spPr/>
      <dgm:t>
        <a:bodyPr/>
        <a:lstStyle/>
        <a:p>
          <a:endParaRPr lang="en-US"/>
        </a:p>
      </dgm:t>
    </dgm:pt>
    <dgm:pt modelId="{6B09A4C1-4617-4A2E-AA18-ACF518E3023D}">
      <dgm:prSet/>
      <dgm:spPr/>
      <dgm:t>
        <a:bodyPr/>
        <a:lstStyle/>
        <a:p>
          <a:r>
            <a:rPr lang="cs-CZ" b="1" dirty="0" err="1"/>
            <a:t>edukátor</a:t>
          </a:r>
          <a:endParaRPr lang="en-US" b="1" dirty="0"/>
        </a:p>
      </dgm:t>
    </dgm:pt>
    <dgm:pt modelId="{5BCBB1A7-A094-4598-8A73-D116684D1B0A}" type="parTrans" cxnId="{035992A7-7832-4866-A30A-B2E4190946DF}">
      <dgm:prSet/>
      <dgm:spPr/>
      <dgm:t>
        <a:bodyPr/>
        <a:lstStyle/>
        <a:p>
          <a:endParaRPr lang="en-US"/>
        </a:p>
      </dgm:t>
    </dgm:pt>
    <dgm:pt modelId="{05913B42-2626-4A45-A6B4-F3C8D511E0CD}" type="sibTrans" cxnId="{035992A7-7832-4866-A30A-B2E4190946DF}">
      <dgm:prSet/>
      <dgm:spPr/>
      <dgm:t>
        <a:bodyPr/>
        <a:lstStyle/>
        <a:p>
          <a:endParaRPr lang="en-US"/>
        </a:p>
      </dgm:t>
    </dgm:pt>
    <dgm:pt modelId="{F7EF1490-1357-4536-AA24-1E09C92E6DB9}">
      <dgm:prSet/>
      <dgm:spPr/>
      <dgm:t>
        <a:bodyPr/>
        <a:lstStyle/>
        <a:p>
          <a:r>
            <a:rPr lang="cs-CZ" b="1" dirty="0"/>
            <a:t>cíle, obsah, organizace, bezpečnost v tělesné výchově</a:t>
          </a:r>
          <a:endParaRPr lang="en-US" b="1" dirty="0"/>
        </a:p>
      </dgm:t>
    </dgm:pt>
    <dgm:pt modelId="{394CDB58-2033-456D-841B-00AC02BB693E}" type="parTrans" cxnId="{33E60AC1-67DE-4F0B-B050-EB11F3855B2C}">
      <dgm:prSet/>
      <dgm:spPr/>
      <dgm:t>
        <a:bodyPr/>
        <a:lstStyle/>
        <a:p>
          <a:endParaRPr lang="en-US"/>
        </a:p>
      </dgm:t>
    </dgm:pt>
    <dgm:pt modelId="{A57D17C7-ACEC-4376-B13C-986805F3D60F}" type="sibTrans" cxnId="{33E60AC1-67DE-4F0B-B050-EB11F3855B2C}">
      <dgm:prSet/>
      <dgm:spPr/>
      <dgm:t>
        <a:bodyPr/>
        <a:lstStyle/>
        <a:p>
          <a:endParaRPr lang="en-US"/>
        </a:p>
      </dgm:t>
    </dgm:pt>
    <dgm:pt modelId="{D3C55465-C791-4C94-B02B-0181799D987D}" type="pres">
      <dgm:prSet presAssocID="{445418A0-8635-49C0-B9AF-D7316AE427E9}" presName="root" presStyleCnt="0">
        <dgm:presLayoutVars>
          <dgm:dir/>
          <dgm:resizeHandles val="exact"/>
        </dgm:presLayoutVars>
      </dgm:prSet>
      <dgm:spPr/>
    </dgm:pt>
    <dgm:pt modelId="{C8DD8BF8-B703-4FB7-A445-851DF38B2D75}" type="pres">
      <dgm:prSet presAssocID="{445418A0-8635-49C0-B9AF-D7316AE427E9}" presName="container" presStyleCnt="0">
        <dgm:presLayoutVars>
          <dgm:dir/>
          <dgm:resizeHandles val="exact"/>
        </dgm:presLayoutVars>
      </dgm:prSet>
      <dgm:spPr/>
    </dgm:pt>
    <dgm:pt modelId="{59C251CA-785F-436B-88CF-9C6D061A925A}" type="pres">
      <dgm:prSet presAssocID="{F6D64899-5892-4935-8049-5A45A5118184}" presName="compNode" presStyleCnt="0"/>
      <dgm:spPr/>
    </dgm:pt>
    <dgm:pt modelId="{F928D9DC-5B0B-46CC-AFCA-A3C3663D8D61}" type="pres">
      <dgm:prSet presAssocID="{F6D64899-5892-4935-8049-5A45A5118184}" presName="iconBgRect" presStyleLbl="bgShp" presStyleIdx="0" presStyleCnt="6"/>
      <dgm:spPr/>
    </dgm:pt>
    <dgm:pt modelId="{01F8620F-FE25-49DC-B343-D02BB22BEDA0}" type="pres">
      <dgm:prSet presAssocID="{F6D64899-5892-4935-8049-5A45A511818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C388F4A0-E91C-4B4C-B866-18778624A481}" type="pres">
      <dgm:prSet presAssocID="{F6D64899-5892-4935-8049-5A45A5118184}" presName="spaceRect" presStyleCnt="0"/>
      <dgm:spPr/>
    </dgm:pt>
    <dgm:pt modelId="{1571123F-D040-4950-AF9E-55BAFC0A19D7}" type="pres">
      <dgm:prSet presAssocID="{F6D64899-5892-4935-8049-5A45A5118184}" presName="textRect" presStyleLbl="revTx" presStyleIdx="0" presStyleCnt="6">
        <dgm:presLayoutVars>
          <dgm:chMax val="1"/>
          <dgm:chPref val="1"/>
        </dgm:presLayoutVars>
      </dgm:prSet>
      <dgm:spPr/>
    </dgm:pt>
    <dgm:pt modelId="{B5507921-C00D-4D7B-80C1-F58C2B7162B4}" type="pres">
      <dgm:prSet presAssocID="{1D4E8482-A452-4525-A704-A78A79383E32}" presName="sibTrans" presStyleLbl="sibTrans2D1" presStyleIdx="0" presStyleCnt="0"/>
      <dgm:spPr/>
    </dgm:pt>
    <dgm:pt modelId="{34AAE504-C19E-40DE-9AD6-F95F52B7D69C}" type="pres">
      <dgm:prSet presAssocID="{52D46199-C0F7-47A3-8BA9-B31A39A7F7D2}" presName="compNode" presStyleCnt="0"/>
      <dgm:spPr/>
    </dgm:pt>
    <dgm:pt modelId="{A1093502-07A3-4553-8637-DD09298616B9}" type="pres">
      <dgm:prSet presAssocID="{52D46199-C0F7-47A3-8BA9-B31A39A7F7D2}" presName="iconBgRect" presStyleLbl="bgShp" presStyleIdx="1" presStyleCnt="6"/>
      <dgm:spPr/>
    </dgm:pt>
    <dgm:pt modelId="{D4B2CF7A-863E-4BF2-94DA-06F78499D9CA}" type="pres">
      <dgm:prSet presAssocID="{52D46199-C0F7-47A3-8BA9-B31A39A7F7D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15D9337-DEB8-48C4-AA2D-D40D7D681FF8}" type="pres">
      <dgm:prSet presAssocID="{52D46199-C0F7-47A3-8BA9-B31A39A7F7D2}" presName="spaceRect" presStyleCnt="0"/>
      <dgm:spPr/>
    </dgm:pt>
    <dgm:pt modelId="{3CFCCF65-2A7C-4B2D-BC65-953FA9C7524F}" type="pres">
      <dgm:prSet presAssocID="{52D46199-C0F7-47A3-8BA9-B31A39A7F7D2}" presName="textRect" presStyleLbl="revTx" presStyleIdx="1" presStyleCnt="6">
        <dgm:presLayoutVars>
          <dgm:chMax val="1"/>
          <dgm:chPref val="1"/>
        </dgm:presLayoutVars>
      </dgm:prSet>
      <dgm:spPr/>
    </dgm:pt>
    <dgm:pt modelId="{8FF4855E-3D5D-42FF-94C9-1F553D820209}" type="pres">
      <dgm:prSet presAssocID="{DD46E2E8-EB4A-48D6-9F14-9B1E874A3614}" presName="sibTrans" presStyleLbl="sibTrans2D1" presStyleIdx="0" presStyleCnt="0"/>
      <dgm:spPr/>
    </dgm:pt>
    <dgm:pt modelId="{67D87A56-4F6A-4D48-B48A-4AE28BA79FA0}" type="pres">
      <dgm:prSet presAssocID="{8A80CDAF-6635-4B62-8691-EBC06725A466}" presName="compNode" presStyleCnt="0"/>
      <dgm:spPr/>
    </dgm:pt>
    <dgm:pt modelId="{7EFD45E5-5B0F-4AA8-AA06-AAB98372933E}" type="pres">
      <dgm:prSet presAssocID="{8A80CDAF-6635-4B62-8691-EBC06725A466}" presName="iconBgRect" presStyleLbl="bgShp" presStyleIdx="2" presStyleCnt="6"/>
      <dgm:spPr/>
    </dgm:pt>
    <dgm:pt modelId="{99F6E2B5-BEBB-4306-A1BF-559095554F7A}" type="pres">
      <dgm:prSet presAssocID="{8A80CDAF-6635-4B62-8691-EBC06725A46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F36A3F6-1880-4CF9-B4D3-F18F7CF1153E}" type="pres">
      <dgm:prSet presAssocID="{8A80CDAF-6635-4B62-8691-EBC06725A466}" presName="spaceRect" presStyleCnt="0"/>
      <dgm:spPr/>
    </dgm:pt>
    <dgm:pt modelId="{311D8A75-6C15-40A0-958C-11B202181103}" type="pres">
      <dgm:prSet presAssocID="{8A80CDAF-6635-4B62-8691-EBC06725A466}" presName="textRect" presStyleLbl="revTx" presStyleIdx="2" presStyleCnt="6">
        <dgm:presLayoutVars>
          <dgm:chMax val="1"/>
          <dgm:chPref val="1"/>
        </dgm:presLayoutVars>
      </dgm:prSet>
      <dgm:spPr/>
    </dgm:pt>
    <dgm:pt modelId="{185A7832-5F59-4719-914B-90F734B04C5E}" type="pres">
      <dgm:prSet presAssocID="{2B1B625F-357A-48A0-B925-1BB1623DD596}" presName="sibTrans" presStyleLbl="sibTrans2D1" presStyleIdx="0" presStyleCnt="0"/>
      <dgm:spPr/>
    </dgm:pt>
    <dgm:pt modelId="{FA3E717A-9AB4-4530-9113-528AB5F93916}" type="pres">
      <dgm:prSet presAssocID="{C6E2EFA9-9CE4-4E9D-B33A-B26F202132EE}" presName="compNode" presStyleCnt="0"/>
      <dgm:spPr/>
    </dgm:pt>
    <dgm:pt modelId="{7CAE173D-859C-4023-BECB-60B359F725C5}" type="pres">
      <dgm:prSet presAssocID="{C6E2EFA9-9CE4-4E9D-B33A-B26F202132EE}" presName="iconBgRect" presStyleLbl="bgShp" presStyleIdx="3" presStyleCnt="6"/>
      <dgm:spPr/>
    </dgm:pt>
    <dgm:pt modelId="{FADFFAC3-4904-4939-95CA-CEB030FB56DD}" type="pres">
      <dgm:prSet presAssocID="{C6E2EFA9-9CE4-4E9D-B33A-B26F202132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173F70E-309B-4889-BADF-0052CA3A4035}" type="pres">
      <dgm:prSet presAssocID="{C6E2EFA9-9CE4-4E9D-B33A-B26F202132EE}" presName="spaceRect" presStyleCnt="0"/>
      <dgm:spPr/>
    </dgm:pt>
    <dgm:pt modelId="{6B4CF325-4AAD-4D6D-AD9D-5F3210A6C14F}" type="pres">
      <dgm:prSet presAssocID="{C6E2EFA9-9CE4-4E9D-B33A-B26F202132EE}" presName="textRect" presStyleLbl="revTx" presStyleIdx="3" presStyleCnt="6">
        <dgm:presLayoutVars>
          <dgm:chMax val="1"/>
          <dgm:chPref val="1"/>
        </dgm:presLayoutVars>
      </dgm:prSet>
      <dgm:spPr/>
    </dgm:pt>
    <dgm:pt modelId="{63AEA896-34D0-4356-95AC-D0321A7816CA}" type="pres">
      <dgm:prSet presAssocID="{1260E907-7DF5-4AC9-B2F2-66C4AF54CEC8}" presName="sibTrans" presStyleLbl="sibTrans2D1" presStyleIdx="0" presStyleCnt="0"/>
      <dgm:spPr/>
    </dgm:pt>
    <dgm:pt modelId="{7A3B1131-811B-4EA6-8B35-F55B1FD3FD45}" type="pres">
      <dgm:prSet presAssocID="{6B09A4C1-4617-4A2E-AA18-ACF518E3023D}" presName="compNode" presStyleCnt="0"/>
      <dgm:spPr/>
    </dgm:pt>
    <dgm:pt modelId="{61EB11C0-8868-4F36-9033-027BD422E306}" type="pres">
      <dgm:prSet presAssocID="{6B09A4C1-4617-4A2E-AA18-ACF518E3023D}" presName="iconBgRect" presStyleLbl="bgShp" presStyleIdx="4" presStyleCnt="6"/>
      <dgm:spPr/>
    </dgm:pt>
    <dgm:pt modelId="{D57A91FE-8A7A-4394-8FDC-737DA1FFF788}" type="pres">
      <dgm:prSet presAssocID="{6B09A4C1-4617-4A2E-AA18-ACF518E3023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94D6C8F-DE04-4AC9-9B44-AC32C2428B36}" type="pres">
      <dgm:prSet presAssocID="{6B09A4C1-4617-4A2E-AA18-ACF518E3023D}" presName="spaceRect" presStyleCnt="0"/>
      <dgm:spPr/>
    </dgm:pt>
    <dgm:pt modelId="{82356460-110E-4B68-BC67-712A6A5DCFDE}" type="pres">
      <dgm:prSet presAssocID="{6B09A4C1-4617-4A2E-AA18-ACF518E3023D}" presName="textRect" presStyleLbl="revTx" presStyleIdx="4" presStyleCnt="6">
        <dgm:presLayoutVars>
          <dgm:chMax val="1"/>
          <dgm:chPref val="1"/>
        </dgm:presLayoutVars>
      </dgm:prSet>
      <dgm:spPr/>
    </dgm:pt>
    <dgm:pt modelId="{46B05744-CFF2-4853-81A3-08EB12C10422}" type="pres">
      <dgm:prSet presAssocID="{05913B42-2626-4A45-A6B4-F3C8D511E0CD}" presName="sibTrans" presStyleLbl="sibTrans2D1" presStyleIdx="0" presStyleCnt="0"/>
      <dgm:spPr/>
    </dgm:pt>
    <dgm:pt modelId="{D9478BBC-88DC-4A32-AFD3-10424E418FB4}" type="pres">
      <dgm:prSet presAssocID="{F7EF1490-1357-4536-AA24-1E09C92E6DB9}" presName="compNode" presStyleCnt="0"/>
      <dgm:spPr/>
    </dgm:pt>
    <dgm:pt modelId="{CD2ECF8B-EDBC-44E8-BF7E-718215BB21F7}" type="pres">
      <dgm:prSet presAssocID="{F7EF1490-1357-4536-AA24-1E09C92E6DB9}" presName="iconBgRect" presStyleLbl="bgShp" presStyleIdx="5" presStyleCnt="6"/>
      <dgm:spPr/>
    </dgm:pt>
    <dgm:pt modelId="{D36060D8-8D45-4517-A611-BED30CCCAE0E}" type="pres">
      <dgm:prSet presAssocID="{F7EF1490-1357-4536-AA24-1E09C92E6DB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AB1F9B-1636-4415-8033-5018E2657628}" type="pres">
      <dgm:prSet presAssocID="{F7EF1490-1357-4536-AA24-1E09C92E6DB9}" presName="spaceRect" presStyleCnt="0"/>
      <dgm:spPr/>
    </dgm:pt>
    <dgm:pt modelId="{3B935254-153C-46FC-86F5-F048533A14A0}" type="pres">
      <dgm:prSet presAssocID="{F7EF1490-1357-4536-AA24-1E09C92E6DB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1F0C300-C0C1-4949-BFD1-29078A59C96C}" type="presOf" srcId="{F6D64899-5892-4935-8049-5A45A5118184}" destId="{1571123F-D040-4950-AF9E-55BAFC0A19D7}" srcOrd="0" destOrd="0" presId="urn:microsoft.com/office/officeart/2018/2/layout/IconCircleList"/>
    <dgm:cxn modelId="{C1AB3E12-19DA-49F8-85D4-F84CFBF0B749}" type="presOf" srcId="{6B09A4C1-4617-4A2E-AA18-ACF518E3023D}" destId="{82356460-110E-4B68-BC67-712A6A5DCFDE}" srcOrd="0" destOrd="0" presId="urn:microsoft.com/office/officeart/2018/2/layout/IconCircleList"/>
    <dgm:cxn modelId="{0DADF513-BE18-4943-95CB-1556C0429F2D}" type="presOf" srcId="{1D4E8482-A452-4525-A704-A78A79383E32}" destId="{B5507921-C00D-4D7B-80C1-F58C2B7162B4}" srcOrd="0" destOrd="0" presId="urn:microsoft.com/office/officeart/2018/2/layout/IconCircleList"/>
    <dgm:cxn modelId="{8A187121-384C-445B-BD8C-0B217F204C46}" srcId="{445418A0-8635-49C0-B9AF-D7316AE427E9}" destId="{C6E2EFA9-9CE4-4E9D-B33A-B26F202132EE}" srcOrd="3" destOrd="0" parTransId="{3095907C-B119-412F-AF8B-489A237620FB}" sibTransId="{1260E907-7DF5-4AC9-B2F2-66C4AF54CEC8}"/>
    <dgm:cxn modelId="{92ABFF23-310F-4B59-A824-416EE6C01A99}" type="presOf" srcId="{8A80CDAF-6635-4B62-8691-EBC06725A466}" destId="{311D8A75-6C15-40A0-958C-11B202181103}" srcOrd="0" destOrd="0" presId="urn:microsoft.com/office/officeart/2018/2/layout/IconCircleList"/>
    <dgm:cxn modelId="{DEFF0434-8AE5-4E72-A8C5-2E0E6FD0C19E}" type="presOf" srcId="{2B1B625F-357A-48A0-B925-1BB1623DD596}" destId="{185A7832-5F59-4719-914B-90F734B04C5E}" srcOrd="0" destOrd="0" presId="urn:microsoft.com/office/officeart/2018/2/layout/IconCircleList"/>
    <dgm:cxn modelId="{CAB52656-B01C-43F9-AA23-6FB2C9E38AD0}" type="presOf" srcId="{52D46199-C0F7-47A3-8BA9-B31A39A7F7D2}" destId="{3CFCCF65-2A7C-4B2D-BC65-953FA9C7524F}" srcOrd="0" destOrd="0" presId="urn:microsoft.com/office/officeart/2018/2/layout/IconCircleList"/>
    <dgm:cxn modelId="{E189D05C-2B26-413A-A00F-DBBF8BA04955}" type="presOf" srcId="{1260E907-7DF5-4AC9-B2F2-66C4AF54CEC8}" destId="{63AEA896-34D0-4356-95AC-D0321A7816CA}" srcOrd="0" destOrd="0" presId="urn:microsoft.com/office/officeart/2018/2/layout/IconCircleList"/>
    <dgm:cxn modelId="{8139DE6B-E746-4294-B8D9-A9B3ACAACA0E}" srcId="{445418A0-8635-49C0-B9AF-D7316AE427E9}" destId="{F6D64899-5892-4935-8049-5A45A5118184}" srcOrd="0" destOrd="0" parTransId="{09520F61-2569-497B-80DC-2DB1FD8CBC4A}" sibTransId="{1D4E8482-A452-4525-A704-A78A79383E32}"/>
    <dgm:cxn modelId="{B1F00F79-7B18-4AFC-A716-AB8BD617B611}" srcId="{445418A0-8635-49C0-B9AF-D7316AE427E9}" destId="{52D46199-C0F7-47A3-8BA9-B31A39A7F7D2}" srcOrd="1" destOrd="0" parTransId="{2ECE2F81-66C3-45FD-86DA-33C7BC6D0F2D}" sibTransId="{DD46E2E8-EB4A-48D6-9F14-9B1E874A3614}"/>
    <dgm:cxn modelId="{82490F7D-4F48-459A-BD06-342F32B147B3}" srcId="{445418A0-8635-49C0-B9AF-D7316AE427E9}" destId="{8A80CDAF-6635-4B62-8691-EBC06725A466}" srcOrd="2" destOrd="0" parTransId="{8AE2A167-B155-4694-BE81-EE59D3AA8E09}" sibTransId="{2B1B625F-357A-48A0-B925-1BB1623DD596}"/>
    <dgm:cxn modelId="{E145EA99-5477-4D80-9251-237DC62E7DA6}" type="presOf" srcId="{C6E2EFA9-9CE4-4E9D-B33A-B26F202132EE}" destId="{6B4CF325-4AAD-4D6D-AD9D-5F3210A6C14F}" srcOrd="0" destOrd="0" presId="urn:microsoft.com/office/officeart/2018/2/layout/IconCircleList"/>
    <dgm:cxn modelId="{035992A7-7832-4866-A30A-B2E4190946DF}" srcId="{445418A0-8635-49C0-B9AF-D7316AE427E9}" destId="{6B09A4C1-4617-4A2E-AA18-ACF518E3023D}" srcOrd="4" destOrd="0" parTransId="{5BCBB1A7-A094-4598-8A73-D116684D1B0A}" sibTransId="{05913B42-2626-4A45-A6B4-F3C8D511E0CD}"/>
    <dgm:cxn modelId="{2ACCF1A8-7C36-42E4-8DAF-CEC2F655425A}" type="presOf" srcId="{05913B42-2626-4A45-A6B4-F3C8D511E0CD}" destId="{46B05744-CFF2-4853-81A3-08EB12C10422}" srcOrd="0" destOrd="0" presId="urn:microsoft.com/office/officeart/2018/2/layout/IconCircleList"/>
    <dgm:cxn modelId="{04058CAD-8A22-46F3-BA05-0FE660229806}" type="presOf" srcId="{DD46E2E8-EB4A-48D6-9F14-9B1E874A3614}" destId="{8FF4855E-3D5D-42FF-94C9-1F553D820209}" srcOrd="0" destOrd="0" presId="urn:microsoft.com/office/officeart/2018/2/layout/IconCircleList"/>
    <dgm:cxn modelId="{D3D629B4-08AE-4169-9FE8-21F76D1FDD79}" type="presOf" srcId="{F7EF1490-1357-4536-AA24-1E09C92E6DB9}" destId="{3B935254-153C-46FC-86F5-F048533A14A0}" srcOrd="0" destOrd="0" presId="urn:microsoft.com/office/officeart/2018/2/layout/IconCircleList"/>
    <dgm:cxn modelId="{33E60AC1-67DE-4F0B-B050-EB11F3855B2C}" srcId="{445418A0-8635-49C0-B9AF-D7316AE427E9}" destId="{F7EF1490-1357-4536-AA24-1E09C92E6DB9}" srcOrd="5" destOrd="0" parTransId="{394CDB58-2033-456D-841B-00AC02BB693E}" sibTransId="{A57D17C7-ACEC-4376-B13C-986805F3D60F}"/>
    <dgm:cxn modelId="{6FA8E9E7-9A0B-4A25-8181-E0C1C9ECFFAA}" type="presOf" srcId="{445418A0-8635-49C0-B9AF-D7316AE427E9}" destId="{D3C55465-C791-4C94-B02B-0181799D987D}" srcOrd="0" destOrd="0" presId="urn:microsoft.com/office/officeart/2018/2/layout/IconCircleList"/>
    <dgm:cxn modelId="{CAC92E1D-766B-44EE-B10B-FABE27D4B1AC}" type="presParOf" srcId="{D3C55465-C791-4C94-B02B-0181799D987D}" destId="{C8DD8BF8-B703-4FB7-A445-851DF38B2D75}" srcOrd="0" destOrd="0" presId="urn:microsoft.com/office/officeart/2018/2/layout/IconCircleList"/>
    <dgm:cxn modelId="{6144C1AB-0D25-4DD1-B25D-D81CF5D93478}" type="presParOf" srcId="{C8DD8BF8-B703-4FB7-A445-851DF38B2D75}" destId="{59C251CA-785F-436B-88CF-9C6D061A925A}" srcOrd="0" destOrd="0" presId="urn:microsoft.com/office/officeart/2018/2/layout/IconCircleList"/>
    <dgm:cxn modelId="{0AB99E18-5B46-4752-8408-CE3CB60B64C8}" type="presParOf" srcId="{59C251CA-785F-436B-88CF-9C6D061A925A}" destId="{F928D9DC-5B0B-46CC-AFCA-A3C3663D8D61}" srcOrd="0" destOrd="0" presId="urn:microsoft.com/office/officeart/2018/2/layout/IconCircleList"/>
    <dgm:cxn modelId="{C54C9F75-02D2-43FC-AD83-86C623343402}" type="presParOf" srcId="{59C251CA-785F-436B-88CF-9C6D061A925A}" destId="{01F8620F-FE25-49DC-B343-D02BB22BEDA0}" srcOrd="1" destOrd="0" presId="urn:microsoft.com/office/officeart/2018/2/layout/IconCircleList"/>
    <dgm:cxn modelId="{71C89651-42DE-474C-B17A-08AF6406F384}" type="presParOf" srcId="{59C251CA-785F-436B-88CF-9C6D061A925A}" destId="{C388F4A0-E91C-4B4C-B866-18778624A481}" srcOrd="2" destOrd="0" presId="urn:microsoft.com/office/officeart/2018/2/layout/IconCircleList"/>
    <dgm:cxn modelId="{73CBC167-1E31-4E5E-82AD-A24CE51CCA22}" type="presParOf" srcId="{59C251CA-785F-436B-88CF-9C6D061A925A}" destId="{1571123F-D040-4950-AF9E-55BAFC0A19D7}" srcOrd="3" destOrd="0" presId="urn:microsoft.com/office/officeart/2018/2/layout/IconCircleList"/>
    <dgm:cxn modelId="{36F34649-C967-41F9-A365-64431846A40B}" type="presParOf" srcId="{C8DD8BF8-B703-4FB7-A445-851DF38B2D75}" destId="{B5507921-C00D-4D7B-80C1-F58C2B7162B4}" srcOrd="1" destOrd="0" presId="urn:microsoft.com/office/officeart/2018/2/layout/IconCircleList"/>
    <dgm:cxn modelId="{1FD919CC-BBCE-4A8D-9B99-98D7B92596B9}" type="presParOf" srcId="{C8DD8BF8-B703-4FB7-A445-851DF38B2D75}" destId="{34AAE504-C19E-40DE-9AD6-F95F52B7D69C}" srcOrd="2" destOrd="0" presId="urn:microsoft.com/office/officeart/2018/2/layout/IconCircleList"/>
    <dgm:cxn modelId="{2657CB87-6F7D-4F65-BBE5-36718DB31A48}" type="presParOf" srcId="{34AAE504-C19E-40DE-9AD6-F95F52B7D69C}" destId="{A1093502-07A3-4553-8637-DD09298616B9}" srcOrd="0" destOrd="0" presId="urn:microsoft.com/office/officeart/2018/2/layout/IconCircleList"/>
    <dgm:cxn modelId="{AA45CA2E-512B-45EE-B211-304B55A7D760}" type="presParOf" srcId="{34AAE504-C19E-40DE-9AD6-F95F52B7D69C}" destId="{D4B2CF7A-863E-4BF2-94DA-06F78499D9CA}" srcOrd="1" destOrd="0" presId="urn:microsoft.com/office/officeart/2018/2/layout/IconCircleList"/>
    <dgm:cxn modelId="{4E2E2BAF-F3F3-46CC-BC1F-E366783CE4F2}" type="presParOf" srcId="{34AAE504-C19E-40DE-9AD6-F95F52B7D69C}" destId="{515D9337-DEB8-48C4-AA2D-D40D7D681FF8}" srcOrd="2" destOrd="0" presId="urn:microsoft.com/office/officeart/2018/2/layout/IconCircleList"/>
    <dgm:cxn modelId="{BC679A88-B88B-46A6-B554-404AEF096DDA}" type="presParOf" srcId="{34AAE504-C19E-40DE-9AD6-F95F52B7D69C}" destId="{3CFCCF65-2A7C-4B2D-BC65-953FA9C7524F}" srcOrd="3" destOrd="0" presId="urn:microsoft.com/office/officeart/2018/2/layout/IconCircleList"/>
    <dgm:cxn modelId="{497967DF-16A2-44E1-918D-25A1C4D1A778}" type="presParOf" srcId="{C8DD8BF8-B703-4FB7-A445-851DF38B2D75}" destId="{8FF4855E-3D5D-42FF-94C9-1F553D820209}" srcOrd="3" destOrd="0" presId="urn:microsoft.com/office/officeart/2018/2/layout/IconCircleList"/>
    <dgm:cxn modelId="{0C0D4BAD-178D-41A2-92D8-38BFBBD7F846}" type="presParOf" srcId="{C8DD8BF8-B703-4FB7-A445-851DF38B2D75}" destId="{67D87A56-4F6A-4D48-B48A-4AE28BA79FA0}" srcOrd="4" destOrd="0" presId="urn:microsoft.com/office/officeart/2018/2/layout/IconCircleList"/>
    <dgm:cxn modelId="{0157A29F-3DC1-4114-AA76-62E18300B4F6}" type="presParOf" srcId="{67D87A56-4F6A-4D48-B48A-4AE28BA79FA0}" destId="{7EFD45E5-5B0F-4AA8-AA06-AAB98372933E}" srcOrd="0" destOrd="0" presId="urn:microsoft.com/office/officeart/2018/2/layout/IconCircleList"/>
    <dgm:cxn modelId="{DFAB5700-34C4-4A4A-A886-FF891202D0C8}" type="presParOf" srcId="{67D87A56-4F6A-4D48-B48A-4AE28BA79FA0}" destId="{99F6E2B5-BEBB-4306-A1BF-559095554F7A}" srcOrd="1" destOrd="0" presId="urn:microsoft.com/office/officeart/2018/2/layout/IconCircleList"/>
    <dgm:cxn modelId="{F561A7A4-761F-493A-9CD3-8695F08F972C}" type="presParOf" srcId="{67D87A56-4F6A-4D48-B48A-4AE28BA79FA0}" destId="{7F36A3F6-1880-4CF9-B4D3-F18F7CF1153E}" srcOrd="2" destOrd="0" presId="urn:microsoft.com/office/officeart/2018/2/layout/IconCircleList"/>
    <dgm:cxn modelId="{36D5961C-658A-41F1-821E-BD26D8EE28F0}" type="presParOf" srcId="{67D87A56-4F6A-4D48-B48A-4AE28BA79FA0}" destId="{311D8A75-6C15-40A0-958C-11B202181103}" srcOrd="3" destOrd="0" presId="urn:microsoft.com/office/officeart/2018/2/layout/IconCircleList"/>
    <dgm:cxn modelId="{33A00432-93BB-46E6-9AC3-CF977948E478}" type="presParOf" srcId="{C8DD8BF8-B703-4FB7-A445-851DF38B2D75}" destId="{185A7832-5F59-4719-914B-90F734B04C5E}" srcOrd="5" destOrd="0" presId="urn:microsoft.com/office/officeart/2018/2/layout/IconCircleList"/>
    <dgm:cxn modelId="{B48B8D7B-9F24-43CF-BE78-9230F92D9784}" type="presParOf" srcId="{C8DD8BF8-B703-4FB7-A445-851DF38B2D75}" destId="{FA3E717A-9AB4-4530-9113-528AB5F93916}" srcOrd="6" destOrd="0" presId="urn:microsoft.com/office/officeart/2018/2/layout/IconCircleList"/>
    <dgm:cxn modelId="{F2609CFC-7166-4794-99BC-81C141238B1E}" type="presParOf" srcId="{FA3E717A-9AB4-4530-9113-528AB5F93916}" destId="{7CAE173D-859C-4023-BECB-60B359F725C5}" srcOrd="0" destOrd="0" presId="urn:microsoft.com/office/officeart/2018/2/layout/IconCircleList"/>
    <dgm:cxn modelId="{9C51D376-3DF9-4A33-953F-FDB51D0E2FAE}" type="presParOf" srcId="{FA3E717A-9AB4-4530-9113-528AB5F93916}" destId="{FADFFAC3-4904-4939-95CA-CEB030FB56DD}" srcOrd="1" destOrd="0" presId="urn:microsoft.com/office/officeart/2018/2/layout/IconCircleList"/>
    <dgm:cxn modelId="{9E1FEE52-ADB6-4D52-B7C3-55A4931B3B96}" type="presParOf" srcId="{FA3E717A-9AB4-4530-9113-528AB5F93916}" destId="{B173F70E-309B-4889-BADF-0052CA3A4035}" srcOrd="2" destOrd="0" presId="urn:microsoft.com/office/officeart/2018/2/layout/IconCircleList"/>
    <dgm:cxn modelId="{CC113B95-0658-4718-A9E8-7C7FB06B9352}" type="presParOf" srcId="{FA3E717A-9AB4-4530-9113-528AB5F93916}" destId="{6B4CF325-4AAD-4D6D-AD9D-5F3210A6C14F}" srcOrd="3" destOrd="0" presId="urn:microsoft.com/office/officeart/2018/2/layout/IconCircleList"/>
    <dgm:cxn modelId="{E49E67FF-818C-40CD-9830-DF71DF00D8B1}" type="presParOf" srcId="{C8DD8BF8-B703-4FB7-A445-851DF38B2D75}" destId="{63AEA896-34D0-4356-95AC-D0321A7816CA}" srcOrd="7" destOrd="0" presId="urn:microsoft.com/office/officeart/2018/2/layout/IconCircleList"/>
    <dgm:cxn modelId="{A2DA4F35-DF59-4935-9413-22B777ECC713}" type="presParOf" srcId="{C8DD8BF8-B703-4FB7-A445-851DF38B2D75}" destId="{7A3B1131-811B-4EA6-8B35-F55B1FD3FD45}" srcOrd="8" destOrd="0" presId="urn:microsoft.com/office/officeart/2018/2/layout/IconCircleList"/>
    <dgm:cxn modelId="{550911C6-1759-4F7C-B35E-6EA46C92CDF9}" type="presParOf" srcId="{7A3B1131-811B-4EA6-8B35-F55B1FD3FD45}" destId="{61EB11C0-8868-4F36-9033-027BD422E306}" srcOrd="0" destOrd="0" presId="urn:microsoft.com/office/officeart/2018/2/layout/IconCircleList"/>
    <dgm:cxn modelId="{78AC8402-92D7-44B3-8081-FD3136F9CE22}" type="presParOf" srcId="{7A3B1131-811B-4EA6-8B35-F55B1FD3FD45}" destId="{D57A91FE-8A7A-4394-8FDC-737DA1FFF788}" srcOrd="1" destOrd="0" presId="urn:microsoft.com/office/officeart/2018/2/layout/IconCircleList"/>
    <dgm:cxn modelId="{0249932B-79CE-4E95-B5D0-256E6CDED595}" type="presParOf" srcId="{7A3B1131-811B-4EA6-8B35-F55B1FD3FD45}" destId="{D94D6C8F-DE04-4AC9-9B44-AC32C2428B36}" srcOrd="2" destOrd="0" presId="urn:microsoft.com/office/officeart/2018/2/layout/IconCircleList"/>
    <dgm:cxn modelId="{91A226BB-6ED0-4862-9953-D7CAD6496601}" type="presParOf" srcId="{7A3B1131-811B-4EA6-8B35-F55B1FD3FD45}" destId="{82356460-110E-4B68-BC67-712A6A5DCFDE}" srcOrd="3" destOrd="0" presId="urn:microsoft.com/office/officeart/2018/2/layout/IconCircleList"/>
    <dgm:cxn modelId="{649DAFC5-C7B4-4161-9601-5E440A06D5B3}" type="presParOf" srcId="{C8DD8BF8-B703-4FB7-A445-851DF38B2D75}" destId="{46B05744-CFF2-4853-81A3-08EB12C10422}" srcOrd="9" destOrd="0" presId="urn:microsoft.com/office/officeart/2018/2/layout/IconCircleList"/>
    <dgm:cxn modelId="{C8A46F9E-F2D3-49EE-885E-795BFC8CDC75}" type="presParOf" srcId="{C8DD8BF8-B703-4FB7-A445-851DF38B2D75}" destId="{D9478BBC-88DC-4A32-AFD3-10424E418FB4}" srcOrd="10" destOrd="0" presId="urn:microsoft.com/office/officeart/2018/2/layout/IconCircleList"/>
    <dgm:cxn modelId="{16BC3D75-C9A6-43AF-B19F-CC165AEFDEA8}" type="presParOf" srcId="{D9478BBC-88DC-4A32-AFD3-10424E418FB4}" destId="{CD2ECF8B-EDBC-44E8-BF7E-718215BB21F7}" srcOrd="0" destOrd="0" presId="urn:microsoft.com/office/officeart/2018/2/layout/IconCircleList"/>
    <dgm:cxn modelId="{8C71C36A-C3B0-4189-94BB-3277EFE2C0AB}" type="presParOf" srcId="{D9478BBC-88DC-4A32-AFD3-10424E418FB4}" destId="{D36060D8-8D45-4517-A611-BED30CCCAE0E}" srcOrd="1" destOrd="0" presId="urn:microsoft.com/office/officeart/2018/2/layout/IconCircleList"/>
    <dgm:cxn modelId="{C3211A58-E6CD-4928-9171-13A08093827A}" type="presParOf" srcId="{D9478BBC-88DC-4A32-AFD3-10424E418FB4}" destId="{2CAB1F9B-1636-4415-8033-5018E2657628}" srcOrd="2" destOrd="0" presId="urn:microsoft.com/office/officeart/2018/2/layout/IconCircleList"/>
    <dgm:cxn modelId="{92F1E7A3-F9C1-4FD7-9E16-F416CCEA6B63}" type="presParOf" srcId="{D9478BBC-88DC-4A32-AFD3-10424E418FB4}" destId="{3B935254-153C-46FC-86F5-F048533A14A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8D9DC-5B0B-46CC-AFCA-A3C3663D8D61}">
      <dsp:nvSpPr>
        <dsp:cNvPr id="0" name=""/>
        <dsp:cNvSpPr/>
      </dsp:nvSpPr>
      <dsp:spPr>
        <a:xfrm>
          <a:off x="1532628" y="29771"/>
          <a:ext cx="784019" cy="784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8620F-FE25-49DC-B343-D02BB22BEDA0}">
      <dsp:nvSpPr>
        <dsp:cNvPr id="0" name=""/>
        <dsp:cNvSpPr/>
      </dsp:nvSpPr>
      <dsp:spPr>
        <a:xfrm>
          <a:off x="1697272" y="194415"/>
          <a:ext cx="454731" cy="454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1123F-D040-4950-AF9E-55BAFC0A19D7}">
      <dsp:nvSpPr>
        <dsp:cNvPr id="0" name=""/>
        <dsp:cNvSpPr/>
      </dsp:nvSpPr>
      <dsp:spPr>
        <a:xfrm>
          <a:off x="2484652" y="29771"/>
          <a:ext cx="1848045" cy="78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didaktika tělesné výchovy– vývoj a výzkum</a:t>
          </a:r>
          <a:endParaRPr lang="en-US" sz="1300" b="1" kern="1200" dirty="0"/>
        </a:p>
      </dsp:txBody>
      <dsp:txXfrm>
        <a:off x="2484652" y="29771"/>
        <a:ext cx="1848045" cy="784019"/>
      </dsp:txXfrm>
    </dsp:sp>
    <dsp:sp modelId="{A1093502-07A3-4553-8637-DD09298616B9}">
      <dsp:nvSpPr>
        <dsp:cNvPr id="0" name=""/>
        <dsp:cNvSpPr/>
      </dsp:nvSpPr>
      <dsp:spPr>
        <a:xfrm>
          <a:off x="4654705" y="29771"/>
          <a:ext cx="784019" cy="784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CF7A-863E-4BF2-94DA-06F78499D9CA}">
      <dsp:nvSpPr>
        <dsp:cNvPr id="0" name=""/>
        <dsp:cNvSpPr/>
      </dsp:nvSpPr>
      <dsp:spPr>
        <a:xfrm>
          <a:off x="4819350" y="194415"/>
          <a:ext cx="454731" cy="454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CF65-2A7C-4B2D-BC65-953FA9C7524F}">
      <dsp:nvSpPr>
        <dsp:cNvPr id="0" name=""/>
        <dsp:cNvSpPr/>
      </dsp:nvSpPr>
      <dsp:spPr>
        <a:xfrm>
          <a:off x="5606729" y="29771"/>
          <a:ext cx="1848045" cy="78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 err="1"/>
            <a:t>kurikulární</a:t>
          </a:r>
          <a:r>
            <a:rPr lang="cs-CZ" sz="1300" b="1" kern="1200" dirty="0"/>
            <a:t> dokumenty a reforma</a:t>
          </a:r>
          <a:endParaRPr lang="en-US" sz="1300" b="1" kern="1200" dirty="0"/>
        </a:p>
      </dsp:txBody>
      <dsp:txXfrm>
        <a:off x="5606729" y="29771"/>
        <a:ext cx="1848045" cy="784019"/>
      </dsp:txXfrm>
    </dsp:sp>
    <dsp:sp modelId="{7EFD45E5-5B0F-4AA8-AA06-AAB98372933E}">
      <dsp:nvSpPr>
        <dsp:cNvPr id="0" name=""/>
        <dsp:cNvSpPr/>
      </dsp:nvSpPr>
      <dsp:spPr>
        <a:xfrm>
          <a:off x="1532628" y="1434960"/>
          <a:ext cx="784019" cy="7840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6E2B5-BEBB-4306-A1BF-559095554F7A}">
      <dsp:nvSpPr>
        <dsp:cNvPr id="0" name=""/>
        <dsp:cNvSpPr/>
      </dsp:nvSpPr>
      <dsp:spPr>
        <a:xfrm>
          <a:off x="1697272" y="1599604"/>
          <a:ext cx="454731" cy="4547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D8A75-6C15-40A0-958C-11B202181103}">
      <dsp:nvSpPr>
        <dsp:cNvPr id="0" name=""/>
        <dsp:cNvSpPr/>
      </dsp:nvSpPr>
      <dsp:spPr>
        <a:xfrm>
          <a:off x="2484652" y="1434960"/>
          <a:ext cx="1848045" cy="78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proces edukace</a:t>
          </a:r>
          <a:endParaRPr lang="en-US" sz="1300" b="1" kern="1200" dirty="0"/>
        </a:p>
      </dsp:txBody>
      <dsp:txXfrm>
        <a:off x="2484652" y="1434960"/>
        <a:ext cx="1848045" cy="784019"/>
      </dsp:txXfrm>
    </dsp:sp>
    <dsp:sp modelId="{7CAE173D-859C-4023-BECB-60B359F725C5}">
      <dsp:nvSpPr>
        <dsp:cNvPr id="0" name=""/>
        <dsp:cNvSpPr/>
      </dsp:nvSpPr>
      <dsp:spPr>
        <a:xfrm>
          <a:off x="4654705" y="1434960"/>
          <a:ext cx="784019" cy="7840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FFAC3-4904-4939-95CA-CEB030FB56DD}">
      <dsp:nvSpPr>
        <dsp:cNvPr id="0" name=""/>
        <dsp:cNvSpPr/>
      </dsp:nvSpPr>
      <dsp:spPr>
        <a:xfrm>
          <a:off x="4819350" y="1599604"/>
          <a:ext cx="454731" cy="4547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CF325-4AAD-4D6D-AD9D-5F3210A6C14F}">
      <dsp:nvSpPr>
        <dsp:cNvPr id="0" name=""/>
        <dsp:cNvSpPr/>
      </dsp:nvSpPr>
      <dsp:spPr>
        <a:xfrm>
          <a:off x="5606729" y="1434960"/>
          <a:ext cx="1848045" cy="78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 err="1"/>
            <a:t>edukant</a:t>
          </a:r>
          <a:endParaRPr lang="en-US" sz="1300" b="1" kern="1200" dirty="0"/>
        </a:p>
      </dsp:txBody>
      <dsp:txXfrm>
        <a:off x="5606729" y="1434960"/>
        <a:ext cx="1848045" cy="784019"/>
      </dsp:txXfrm>
    </dsp:sp>
    <dsp:sp modelId="{61EB11C0-8868-4F36-9033-027BD422E306}">
      <dsp:nvSpPr>
        <dsp:cNvPr id="0" name=""/>
        <dsp:cNvSpPr/>
      </dsp:nvSpPr>
      <dsp:spPr>
        <a:xfrm>
          <a:off x="1532628" y="2840150"/>
          <a:ext cx="784019" cy="7840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A91FE-8A7A-4394-8FDC-737DA1FFF788}">
      <dsp:nvSpPr>
        <dsp:cNvPr id="0" name=""/>
        <dsp:cNvSpPr/>
      </dsp:nvSpPr>
      <dsp:spPr>
        <a:xfrm>
          <a:off x="1697272" y="3004794"/>
          <a:ext cx="454731" cy="4547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6460-110E-4B68-BC67-712A6A5DCFDE}">
      <dsp:nvSpPr>
        <dsp:cNvPr id="0" name=""/>
        <dsp:cNvSpPr/>
      </dsp:nvSpPr>
      <dsp:spPr>
        <a:xfrm>
          <a:off x="2484652" y="2840150"/>
          <a:ext cx="1848045" cy="78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 err="1"/>
            <a:t>edukátor</a:t>
          </a:r>
          <a:endParaRPr lang="en-US" sz="1300" b="1" kern="1200" dirty="0"/>
        </a:p>
      </dsp:txBody>
      <dsp:txXfrm>
        <a:off x="2484652" y="2840150"/>
        <a:ext cx="1848045" cy="784019"/>
      </dsp:txXfrm>
    </dsp:sp>
    <dsp:sp modelId="{CD2ECF8B-EDBC-44E8-BF7E-718215BB21F7}">
      <dsp:nvSpPr>
        <dsp:cNvPr id="0" name=""/>
        <dsp:cNvSpPr/>
      </dsp:nvSpPr>
      <dsp:spPr>
        <a:xfrm>
          <a:off x="4654705" y="2840150"/>
          <a:ext cx="784019" cy="784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60D8-8D45-4517-A611-BED30CCCAE0E}">
      <dsp:nvSpPr>
        <dsp:cNvPr id="0" name=""/>
        <dsp:cNvSpPr/>
      </dsp:nvSpPr>
      <dsp:spPr>
        <a:xfrm>
          <a:off x="4819350" y="3004794"/>
          <a:ext cx="454731" cy="4547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35254-153C-46FC-86F5-F048533A14A0}">
      <dsp:nvSpPr>
        <dsp:cNvPr id="0" name=""/>
        <dsp:cNvSpPr/>
      </dsp:nvSpPr>
      <dsp:spPr>
        <a:xfrm>
          <a:off x="5606729" y="2840150"/>
          <a:ext cx="1848045" cy="78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cíle, obsah, organizace, bezpečnost v tělesné výchově</a:t>
          </a:r>
          <a:endParaRPr lang="en-US" sz="1300" b="1" kern="1200" dirty="0"/>
        </a:p>
      </dsp:txBody>
      <dsp:txXfrm>
        <a:off x="5606729" y="2840150"/>
        <a:ext cx="1848045" cy="78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1T10:17:41.1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0 309 24575,'81'0'0,"16"-7"0,-26 11 0,6 6-1093,-11 1 1,3 3 0,0 1-1,4 3 1,0 1 0,3 4 1015,13 6 0,3 3 0,-1 2 77,-2 1 0,-1 1 0,1 1-684,-19-10 0,0 0 0,1 2 0,0 2 684,1 7 0,1 4 0,-1 0 0,3-1-375,4-2 1,1-2 0,1 2 0,-2 2 374,-1 4 0,-3 3 0,1 1 0,2 0-574,-7-6 1,2 0 0,1 0-1,0 1 1,-3 1 573,-3 0 0,-3 0 0,0 0 0,1 1 0,1 1 0,4 4 0,2 1 0,1 0 0,-1 0 0,-1 0 0,-2-1 0,0-1 0,-1 0 0,-1 1 0,1 1 0,2 3 0,0 2 0,0 0 0,0 0 0,0-2 0,-2-2 0,0-3 0,0 1 0,0 0 0,0 3-221,3 6 1,0 2-1,0 1 1,0-1 0,0-2 220,-2-6 0,1-2 0,-1 0 0,-1-2 0,-4 1 0,2 4 0,-4 0 0,0-1 0,1-1 139,9 1 1,3 0-1,-3-3 1,-10-3-140,1 7 0,-3-2 394,3-5 0,4 1 0,-5-2-394,-5 1 0,-4-2 1381,2-2 0,-1-2-1381,-8-8 0,-4-4 3276,5 11-1872,-10-18 1332,-14-4-2736,-10-10 2313,-1-4-2313,-6 2 756,1-3-756,-4 4 0,3-4 0,-2 3 0,3-3 0,0 5 0,0-1 0,18 12 0,10 10 0,28 21 0,-27-18 0,1 2-476,8 4 0,1 2 476,2 4 0,-1-1 0,-8-8 0,0-1-136,5 4 1,-2-3 135,15 15 0,5 0 0,-17-16 0,-8-8 0,-18-13 0,2 0 0,-13-6 939,4 1-939,-5-5 284,0 3-284,10-1 0,2 3 0,5 4 0,3-2 0,-9 6 0,5-6 0,-6 2 0,-5-4 0,0-1 0,-5-3 0,0-2 0,-3 1 0,2-3 0,-3 2 0,3-3 0,1 0 0,0 4 0,4 1 0,7 4 0,6 5 0,6 7 0,-1 0 0,-5 4 0,4-10 0,-10 2 0,0-7 0,-6 3 0,-5-9 0,0 4 0,0-7 0,0 2 0,-3-3 0,-2 0 0</inkml:trace>
  <inkml:trace contextRef="#ctx0" brushRef="#br0" timeOffset="1592">654 5399 24575,'10'-50'0,"0"1"0,15-6 0,11-6 0,1 0 0,8-10 0,2-2 0,-1 7-1093,-1 1 1,0 5 0,9-7 545,1 3 1,11-8 0,5-5 0,1 0 0,-5 5 0,-8 8-547,0-5 1,-7 9 0,12-10 682,-10 16 0,9-8 1,7-4-1,4-4 1,1 0-1,-1 1 0,-4 3 1,-6 5 194,8-8 0,-7 5 1,-2 2-1,3-2 1,6-4 214,-10 11 0,3-3 0,4-2 0,2-2 0,0 1 0,0 0 0,-2 1 0,-1 2-299,1-2 1,-1 1 0,0 0 0,-1 2 0,-1 0 0,-1 3 0,-2 1 298,8-6 0,-3 4 0,0 1 0,0 0 0,3-3-20,0 0 1,2-3 0,2-2 0,0 2-1,-1 2 1,-2 5 19,-2 4 0,-1 6 0,-2 1 0,2-1 0,2-3 19,0-3 0,2-3 0,2-2 1,0 0-1,-2 4 0,-3 5-19,10-4 0,-3 7 0,-1 1 0,3-2 134,-10 4 1,2-3-1,1 1 1,-3 3-1,-4 4-134,12-1 0,-5 6 0,3-2 318,-8 2 0,3 0 0,1-1 0,-3 1-318,12-4 0,-3 2 0,-1 1 662,-12 8 0,-1 1 0,-2 0-662,22-10 0,-3 1 1382,-5 4 0,-2 1-1382,-3 0 0,-3 2 1439,-19 6 0,-1 1-1439,9-6 0,-5 1 0,5-7 2569,10-1-2569,-22 8 2136,-13 9-2136,-8 8 1585,-9 2-1585,-2 4 407,-7 3-407,-2 2 0,-3 2 0,0 1 0,0 0 0,0 0 0,0 0 0,0 0 0,0-4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8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76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85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5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8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1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6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7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_WObEPeMQDU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u9cvChOlY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jp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A609-178D-A745-8CFF-3C1B9D13D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2" y="1862620"/>
            <a:ext cx="9269998" cy="2387600"/>
          </a:xfrm>
        </p:spPr>
        <p:txBody>
          <a:bodyPr>
            <a:normAutofit/>
          </a:bodyPr>
          <a:lstStyle/>
          <a:p>
            <a:r>
              <a:rPr lang="cs-CZ" sz="4400" b="1" dirty="0">
                <a:cs typeface="Times New Roman" panose="02020603050405020304" pitchFamily="18" charset="0"/>
              </a:rPr>
              <a:t>Didaktika tělesné výchovy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97DC4-FD7C-884A-A79A-82BF7DFBB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696" y="4250220"/>
            <a:ext cx="8700302" cy="1655762"/>
          </a:xfrm>
        </p:spPr>
        <p:txBody>
          <a:bodyPr/>
          <a:lstStyle/>
          <a:p>
            <a:r>
              <a:rPr lang="cs-CZ" cap="none" dirty="0">
                <a:cs typeface="Times New Roman" panose="02020603050405020304" pitchFamily="18" charset="0"/>
              </a:rPr>
              <a:t>np4115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4ED07-9F10-044B-B5FE-C1C64B52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9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8ABC-6496-E245-AE26-4696A72D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278791" cy="1832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sz="3200" b="1" dirty="0">
                <a:cs typeface="Times New Roman" panose="02020603050405020304" pitchFamily="18" charset="0"/>
              </a:rPr>
            </a:br>
            <a:br>
              <a:rPr lang="cs-CZ" sz="22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didaktický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51EE-F755-A74F-BE40-3240BE28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669" y="2787738"/>
            <a:ext cx="4140772" cy="37776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základem </a:t>
            </a:r>
            <a:r>
              <a:rPr 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dyadická interakce 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„učitel-žák“</a:t>
            </a:r>
          </a:p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základní prvky DP jsou					činnosti žáka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			činnosti učitele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			podmínky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			tendence a cíle      		(projekt výchovy a vzdělání)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D1585-2747-BE48-A4DD-803F6A43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0153"/>
            <a:ext cx="5451627" cy="359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13FA2-C1ED-1A4A-8FF1-A7838EEF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4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CA00-372A-6040-B1CA-9346F11C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97" y="679028"/>
            <a:ext cx="642001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000" b="1" dirty="0">
                <a:latin typeface="+mn-lt"/>
                <a:cs typeface="Times New Roman" panose="02020603050405020304" pitchFamily="18" charset="0"/>
              </a:rPr>
              <a:t>didaktika tělesné výchovy</a:t>
            </a:r>
            <a:br>
              <a:rPr lang="cs-CZ" sz="2200" b="1" dirty="0">
                <a:latin typeface="+mn-lt"/>
                <a:cs typeface="Times New Roman" panose="02020603050405020304" pitchFamily="18" charset="0"/>
              </a:rPr>
            </a:br>
            <a:br>
              <a:rPr lang="cs-CZ" sz="2200" b="1" dirty="0">
                <a:latin typeface="+mn-lt"/>
                <a:cs typeface="Times New Roman" panose="02020603050405020304" pitchFamily="18" charset="0"/>
              </a:rPr>
            </a:br>
            <a:r>
              <a:rPr lang="cs-CZ" sz="2200" b="1" dirty="0">
                <a:latin typeface="+mn-lt"/>
                <a:cs typeface="Times New Roman" panose="02020603050405020304" pitchFamily="18" charset="0"/>
              </a:rPr>
              <a:t>výzkum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CA82-57CC-534A-8A8E-5A52300F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997" y="2492844"/>
            <a:ext cx="8843697" cy="37776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zkoumání účelově zaměřeného lidského pohybu – </a:t>
            </a:r>
            <a:r>
              <a:rPr lang="cs-CZ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kinantropologie</a:t>
            </a:r>
            <a:endParaRPr lang="cs-CZ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výzkum v didaktice tělesné výchovy součástí </a:t>
            </a:r>
            <a:r>
              <a:rPr lang="cs-CZ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kinantropologie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 a pedagogiky</a:t>
            </a:r>
          </a:p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jak? v jakém věku? jakými prostředky? co musí učitel umět? jak efektivně naučit žáka?.....</a:t>
            </a:r>
          </a:p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metody výzkumu v didaktice tělesné výchovy	</a:t>
            </a:r>
            <a:r>
              <a:rPr 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empirické																teoretické</a:t>
            </a:r>
          </a:p>
          <a:p>
            <a:endParaRPr lang="cs-CZ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7F951-468C-114A-8BAA-D745F1E0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D64-D44A-6440-A742-5481E64F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957" y="640134"/>
            <a:ext cx="6242128" cy="15094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sz="2200" b="1" dirty="0">
                <a:cs typeface="Times New Roman" panose="02020603050405020304" pitchFamily="18" charset="0"/>
              </a:rPr>
            </a:br>
            <a:br>
              <a:rPr lang="cs-CZ" sz="22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výzkum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92AC2-CE13-784F-8B04-D118ED3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957" y="2313432"/>
            <a:ext cx="9315111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empirické metody </a:t>
            </a: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– získávání, shromažďování (fixace, klasifikace, analýza, generalizace) dat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pozorování, rozhovor, dotazování, testování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teoretické metody</a:t>
            </a: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– poznávání, zpracování dat za účelem utváření teorií, hypotéz, modelů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analýza a syntéza, indukce a dedukce, modelování, formalizace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B2BE4-79CF-8147-8696-1824AEE5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986-2E77-794C-BF77-AC6750DE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b="1" dirty="0">
                <a:cs typeface="Times New Roman" panose="02020603050405020304" pitchFamily="18" charset="0"/>
              </a:rPr>
            </a:b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výzkum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45E7-FBA8-BE40-8283-F8D095AD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44390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na základě hodnocení sledovaných jevů rozlišujeme výzkum</a:t>
            </a:r>
          </a:p>
          <a:p>
            <a:r>
              <a:rPr lang="cs-CZ" b="1" dirty="0">
                <a:cs typeface="Times New Roman" panose="02020603050405020304" pitchFamily="18" charset="0"/>
              </a:rPr>
              <a:t>kvalitativní</a:t>
            </a:r>
            <a:r>
              <a:rPr lang="cs-CZ" dirty="0"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cs typeface="Times New Roman" panose="02020603050405020304" pitchFamily="18" charset="0"/>
              </a:rPr>
              <a:t>popis a interpretace, komplexní obraz, přirozené podmínky, </a:t>
            </a:r>
          </a:p>
          <a:p>
            <a:r>
              <a:rPr lang="cs-CZ" dirty="0">
                <a:cs typeface="Times New Roman" panose="02020603050405020304" pitchFamily="18" charset="0"/>
              </a:rPr>
              <a:t>pozorování, rozhovor</a:t>
            </a:r>
          </a:p>
          <a:p>
            <a:r>
              <a:rPr lang="cs-CZ" dirty="0">
                <a:cs typeface="Times New Roman" panose="02020603050405020304" pitchFamily="18" charset="0"/>
              </a:rPr>
              <a:t>spíše ve společenských vědách, terénní, explorativní</a:t>
            </a: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													             👇🏼</a:t>
            </a:r>
            <a:r>
              <a:rPr lang="cs-CZ" b="1" dirty="0">
                <a:cs typeface="Times New Roman" panose="02020603050405020304" pitchFamily="18" charset="0"/>
              </a:rPr>
              <a:t>KAZUISTIKA</a:t>
            </a:r>
            <a:r>
              <a:rPr lang="cs-CZ" dirty="0">
                <a:cs typeface="Times New Roman" panose="02020603050405020304" pitchFamily="18" charset="0"/>
              </a:rPr>
              <a:t>👆🏼</a:t>
            </a:r>
          </a:p>
          <a:p>
            <a:r>
              <a:rPr lang="cs-CZ" b="1" dirty="0">
                <a:cs typeface="Times New Roman" panose="02020603050405020304" pitchFamily="18" charset="0"/>
              </a:rPr>
              <a:t>kvantitativní</a:t>
            </a:r>
          </a:p>
          <a:p>
            <a:r>
              <a:rPr lang="cs-CZ" dirty="0">
                <a:cs typeface="Times New Roman" panose="02020603050405020304" pitchFamily="18" charset="0"/>
              </a:rPr>
              <a:t>podpora či zamítnutí hypotézy, tvrzení</a:t>
            </a:r>
          </a:p>
          <a:p>
            <a:r>
              <a:rPr lang="cs-CZ" dirty="0">
                <a:cs typeface="Times New Roman" panose="02020603050405020304" pitchFamily="18" charset="0"/>
              </a:rPr>
              <a:t>teorie -&gt; hypotézy -&gt; sběr dat -&gt; analýza dat -&gt; výsledky</a:t>
            </a:r>
          </a:p>
          <a:p>
            <a:r>
              <a:rPr lang="cs-CZ" dirty="0">
                <a:cs typeface="Times New Roman" panose="02020603050405020304" pitchFamily="18" charset="0"/>
              </a:rPr>
              <a:t>experiment</a:t>
            </a:r>
          </a:p>
          <a:p>
            <a:r>
              <a:rPr lang="cs-CZ" dirty="0">
                <a:cs typeface="Times New Roman" panose="02020603050405020304" pitchFamily="18" charset="0"/>
              </a:rPr>
              <a:t>spíše v přírodních vědách, laboratorní, </a:t>
            </a:r>
            <a:r>
              <a:rPr lang="cs-CZ" dirty="0" err="1">
                <a:cs typeface="Times New Roman" panose="02020603050405020304" pitchFamily="18" charset="0"/>
              </a:rPr>
              <a:t>explanativní</a:t>
            </a:r>
            <a:endParaRPr lang="cs-CZ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1FFBC-403C-1644-A5BF-3BBBF1AE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2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875EB-477E-9B41-893E-98663CA8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4577"/>
            <a:ext cx="4132638" cy="1260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err="1">
                <a:cs typeface="Times New Roman" panose="02020603050405020304" pitchFamily="18" charset="0"/>
              </a:rPr>
              <a:t>kurikulární</a:t>
            </a:r>
            <a:r>
              <a:rPr lang="cs-CZ" sz="2800" b="1" dirty="0">
                <a:cs typeface="Times New Roman" panose="02020603050405020304" pitchFamily="18" charset="0"/>
              </a:rPr>
              <a:t> dokumenty</a:t>
            </a:r>
            <a:br>
              <a:rPr lang="cs-CZ" sz="2500" b="1" dirty="0">
                <a:cs typeface="Times New Roman" panose="02020603050405020304" pitchFamily="18" charset="0"/>
              </a:rPr>
            </a:br>
            <a:br>
              <a:rPr lang="cs-CZ" sz="25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reforma…proč?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C1CF-FC27-FF48-810B-59796EE5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složitě definovatelné – písemná interpretace NPV (Bílá kniha, 2001)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program Základní škola 1996 -2014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současné pojetí tělesné výchovy – RVP a ŠVP (dvě úrovně)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500" dirty="0">
                <a:cs typeface="Times New Roman" panose="02020603050405020304" pitchFamily="18" charset="0"/>
              </a:rPr>
              <a:t>aktivizace, motivující hodnocení, nalézání a zpracovávání informací, rozvíjení kompetencí, samostatnost při tvorbě ŠVP</a:t>
            </a:r>
          </a:p>
          <a:p>
            <a:pPr>
              <a:lnSpc>
                <a:spcPct val="90000"/>
              </a:lnSpc>
            </a:pPr>
            <a:endParaRPr lang="cs-CZ" sz="15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800" dirty="0" err="1">
                <a:cs typeface="Times New Roman" panose="02020603050405020304" pitchFamily="18" charset="0"/>
              </a:rPr>
              <a:t>www.nuv.cz</a:t>
            </a:r>
            <a:r>
              <a:rPr lang="cs-CZ" sz="800" dirty="0">
                <a:cs typeface="Times New Roman" panose="02020603050405020304" pitchFamily="18" charset="0"/>
              </a:rPr>
              <a:t>/t/</a:t>
            </a:r>
            <a:r>
              <a:rPr lang="cs-CZ" sz="800" dirty="0" err="1">
                <a:cs typeface="Times New Roman" panose="02020603050405020304" pitchFamily="18" charset="0"/>
              </a:rPr>
              <a:t>rvp</a:t>
            </a:r>
            <a:endParaRPr lang="cs-CZ" sz="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5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5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83492-4188-0F4C-B181-81E908BC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045958"/>
            <a:ext cx="6953577" cy="4441017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0D531-1E1D-0E4A-9054-AE005E41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25BB-85FA-2546-A1EF-A107DC1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cs typeface="Times New Roman" panose="02020603050405020304" pitchFamily="18" charset="0"/>
              </a:rPr>
              <a:t>kurikulární</a:t>
            </a:r>
            <a:r>
              <a:rPr lang="cs-CZ" b="1" dirty="0">
                <a:cs typeface="Times New Roman" panose="02020603050405020304" pitchFamily="18" charset="0"/>
              </a:rPr>
              <a:t> dokumenty</a:t>
            </a:r>
            <a:br>
              <a:rPr lang="cs-CZ" b="1" dirty="0">
                <a:cs typeface="Times New Roman" panose="02020603050405020304" pitchFamily="18" charset="0"/>
              </a:rPr>
            </a:b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RVP a ŠVP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CAD7-2C2F-1C48-8336-7F1039882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státní úroveň – RVP</a:t>
            </a:r>
          </a:p>
          <a:p>
            <a:r>
              <a:rPr lang="cs-CZ" dirty="0">
                <a:cs typeface="Times New Roman" panose="02020603050405020304" pitchFamily="18" charset="0"/>
              </a:rPr>
              <a:t>závazné pro tvorbu ŠVP</a:t>
            </a:r>
          </a:p>
          <a:p>
            <a:r>
              <a:rPr lang="cs-CZ" dirty="0">
                <a:cs typeface="Times New Roman" panose="02020603050405020304" pitchFamily="18" charset="0"/>
              </a:rPr>
              <a:t>vzdělávací oblasti – části vzdělávacího programu (3 etapy)</a:t>
            </a:r>
          </a:p>
          <a:p>
            <a:r>
              <a:rPr lang="cs-CZ" dirty="0">
                <a:cs typeface="Times New Roman" panose="02020603050405020304" pitchFamily="18" charset="0"/>
              </a:rPr>
              <a:t>vzdělávací obory – části vzdělávací oblasti, vymezují obsah učiva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r>
              <a:rPr lang="cs-CZ" b="1" dirty="0">
                <a:cs typeface="Times New Roman" panose="02020603050405020304" pitchFamily="18" charset="0"/>
              </a:rPr>
              <a:t>školní úroveň – ŠVP </a:t>
            </a:r>
          </a:p>
          <a:p>
            <a:r>
              <a:rPr lang="cs-CZ" dirty="0">
                <a:cs typeface="Times New Roman" panose="02020603050405020304" pitchFamily="18" charset="0"/>
              </a:rPr>
              <a:t>rozpracovaní vzdělávacího obsahu</a:t>
            </a:r>
          </a:p>
          <a:p>
            <a:r>
              <a:rPr lang="cs-CZ" dirty="0">
                <a:cs typeface="Times New Roman" panose="02020603050405020304" pitchFamily="18" charset="0"/>
              </a:rPr>
              <a:t>realizace klíčových </a:t>
            </a:r>
            <a:r>
              <a:rPr lang="cs-CZ" b="1" dirty="0">
                <a:cs typeface="Times New Roman" panose="02020603050405020304" pitchFamily="18" charset="0"/>
              </a:rPr>
              <a:t>kompetencí</a:t>
            </a:r>
          </a:p>
          <a:p>
            <a:r>
              <a:rPr lang="cs-CZ" dirty="0">
                <a:cs typeface="Times New Roman" panose="02020603050405020304" pitchFamily="18" charset="0"/>
              </a:rPr>
              <a:t>široký vzdělanostní základ</a:t>
            </a:r>
          </a:p>
          <a:p>
            <a:endParaRPr lang="cs-CZ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34330-2CD4-7B45-A8BD-0A8866C4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6FE6-7532-D546-8E70-0EE92FBC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cs typeface="Times New Roman" panose="02020603050405020304" pitchFamily="18" charset="0"/>
              </a:rPr>
              <a:t>kurikulární</a:t>
            </a:r>
            <a:r>
              <a:rPr lang="cs-CZ" b="1" dirty="0">
                <a:cs typeface="Times New Roman" panose="02020603050405020304" pitchFamily="18" charset="0"/>
              </a:rPr>
              <a:t> dokumenty</a:t>
            </a:r>
            <a:br>
              <a:rPr lang="cs-CZ" b="1" dirty="0">
                <a:cs typeface="Times New Roman" panose="02020603050405020304" pitchFamily="18" charset="0"/>
              </a:rPr>
            </a:b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oblast “Člověk a zdraví“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4DF6-B3AA-6646-A7E0-58661BC0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obor </a:t>
            </a:r>
            <a:r>
              <a:rPr lang="cs-CZ" b="1" dirty="0">
                <a:cs typeface="Times New Roman" panose="02020603050405020304" pitchFamily="18" charset="0"/>
              </a:rPr>
              <a:t>Výchova ke zdraví </a:t>
            </a:r>
          </a:p>
          <a:p>
            <a:r>
              <a:rPr lang="cs-CZ" dirty="0">
                <a:cs typeface="Times New Roman" panose="02020603050405020304" pitchFamily="18" charset="0"/>
              </a:rPr>
              <a:t>základní informace o zdraví člověka, hygieně a prevenci</a:t>
            </a:r>
          </a:p>
          <a:p>
            <a:r>
              <a:rPr lang="cs-CZ" dirty="0">
                <a:cs typeface="Times New Roman" panose="02020603050405020304" pitchFamily="18" charset="0"/>
              </a:rPr>
              <a:t>propojování složek zdraví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obor </a:t>
            </a:r>
            <a:r>
              <a:rPr lang="cs-CZ" b="1" dirty="0">
                <a:cs typeface="Times New Roman" panose="02020603050405020304" pitchFamily="18" charset="0"/>
              </a:rPr>
              <a:t>Tělesná výchova</a:t>
            </a:r>
          </a:p>
          <a:p>
            <a:r>
              <a:rPr lang="cs-CZ" dirty="0">
                <a:cs typeface="Times New Roman" panose="02020603050405020304" pitchFamily="18" charset="0"/>
              </a:rPr>
              <a:t>kladný (trvalý) vztah k pohybu a prožitek z něj</a:t>
            </a:r>
          </a:p>
          <a:p>
            <a:r>
              <a:rPr lang="cs-CZ" dirty="0">
                <a:cs typeface="Times New Roman" panose="02020603050405020304" pitchFamily="18" charset="0"/>
              </a:rPr>
              <a:t>pohyb jako součást zdravého životního stylu</a:t>
            </a:r>
          </a:p>
          <a:p>
            <a:r>
              <a:rPr lang="cs-CZ" dirty="0">
                <a:cs typeface="Times New Roman" panose="02020603050405020304" pitchFamily="18" charset="0"/>
              </a:rPr>
              <a:t>respektování pohybového nadání (ZTV pro II. a III. zdravotní skupiny)</a:t>
            </a:r>
          </a:p>
          <a:p>
            <a:endParaRPr lang="cs-CZ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6A7F-5299-254D-B329-13FFC2D0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E560-3801-F440-8AC3-C659BE06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cs typeface="Times New Roman" panose="02020603050405020304" pitchFamily="18" charset="0"/>
              </a:rPr>
              <a:t>kurikulární</a:t>
            </a:r>
            <a:r>
              <a:rPr lang="cs-CZ" b="1" dirty="0">
                <a:cs typeface="Times New Roman" panose="02020603050405020304" pitchFamily="18" charset="0"/>
              </a:rPr>
              <a:t> dokumenty</a:t>
            </a:r>
            <a:br>
              <a:rPr lang="cs-CZ" b="1" dirty="0">
                <a:cs typeface="Times New Roman" panose="02020603050405020304" pitchFamily="18" charset="0"/>
              </a:rPr>
            </a:b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kompetence (způsobilost)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EC85-CA67-C44E-8A66-B32A9111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56268"/>
            <a:ext cx="8915400" cy="3777622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soubor vědomostí, schopností, dovedností a hodnot</a:t>
            </a:r>
          </a:p>
          <a:p>
            <a:r>
              <a:rPr lang="cs-CZ" dirty="0">
                <a:cs typeface="Times New Roman" panose="02020603050405020304" pitchFamily="18" charset="0"/>
              </a:rPr>
              <a:t>důležité pro rozvoj jedince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k učení</a:t>
            </a:r>
          </a:p>
          <a:p>
            <a:r>
              <a:rPr lang="cs-CZ" dirty="0">
                <a:cs typeface="Times New Roman" panose="02020603050405020304" pitchFamily="18" charset="0"/>
              </a:rPr>
              <a:t>k řešení problému</a:t>
            </a:r>
          </a:p>
          <a:p>
            <a:r>
              <a:rPr lang="cs-CZ" dirty="0">
                <a:cs typeface="Times New Roman" panose="02020603050405020304" pitchFamily="18" charset="0"/>
              </a:rPr>
              <a:t>komunikativní</a:t>
            </a:r>
          </a:p>
          <a:p>
            <a:r>
              <a:rPr lang="cs-CZ" dirty="0">
                <a:cs typeface="Times New Roman" panose="02020603050405020304" pitchFamily="18" charset="0"/>
              </a:rPr>
              <a:t>sociální a personální</a:t>
            </a:r>
          </a:p>
          <a:p>
            <a:r>
              <a:rPr lang="cs-CZ" dirty="0">
                <a:cs typeface="Times New Roman" panose="02020603050405020304" pitchFamily="18" charset="0"/>
              </a:rPr>
              <a:t>občanské</a:t>
            </a:r>
          </a:p>
          <a:p>
            <a:r>
              <a:rPr lang="cs-CZ" dirty="0">
                <a:cs typeface="Times New Roman" panose="02020603050405020304" pitchFamily="18" charset="0"/>
              </a:rPr>
              <a:t>pracovní/k podnikavosti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AEB0A-F3FD-DA41-8D0C-9D90FFA2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6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A342-B400-7D43-92EB-A3899301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typy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F9B8-65D8-EE46-A327-E6E3976E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plní řadu funkcí</a:t>
            </a:r>
          </a:p>
          <a:p>
            <a:r>
              <a:rPr lang="cs-CZ" dirty="0"/>
              <a:t>funkce aktivovány prostřednictvím vzdělávání – a) </a:t>
            </a:r>
            <a:r>
              <a:rPr lang="cs-CZ" b="1" dirty="0"/>
              <a:t>formálního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b) </a:t>
            </a:r>
            <a:r>
              <a:rPr lang="cs-CZ" b="1" dirty="0"/>
              <a:t>neformálního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c) </a:t>
            </a:r>
            <a:r>
              <a:rPr lang="cs-CZ" b="1" dirty="0"/>
              <a:t>informálního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nutnost vzdělání s cílem získání všeobecných vědomostí a dovedností</a:t>
            </a:r>
          </a:p>
          <a:p>
            <a:r>
              <a:rPr lang="cs-CZ" dirty="0"/>
              <a:t>plnění životních rolí</a:t>
            </a:r>
          </a:p>
          <a:p>
            <a:r>
              <a:rPr lang="cs-CZ" dirty="0"/>
              <a:t>dodržování norem</a:t>
            </a:r>
          </a:p>
          <a:p>
            <a:r>
              <a:rPr lang="cs-CZ" dirty="0"/>
              <a:t>vzdělání má složku </a:t>
            </a:r>
            <a:r>
              <a:rPr lang="cs-CZ" b="1" dirty="0"/>
              <a:t>informativní </a:t>
            </a:r>
            <a:r>
              <a:rPr lang="cs-CZ" dirty="0"/>
              <a:t>a</a:t>
            </a:r>
            <a:r>
              <a:rPr lang="cs-CZ" b="1" dirty="0"/>
              <a:t> výchovnou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C686F-D700-504A-A791-AAB3BFAD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3470-C261-DE4B-80B5-12BBF728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edukační proces</a:t>
            </a:r>
            <a:br>
              <a:rPr lang="cs-CZ" sz="4000" b="1" dirty="0"/>
            </a:br>
            <a:br>
              <a:rPr lang="cs-CZ" sz="2000" b="1" dirty="0"/>
            </a:br>
            <a:r>
              <a:rPr lang="cs-CZ" sz="2200" b="1" dirty="0"/>
              <a:t>formy</a:t>
            </a:r>
            <a:br>
              <a:rPr lang="cs-CZ" b="1" dirty="0"/>
            </a:br>
            <a:br>
              <a:rPr lang="cs-CZ" sz="2000" b="1" dirty="0"/>
            </a:b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E3485-997F-B94A-8FAA-DB933D3A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organizační formy výuky</a:t>
            </a:r>
          </a:p>
          <a:p>
            <a:r>
              <a:rPr lang="cs-CZ" dirty="0"/>
              <a:t>několikeré dělení - dle </a:t>
            </a:r>
            <a:r>
              <a:rPr lang="cs-CZ" b="1" dirty="0"/>
              <a:t>prostředí</a:t>
            </a:r>
            <a:r>
              <a:rPr lang="cs-CZ" dirty="0"/>
              <a:t> (třída, </a:t>
            </a:r>
            <a:r>
              <a:rPr lang="cs-CZ" dirty="0" err="1"/>
              <a:t>spec</a:t>
            </a:r>
            <a:r>
              <a:rPr lang="cs-CZ" dirty="0"/>
              <a:t>. prostory školy, přirozené prostředí)        </a:t>
            </a:r>
          </a:p>
          <a:p>
            <a:pPr marL="0" indent="0">
              <a:buNone/>
            </a:pPr>
            <a:r>
              <a:rPr lang="cs-CZ" dirty="0"/>
              <a:t>                                    - dle </a:t>
            </a:r>
            <a:r>
              <a:rPr lang="cs-CZ" b="1" dirty="0"/>
              <a:t>uspořádání žáků </a:t>
            </a:r>
            <a:r>
              <a:rPr lang="cs-CZ" dirty="0"/>
              <a:t>(frontální, skupinové, individuální)</a:t>
            </a:r>
          </a:p>
          <a:p>
            <a:pPr marL="0" indent="0">
              <a:buNone/>
            </a:pPr>
            <a:r>
              <a:rPr lang="cs-CZ" dirty="0"/>
              <a:t>                                    - dle </a:t>
            </a:r>
            <a:r>
              <a:rPr lang="cs-CZ" b="1" dirty="0"/>
              <a:t>rozdělení rolí</a:t>
            </a:r>
            <a:r>
              <a:rPr lang="cs-CZ" dirty="0"/>
              <a:t> (řízené, otevřené)</a:t>
            </a:r>
          </a:p>
          <a:p>
            <a:pPr marL="0" indent="0">
              <a:buNone/>
            </a:pPr>
            <a:r>
              <a:rPr lang="cs-CZ" dirty="0"/>
              <a:t>                                    - dle </a:t>
            </a:r>
            <a:r>
              <a:rPr lang="cs-CZ" b="1" dirty="0"/>
              <a:t>časové dimenze </a:t>
            </a:r>
            <a:r>
              <a:rPr lang="cs-CZ" dirty="0"/>
              <a:t>(VJ, exkurze, semináře, turnaje)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EAAD2-E1F8-6644-A9B8-D90E2933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82" y="3574422"/>
            <a:ext cx="1435100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CB949-93B3-244A-B3CF-ED018872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87" y="4730770"/>
            <a:ext cx="2463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CF2B2-010D-6F45-BB87-D41D4C675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351" y="4908570"/>
            <a:ext cx="1270000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B2473-5732-2548-81C6-DA17CB670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44A94-1582-CD45-BD6C-5A2DF8D0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 b="1">
                <a:cs typeface="Times New Roman" panose="02020603050405020304" pitchFamily="18" charset="0"/>
              </a:rPr>
              <a:t>osnova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7D8C2-DE18-D84C-8E3F-F8D44D66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CF6F0D54-8DA5-4BCD-90BE-14FC3C630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10806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23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4F4-B082-A941-901C-E08F42BC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efekty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7B4C-C019-8745-BE5E-821F787F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pozitivní projevy</a:t>
            </a:r>
          </a:p>
          <a:p>
            <a:r>
              <a:rPr lang="cs-CZ" dirty="0"/>
              <a:t>rozvoj smyslových procesů, rozumových procesů, představivosti</a:t>
            </a:r>
          </a:p>
          <a:p>
            <a:pPr marL="0" indent="0">
              <a:buNone/>
            </a:pPr>
            <a:r>
              <a:rPr lang="cs-CZ" dirty="0"/>
              <a:t>							</a:t>
            </a:r>
            <a:r>
              <a:rPr lang="cs-CZ" sz="1400" dirty="0"/>
              <a:t>vnímání…myšlení…paměť</a:t>
            </a:r>
            <a:endParaRPr lang="cs-CZ" dirty="0"/>
          </a:p>
          <a:p>
            <a:r>
              <a:rPr lang="cs-CZ" dirty="0"/>
              <a:t>rozvoj intelektuálních dovedností, schopností samostatného učení</a:t>
            </a:r>
          </a:p>
          <a:p>
            <a:pPr marL="0" indent="0">
              <a:buNone/>
            </a:pPr>
            <a:r>
              <a:rPr lang="cs-CZ" sz="1400" dirty="0"/>
              <a:t>				organizace…kontrola…seberegulace</a:t>
            </a:r>
          </a:p>
          <a:p>
            <a:r>
              <a:rPr lang="cs-CZ" dirty="0"/>
              <a:t>rozvoj mezilidských vztahů, adaptace</a:t>
            </a:r>
          </a:p>
          <a:p>
            <a:pPr marL="0" indent="0">
              <a:buNone/>
            </a:pPr>
            <a:r>
              <a:rPr lang="cs-CZ" sz="1400" dirty="0"/>
              <a:t>		emoční inteligence…socializace</a:t>
            </a:r>
          </a:p>
          <a:p>
            <a:r>
              <a:rPr lang="cs-CZ" dirty="0"/>
              <a:t>rozvoj společenské aktivity</a:t>
            </a:r>
          </a:p>
          <a:p>
            <a:pPr marL="0" indent="0">
              <a:buNone/>
            </a:pPr>
            <a:r>
              <a:rPr lang="cs-CZ" sz="1400" dirty="0"/>
              <a:t>		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BC1CB-D0A9-2B42-A14C-B69F77D5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5E4F-2098-4F4D-95D5-A6C8CBB5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fáze plánování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5932-2B70-B748-B3ED-797662E3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dovednost učitele</a:t>
            </a:r>
          </a:p>
          <a:p>
            <a:pPr algn="just"/>
            <a:r>
              <a:rPr lang="cs-CZ" dirty="0"/>
              <a:t>informovanost, zkušenost, erudice -&gt; efektivita, organizovanost, návaznost </a:t>
            </a:r>
          </a:p>
          <a:p>
            <a:pPr algn="just"/>
            <a:r>
              <a:rPr lang="cs-CZ" dirty="0"/>
              <a:t>plán celoroční -&gt; plán tematických celků -&gt; plán VJ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celoroční plán </a:t>
            </a:r>
            <a:r>
              <a:rPr lang="cs-CZ" dirty="0"/>
              <a:t>	- 1 předmět, 1třída, 1 školní rok</a:t>
            </a:r>
          </a:p>
          <a:p>
            <a:pPr marL="0" indent="0" algn="just">
              <a:buNone/>
            </a:pPr>
            <a:r>
              <a:rPr lang="cs-CZ" dirty="0"/>
              <a:t>					- potřeba učitele i kontrolních orgánů</a:t>
            </a:r>
          </a:p>
          <a:p>
            <a:pPr marL="0" indent="0" algn="just">
              <a:buNone/>
            </a:pPr>
            <a:r>
              <a:rPr lang="cs-CZ" dirty="0"/>
              <a:t>					- časové hledisko, logická návaznost</a:t>
            </a:r>
          </a:p>
          <a:p>
            <a:pPr marL="0" indent="0" algn="just">
              <a:buNone/>
            </a:pPr>
            <a:r>
              <a:rPr lang="cs-CZ" dirty="0"/>
              <a:t>					- vychází z RVP - ŠVP</a:t>
            </a:r>
          </a:p>
          <a:p>
            <a:pPr marL="0" indent="0" algn="just">
              <a:buNone/>
            </a:pPr>
            <a:r>
              <a:rPr lang="cs-CZ" dirty="0"/>
              <a:t>					- dotace 2 hodin týdně - ?? ročně</a:t>
            </a:r>
          </a:p>
          <a:p>
            <a:pPr marL="0" indent="0" algn="just">
              <a:buNone/>
            </a:pPr>
            <a:r>
              <a:rPr lang="cs-CZ" dirty="0"/>
              <a:t>					- složen z </a:t>
            </a:r>
            <a:r>
              <a:rPr lang="cs-CZ" b="1" dirty="0"/>
              <a:t>tematických celků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ED3DC-D4BD-2647-97CC-184F966E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43A0-D74D-F245-BB9B-77ECBA03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fáze plánování</a:t>
            </a: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0A366-C9E9-4747-817F-A803DF66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FD0EEE-2735-7A45-AA1F-72249F0E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tematické celky 	- konkrétní obsah vyučování (i požadavky na hodnocení)</a:t>
            </a:r>
          </a:p>
          <a:p>
            <a:pPr marL="0" indent="0" algn="just">
              <a:buNone/>
            </a:pPr>
            <a:r>
              <a:rPr lang="cs-CZ" dirty="0"/>
              <a:t>					- požadavky na vědomosti, dovednosti</a:t>
            </a:r>
          </a:p>
          <a:p>
            <a:pPr marL="0" indent="0" algn="just">
              <a:buNone/>
            </a:pPr>
            <a:r>
              <a:rPr lang="cs-CZ" dirty="0"/>
              <a:t>					- požadavky na rozvoj pohybových schopností</a:t>
            </a:r>
          </a:p>
          <a:p>
            <a:pPr marL="0" indent="0" algn="just">
              <a:buNone/>
            </a:pPr>
            <a:r>
              <a:rPr lang="cs-CZ" dirty="0"/>
              <a:t>					- v souladu se schopností MU žáků </a:t>
            </a:r>
          </a:p>
          <a:p>
            <a:pPr marL="0" indent="0" algn="just">
              <a:buNone/>
            </a:pPr>
            <a:r>
              <a:rPr lang="cs-CZ" dirty="0"/>
              <a:t>					- navazují přípravy na VJ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6FAF84-3848-F74F-B571-D80424789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4317782"/>
            <a:ext cx="7587175" cy="17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1B2D-38AA-FA42-A958-C925F1E4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fáze přípravy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03D3-EB05-0F49-9CEA-BB42080F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4 základní prvky</a:t>
            </a:r>
            <a:r>
              <a:rPr lang="cs-CZ" dirty="0"/>
              <a:t> (i plánování) - výběr výukových cílů</a:t>
            </a:r>
          </a:p>
          <a:p>
            <a:pPr marL="0" indent="0" algn="just">
              <a:buNone/>
            </a:pPr>
            <a:r>
              <a:rPr lang="cs-CZ" dirty="0"/>
              <a:t>								- výběr typu a charakteru činností, pořadí a časové rozvržení hodiny, výběr pomůcek</a:t>
            </a:r>
          </a:p>
          <a:p>
            <a:pPr marL="0" indent="0" algn="just">
              <a:buNone/>
            </a:pPr>
            <a:r>
              <a:rPr lang="cs-CZ" dirty="0"/>
              <a:t>								- příprava pomůcek a materiálů</a:t>
            </a:r>
          </a:p>
          <a:p>
            <a:pPr marL="0" indent="0" algn="just">
              <a:buNone/>
            </a:pPr>
            <a:r>
              <a:rPr lang="cs-CZ" dirty="0"/>
              <a:t>								- způsob sledování a hodnocení práce a výsledků žáků</a:t>
            </a:r>
          </a:p>
          <a:p>
            <a:pPr algn="just"/>
            <a:r>
              <a:rPr lang="cs-CZ" dirty="0"/>
              <a:t>individuální záležitost</a:t>
            </a:r>
          </a:p>
          <a:p>
            <a:pPr algn="just"/>
            <a:r>
              <a:rPr lang="cs-CZ" dirty="0"/>
              <a:t>součást nepřímé činnosti v rámci pracovní doby</a:t>
            </a:r>
          </a:p>
          <a:p>
            <a:pPr algn="just"/>
            <a:r>
              <a:rPr lang="cs-CZ" dirty="0"/>
              <a:t>nejvhodnější písemná - proč? 					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1CE19-E776-C54D-B5A1-207B4681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128F-26AE-2E49-8B78-3C2469D5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fáze hodnocení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73A5-5FC8-0242-8A3A-FF7A2094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součást výchovně-vzdělávacího procesu</a:t>
            </a:r>
          </a:p>
          <a:p>
            <a:pPr algn="just"/>
            <a:r>
              <a:rPr lang="cs-CZ" dirty="0"/>
              <a:t>předmětem hodnocení především tělesný rozvoj, pohybová výkonnost, adaptace, vědomosti a vztah k TV</a:t>
            </a:r>
          </a:p>
          <a:p>
            <a:pPr algn="just"/>
            <a:r>
              <a:rPr lang="cs-CZ" dirty="0"/>
              <a:t>význam </a:t>
            </a:r>
            <a:r>
              <a:rPr lang="cs-CZ" b="1" dirty="0"/>
              <a:t>informativní, motivační a diagnostický</a:t>
            </a:r>
          </a:p>
          <a:p>
            <a:pPr algn="just"/>
            <a:r>
              <a:rPr lang="cs-CZ" dirty="0"/>
              <a:t>principy hodnocení - komplexnost, individualismus, respektování předpokladů, spravedlivost, výstižnost, objektivita, spravedlivost, pozitivita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i="1" dirty="0"/>
              <a:t>„Neúspěch nás učí, že porážka sedá přežít. Neuspět není ostuda. Ostuda je bát se vstát a zkusit to znovu“</a:t>
            </a:r>
            <a:r>
              <a:rPr lang="cs-CZ" dirty="0"/>
              <a:t> </a:t>
            </a:r>
            <a:r>
              <a:rPr lang="cs-CZ" sz="1100" dirty="0"/>
              <a:t>(B. </a:t>
            </a:r>
            <a:r>
              <a:rPr lang="cs-CZ" sz="1100" dirty="0" err="1"/>
              <a:t>Barber</a:t>
            </a:r>
            <a:r>
              <a:rPr lang="cs-CZ" sz="1100" dirty="0"/>
              <a:t>)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2F0E-AE86-7947-A35C-2060B3ED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2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2477-1D83-B24A-BFC0-E7668FE7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edukační proces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fáze hodnocení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92B8-FA66-3349-BC4C-1B66252E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020149" cy="4289950"/>
          </a:xfrm>
        </p:spPr>
        <p:txBody>
          <a:bodyPr/>
          <a:lstStyle/>
          <a:p>
            <a:r>
              <a:rPr lang="cs-CZ" dirty="0"/>
              <a:t>druhy hodnocení - několikeré hodnocení</a:t>
            </a:r>
          </a:p>
          <a:p>
            <a:r>
              <a:rPr lang="cs-CZ" dirty="0"/>
              <a:t>z hlediska cíle - </a:t>
            </a:r>
            <a:r>
              <a:rPr lang="cs-CZ" b="1" dirty="0"/>
              <a:t>prediktivní, formativní, </a:t>
            </a:r>
            <a:r>
              <a:rPr lang="cs-CZ" b="1" dirty="0" err="1"/>
              <a:t>sumativní</a:t>
            </a:r>
            <a:endParaRPr lang="cs-CZ" b="1" dirty="0"/>
          </a:p>
          <a:p>
            <a:r>
              <a:rPr lang="cs-CZ" dirty="0"/>
              <a:t>z hlediska předmětu porovnání - </a:t>
            </a:r>
            <a:r>
              <a:rPr lang="cs-CZ" b="1" dirty="0"/>
              <a:t>normativní, kriteriální, individualizované</a:t>
            </a:r>
          </a:p>
          <a:p>
            <a:endParaRPr lang="cs-CZ" dirty="0"/>
          </a:p>
          <a:p>
            <a:r>
              <a:rPr lang="cs-CZ" dirty="0"/>
              <a:t>klasifikace - klasifikační stupně neboli „známky“ (Německo 6, Itálie 10, Francie 20, Lucembursko 60)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KLASIFIKACE </a:t>
            </a:r>
            <a:r>
              <a:rPr lang="cs-CZ" dirty="0" err="1"/>
              <a:t>vs</a:t>
            </a:r>
            <a:r>
              <a:rPr lang="cs-CZ" dirty="0"/>
              <a:t> SLOVNÍ HODNOCENÍ</a:t>
            </a:r>
          </a:p>
          <a:p>
            <a:pPr marL="0" indent="0">
              <a:buNone/>
            </a:pPr>
            <a:r>
              <a:rPr lang="cs-CZ" sz="1000" dirty="0"/>
              <a:t>V:  stručnost, rychlost, efektivita								V: důkladná charakteristika, klady a nedostatky</a:t>
            </a:r>
          </a:p>
          <a:p>
            <a:pPr marL="0" indent="0">
              <a:buNone/>
            </a:pPr>
            <a:r>
              <a:rPr lang="cs-CZ" sz="1000" dirty="0"/>
              <a:t>N: možná neobjektivnost a nevypovídající hodnota						N: časová náročnost, administrativa, obtížnost </a:t>
            </a:r>
          </a:p>
          <a:p>
            <a:pPr marL="0" indent="0">
              <a:buNone/>
            </a:pPr>
            <a:r>
              <a:rPr lang="cs-CZ" sz="1000" dirty="0"/>
              <a:t>     nehodnotí jednotlivé prvky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92E10-293F-8146-8844-B6B0A542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96AB-304E-8241-97B0-E4A921ED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periodizace - pojmy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7F5E-1B98-1444-965D-D39F9D5F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err="1"/>
              <a:t>Antropomotorika</a:t>
            </a:r>
            <a:r>
              <a:rPr lang="cs-CZ" dirty="0"/>
              <a:t> - součást </a:t>
            </a:r>
            <a:r>
              <a:rPr lang="cs-CZ" dirty="0" err="1"/>
              <a:t>Kinantropologie</a:t>
            </a:r>
            <a:r>
              <a:rPr lang="cs-CZ" dirty="0"/>
              <a:t>, předmětem pohyb/hybnost; zkoumání aspektů pohybových předpokladů a projevů člověka v souvislosti s jeho vývojem; výstupem znalosti pro hodnocení motoriky</a:t>
            </a:r>
          </a:p>
          <a:p>
            <a:pPr algn="just"/>
            <a:r>
              <a:rPr lang="cs-CZ" dirty="0"/>
              <a:t>ontogeneze - vývoj jedince (početí -&gt; smrt)</a:t>
            </a:r>
          </a:p>
          <a:p>
            <a:pPr algn="just"/>
            <a:r>
              <a:rPr lang="cs-CZ" b="1" dirty="0"/>
              <a:t>ontogeneze motoriky</a:t>
            </a:r>
            <a:r>
              <a:rPr lang="cs-CZ" dirty="0"/>
              <a:t> - individuální vývoj pohybových projevů jedince v průběhu života; ovlivněna genetikou, prostředím a volním úsilím</a:t>
            </a:r>
          </a:p>
          <a:p>
            <a:pPr algn="just"/>
            <a:r>
              <a:rPr lang="cs-CZ" dirty="0" err="1"/>
              <a:t>prepubescence</a:t>
            </a:r>
            <a:endParaRPr lang="cs-CZ" dirty="0"/>
          </a:p>
          <a:p>
            <a:pPr algn="just"/>
            <a:r>
              <a:rPr lang="cs-CZ" dirty="0"/>
              <a:t>pubescence</a:t>
            </a:r>
          </a:p>
          <a:p>
            <a:pPr algn="just"/>
            <a:r>
              <a:rPr lang="cs-CZ" dirty="0"/>
              <a:t>adolescence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F3D3-5805-A04B-9A84-DECF3633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9448-2940-A64B-89F3-8AFCF29C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periodizace vývoje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A552-0168-344B-8823-0AB3540BA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mladší školní věk</a:t>
            </a:r>
            <a:r>
              <a:rPr lang="cs-CZ" dirty="0"/>
              <a:t> (</a:t>
            </a:r>
            <a:r>
              <a:rPr lang="cs-CZ" dirty="0" err="1"/>
              <a:t>prepubescence</a:t>
            </a:r>
            <a:r>
              <a:rPr lang="cs-CZ" dirty="0"/>
              <a:t>), 6-11 let - zpomalení růstu do výšky, růst objemu těla; chlapci vyšší hodnoty síly; doporučení všestranného pohybového rozvoje; rozvoj vytrvalosti;  vyučovací proces - názorné ukázky</a:t>
            </a:r>
          </a:p>
          <a:p>
            <a:pPr algn="just"/>
            <a:r>
              <a:rPr lang="cs-CZ" b="1" dirty="0"/>
              <a:t>střední školní věk </a:t>
            </a:r>
            <a:r>
              <a:rPr lang="cs-CZ" dirty="0"/>
              <a:t>(pubescence), 10-15 let - růst do výšky intenzivnější než růst objemu (končetiny rostou rychleji než trup-</a:t>
            </a:r>
            <a:r>
              <a:rPr lang="cs-CZ" dirty="0" err="1"/>
              <a:t>diskoordinační</a:t>
            </a:r>
            <a:r>
              <a:rPr lang="cs-CZ" dirty="0"/>
              <a:t> projevy); prohlubování rozdílů v pohybových schopnostech; rozvoj rychlosti, explozivní, dynamické i statické síly; hormonální změny - prožívání a chování; vyučovací proces - slovní/abstraktní přístup</a:t>
            </a:r>
          </a:p>
          <a:p>
            <a:pPr algn="just"/>
            <a:r>
              <a:rPr lang="cs-CZ" b="1" dirty="0"/>
              <a:t>starší školní věk </a:t>
            </a:r>
            <a:r>
              <a:rPr lang="cs-CZ" dirty="0"/>
              <a:t>(adolescence), 14-19 let - snížení tempa růstu výšky i hmotnosti; u chlapců nárůst svalové hmoty, u dívek stagnace výkonnosti; rozvoj koordinace; netrénování jednici dosahují maxima motorické výkonnosti; možnost určení </a:t>
            </a:r>
            <a:r>
              <a:rPr lang="cs-CZ" b="1" dirty="0"/>
              <a:t>somatotypu</a:t>
            </a:r>
            <a:r>
              <a:rPr lang="cs-CZ" dirty="0"/>
              <a:t>; vrchol motorického vývoje</a:t>
            </a: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88A44-2190-7246-9A76-3F73B61D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59A00-0BF9-1143-890C-B2B662E4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err="1"/>
              <a:t>edukant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2000" b="1" dirty="0"/>
              <a:t>somatotyp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F5EF-37FE-8541-AB96-40831774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14" y="2297222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/>
              <a:t>tělesný typ člověka</a:t>
            </a:r>
          </a:p>
          <a:p>
            <a:r>
              <a:rPr lang="cs-CZ" dirty="0"/>
              <a:t>vyjádření předpokladu k vykonávání určité pohybové činnosti</a:t>
            </a:r>
          </a:p>
          <a:p>
            <a:r>
              <a:rPr lang="cs-CZ" dirty="0"/>
              <a:t>určení pomocí HC vzorce (hmotnost, výška, obvod a šíře určitých částí těla, kožní řasy)</a:t>
            </a:r>
          </a:p>
          <a:p>
            <a:r>
              <a:rPr lang="cs-CZ" dirty="0"/>
              <a:t>tři základní typy dle </a:t>
            </a:r>
            <a:r>
              <a:rPr lang="cs-CZ" dirty="0" err="1"/>
              <a:t>Sheldona</a:t>
            </a:r>
            <a:r>
              <a:rPr lang="cs-CZ" dirty="0"/>
              <a:t> (1954) </a:t>
            </a:r>
          </a:p>
          <a:p>
            <a:r>
              <a:rPr lang="cs-CZ" dirty="0"/>
              <a:t>zóny A-E dle </a:t>
            </a:r>
            <a:r>
              <a:rPr lang="cs-CZ" dirty="0" err="1"/>
              <a:t>Chytráčkové</a:t>
            </a:r>
            <a:r>
              <a:rPr lang="cs-CZ" dirty="0"/>
              <a:t> (1989)</a:t>
            </a:r>
          </a:p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C3797-701B-4B4F-90B9-4534FBBA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37" y="645106"/>
            <a:ext cx="3352584" cy="269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01BA3-75C4-5445-BE0B-A06F08630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40" y="3920028"/>
            <a:ext cx="5451627" cy="1561325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0B255-AC67-5A49-9322-23952CA53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7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298A0-4A45-AC4C-8B2B-459D1B09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2300" b="1" dirty="0"/>
            </a:br>
            <a:r>
              <a:rPr lang="cs-CZ" sz="2000" b="1" dirty="0"/>
              <a:t>pohybové schopnosti - struktura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C3C5-58F2-8547-8989-24AD6EE06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2297222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/>
              <a:t>soubor vnitřních předpokladů k pohybové činnosti</a:t>
            </a:r>
          </a:p>
          <a:p>
            <a:r>
              <a:rPr lang="cs-CZ" dirty="0"/>
              <a:t>ovlivněny somatotypem, vlastnostmi osobnosti, motivací, prostředím….</a:t>
            </a:r>
          </a:p>
          <a:p>
            <a:r>
              <a:rPr lang="cs-CZ" dirty="0"/>
              <a:t>metody rozvoje - oblast sportovního tréninku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30687-0B8A-5441-844F-ED8D9906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163289"/>
            <a:ext cx="5451627" cy="4211381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27F70-0F7A-CC4D-95FC-F11F7D0E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65746-103C-5742-A553-CF4ABFA9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</a:t>
            </a:r>
            <a:r>
              <a:rPr lang="cs-CZ" sz="2000" b="1" dirty="0">
                <a:cs typeface="Times New Roman" panose="02020603050405020304" pitchFamily="18" charset="0"/>
              </a:rPr>
              <a:t>1600 - 1918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2F3-B008-F547-A397-99D27641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>
                <a:cs typeface="Times New Roman" panose="02020603050405020304" pitchFamily="18" charset="0"/>
              </a:rPr>
              <a:t>základy ve starověku</a:t>
            </a:r>
          </a:p>
          <a:p>
            <a:r>
              <a:rPr lang="cs-CZ" b="1" dirty="0">
                <a:cs typeface="Times New Roman" panose="02020603050405020304" pitchFamily="18" charset="0"/>
              </a:rPr>
              <a:t>Komenský</a:t>
            </a:r>
            <a:r>
              <a:rPr lang="cs-CZ" dirty="0">
                <a:cs typeface="Times New Roman" panose="02020603050405020304" pitchFamily="18" charset="0"/>
              </a:rPr>
              <a:t> – všestranný rozvoj</a:t>
            </a:r>
          </a:p>
          <a:p>
            <a:r>
              <a:rPr lang="cs-CZ" dirty="0">
                <a:cs typeface="Times New Roman" panose="02020603050405020304" pitchFamily="18" charset="0"/>
              </a:rPr>
              <a:t>tereziánské reformy – 1774 PŠD</a:t>
            </a:r>
          </a:p>
          <a:p>
            <a:r>
              <a:rPr lang="cs-CZ" dirty="0" err="1">
                <a:cs typeface="Times New Roman" panose="02020603050405020304" pitchFamily="18" charset="0"/>
              </a:rPr>
              <a:t>Felbiger</a:t>
            </a:r>
            <a:r>
              <a:rPr lang="cs-CZ" dirty="0">
                <a:cs typeface="Times New Roman" panose="02020603050405020304" pitchFamily="18" charset="0"/>
              </a:rPr>
              <a:t> – systém škol (triviální, hlavní, normální)</a:t>
            </a:r>
          </a:p>
          <a:p>
            <a:r>
              <a:rPr lang="cs-CZ" b="1" dirty="0">
                <a:cs typeface="Times New Roman" panose="02020603050405020304" pitchFamily="18" charset="0"/>
              </a:rPr>
              <a:t>TV jako povinná součást osnov – 1869 </a:t>
            </a:r>
          </a:p>
          <a:p>
            <a:r>
              <a:rPr lang="cs-CZ" dirty="0">
                <a:cs typeface="Times New Roman" panose="02020603050405020304" pitchFamily="18" charset="0"/>
              </a:rPr>
              <a:t>cvičení pořadová, prostná a nářaďová; 2 hodiny týdně</a:t>
            </a:r>
          </a:p>
          <a:p>
            <a:r>
              <a:rPr lang="cs-CZ" dirty="0">
                <a:cs typeface="Times New Roman" panose="02020603050405020304" pitchFamily="18" charset="0"/>
              </a:rPr>
              <a:t>vznik tělovýchovných hnutí (Orel, </a:t>
            </a:r>
            <a:r>
              <a:rPr lang="cs-CZ" b="1" dirty="0">
                <a:cs typeface="Times New Roman" panose="02020603050405020304" pitchFamily="18" charset="0"/>
              </a:rPr>
              <a:t>Sokol</a:t>
            </a:r>
            <a:r>
              <a:rPr lang="cs-CZ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78AF8-FDD3-654E-86F9-F503D789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956" y="645106"/>
            <a:ext cx="1587547" cy="2698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67606-CD53-ED4D-8CDF-FAB35E3F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529" y="3508529"/>
            <a:ext cx="4768648" cy="2384324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9B512-4F77-EF4D-946C-D40B345B6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3BAD-9005-8942-B8F2-1B01FBD8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pohybové schopnosti - diagnostika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2EFE-202F-4B44-8BF8-502B6895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97988" cy="3777622"/>
          </a:xfrm>
        </p:spPr>
        <p:txBody>
          <a:bodyPr/>
          <a:lstStyle/>
          <a:p>
            <a:r>
              <a:rPr lang="cs-CZ" dirty="0"/>
              <a:t>PS podmiňují osvojení pohybových dovedností</a:t>
            </a:r>
          </a:p>
          <a:p>
            <a:r>
              <a:rPr lang="cs-CZ" dirty="0"/>
              <a:t>hodnocení PS i PD prostřednictvím testování</a:t>
            </a:r>
          </a:p>
          <a:p>
            <a:endParaRPr lang="cs-CZ" dirty="0"/>
          </a:p>
          <a:p>
            <a:r>
              <a:rPr lang="cs-CZ" dirty="0"/>
              <a:t>a) </a:t>
            </a:r>
            <a:r>
              <a:rPr lang="cs-CZ" b="1" dirty="0"/>
              <a:t>silové</a:t>
            </a:r>
            <a:r>
              <a:rPr lang="cs-CZ" dirty="0"/>
              <a:t> schopnosti - stisk ruky, shyby, skoky daleké a dosažné, sed-lehy…</a:t>
            </a:r>
          </a:p>
          <a:p>
            <a:r>
              <a:rPr lang="cs-CZ" dirty="0"/>
              <a:t>b) </a:t>
            </a:r>
            <a:r>
              <a:rPr lang="cs-CZ" b="1" dirty="0"/>
              <a:t>rychlostní</a:t>
            </a:r>
            <a:r>
              <a:rPr lang="cs-CZ" dirty="0"/>
              <a:t> schopnosti - reakce na vjemy, </a:t>
            </a:r>
            <a:r>
              <a:rPr lang="cs-CZ" dirty="0" err="1"/>
              <a:t>tapping</a:t>
            </a:r>
            <a:r>
              <a:rPr lang="cs-CZ" dirty="0"/>
              <a:t>, člunkový běh…</a:t>
            </a:r>
          </a:p>
          <a:p>
            <a:r>
              <a:rPr lang="cs-CZ" dirty="0"/>
              <a:t>c) </a:t>
            </a:r>
            <a:r>
              <a:rPr lang="cs-CZ" b="1" dirty="0"/>
              <a:t>koordinační</a:t>
            </a:r>
            <a:r>
              <a:rPr lang="cs-CZ" dirty="0"/>
              <a:t> schopnosti - </a:t>
            </a:r>
            <a:r>
              <a:rPr lang="cs-CZ" dirty="0" err="1"/>
              <a:t>rovnováhové</a:t>
            </a:r>
            <a:r>
              <a:rPr lang="cs-CZ" dirty="0"/>
              <a:t> a reakční testy; </a:t>
            </a:r>
            <a:r>
              <a:rPr lang="cs-CZ" dirty="0" err="1"/>
              <a:t>Eurofit</a:t>
            </a:r>
            <a:r>
              <a:rPr lang="cs-CZ" dirty="0"/>
              <a:t> a </a:t>
            </a:r>
            <a:r>
              <a:rPr lang="cs-CZ" dirty="0" err="1"/>
              <a:t>Unifit</a:t>
            </a:r>
            <a:r>
              <a:rPr lang="cs-CZ" dirty="0"/>
              <a:t> test...</a:t>
            </a:r>
          </a:p>
          <a:p>
            <a:r>
              <a:rPr lang="cs-CZ" dirty="0"/>
              <a:t>d) </a:t>
            </a:r>
            <a:r>
              <a:rPr lang="cs-CZ" b="1" dirty="0"/>
              <a:t>vytrvalostní</a:t>
            </a:r>
            <a:r>
              <a:rPr lang="cs-CZ" dirty="0"/>
              <a:t> schopnosti - Cooper, měření TF a DF, W170…</a:t>
            </a:r>
          </a:p>
          <a:p>
            <a:r>
              <a:rPr lang="cs-CZ" dirty="0"/>
              <a:t>e) </a:t>
            </a:r>
            <a:r>
              <a:rPr lang="cs-CZ" b="1" dirty="0"/>
              <a:t>flexibilita</a:t>
            </a:r>
            <a:r>
              <a:rPr lang="cs-CZ" dirty="0"/>
              <a:t> - Iowa-</a:t>
            </a:r>
            <a:r>
              <a:rPr lang="cs-CZ" dirty="0" err="1"/>
              <a:t>Brace</a:t>
            </a:r>
            <a:r>
              <a:rPr lang="cs-CZ" dirty="0"/>
              <a:t> test…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6B118-B93F-2047-94E9-624E0636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D430-9A35-1045-8179-593846E0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výběr talentů a TV talentovaných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C5E6-BD9E-5045-9188-17756FB82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diagnostika </a:t>
            </a:r>
            <a:r>
              <a:rPr lang="cs-CZ" b="1" dirty="0"/>
              <a:t>biologického věku</a:t>
            </a:r>
          </a:p>
          <a:p>
            <a:r>
              <a:rPr lang="cs-CZ" dirty="0"/>
              <a:t>spojení nadání/talent s růstovou akcelerací</a:t>
            </a:r>
          </a:p>
          <a:p>
            <a:r>
              <a:rPr lang="cs-CZ" dirty="0"/>
              <a:t>vhodné testování - NE srovnání s ostatními</a:t>
            </a:r>
          </a:p>
          <a:p>
            <a:endParaRPr lang="cs-CZ" dirty="0"/>
          </a:p>
          <a:p>
            <a:r>
              <a:rPr lang="cs-CZ" dirty="0"/>
              <a:t>“využití“ talentovaných žáků při výuce TV</a:t>
            </a:r>
          </a:p>
          <a:p>
            <a:r>
              <a:rPr lang="cs-CZ" b="1" dirty="0"/>
              <a:t>specializované pohybové hry</a:t>
            </a:r>
            <a:r>
              <a:rPr lang="cs-CZ" dirty="0"/>
              <a:t> - 1. stupeň ZŠ</a:t>
            </a:r>
          </a:p>
          <a:p>
            <a:r>
              <a:rPr lang="cs-CZ" b="1" dirty="0"/>
              <a:t>sportovní třídy </a:t>
            </a:r>
            <a:r>
              <a:rPr lang="cs-CZ" dirty="0"/>
              <a:t>- 2. stupeň ZŠ</a:t>
            </a:r>
          </a:p>
          <a:p>
            <a:r>
              <a:rPr lang="cs-CZ" b="1" dirty="0"/>
              <a:t>sportovní školy </a:t>
            </a:r>
            <a:r>
              <a:rPr lang="cs-CZ" dirty="0"/>
              <a:t>- převážně SŠ</a:t>
            </a:r>
          </a:p>
          <a:p>
            <a:r>
              <a:rPr lang="cs-CZ" dirty="0"/>
              <a:t>u všech typů zvýšená dotace hodin TV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36A66-6903-1849-8B25-B644232D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1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4AC8-07B5-C948-88E6-70FC3D3F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edukant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TV zdravotně oslabených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1FCE-B128-4645-AFCC-4667630A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žáci s poruchou zdraví, ta zabraňuje plnohodnotné účasti v TV - </a:t>
            </a:r>
            <a:r>
              <a:rPr lang="cs-CZ" b="1" dirty="0"/>
              <a:t>II. a III. ZS</a:t>
            </a:r>
          </a:p>
          <a:p>
            <a:r>
              <a:rPr lang="cs-CZ" dirty="0"/>
              <a:t>a) oslabení pohybově podpůrného systému</a:t>
            </a:r>
          </a:p>
          <a:p>
            <a:r>
              <a:rPr lang="cs-CZ" dirty="0"/>
              <a:t>b) oslabení srdečně cévního a dýchacího systému</a:t>
            </a:r>
          </a:p>
          <a:p>
            <a:r>
              <a:rPr lang="cs-CZ" dirty="0"/>
              <a:t>c) neuro-psychická a vnitřní oslabení</a:t>
            </a:r>
          </a:p>
          <a:p>
            <a:endParaRPr lang="cs-CZ" dirty="0"/>
          </a:p>
          <a:p>
            <a:r>
              <a:rPr lang="cs-CZ" dirty="0"/>
              <a:t>snaha o integraci, zároveň individuální přístup</a:t>
            </a:r>
          </a:p>
          <a:p>
            <a:r>
              <a:rPr lang="cs-CZ" dirty="0"/>
              <a:t>speciální cvičení dle oslabení, Zdravotní tělesná výchova (dle počtu omezených, nutná znalost vhodných aktivit i kontraindikace)</a:t>
            </a:r>
          </a:p>
          <a:p>
            <a:r>
              <a:rPr lang="cs-CZ" dirty="0"/>
              <a:t>cíle?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EE661-4763-3C4F-9C0A-E380CA0F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B3E2-508B-8C4C-9ECB-120E828B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profese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53BB-99C2-A742-B184-88E88E07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r>
              <a:rPr lang="cs-CZ" dirty="0"/>
              <a:t>realizuje edukaci -&gt; řada profesí</a:t>
            </a:r>
          </a:p>
          <a:p>
            <a:pPr algn="just"/>
            <a:r>
              <a:rPr lang="cs-CZ" dirty="0"/>
              <a:t>pedagogický pracovník - učitel</a:t>
            </a:r>
          </a:p>
          <a:p>
            <a:pPr algn="just"/>
            <a:r>
              <a:rPr lang="cs-CZ" dirty="0"/>
              <a:t>zodpovědnost za přípravu, řízení, organizaci a výsledky vzdělávacího procesu</a:t>
            </a:r>
          </a:p>
          <a:p>
            <a:pPr algn="just"/>
            <a:r>
              <a:rPr lang="cs-CZ" dirty="0"/>
              <a:t>nároky stupňovány, podpora rodiny snižována</a:t>
            </a:r>
          </a:p>
          <a:p>
            <a:pPr algn="just"/>
            <a:r>
              <a:rPr lang="cs-CZ" dirty="0"/>
              <a:t>vykonávání několika rolí …</a:t>
            </a:r>
          </a:p>
          <a:p>
            <a:pPr algn="just"/>
            <a:r>
              <a:rPr lang="cs-CZ" dirty="0"/>
              <a:t>náročná profese (v očích veřejnosti podceňovaná - „prázdniny“ atd.)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6F7BF-20B8-D94B-B9ED-5C8B6C39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35BA7A67-6AE4-5E4B-A634-2E8751D6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77" y="640134"/>
            <a:ext cx="896623" cy="1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5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3226-B5D5-4D40-B68E-C4109E39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osobnostní a odborné předpoklady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C7006-FD2A-EF46-A74E-B390CE14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064906" cy="3962400"/>
          </a:xfrm>
        </p:spPr>
        <p:txBody>
          <a:bodyPr>
            <a:normAutofit/>
          </a:bodyPr>
          <a:lstStyle/>
          <a:p>
            <a:r>
              <a:rPr lang="cs-CZ" b="1" dirty="0"/>
              <a:t>vrozené a získané</a:t>
            </a:r>
          </a:p>
          <a:p>
            <a:r>
              <a:rPr lang="cs-CZ" dirty="0"/>
              <a:t>hodnotová orientace - ovlivněno zaměřeností osobnosti</a:t>
            </a:r>
          </a:p>
          <a:p>
            <a:r>
              <a:rPr lang="cs-CZ" dirty="0"/>
              <a:t>pedagogické kompetence - odborná způsobilost k výkonu profese (soustava poznatků, vědomostí, dovedností a zkušeností)</a:t>
            </a:r>
          </a:p>
          <a:p>
            <a:pPr marL="0" indent="0">
              <a:buNone/>
            </a:pPr>
            <a:r>
              <a:rPr lang="cs-CZ" dirty="0"/>
              <a:t>			a) </a:t>
            </a:r>
            <a:r>
              <a:rPr lang="cs-CZ" b="1" dirty="0"/>
              <a:t>didaktické předpoklady</a:t>
            </a:r>
          </a:p>
          <a:p>
            <a:pPr marL="0" indent="0">
              <a:buNone/>
            </a:pPr>
            <a:r>
              <a:rPr lang="cs-CZ" b="1" dirty="0"/>
              <a:t>			</a:t>
            </a:r>
            <a:r>
              <a:rPr lang="cs-CZ" dirty="0"/>
              <a:t>b)</a:t>
            </a:r>
            <a:r>
              <a:rPr lang="cs-CZ" b="1" dirty="0"/>
              <a:t> řídící a organizační schopnosti</a:t>
            </a:r>
          </a:p>
          <a:p>
            <a:pPr marL="0" indent="0">
              <a:buNone/>
            </a:pPr>
            <a:r>
              <a:rPr lang="cs-CZ" b="1" dirty="0"/>
              <a:t>			</a:t>
            </a:r>
            <a:r>
              <a:rPr lang="cs-CZ" dirty="0"/>
              <a:t>c)</a:t>
            </a:r>
            <a:r>
              <a:rPr lang="cs-CZ" b="1" dirty="0"/>
              <a:t> komunikativní schopnosti</a:t>
            </a:r>
          </a:p>
          <a:p>
            <a:pPr marL="0" indent="0">
              <a:buNone/>
            </a:pPr>
            <a:r>
              <a:rPr lang="cs-CZ" b="1" dirty="0"/>
              <a:t>			</a:t>
            </a:r>
            <a:r>
              <a:rPr lang="cs-CZ" dirty="0"/>
              <a:t>d)</a:t>
            </a:r>
            <a:r>
              <a:rPr lang="cs-CZ" b="1" dirty="0"/>
              <a:t> akademické schopnosti</a:t>
            </a:r>
          </a:p>
          <a:p>
            <a:r>
              <a:rPr lang="cs-CZ" dirty="0"/>
              <a:t>vlastnosti osobnosti - temperament, charakter, svědomí, empatie, motivace</a:t>
            </a:r>
          </a:p>
          <a:p>
            <a:pPr marL="0" indent="0">
              <a:buNone/>
            </a:pPr>
            <a:r>
              <a:rPr lang="cs-CZ" dirty="0"/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FE798-E3F4-A54B-80B8-DA526839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1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90C2-539F-D84D-9BCB-08A5A50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proces formování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8C8D-1C63-E94F-B16D-4FE4DD26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12894"/>
            <a:ext cx="8915400" cy="3777622"/>
          </a:xfrm>
        </p:spPr>
        <p:txBody>
          <a:bodyPr/>
          <a:lstStyle/>
          <a:p>
            <a:r>
              <a:rPr lang="cs-CZ" dirty="0"/>
              <a:t>osobnostní zaměření -&gt;</a:t>
            </a:r>
          </a:p>
          <a:p>
            <a:r>
              <a:rPr lang="cs-CZ" dirty="0"/>
              <a:t>první pedagogické zkušenosti -&gt;</a:t>
            </a:r>
          </a:p>
          <a:p>
            <a:r>
              <a:rPr lang="cs-CZ" dirty="0"/>
              <a:t>motivace ke studiu učitelství -&gt;</a:t>
            </a:r>
          </a:p>
          <a:p>
            <a:r>
              <a:rPr lang="cs-CZ" dirty="0"/>
              <a:t>potřeba sebevzdělávání -&gt;</a:t>
            </a:r>
          </a:p>
          <a:p>
            <a:r>
              <a:rPr lang="cs-CZ" dirty="0"/>
              <a:t>vlastní pedagogická praxe -&gt; projevy vlastností osobnosti -&gt; formování osobnosti učitele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0DB81-E90E-9543-BA3F-C36064BB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id="{D40FB255-4E89-7644-ADAA-DA5FFA36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843" y="4579228"/>
            <a:ext cx="1288945" cy="15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2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1573-A6AB-C44F-A8E8-A750C9C9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typologie osobnosti učitele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C18F-7709-C74C-A462-934886E78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err="1"/>
              <a:t>logotrop</a:t>
            </a:r>
            <a:r>
              <a:rPr lang="cs-CZ" dirty="0"/>
              <a:t> - kladení důrazu na předmět, teoretické vědomosti a poznání, neorientuje se na žáka, přísné požadavky a vyžadování maximálního množství informací</a:t>
            </a:r>
          </a:p>
          <a:p>
            <a:pPr algn="just"/>
            <a:r>
              <a:rPr lang="cs-CZ" b="1" dirty="0" err="1"/>
              <a:t>paidotrop</a:t>
            </a:r>
            <a:r>
              <a:rPr lang="cs-CZ" dirty="0"/>
              <a:t> - snaha o pochopení žáka a o jeho výchovu, vzbuzení zájmu o učivo, více individuální přístup, respektování úrovně žáku, tendence k výběru “oblíbenců“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autoritativní</a:t>
            </a:r>
            <a:r>
              <a:rPr lang="cs-CZ" dirty="0"/>
              <a:t> typ - neuznává názory žáků, příkazy a zákazy, “nepřítel“</a:t>
            </a:r>
          </a:p>
          <a:p>
            <a:pPr algn="just"/>
            <a:r>
              <a:rPr lang="cs-CZ" b="1" dirty="0"/>
              <a:t>demokratický</a:t>
            </a:r>
            <a:r>
              <a:rPr lang="cs-CZ" dirty="0"/>
              <a:t> (praktický) typ - komunikace, volba, autorita i „přítel“</a:t>
            </a:r>
          </a:p>
          <a:p>
            <a:pPr algn="just"/>
            <a:r>
              <a:rPr lang="cs-CZ" b="1" dirty="0"/>
              <a:t>liberální</a:t>
            </a:r>
            <a:r>
              <a:rPr lang="cs-CZ" dirty="0"/>
              <a:t> (sociální) typ - volnost žáků, </a:t>
            </a:r>
            <a:r>
              <a:rPr lang="cs-CZ" dirty="0" err="1"/>
              <a:t>nedominance</a:t>
            </a:r>
            <a:r>
              <a:rPr lang="cs-CZ" dirty="0"/>
              <a:t>, „přítel“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52D65-1095-CE43-B573-1E803371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3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F7D-FC6E-364D-BEC5-A1E02201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edukátor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„ideální“ učitel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5EB2-4743-F544-A087-18885054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294965"/>
            <a:ext cx="8702605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dirty="0"/>
              <a:t> spravedlivý    přátelský    empatický    erudovaný    autoritativní    důsledný</a:t>
            </a:r>
          </a:p>
          <a:p>
            <a:pPr marL="0" indent="0" algn="just">
              <a:buNone/>
            </a:pPr>
            <a:r>
              <a:rPr lang="cs-CZ" dirty="0"/>
              <a:t>  chápající    přísný    komunikativní   koncentrovaný    soustředěný</a:t>
            </a:r>
          </a:p>
          <a:p>
            <a:pPr marL="0" indent="0" algn="just">
              <a:buNone/>
            </a:pPr>
            <a:r>
              <a:rPr lang="cs-CZ" dirty="0"/>
              <a:t>  systematický    organizující   řídící    analyzující    charakterní    věcný    milý</a:t>
            </a:r>
          </a:p>
          <a:p>
            <a:pPr marL="0" indent="0" algn="just">
              <a:buNone/>
            </a:pPr>
            <a:r>
              <a:rPr lang="cs-CZ" dirty="0"/>
              <a:t>  usměvavý    pozorný    reagující    přizpůsobivý   vychovávající    upřímný</a:t>
            </a:r>
          </a:p>
          <a:p>
            <a:pPr marL="0" indent="0" algn="just">
              <a:buNone/>
            </a:pPr>
            <a:r>
              <a:rPr lang="cs-CZ" dirty="0"/>
              <a:t> přímý    sebevědomý    nearogantní    taktní   motivující   povzbuzující</a:t>
            </a:r>
          </a:p>
          <a:p>
            <a:pPr marL="0" indent="0" algn="just">
              <a:buNone/>
            </a:pPr>
            <a:r>
              <a:rPr lang="cs-CZ" dirty="0"/>
              <a:t>  etický    trpělivý    profesionální    hodnotící   adaptující    napomáhající</a:t>
            </a:r>
          </a:p>
          <a:p>
            <a:pPr marL="0" indent="0" algn="just">
              <a:buNone/>
            </a:pPr>
            <a:r>
              <a:rPr lang="cs-CZ" dirty="0"/>
              <a:t>  korigující    výstižný   taktický   pozorný    aktivní    uvědomělý    názorný</a:t>
            </a:r>
          </a:p>
          <a:p>
            <a:pPr marL="0" indent="0" algn="just">
              <a:buNone/>
            </a:pPr>
            <a:r>
              <a:rPr lang="cs-CZ" dirty="0"/>
              <a:t>  zásadový    výrazný    pořádný    klidný   cílevědomý   přesvědčivý   vytrvalý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61E8C-4F7C-2C45-B4D9-D93B8767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8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193-26A5-7041-94B5-0530FDC9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tělesné výchovy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6209C-A3C1-1842-8D36-BA7E8713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6399"/>
            <a:ext cx="8768599" cy="480862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“stimulovat a rozvíjet bio-psycho-sociálně účinný celoživotní pohybový režim; pohybové schopnosti, dovednosti a vědomosti; morálně-volní vlastnosti osobnosti a vztah k pohybové aktivitě; pohybově zdravotní prevenci…“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vzdělávací - poznatky, postupy, metody, zásady životosprávy, pohybové dovednosti a návyky, rozvoj pohybových, senzomotorických a intelektových vlastností; základem </a:t>
            </a:r>
            <a:r>
              <a:rPr lang="cs-CZ" b="1" dirty="0"/>
              <a:t>KOMUNIKACE</a:t>
            </a:r>
          </a:p>
          <a:p>
            <a:pPr algn="just"/>
            <a:r>
              <a:rPr lang="cs-CZ" dirty="0"/>
              <a:t>výchovné - stimul charakterových vlastností, estetiky a tvořivosti, ochrany ŽP; kladný postoj k pohybu, sportovní činnosti a tělesné zdatnosti; základem </a:t>
            </a:r>
            <a:r>
              <a:rPr lang="cs-CZ" b="1" dirty="0"/>
              <a:t>CHOVÁNÍ</a:t>
            </a:r>
          </a:p>
          <a:p>
            <a:pPr algn="just"/>
            <a:r>
              <a:rPr lang="cs-CZ" dirty="0"/>
              <a:t>zdravotní - kompenzace hypokineze, regenerace duševních sil; základy hygienických návyků; základem </a:t>
            </a:r>
            <a:r>
              <a:rPr lang="cs-CZ" b="1" dirty="0"/>
              <a:t>AKTIVIZACE</a:t>
            </a:r>
          </a:p>
          <a:p>
            <a:r>
              <a:rPr lang="cs-CZ" dirty="0"/>
              <a:t>socializační - kooperace, poskytnutí dopomoci a záchrany, důvěra; sebepojetí, sebedůvěra, tolerance; základem </a:t>
            </a:r>
            <a:r>
              <a:rPr lang="cs-CZ" b="1" dirty="0"/>
              <a:t>OVLIVŇOVÁNÍ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9458-DDC0-E049-9611-6DCDCE16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81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723A2-C69B-C648-967A-5CD21B3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 b="1" dirty="0"/>
              <a:t>cíle tělesné výchovy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FC3C-21DC-4944-8F47-48D67147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D8F52-DA20-5549-B7F6-B2A9914D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44" y="846041"/>
            <a:ext cx="6953577" cy="5215182"/>
          </a:xfrm>
          <a:prstGeom prst="rect">
            <a:avLst/>
          </a:prstGeom>
        </p:spPr>
      </p:pic>
      <p:sp>
        <p:nvSpPr>
          <p:cNvPr id="2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58115-AEA7-6245-A6EA-F858FEDF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CCDFB0-DF22-2F4C-9DB9-03AC449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2000" b="1" dirty="0">
                <a:latin typeface="+mn-lt"/>
                <a:cs typeface="Times New Roman" panose="02020603050405020304" pitchFamily="18" charset="0"/>
              </a:rPr>
              <a:t>1918-1945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6D6E0-C1F5-1245-8CFD-3C8ED2658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9" r="-1" b="30143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6BA7B-A086-5344-838B-8AC348624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08" b="-3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0A56-0E17-0447-A4C1-4B37ADC5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609029" cy="4289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cs-CZ" sz="2900" b="1" dirty="0">
                <a:cs typeface="Times New Roman" panose="02020603050405020304" pitchFamily="18" charset="0"/>
              </a:rPr>
              <a:t>Tyršova národní soustava</a:t>
            </a:r>
            <a:r>
              <a:rPr lang="cs-CZ" sz="2900" dirty="0">
                <a:cs typeface="Times New Roman" panose="02020603050405020304" pitchFamily="18" charset="0"/>
              </a:rPr>
              <a:t> (1924) – doplnění kurikula</a:t>
            </a:r>
          </a:p>
          <a:p>
            <a:pPr>
              <a:lnSpc>
                <a:spcPct val="90000"/>
              </a:lnSpc>
            </a:pPr>
            <a:r>
              <a:rPr lang="cs-CZ" sz="2900" dirty="0">
                <a:cs typeface="Times New Roman" panose="02020603050405020304" pitchFamily="18" charset="0"/>
              </a:rPr>
              <a:t>postupné změny v klasifikaci - ne pouze výkon, ale i snaha</a:t>
            </a:r>
          </a:p>
          <a:p>
            <a:pPr>
              <a:lnSpc>
                <a:spcPct val="90000"/>
              </a:lnSpc>
            </a:pPr>
            <a:r>
              <a:rPr lang="cs-CZ" sz="2900" dirty="0">
                <a:cs typeface="Times New Roman" panose="02020603050405020304" pitchFamily="18" charset="0"/>
              </a:rPr>
              <a:t>orientace na individualitu žáka – přirozená cvičení</a:t>
            </a:r>
          </a:p>
          <a:p>
            <a:pPr>
              <a:lnSpc>
                <a:spcPct val="90000"/>
              </a:lnSpc>
            </a:pPr>
            <a:r>
              <a:rPr lang="cs-CZ" sz="2900" dirty="0">
                <a:cs typeface="Times New Roman" panose="02020603050405020304" pitchFamily="18" charset="0"/>
              </a:rPr>
              <a:t>první náznaky metodiky ve 40. letech 20. století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300" dirty="0">
                <a:cs typeface="Times New Roman" panose="02020603050405020304" pitchFamily="18" charset="0"/>
              </a:rPr>
              <a:t>		</a:t>
            </a:r>
            <a:endParaRPr lang="cs-CZ" sz="26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3400" dirty="0">
                <a:cs typeface="Times New Roman" panose="02020603050405020304" pitchFamily="18" charset="0"/>
              </a:rPr>
              <a:t>              </a:t>
            </a:r>
            <a:r>
              <a:rPr lang="cs-CZ" sz="2900" dirty="0">
                <a:cs typeface="Times New Roman" panose="02020603050405020304" pitchFamily="18" charset="0"/>
              </a:rPr>
              <a:t>„Ve zdravém těle, zdravý duch!“</a:t>
            </a:r>
          </a:p>
          <a:p>
            <a:pPr marL="0" indent="0">
              <a:lnSpc>
                <a:spcPct val="90000"/>
              </a:lnSpc>
              <a:buNone/>
            </a:pPr>
            <a:endParaRPr lang="cs-CZ" sz="34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https://www.youtube.com/watch?v=_WObEPeMQDU</a:t>
            </a:r>
            <a:endParaRPr lang="cs-CZ" sz="13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224D0-56EA-7D4D-93A1-DF06889C6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9E85-48F6-E34E-9C18-2A8E5046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učení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650F-16A3-A64E-94F0-8A750377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85956" cy="4483768"/>
          </a:xfrm>
        </p:spPr>
        <p:txBody>
          <a:bodyPr/>
          <a:lstStyle/>
          <a:p>
            <a:r>
              <a:rPr lang="cs-CZ" dirty="0"/>
              <a:t>reflektuje cíle tělesné výchovy</a:t>
            </a:r>
          </a:p>
          <a:p>
            <a:r>
              <a:rPr lang="cs-CZ" dirty="0"/>
              <a:t>učivo v TV rozděleno na činnosti 	1) ovlivňující zdraví</a:t>
            </a:r>
          </a:p>
          <a:p>
            <a:pPr marL="0" indent="0">
              <a:buNone/>
            </a:pPr>
            <a:r>
              <a:rPr lang="cs-CZ" dirty="0"/>
              <a:t> 									2) ovlivňující úroveň pohybových dovedností</a:t>
            </a:r>
          </a:p>
          <a:p>
            <a:pPr marL="0" indent="0">
              <a:buNone/>
            </a:pPr>
            <a:r>
              <a:rPr lang="cs-CZ" dirty="0"/>
              <a:t>									3) podporující pohybové učení</a:t>
            </a:r>
          </a:p>
          <a:p>
            <a:r>
              <a:rPr lang="cs-CZ" dirty="0"/>
              <a:t>pojem </a:t>
            </a:r>
            <a:r>
              <a:rPr lang="cs-CZ" b="1" dirty="0"/>
              <a:t>motorické učení </a:t>
            </a:r>
            <a:r>
              <a:rPr lang="cs-CZ" dirty="0"/>
              <a:t>	- identifikace a uspořádání cílů (poznání motivace a pohybových předpokladů žáků)…výběr a uspořádání učiva…průběžné a souhrnné hodnocení		</a:t>
            </a:r>
          </a:p>
          <a:p>
            <a:pPr marL="0" indent="0">
              <a:buNone/>
            </a:pPr>
            <a:r>
              <a:rPr lang="cs-CZ" dirty="0"/>
              <a:t>							- všeobecná průpravná cvičení…speciální průpravná cvičení…cvičení v lehčích podmínkách…cvičení ve ztížených podmínkách…opakování	- generalizace…diferenciace…automatizace… tvořivá koordinace</a:t>
            </a:r>
          </a:p>
          <a:p>
            <a:pPr marL="0" indent="0">
              <a:buNone/>
            </a:pPr>
            <a:r>
              <a:rPr lang="cs-CZ" dirty="0"/>
              <a:t>							 					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74709-0EE2-884A-9EEA-A3552763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8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693-8E60-564D-AEF8-199D7E55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motorické učení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65F5-FE67-9E41-A68D-05E2B3E6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BC706-CDF5-834F-9BD8-8BE866E1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2133600"/>
            <a:ext cx="6744569" cy="3777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BAA2E-30C2-C44C-BC6D-51EF62E57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0626-EB1A-2D47-9DF7-BDF348F5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motivace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5B79-E2EA-7048-956D-1EF829E6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hybným “motorem“ činnosti je motiv</a:t>
            </a:r>
          </a:p>
          <a:p>
            <a:r>
              <a:rPr lang="cs-CZ" b="1" dirty="0"/>
              <a:t>vnitřní</a:t>
            </a:r>
            <a:r>
              <a:rPr lang="cs-CZ" dirty="0"/>
              <a:t> motivace - vlastní pohnutky</a:t>
            </a:r>
          </a:p>
          <a:p>
            <a:r>
              <a:rPr lang="cs-CZ" b="1" dirty="0"/>
              <a:t>vnější motivace</a:t>
            </a:r>
            <a:r>
              <a:rPr lang="cs-CZ" dirty="0"/>
              <a:t> - motivy přicházející od druhé strany</a:t>
            </a:r>
          </a:p>
          <a:p>
            <a:r>
              <a:rPr lang="cs-CZ" b="1" dirty="0"/>
              <a:t>pozitivní</a:t>
            </a:r>
            <a:r>
              <a:rPr lang="cs-CZ" dirty="0"/>
              <a:t> a </a:t>
            </a:r>
            <a:r>
              <a:rPr lang="cs-CZ" b="1" dirty="0"/>
              <a:t>negativní</a:t>
            </a:r>
            <a:r>
              <a:rPr lang="cs-CZ" dirty="0"/>
              <a:t> motivace</a:t>
            </a:r>
          </a:p>
          <a:p>
            <a:r>
              <a:rPr lang="cs-CZ" dirty="0"/>
              <a:t>činitelé motivace - novost, uspokojení, úspěch (míra a poměr), sociální faktory, návaznost, individuální přístup</a:t>
            </a:r>
          </a:p>
          <a:p>
            <a:endParaRPr lang="cs-CZ" dirty="0"/>
          </a:p>
          <a:p>
            <a:r>
              <a:rPr lang="cs-CZ" dirty="0"/>
              <a:t>uplatňování tzv. progresivního vyučování místo tradiční výuky</a:t>
            </a:r>
          </a:p>
          <a:p>
            <a:r>
              <a:rPr lang="cs-CZ" dirty="0"/>
              <a:t>uplatňování vhodných didaktických stylů, principů a zásad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E8803-E399-9A4C-A401-8F49A3BE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7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9606-E622-5C41-87A0-36906435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didaktické styly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B665-1ED1-FD4A-A094-98260C5A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89950"/>
          </a:xfrm>
        </p:spPr>
        <p:txBody>
          <a:bodyPr/>
          <a:lstStyle/>
          <a:p>
            <a:r>
              <a:rPr lang="cs-CZ" dirty="0"/>
              <a:t>projev činnosti a interakce učitel-žák</a:t>
            </a:r>
          </a:p>
          <a:p>
            <a:r>
              <a:rPr lang="cs-CZ" dirty="0"/>
              <a:t>otázka cíle vyučování a fáze nácviku</a:t>
            </a:r>
          </a:p>
          <a:p>
            <a:r>
              <a:rPr lang="cs-CZ" dirty="0"/>
              <a:t>aspekt kvality a kvantity materiálního vybavení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styl 		A </a:t>
            </a:r>
            <a:r>
              <a:rPr lang="cs-CZ" b="1" dirty="0"/>
              <a:t>příkazový</a:t>
            </a:r>
            <a:r>
              <a:rPr lang="cs-CZ" dirty="0"/>
              <a:t>							B </a:t>
            </a:r>
            <a:r>
              <a:rPr lang="cs-CZ" b="1" dirty="0"/>
              <a:t>praktický</a:t>
            </a:r>
          </a:p>
          <a:p>
            <a:pPr marL="0" indent="0">
              <a:buNone/>
            </a:pPr>
            <a:r>
              <a:rPr lang="cs-CZ" dirty="0"/>
              <a:t>			C </a:t>
            </a:r>
            <a:r>
              <a:rPr lang="cs-CZ" b="1" dirty="0"/>
              <a:t>reciproční	</a:t>
            </a:r>
            <a:r>
              <a:rPr lang="cs-CZ" dirty="0"/>
              <a:t>					D </a:t>
            </a:r>
            <a:r>
              <a:rPr lang="cs-CZ" b="1" dirty="0"/>
              <a:t>se sebehodnocením</a:t>
            </a:r>
          </a:p>
          <a:p>
            <a:pPr marL="0" indent="0">
              <a:buNone/>
            </a:pPr>
            <a:r>
              <a:rPr lang="cs-CZ" dirty="0"/>
              <a:t>			E </a:t>
            </a:r>
            <a:r>
              <a:rPr lang="cs-CZ" b="1" dirty="0"/>
              <a:t>s nabídkou</a:t>
            </a:r>
            <a:r>
              <a:rPr lang="cs-CZ" dirty="0"/>
              <a:t>						F </a:t>
            </a:r>
            <a:r>
              <a:rPr lang="cs-CZ" b="1" dirty="0"/>
              <a:t>s řízeným objevováním</a:t>
            </a:r>
          </a:p>
          <a:p>
            <a:pPr marL="0" indent="0">
              <a:buNone/>
            </a:pPr>
            <a:r>
              <a:rPr lang="cs-CZ" dirty="0"/>
              <a:t>			G </a:t>
            </a:r>
            <a:r>
              <a:rPr lang="cs-CZ" b="1" dirty="0"/>
              <a:t>se samostatným objevováním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/>
              <a:t>			H </a:t>
            </a:r>
            <a:r>
              <a:rPr lang="cs-CZ" b="1" dirty="0"/>
              <a:t>s autonomním rozhodováním žáka o učivu/stylu</a:t>
            </a:r>
          </a:p>
          <a:p>
            <a:r>
              <a:rPr lang="cs-CZ" dirty="0"/>
              <a:t>v tělesné výchově především styly A-E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B2372-5100-2943-88B7-54B3D4F1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4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1DCF-708B-7243-963C-998D697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didaktické zásady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08AD-6564-9D44-87B6-8CD30CD6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01253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souladu s cíli a zákonitostmi vyučovacího procesu</a:t>
            </a:r>
          </a:p>
          <a:p>
            <a:r>
              <a:rPr lang="cs-CZ" dirty="0"/>
              <a:t>určují charakter a efektivitu 👆🏼</a:t>
            </a:r>
          </a:p>
          <a:p>
            <a:r>
              <a:rPr lang="cs-CZ" b="1" dirty="0"/>
              <a:t>zásada uvědomělosti a aktivity</a:t>
            </a:r>
            <a:r>
              <a:rPr lang="cs-CZ" dirty="0"/>
              <a:t> - pochopení smyslu a podstaty, výsledek poznání a vědění</a:t>
            </a:r>
          </a:p>
          <a:p>
            <a:r>
              <a:rPr lang="cs-CZ" b="1" dirty="0"/>
              <a:t>zásada názornosti</a:t>
            </a:r>
            <a:r>
              <a:rPr lang="cs-CZ" dirty="0"/>
              <a:t> - vytváření představ a pojmů na základě vnímání, přímá a nepřímá ukázka, didaktická technika</a:t>
            </a:r>
          </a:p>
          <a:p>
            <a:r>
              <a:rPr lang="cs-CZ" b="1" dirty="0"/>
              <a:t>zásada soustavnosti</a:t>
            </a:r>
            <a:r>
              <a:rPr lang="cs-CZ" dirty="0"/>
              <a:t> - logické uspořádání, návaznost, známé -&gt; neznámé, jednoduché -&gt; složitější, konkrétní -&gt; abstraktní</a:t>
            </a:r>
          </a:p>
          <a:p>
            <a:r>
              <a:rPr lang="cs-CZ" b="1" dirty="0"/>
              <a:t>zásada přiměřenosti</a:t>
            </a:r>
            <a:r>
              <a:rPr lang="cs-CZ" dirty="0"/>
              <a:t> - obsah a rozsah odpovídá stupni rozvoje a schopností, diferenciace vnější a vnitřní</a:t>
            </a:r>
          </a:p>
          <a:p>
            <a:r>
              <a:rPr lang="cs-CZ" b="1" dirty="0"/>
              <a:t>zásada trvalosti</a:t>
            </a:r>
            <a:r>
              <a:rPr lang="cs-CZ" dirty="0"/>
              <a:t> - opakování, efektivní zapamatování a vybavení si vědomostí a dovedností</a:t>
            </a:r>
          </a:p>
          <a:p>
            <a:r>
              <a:rPr lang="cs-CZ" dirty="0"/>
              <a:t>provázány s didaktickými styly a vyučovacími metodami a postupy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E6BE8-F89E-0E4B-A678-0E6A2B3E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8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D70A-01F9-F340-BAF9-3DD90546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vyučovací metody 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BFDA-D00D-F44E-901E-01C80B43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uspořádání učiva, činnosti učitele a žáka</a:t>
            </a:r>
          </a:p>
          <a:p>
            <a:r>
              <a:rPr lang="cs-CZ" dirty="0"/>
              <a:t>v rámci edukačního procesu</a:t>
            </a:r>
          </a:p>
          <a:p>
            <a:endParaRPr lang="cs-CZ" dirty="0"/>
          </a:p>
          <a:p>
            <a:r>
              <a:rPr lang="cs-CZ" b="1" dirty="0"/>
              <a:t>motivační</a:t>
            </a:r>
            <a:r>
              <a:rPr lang="cs-CZ" dirty="0"/>
              <a:t> - viz motivace 👆🏼, souvislost s potřebami a </a:t>
            </a:r>
            <a:r>
              <a:rPr lang="cs-CZ" dirty="0" err="1"/>
              <a:t>incentivy</a:t>
            </a:r>
            <a:r>
              <a:rPr lang="cs-CZ" dirty="0"/>
              <a:t> (přístup individuální, typologický, topologický)</a:t>
            </a:r>
          </a:p>
          <a:p>
            <a:r>
              <a:rPr lang="cs-CZ" b="1" dirty="0"/>
              <a:t>expoziční</a:t>
            </a:r>
            <a:r>
              <a:rPr lang="cs-CZ" dirty="0"/>
              <a:t> - předání obsahu učiva žákovi (přímo, zprostředkovaně, heuristicky, samostatně), souvislost s didaktickými styly</a:t>
            </a:r>
          </a:p>
          <a:p>
            <a:r>
              <a:rPr lang="cs-CZ" b="1" dirty="0"/>
              <a:t>fixační</a:t>
            </a:r>
            <a:r>
              <a:rPr lang="cs-CZ" dirty="0"/>
              <a:t> - procvičení, upevnění a zdokonalení, souvislost s věkem a osobnostními vlastnostmi žáků a typem nacvičovaného</a:t>
            </a:r>
          </a:p>
          <a:p>
            <a:r>
              <a:rPr lang="cs-CZ" b="1" dirty="0"/>
              <a:t>diagnostické</a:t>
            </a:r>
            <a:r>
              <a:rPr lang="cs-CZ" dirty="0"/>
              <a:t> - hodnocení, kontrola; vstupní, průběžná a finální diagnostika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8262D-D4BD-DD4C-82B4-44D4940F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9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C6D1-35BF-DC45-89A5-FB88A4A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vyučovací postupy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D216-2E35-E441-8FFE-F61A2829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strategie ve vzdělávacím procesu</a:t>
            </a:r>
          </a:p>
          <a:p>
            <a:endParaRPr lang="cs-CZ" dirty="0"/>
          </a:p>
          <a:p>
            <a:r>
              <a:rPr lang="cs-CZ" b="1" dirty="0"/>
              <a:t>komplexní</a:t>
            </a:r>
            <a:r>
              <a:rPr lang="cs-CZ" dirty="0"/>
              <a:t> postup - jednoduché cviky (základní gymnastika, průpravná cvičení), aplikace u dětí předškolního a mladšího školního věku</a:t>
            </a:r>
          </a:p>
          <a:p>
            <a:r>
              <a:rPr lang="cs-CZ" b="1" dirty="0"/>
              <a:t>analyticko-syntetický</a:t>
            </a:r>
            <a:r>
              <a:rPr lang="cs-CZ" dirty="0"/>
              <a:t> postup - nácvik složitých pohybových struktur (sportovní gymnastika), opakování jednotlivých částí a následné propojování, aplikace u starších dětí</a:t>
            </a:r>
          </a:p>
          <a:p>
            <a:r>
              <a:rPr lang="cs-CZ" b="1" dirty="0"/>
              <a:t>synteticko-analytický</a:t>
            </a:r>
            <a:r>
              <a:rPr lang="cs-CZ" dirty="0"/>
              <a:t> postup - kombinace obou předchozích postupů (sportovní hry), aplikace u starších dětí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481DC-3671-2A47-805B-835190D4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5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2805-E81D-B241-AADD-690C207C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organizační formy výuky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0F1A-3719-5D46-BE00-5929811B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uspořádání organizačních a didaktických podmínek vyučování</a:t>
            </a:r>
          </a:p>
          <a:p>
            <a:endParaRPr lang="cs-CZ" dirty="0"/>
          </a:p>
          <a:p>
            <a:r>
              <a:rPr lang="cs-CZ" b="1" dirty="0"/>
              <a:t>povinné</a:t>
            </a:r>
            <a:r>
              <a:rPr lang="cs-CZ" dirty="0"/>
              <a:t> - vyučovací jednotka, výchova v přírodě, výcvikové kurzy (pouze doporučovány), zdravotní tělesná výchova</a:t>
            </a:r>
          </a:p>
          <a:p>
            <a:r>
              <a:rPr lang="cs-CZ" b="1" dirty="0"/>
              <a:t>nepovinné</a:t>
            </a:r>
            <a:r>
              <a:rPr lang="cs-CZ" dirty="0"/>
              <a:t> - volitelný předmět „sporty a pohybové aktivity“</a:t>
            </a:r>
          </a:p>
          <a:p>
            <a:r>
              <a:rPr lang="cs-CZ" b="1" dirty="0"/>
              <a:t>doplňkové</a:t>
            </a:r>
            <a:r>
              <a:rPr lang="cs-CZ" dirty="0"/>
              <a:t> - cvičení v jiných hodinách, pohybové přestávky</a:t>
            </a:r>
          </a:p>
          <a:p>
            <a:r>
              <a:rPr lang="cs-CZ" b="1" dirty="0"/>
              <a:t>zájmové</a:t>
            </a:r>
            <a:r>
              <a:rPr lang="cs-CZ" dirty="0"/>
              <a:t> - soutěže, kroužky, zájezdy, výlety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09BF2-0C81-3D4B-B527-96EFA6EF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6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DC3C-D8D2-7E4D-8791-585CB906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vyučovací jednotka obecně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0486-9DF3-7B4A-A9BD-4811CBFC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organizační forma povinných předmětů</a:t>
            </a:r>
          </a:p>
          <a:p>
            <a:r>
              <a:rPr lang="cs-CZ" dirty="0"/>
              <a:t>uspořádaný systém hlavních prvků výchovně-vzdělávacího procesu</a:t>
            </a:r>
          </a:p>
          <a:p>
            <a:r>
              <a:rPr lang="cs-CZ" dirty="0"/>
              <a:t>determinována obsahy a cíli</a:t>
            </a:r>
          </a:p>
          <a:p>
            <a:r>
              <a:rPr lang="cs-CZ" dirty="0"/>
              <a:t>samostatný celek se souvislostí s předchozími i následujícími jednotkami</a:t>
            </a:r>
          </a:p>
          <a:p>
            <a:r>
              <a:rPr lang="cs-CZ" dirty="0"/>
              <a:t>dle RVP 45 minut</a:t>
            </a:r>
          </a:p>
          <a:p>
            <a:endParaRPr lang="cs-CZ" dirty="0"/>
          </a:p>
          <a:p>
            <a:r>
              <a:rPr lang="cs-CZ" dirty="0"/>
              <a:t>dělení dle: </a:t>
            </a:r>
            <a:r>
              <a:rPr lang="cs-CZ" b="1" dirty="0"/>
              <a:t>hlavních složek v-v procesu</a:t>
            </a:r>
            <a:r>
              <a:rPr lang="cs-CZ" dirty="0"/>
              <a:t> (viz vyučovací metody), </a:t>
            </a:r>
            <a:r>
              <a:rPr lang="cs-CZ" b="1" dirty="0"/>
              <a:t>obsahu</a:t>
            </a:r>
            <a:r>
              <a:rPr lang="cs-CZ" dirty="0"/>
              <a:t> (gymnastika, úpoly, atletika…), </a:t>
            </a:r>
            <a:r>
              <a:rPr lang="cs-CZ" b="1" dirty="0"/>
              <a:t>tematické činnosti </a:t>
            </a:r>
            <a:r>
              <a:rPr lang="cs-CZ" dirty="0"/>
              <a:t>(monotematické, smíšené), pohlaví, </a:t>
            </a:r>
            <a:r>
              <a:rPr lang="cs-CZ" b="1" dirty="0"/>
              <a:t>intencionality</a:t>
            </a:r>
            <a:r>
              <a:rPr lang="cs-CZ" dirty="0"/>
              <a:t> (povinné, nepovinné)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15A3A-AF1C-EC44-8ED1-B5F11BBB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44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ED23-C4DF-E649-B85F-D3ADB456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vyučovací jednotka TV a její struktura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0285-9A31-5844-9FE0-621EC6C48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10029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součást povinných předmětů základního i středního vzdělávání</a:t>
            </a:r>
          </a:p>
          <a:p>
            <a:r>
              <a:rPr lang="cs-CZ" dirty="0"/>
              <a:t>běžně 2x týdně 45min (doporučeno 3x45)</a:t>
            </a:r>
          </a:p>
          <a:p>
            <a:r>
              <a:rPr lang="cs-CZ" dirty="0"/>
              <a:t>komplexní působení</a:t>
            </a:r>
          </a:p>
          <a:p>
            <a:endParaRPr lang="cs-CZ" dirty="0"/>
          </a:p>
          <a:p>
            <a:r>
              <a:rPr lang="cs-CZ" b="1" dirty="0"/>
              <a:t>úvodní část </a:t>
            </a:r>
            <a:r>
              <a:rPr lang="cs-CZ" dirty="0"/>
              <a:t>- uvedení do VJ (odlišné od jiných předmětů), nástup, cíl(e) hodiny, rušná (zahřátí organismu, pohybové hry) a průpravná (strečink) část, 8-15 minut</a:t>
            </a:r>
          </a:p>
          <a:p>
            <a:r>
              <a:rPr lang="cs-CZ" b="1" dirty="0"/>
              <a:t>hlavní část</a:t>
            </a:r>
            <a:r>
              <a:rPr lang="cs-CZ" dirty="0"/>
              <a:t> - základ VJ, nácvik nových pohybových dovedností (praktická ukázka - zásady?) či opakování (procvičování, zdokonalování) již naučených, 22-30 minut</a:t>
            </a:r>
          </a:p>
          <a:p>
            <a:r>
              <a:rPr lang="cs-CZ" b="1" dirty="0"/>
              <a:t>závěrečná část </a:t>
            </a:r>
            <a:r>
              <a:rPr lang="cs-CZ" dirty="0"/>
              <a:t>- kompenzační cvičení, uklidnění organismu, hodnocení hodiny, 6-10 minut</a:t>
            </a: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BD83F-31F9-F746-B011-7DA2715E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ECF3-AEB7-394D-ABED-96CAB9B3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 </a:t>
            </a:r>
            <a:r>
              <a:rPr lang="cs-CZ" sz="2000" b="1" dirty="0">
                <a:cs typeface="Times New Roman" panose="02020603050405020304" pitchFamily="18" charset="0"/>
              </a:rPr>
              <a:t>1948-1989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067F-63C0-9545-8C39-AF2C7E27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povinná tělesná výchova na všech typech škol – 1948</a:t>
            </a:r>
          </a:p>
          <a:p>
            <a:r>
              <a:rPr lang="cs-CZ" dirty="0">
                <a:cs typeface="Times New Roman" panose="02020603050405020304" pitchFamily="18" charset="0"/>
              </a:rPr>
              <a:t>od 6. ročníku genderové dělení </a:t>
            </a:r>
          </a:p>
          <a:p>
            <a:r>
              <a:rPr lang="cs-CZ" dirty="0">
                <a:cs typeface="Times New Roman" panose="02020603050405020304" pitchFamily="18" charset="0"/>
              </a:rPr>
              <a:t>orientace znovu na výkon – sportovní zaměření</a:t>
            </a:r>
          </a:p>
          <a:p>
            <a:r>
              <a:rPr lang="cs-CZ" dirty="0">
                <a:cs typeface="Times New Roman" panose="02020603050405020304" pitchFamily="18" charset="0"/>
              </a:rPr>
              <a:t>formulace zdravotních, vzdělávacích a výchovných cílů</a:t>
            </a:r>
          </a:p>
          <a:p>
            <a:r>
              <a:rPr lang="cs-CZ" dirty="0">
                <a:cs typeface="Times New Roman" panose="02020603050405020304" pitchFamily="18" charset="0"/>
              </a:rPr>
              <a:t>v osnovách gymnastika, atletika, hry, plavání, lyžování, bruslení + teorie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EE4BA-307D-6D4D-A00D-E1803931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8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E491-7D21-EE47-9F82-E5155D55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tělesné výchovy</a:t>
            </a:r>
            <a:br>
              <a:rPr lang="cs-CZ" b="1" dirty="0"/>
            </a:br>
            <a:br>
              <a:rPr lang="cs-CZ" sz="2000" b="1" dirty="0"/>
            </a:br>
            <a:r>
              <a:rPr lang="cs-CZ" sz="2000" b="1" dirty="0"/>
              <a:t>bezpečnost</a:t>
            </a: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0397-A74F-4A45-BAA4-CD91A242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nutnost znalosti zákonných bezpečnostních předpisů ze strany učitele</a:t>
            </a:r>
          </a:p>
          <a:p>
            <a:r>
              <a:rPr lang="cs-CZ" b="1" dirty="0"/>
              <a:t>zodpovědnost za bezpečnost žáků</a:t>
            </a:r>
          </a:p>
          <a:p>
            <a:r>
              <a:rPr lang="cs-CZ" dirty="0"/>
              <a:t>školní řád, provozní řády, organizační směrnice</a:t>
            </a:r>
          </a:p>
          <a:p>
            <a:endParaRPr lang="cs-CZ" dirty="0"/>
          </a:p>
          <a:p>
            <a:r>
              <a:rPr lang="cs-CZ" dirty="0"/>
              <a:t>poučení o bezpečnosti (na začátku </a:t>
            </a:r>
            <a:r>
              <a:rPr lang="cs-CZ" dirty="0" err="1"/>
              <a:t>šk</a:t>
            </a:r>
            <a:r>
              <a:rPr lang="cs-CZ" dirty="0"/>
              <a:t>. roku), upozornění na možná rizika, kontrola nářadí a náčiní, dopomoc, záchrana, respektování didaktických zásad…</a:t>
            </a:r>
          </a:p>
          <a:p>
            <a:r>
              <a:rPr lang="cs-CZ" dirty="0"/>
              <a:t>při úrazu -&gt; poskytnutí první pomoci, zajištění lékařského ošetření, záznam do knihy úrazů, vyrozumění zákonného zástupce</a:t>
            </a:r>
          </a:p>
          <a:p>
            <a:r>
              <a:rPr lang="cs-CZ" dirty="0"/>
              <a:t>činitelé ovlivňující bezpečnost - učitel, žák, podmínky, kurikulum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301BE-1A3A-7C40-B823-C2D7B0C4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B2167-5D2A-6446-A1B6-7C674BBD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 </a:t>
            </a:r>
            <a:r>
              <a:rPr lang="cs-CZ" sz="2000" b="1" dirty="0">
                <a:cs typeface="Times New Roman" panose="02020603050405020304" pitchFamily="18" charset="0"/>
              </a:rPr>
              <a:t>1948-1989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A2E6-1967-7A41-AC33-2C2C3F93C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1" r="3804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9486-5974-C148-8D46-0B92EE09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465211" cy="43701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sz="1900" dirty="0">
                <a:cs typeface="Times New Roman" panose="02020603050405020304" pitchFamily="18" charset="0"/>
              </a:rPr>
              <a:t>vznik pedagogických VŠ – příprava učitelů tělesné výchovy</a:t>
            </a:r>
          </a:p>
          <a:p>
            <a:pPr>
              <a:lnSpc>
                <a:spcPct val="90000"/>
              </a:lnSpc>
            </a:pPr>
            <a:r>
              <a:rPr lang="cs-CZ" sz="1900" dirty="0">
                <a:cs typeface="Times New Roman" panose="02020603050405020304" pitchFamily="18" charset="0"/>
              </a:rPr>
              <a:t>tělesná výchova ovlivněna sovětským systémem (zrušen Sokol)</a:t>
            </a:r>
          </a:p>
          <a:p>
            <a:pPr>
              <a:lnSpc>
                <a:spcPct val="90000"/>
              </a:lnSpc>
            </a:pPr>
            <a:r>
              <a:rPr lang="cs-CZ" sz="1900" dirty="0">
                <a:cs typeface="Times New Roman" panose="02020603050405020304" pitchFamily="18" charset="0"/>
              </a:rPr>
              <a:t>normativní osnovy – zvýšené požadavky (odznak zdatnosti)</a:t>
            </a:r>
          </a:p>
          <a:p>
            <a:pPr>
              <a:lnSpc>
                <a:spcPct val="90000"/>
              </a:lnSpc>
            </a:pPr>
            <a:r>
              <a:rPr lang="cs-CZ" sz="1900" dirty="0">
                <a:cs typeface="Times New Roman" panose="02020603050405020304" pitchFamily="18" charset="0"/>
              </a:rPr>
              <a:t>snaha o propojení školní tělesné výchovy se zájmovou – jednotné osnovy</a:t>
            </a:r>
          </a:p>
          <a:p>
            <a:pPr>
              <a:lnSpc>
                <a:spcPct val="90000"/>
              </a:lnSpc>
            </a:pPr>
            <a:r>
              <a:rPr lang="cs-CZ" sz="1900" dirty="0">
                <a:cs typeface="Times New Roman" panose="02020603050405020304" pitchFamily="18" charset="0"/>
              </a:rPr>
              <a:t>ignorace pohybově znevýhodněných jedinců</a:t>
            </a:r>
          </a:p>
          <a:p>
            <a:pPr>
              <a:lnSpc>
                <a:spcPct val="90000"/>
              </a:lnSpc>
            </a:pPr>
            <a:r>
              <a:rPr lang="cs-CZ" sz="1900" dirty="0">
                <a:cs typeface="Times New Roman" panose="02020603050405020304" pitchFamily="18" charset="0"/>
              </a:rPr>
              <a:t>tendence o změnu ze sportovního zaměření tělesné výchovy na prožitek a kladný vztah k pohybovým činnostem</a:t>
            </a: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100" dirty="0">
                <a:cs typeface="Times New Roman" panose="02020603050405020304" pitchFamily="18" charset="0"/>
              </a:rPr>
              <a:t>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 dirty="0">
                <a:cs typeface="Times New Roman" panose="02020603050405020304" pitchFamily="18" charset="0"/>
              </a:rPr>
              <a:t>	     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1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https://www.youtube.com/watch?v=dgu9cvChOlY</a:t>
            </a:r>
            <a:endParaRPr lang="cs-CZ" sz="1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992B0-6312-1841-8942-09FCBB87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5397-F1F5-6A45-B868-EABB557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vývoj tělesné výchovy     </a:t>
            </a:r>
            <a:r>
              <a:rPr lang="cs-CZ" sz="2000" b="1" dirty="0">
                <a:cs typeface="Times New Roman" panose="02020603050405020304" pitchFamily="18" charset="0"/>
              </a:rPr>
              <a:t>1989-2007</a:t>
            </a:r>
            <a:endParaRPr lang="cs-CZ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C527-D581-1F47-9768-BCB28805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cs typeface="Times New Roman" panose="02020603050405020304" pitchFamily="18" charset="0"/>
              </a:rPr>
              <a:t>společenské změny = změny školství (liberalizace kurikul, diverzifikace škol)</a:t>
            </a:r>
          </a:p>
          <a:p>
            <a:pPr algn="just"/>
            <a:r>
              <a:rPr lang="cs-CZ" dirty="0">
                <a:cs typeface="Times New Roman" panose="02020603050405020304" pitchFamily="18" charset="0"/>
              </a:rPr>
              <a:t>PŠD zkrácena na 9 let, ZŠ prodloužena na 9 let (v 70. letech 10 a 8)</a:t>
            </a:r>
          </a:p>
          <a:p>
            <a:pPr algn="just"/>
            <a:r>
              <a:rPr lang="cs-CZ" dirty="0">
                <a:cs typeface="Times New Roman" panose="02020603050405020304" pitchFamily="18" charset="0"/>
              </a:rPr>
              <a:t>2-3 hodiny tělesné výchovy týdně – optimalizace dle jednotlivých škol</a:t>
            </a:r>
          </a:p>
          <a:p>
            <a:pPr algn="just"/>
            <a:r>
              <a:rPr lang="cs-CZ" dirty="0">
                <a:cs typeface="Times New Roman" panose="02020603050405020304" pitchFamily="18" charset="0"/>
              </a:rPr>
              <a:t>soustředěné vyučování</a:t>
            </a:r>
          </a:p>
          <a:p>
            <a:pPr algn="just"/>
            <a:r>
              <a:rPr lang="cs-CZ" dirty="0">
                <a:cs typeface="Times New Roman" panose="02020603050405020304" pitchFamily="18" charset="0"/>
              </a:rPr>
              <a:t>respektování ontogenetického vývoje jedince (senzitivní období)</a:t>
            </a:r>
          </a:p>
          <a:p>
            <a:pPr algn="just"/>
            <a:r>
              <a:rPr lang="cs-CZ" b="1" dirty="0">
                <a:cs typeface="Times New Roman" panose="02020603050405020304" pitchFamily="18" charset="0"/>
              </a:rPr>
              <a:t>2001 – Bílá kniha</a:t>
            </a:r>
          </a:p>
          <a:p>
            <a:pPr algn="just"/>
            <a:r>
              <a:rPr lang="cs-CZ" b="1" dirty="0">
                <a:cs typeface="Times New Roman" panose="02020603050405020304" pitchFamily="18" charset="0"/>
              </a:rPr>
              <a:t>2007 – RVP (ŠVP)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53590-531F-FA40-913A-993B4C79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4DB5-B56E-5B49-BC61-09DF8417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tělesná výchova</a:t>
            </a:r>
            <a:r>
              <a:rPr lang="cs-CZ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1474-6DD9-A841-8057-7B8576ECB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cs typeface="Times New Roman" panose="02020603050405020304" pitchFamily="18" charset="0"/>
              </a:rPr>
              <a:t>“cílevědomá výchovná a vzdělávací činnost působící na tělesný a pohybový vývoj člověka, upevňování jeho zdraví, zvyšování tělesné zdatnosti a pohybové výkonnosti, na utváření trvalého vztahu člověka k pohybové aktivitě“</a:t>
            </a:r>
          </a:p>
          <a:p>
            <a:pPr algn="just"/>
            <a:r>
              <a:rPr lang="cs-CZ" b="1" dirty="0">
                <a:cs typeface="Times New Roman" panose="02020603050405020304" pitchFamily="18" charset="0"/>
              </a:rPr>
              <a:t>základní, rekreační, zdravotní </a:t>
            </a:r>
            <a:r>
              <a:rPr lang="cs-CZ" dirty="0">
                <a:cs typeface="Times New Roman" panose="02020603050405020304" pitchFamily="18" charset="0"/>
              </a:rPr>
              <a:t>(specializovaná)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60FF7-27DB-4C41-B8AF-398965A6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8" y="4436434"/>
            <a:ext cx="2546362" cy="17033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466D58-2B6E-3D45-8CB7-BAFD9B097655}"/>
                  </a:ext>
                </a:extLst>
              </p14:cNvPr>
              <p14:cNvContentPartPr/>
              <p14:nvPr/>
            </p14:nvContentPartPr>
            <p14:xfrm>
              <a:off x="3099960" y="4257990"/>
              <a:ext cx="2881800" cy="1944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466D58-2B6E-3D45-8CB7-BAFD9B097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960" y="4221990"/>
                <a:ext cx="2953440" cy="20156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9916D83-EA8C-3341-864F-D6A40304D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11" y="4436433"/>
            <a:ext cx="2754313" cy="1768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0588E6-2266-8942-B774-26518FC7D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A936F-29E3-9A4B-9F87-46D4F344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48374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cs typeface="Times New Roman" panose="02020603050405020304" pitchFamily="18" charset="0"/>
              </a:rPr>
              <a:t>didaktika tělesné výchovy</a:t>
            </a:r>
            <a:br>
              <a:rPr lang="cs-CZ" sz="1700" b="1" dirty="0">
                <a:cs typeface="Times New Roman" panose="02020603050405020304" pitchFamily="18" charset="0"/>
              </a:rPr>
            </a:br>
            <a:br>
              <a:rPr lang="cs-CZ" sz="1700" b="1" dirty="0">
                <a:cs typeface="Times New Roman" panose="02020603050405020304" pitchFamily="18" charset="0"/>
              </a:rPr>
            </a:br>
            <a:r>
              <a:rPr lang="cs-CZ" sz="2200" b="1" dirty="0">
                <a:cs typeface="Times New Roman" panose="02020603050405020304" pitchFamily="18" charset="0"/>
              </a:rPr>
              <a:t>didaktika</a:t>
            </a:r>
            <a:br>
              <a:rPr lang="cs-CZ" sz="1700" b="1" dirty="0">
                <a:cs typeface="Times New Roman" panose="02020603050405020304" pitchFamily="18" charset="0"/>
              </a:rPr>
            </a:br>
            <a:br>
              <a:rPr lang="cs-CZ" sz="1700" b="1" dirty="0">
                <a:cs typeface="Times New Roman" panose="02020603050405020304" pitchFamily="18" charset="0"/>
              </a:rPr>
            </a:br>
            <a:endParaRPr lang="cs-CZ" sz="1700" b="1" dirty="0"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9EDA-BD07-DD41-8618-46380ECE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297729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cs typeface="Times New Roman" panose="02020603050405020304" pitchFamily="18" charset="0"/>
              </a:rPr>
              <a:t>„teorie vzdělávacího procesu ve vyučování“</a:t>
            </a:r>
          </a:p>
          <a:p>
            <a:pPr>
              <a:lnSpc>
                <a:spcPct val="90000"/>
              </a:lnSpc>
            </a:pPr>
            <a:r>
              <a:rPr lang="cs-CZ" dirty="0">
                <a:cs typeface="Times New Roman" panose="02020603050405020304" pitchFamily="18" charset="0"/>
              </a:rPr>
              <a:t>pojem propracován J.A. Komenským</a:t>
            </a:r>
          </a:p>
          <a:p>
            <a:pPr>
              <a:lnSpc>
                <a:spcPct val="90000"/>
              </a:lnSpc>
            </a:pPr>
            <a:r>
              <a:rPr lang="cs-CZ" dirty="0">
                <a:cs typeface="Times New Roman" panose="02020603050405020304" pitchFamily="18" charset="0"/>
              </a:rPr>
              <a:t>obecná didaktika – společné znaky vzdělávacího procesu</a:t>
            </a:r>
          </a:p>
          <a:p>
            <a:pPr>
              <a:lnSpc>
                <a:spcPct val="90000"/>
              </a:lnSpc>
            </a:pPr>
            <a:r>
              <a:rPr lang="cs-CZ" dirty="0">
                <a:cs typeface="Times New Roman" panose="02020603050405020304" pitchFamily="18" charset="0"/>
              </a:rPr>
              <a:t>aplikovaná didaktika – konkrétní zaměření na daný předmět</a:t>
            </a:r>
          </a:p>
          <a:p>
            <a:pPr>
              <a:lnSpc>
                <a:spcPct val="90000"/>
              </a:lnSpc>
            </a:pPr>
            <a:r>
              <a:rPr lang="cs-CZ" dirty="0">
                <a:cs typeface="Times New Roman" panose="02020603050405020304" pitchFamily="18" charset="0"/>
              </a:rPr>
              <a:t>didaktika tělesné výchovy ve dvou smyslech 	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800" dirty="0">
                <a:cs typeface="Times New Roman" panose="02020603050405020304" pitchFamily="18" charset="0"/>
              </a:rPr>
              <a:t>	akademická vědní disciplína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cs typeface="Times New Roman" panose="02020603050405020304" pitchFamily="18" charset="0"/>
              </a:rPr>
              <a:t>			 studijní předmět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F8DBD-1CC0-144F-B79F-A0E81B00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49" y="2138286"/>
            <a:ext cx="5451627" cy="3064335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BAE14-15BA-E24E-8CDB-A6C926C8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095" y="434450"/>
            <a:ext cx="792266" cy="4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62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3333</Words>
  <Application>Microsoft Macintosh PowerPoint</Application>
  <PresentationFormat>Widescreen</PresentationFormat>
  <Paragraphs>408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Century Gothic</vt:lpstr>
      <vt:lpstr>Times New Roman</vt:lpstr>
      <vt:lpstr>Wingdings 3</vt:lpstr>
      <vt:lpstr>Wisp</vt:lpstr>
      <vt:lpstr>Didaktika tělesné výchovy</vt:lpstr>
      <vt:lpstr>osnova</vt:lpstr>
      <vt:lpstr>vývoj tělesné výchovy    1600 - 1918</vt:lpstr>
      <vt:lpstr>vývoj tělesné výchovy     1918-1945</vt:lpstr>
      <vt:lpstr>vývoj tělesné výchovy     1948-1989</vt:lpstr>
      <vt:lpstr>vývoj tělesné výchovy     1948-1989</vt:lpstr>
      <vt:lpstr>vývoj tělesné výchovy     1989-2007</vt:lpstr>
      <vt:lpstr>didaktika tělesné výchovy tělesná výchova </vt:lpstr>
      <vt:lpstr>didaktika tělesné výchovy  didaktika  </vt:lpstr>
      <vt:lpstr>didaktika tělesné výchovy  didaktický proces</vt:lpstr>
      <vt:lpstr>didaktika tělesné výchovy  výzkum</vt:lpstr>
      <vt:lpstr>didaktika tělesné výchovy  výzkum</vt:lpstr>
      <vt:lpstr>didaktika tělesné výchovy  výzkum</vt:lpstr>
      <vt:lpstr>kurikulární dokumenty  reforma…proč?</vt:lpstr>
      <vt:lpstr>kurikulární dokumenty  RVP a ŠVP</vt:lpstr>
      <vt:lpstr>kurikulární dokumenty  oblast “Člověk a zdraví“</vt:lpstr>
      <vt:lpstr>kurikulární dokumenty  kompetence (způsobilost)</vt:lpstr>
      <vt:lpstr>edukační proces  typy</vt:lpstr>
      <vt:lpstr>edukační proces  formy  </vt:lpstr>
      <vt:lpstr>edukační proces  efekty</vt:lpstr>
      <vt:lpstr>edukační proces  fáze plánování</vt:lpstr>
      <vt:lpstr>edukační proces  fáze plánování</vt:lpstr>
      <vt:lpstr>edukační proces  fáze přípravy</vt:lpstr>
      <vt:lpstr>edukační proces  fáze hodnocení</vt:lpstr>
      <vt:lpstr>edukační proces  fáze hodnocení</vt:lpstr>
      <vt:lpstr>edukant  periodizace - pojmy</vt:lpstr>
      <vt:lpstr>edukant  periodizace vývoje</vt:lpstr>
      <vt:lpstr>edukant  somatotyp</vt:lpstr>
      <vt:lpstr>edukant  pohybové schopnosti - struktura</vt:lpstr>
      <vt:lpstr>edukant  pohybové schopnosti - diagnostika</vt:lpstr>
      <vt:lpstr>edukant  výběr talentů a TV talentovaných</vt:lpstr>
      <vt:lpstr>edukant  TV zdravotně oslabených</vt:lpstr>
      <vt:lpstr>edukátor  profese</vt:lpstr>
      <vt:lpstr>edukátor  osobnostní a odborné předpoklady</vt:lpstr>
      <vt:lpstr>edukátor  proces formování</vt:lpstr>
      <vt:lpstr>edukátor  typologie osobnosti učitele</vt:lpstr>
      <vt:lpstr>edukátor  „ideální“ učitel</vt:lpstr>
      <vt:lpstr>cíle tělesné výchovy</vt:lpstr>
      <vt:lpstr>cíle tělesné výchovy</vt:lpstr>
      <vt:lpstr>obsah tělesné výchovy  učení</vt:lpstr>
      <vt:lpstr>obsah tělesné výchovy  motorické učení</vt:lpstr>
      <vt:lpstr>obsah tělesné výchovy  motivace</vt:lpstr>
      <vt:lpstr>obsah tělesné výchovy  didaktické styly</vt:lpstr>
      <vt:lpstr>obsah tělesné výchovy  didaktické zásady</vt:lpstr>
      <vt:lpstr>obsah tělesné výchovy  vyučovací metody </vt:lpstr>
      <vt:lpstr>obsah tělesné výchovy  vyučovací postupy</vt:lpstr>
      <vt:lpstr>organizace tělesné výchovy  organizační formy výuky</vt:lpstr>
      <vt:lpstr>organizace tělesné výchovy  vyučovací jednotka obecně</vt:lpstr>
      <vt:lpstr>organizace tělesné výchovy  vyučovací jednotka TV a její struktura</vt:lpstr>
      <vt:lpstr>organizace tělesné výchovy  bezpečnost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tělesné výchovy</dc:title>
  <dc:creator>Ondřej Janák</dc:creator>
  <cp:lastModifiedBy>Ondřej Janák</cp:lastModifiedBy>
  <cp:revision>39</cp:revision>
  <dcterms:created xsi:type="dcterms:W3CDTF">2019-12-02T22:37:31Z</dcterms:created>
  <dcterms:modified xsi:type="dcterms:W3CDTF">2019-12-04T22:32:14Z</dcterms:modified>
</cp:coreProperties>
</file>