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8" r:id="rId5"/>
    <p:sldId id="267" r:id="rId6"/>
    <p:sldId id="273" r:id="rId7"/>
    <p:sldId id="270" r:id="rId8"/>
    <p:sldId id="259" r:id="rId9"/>
    <p:sldId id="269" r:id="rId10"/>
    <p:sldId id="276" r:id="rId11"/>
    <p:sldId id="277" r:id="rId12"/>
    <p:sldId id="260" r:id="rId13"/>
    <p:sldId id="261" r:id="rId14"/>
    <p:sldId id="262" r:id="rId15"/>
    <p:sldId id="263" r:id="rId16"/>
    <p:sldId id="265" r:id="rId17"/>
    <p:sldId id="271" r:id="rId18"/>
    <p:sldId id="272" r:id="rId19"/>
  </p:sldIdLst>
  <p:sldSz cx="9144000" cy="6858000" type="screen4x3"/>
  <p:notesSz cx="6858000" cy="9144000"/>
  <p:custDataLst>
    <p:tags r:id="rId2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6ACAF9-1740-41D1-A03B-418B331D1CF6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Mechanické vlastnosti </a:t>
            </a:r>
            <a:r>
              <a:rPr lang="cs-CZ" dirty="0" err="1" smtClean="0"/>
              <a:t>biomateriálů</a:t>
            </a:r>
            <a:r>
              <a:rPr lang="cs-CZ" dirty="0" smtClean="0"/>
              <a:t>, reologie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 smtClean="0"/>
              <a:t>tuhost, elasticita, tvrdost, relaxace a </a:t>
            </a:r>
            <a:r>
              <a:rPr lang="cs-CZ" dirty="0" err="1" smtClean="0"/>
              <a:t>creep</a:t>
            </a:r>
            <a:r>
              <a:rPr lang="cs-CZ" dirty="0" smtClean="0"/>
              <a:t>, únava materiálu, reologické modely, zátěž a namáhání </a:t>
            </a:r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52704"/>
          </a:xfrm>
        </p:spPr>
        <p:txBody>
          <a:bodyPr/>
          <a:lstStyle/>
          <a:p>
            <a:pPr algn="ctr"/>
            <a:r>
              <a:rPr lang="cs-CZ" dirty="0"/>
              <a:t>R</a:t>
            </a:r>
            <a:r>
              <a:rPr lang="cs-CZ" dirty="0" smtClean="0"/>
              <a:t>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551784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Pokles </a:t>
            </a:r>
            <a:r>
              <a:rPr lang="cs-CZ" dirty="0"/>
              <a:t>potřebné zátěžné síly k udržení </a:t>
            </a:r>
            <a:r>
              <a:rPr lang="cs-CZ" dirty="0" smtClean="0"/>
              <a:t>vyvolané neměnné deformace</a:t>
            </a:r>
            <a:r>
              <a:rPr lang="cs-CZ" dirty="0"/>
              <a:t>, nazýváme </a:t>
            </a:r>
            <a:r>
              <a:rPr lang="cs-CZ" b="1" dirty="0"/>
              <a:t>relaxací </a:t>
            </a:r>
            <a:r>
              <a:rPr lang="cs-CZ" dirty="0"/>
              <a:t>materiálu. Po uplynutí určitého času se zátěžná síla ustálí na konstantní </a:t>
            </a:r>
            <a:r>
              <a:rPr lang="cs-CZ" dirty="0" smtClean="0"/>
              <a:t>hodnotě.</a:t>
            </a:r>
          </a:p>
          <a:p>
            <a:pPr lvl="1"/>
            <a:r>
              <a:rPr lang="cs-CZ" dirty="0" smtClean="0"/>
              <a:t>Relaxaci </a:t>
            </a:r>
            <a:r>
              <a:rPr lang="cs-CZ" dirty="0"/>
              <a:t>lze </a:t>
            </a:r>
            <a:r>
              <a:rPr lang="cs-CZ" dirty="0" smtClean="0"/>
              <a:t>definovat </a:t>
            </a:r>
            <a:r>
              <a:rPr lang="cs-CZ" dirty="0"/>
              <a:t>jako uvolnění pružných napětí, a </a:t>
            </a:r>
            <a:r>
              <a:rPr lang="cs-CZ" dirty="0" smtClean="0"/>
              <a:t>to narůstáním plastické </a:t>
            </a:r>
            <a:r>
              <a:rPr lang="cs-CZ" dirty="0"/>
              <a:t>deformace zatížené součásti v určitém </a:t>
            </a:r>
            <a:r>
              <a:rPr lang="cs-CZ" dirty="0" smtClean="0"/>
              <a:t>směru (</a:t>
            </a:r>
            <a:r>
              <a:rPr lang="cs-CZ" dirty="0" err="1" smtClean="0"/>
              <a:t>creep</a:t>
            </a:r>
            <a:r>
              <a:rPr lang="cs-CZ" dirty="0" smtClean="0"/>
              <a:t>), při </a:t>
            </a:r>
            <a:r>
              <a:rPr lang="cs-CZ" dirty="0"/>
              <a:t>současně velkém poklesu pružné </a:t>
            </a:r>
            <a:r>
              <a:rPr lang="cs-CZ" dirty="0" smtClean="0"/>
              <a:t>deformace </a:t>
            </a:r>
            <a:r>
              <a:rPr lang="cs-CZ" dirty="0"/>
              <a:t>ve stejném </a:t>
            </a:r>
            <a:r>
              <a:rPr lang="cs-CZ" dirty="0" smtClean="0"/>
              <a:t>směru.</a:t>
            </a:r>
          </a:p>
          <a:p>
            <a:pPr lvl="1"/>
            <a:r>
              <a:rPr lang="cs-CZ" dirty="0" smtClean="0"/>
              <a:t>Modelovat </a:t>
            </a:r>
            <a:r>
              <a:rPr lang="cs-CZ" dirty="0"/>
              <a:t>tyto projevy můžeme na reologických modelech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263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87353"/>
            <a:ext cx="7128792" cy="493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10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Reologické 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/>
          <a:lstStyle/>
          <a:p>
            <a:r>
              <a:rPr lang="cs-CZ" dirty="0" smtClean="0"/>
              <a:t>Dva základní modely </a:t>
            </a:r>
            <a:r>
              <a:rPr lang="cs-CZ" dirty="0" err="1" smtClean="0"/>
              <a:t>viskoelastických</a:t>
            </a:r>
            <a:r>
              <a:rPr lang="cs-CZ" dirty="0" smtClean="0"/>
              <a:t> materiálů – </a:t>
            </a:r>
            <a:r>
              <a:rPr lang="cs-CZ" dirty="0" err="1" smtClean="0"/>
              <a:t>Maxwellův</a:t>
            </a:r>
            <a:r>
              <a:rPr lang="cs-CZ" dirty="0" smtClean="0"/>
              <a:t> (sériový) a </a:t>
            </a:r>
            <a:r>
              <a:rPr lang="cs-CZ" dirty="0" err="1" smtClean="0"/>
              <a:t>Kelvinův</a:t>
            </a:r>
            <a:r>
              <a:rPr lang="cs-CZ" dirty="0" smtClean="0"/>
              <a:t> (paralelní)</a:t>
            </a:r>
          </a:p>
          <a:p>
            <a:r>
              <a:rPr lang="cs-CZ" dirty="0" smtClean="0"/>
              <a:t>Simulace odezvy materiálu (tečení a relaxace) na jednotkovou tlakovou nebo tahovou sílu</a:t>
            </a:r>
          </a:p>
        </p:txBody>
      </p:sp>
      <p:pic>
        <p:nvPicPr>
          <p:cNvPr id="4" name="Obrázek 3" descr="http://biomech.ftvs.cuni.cz/pbpk/kompendium/biomechanika/images/Bm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212976"/>
            <a:ext cx="496855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biomech.ftvs.cuni.cz/pbpk/kompendium/biomechanika/images/Bm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8363214" cy="5854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smtClean="0"/>
              <a:t>Zátěž a namáhání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Mechanická zátěž </a:t>
            </a:r>
          </a:p>
          <a:p>
            <a:pPr lvl="1"/>
            <a:r>
              <a:rPr lang="cs-CZ" dirty="0" smtClean="0"/>
              <a:t>je silově deformační vliv okolního prostředí na živý organismus, evokuje jeho specifickou odezvu.</a:t>
            </a:r>
          </a:p>
          <a:p>
            <a:pPr lvl="1"/>
            <a:r>
              <a:rPr lang="cs-CZ" dirty="0" smtClean="0"/>
              <a:t>adaptační mechanismy</a:t>
            </a:r>
          </a:p>
          <a:p>
            <a:pPr lvl="2"/>
            <a:r>
              <a:rPr lang="cs-CZ" dirty="0" smtClean="0"/>
              <a:t>regenerační a revitalizační procesy</a:t>
            </a:r>
          </a:p>
          <a:p>
            <a:pPr lvl="2"/>
            <a:r>
              <a:rPr lang="cs-CZ" dirty="0" smtClean="0"/>
              <a:t>degenerativní procesy vedoucí až k orgánové dysfunkci apod.</a:t>
            </a:r>
          </a:p>
          <a:p>
            <a:pPr lvl="1"/>
            <a:r>
              <a:rPr lang="cs-CZ" dirty="0" smtClean="0"/>
              <a:t>odezva organismu – škála reakcí </a:t>
            </a:r>
          </a:p>
          <a:p>
            <a:pPr lvl="2"/>
            <a:r>
              <a:rPr lang="cs-CZ" dirty="0" smtClean="0"/>
              <a:t>v jeho chování (reakce psychické, fyziologické, pohybové, atd.),</a:t>
            </a:r>
          </a:p>
          <a:p>
            <a:pPr lvl="2"/>
            <a:r>
              <a:rPr lang="cs-CZ" dirty="0" smtClean="0"/>
              <a:t>v jeho struktuře (reakce morfologické, biochemické, atd.). </a:t>
            </a:r>
          </a:p>
          <a:p>
            <a:pPr lvl="1"/>
            <a:r>
              <a:rPr lang="cs-CZ" dirty="0" smtClean="0"/>
              <a:t>Podle úrovně zátěže, jejího časovém průběhu a reakce organismu - zátěž podprahová, monotónní, silově riziková, rázová, vibrační, atd. </a:t>
            </a:r>
          </a:p>
          <a:p>
            <a:r>
              <a:rPr lang="cs-CZ" i="1" dirty="0" smtClean="0"/>
              <a:t>Silová zátěž </a:t>
            </a:r>
            <a:r>
              <a:rPr lang="cs-CZ" dirty="0" smtClean="0"/>
              <a:t>– tah, tlak, ohyb – zatížení s normálovou napjatostí;  smyk a krut - napjatost smyková. Reálně - prostorová kombinace více způsobů zatížení - sčítání shodných typů napjatosti ve stejném směru. Průběh napětí a jeho velikost závisí také na velikosti a tvaru průřezu tělesa.</a:t>
            </a:r>
          </a:p>
          <a:p>
            <a:r>
              <a:rPr lang="cs-CZ" i="1" dirty="0" smtClean="0"/>
              <a:t>Mechanické vibrace </a:t>
            </a:r>
            <a:r>
              <a:rPr lang="cs-CZ" dirty="0" smtClean="0"/>
              <a:t>(zátěž) - specifické účinky na jednotlivé části organismu. Vnímavost k vibracím dána resonančními charakteristikami orgánů a orgánových struktur </a:t>
            </a:r>
          </a:p>
          <a:p>
            <a:pPr lvl="1"/>
            <a:r>
              <a:rPr lang="cs-CZ" dirty="0" smtClean="0"/>
              <a:t>celotělové (případ akustického podnětu) </a:t>
            </a:r>
          </a:p>
          <a:p>
            <a:pPr lvl="1"/>
            <a:r>
              <a:rPr lang="cs-CZ" dirty="0" smtClean="0"/>
              <a:t>směrované do vyhraněných lokalit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http://biomech.ftvs.cuni.cz/pbpk/kompendium/biomechanika/images/BOt6-7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8640"/>
            <a:ext cx="5189686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Tolerance organismu na zátěž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organismu odolávat a přizpůsobovat se účinku mechanické zátěže. </a:t>
            </a:r>
          </a:p>
          <a:p>
            <a:r>
              <a:rPr lang="cs-CZ" dirty="0" smtClean="0"/>
              <a:t>dolní limit tolerance - práh citlivosti organismu na potřebnou úroveň vnějších mechanických interakcí pro normální vývoj a funkci organismu</a:t>
            </a:r>
          </a:p>
          <a:p>
            <a:r>
              <a:rPr lang="cs-CZ" dirty="0" smtClean="0"/>
              <a:t>horní limit vyjadřuje práh tolerance a "fyziologické" adaptability organismu vůči mechanické zátěži ve smyslu jeho pozitivních, nepatologických reakcí. </a:t>
            </a:r>
          </a:p>
          <a:p>
            <a:pPr lvl="1"/>
            <a:r>
              <a:rPr lang="cs-CZ" dirty="0" smtClean="0"/>
              <a:t>tyto limity jsou součástí kriterií řady ergonomických, bezpečnostních a hygienických norem</a:t>
            </a:r>
          </a:p>
          <a:p>
            <a:pPr lvl="1"/>
            <a:r>
              <a:rPr lang="cs-CZ" dirty="0" smtClean="0"/>
              <a:t>jsou proměnné v průběhu života, </a:t>
            </a:r>
          </a:p>
          <a:p>
            <a:pPr lvl="1"/>
            <a:r>
              <a:rPr lang="cs-CZ" dirty="0" smtClean="0"/>
              <a:t>mění se s biologickým věkem  </a:t>
            </a:r>
          </a:p>
          <a:p>
            <a:pPr lvl="1"/>
            <a:r>
              <a:rPr lang="cs-CZ" dirty="0" smtClean="0"/>
              <a:t>jsou závislé na charakteru a historii zátěže, době trvání, expozici atd. </a:t>
            </a:r>
          </a:p>
          <a:p>
            <a:r>
              <a:rPr lang="cs-CZ" dirty="0" smtClean="0"/>
              <a:t>Konkrétní hodnoty vycházejí z mezních hodnot materiálových a reologických veličin namáhaných struktur a z patofyziologických a klinických poznatků o vlivu zátěžové expozice na dysfunkci a strukturální patologické změny.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669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Únava materiálu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165618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snižování meze pevnosti způsobené cyklickým opakováním působení vnější zátěže</a:t>
            </a:r>
          </a:p>
          <a:p>
            <a:r>
              <a:rPr lang="cs-CZ" dirty="0" smtClean="0"/>
              <a:t>mez únavy - hodnota mechanického napětí, do které je možné materiál zatěžovat neomezeným počtem cyklů. </a:t>
            </a:r>
            <a:endParaRPr lang="cs-CZ" dirty="0"/>
          </a:p>
        </p:txBody>
      </p:sp>
      <p:pic>
        <p:nvPicPr>
          <p:cNvPr id="4" name="Obrázek 3" descr="http://biomech.ftvs.cuni.cz/pbpk/kompendium/biomechanika/images/Bm1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829560"/>
            <a:ext cx="5710555" cy="4028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Biokompatibilita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vzájemné snášenlivosti umělých orgánů s hostitelem. Umělý orgán má obnovit nebo napodobit fyziologii přirozeného orgánu. Biokompatibilita</a:t>
            </a:r>
          </a:p>
          <a:p>
            <a:pPr lvl="1"/>
            <a:r>
              <a:rPr lang="cs-CZ" dirty="0" smtClean="0"/>
              <a:t>látková (agresivita umělého materiálu vůči biologickému a naopak), </a:t>
            </a:r>
          </a:p>
          <a:p>
            <a:pPr lvl="1"/>
            <a:r>
              <a:rPr lang="cs-CZ" dirty="0" smtClean="0"/>
              <a:t>funkční (vhodné mechanické vlastnosti, tření apod.) a </a:t>
            </a:r>
          </a:p>
          <a:p>
            <a:pPr lvl="1"/>
            <a:r>
              <a:rPr lang="cs-CZ" dirty="0" smtClean="0"/>
              <a:t>tvarová (tvar, velikost) </a:t>
            </a:r>
          </a:p>
          <a:p>
            <a:r>
              <a:rPr lang="cs-CZ" dirty="0" smtClean="0"/>
              <a:t>Pro náhrady kostí a kloubů se používají </a:t>
            </a:r>
          </a:p>
          <a:p>
            <a:pPr lvl="1"/>
            <a:r>
              <a:rPr lang="cs-CZ" dirty="0" smtClean="0"/>
              <a:t>kovové materiály (především korozivzdorné slitiny kobaltu, titanu, chromu a niklu schopné vytvářet pasivační vrstvu nebo schopné požadované povrchové úpravy), </a:t>
            </a:r>
          </a:p>
          <a:p>
            <a:pPr lvl="1"/>
            <a:r>
              <a:rPr lang="cs-CZ" dirty="0" smtClean="0"/>
              <a:t>plastické hmoty (např. pro </a:t>
            </a:r>
            <a:r>
              <a:rPr lang="cs-CZ" smtClean="0"/>
              <a:t>kloubní jamky z </a:t>
            </a:r>
            <a:r>
              <a:rPr lang="cs-CZ" dirty="0" smtClean="0"/>
              <a:t>teflonu či polyetylénu), </a:t>
            </a:r>
          </a:p>
          <a:p>
            <a:pPr lvl="1"/>
            <a:r>
              <a:rPr lang="cs-CZ" dirty="0" smtClean="0"/>
              <a:t>hliníkové a </a:t>
            </a:r>
            <a:r>
              <a:rPr lang="cs-CZ" dirty="0" err="1" smtClean="0"/>
              <a:t>sialonové</a:t>
            </a:r>
            <a:r>
              <a:rPr lang="cs-CZ" dirty="0" smtClean="0"/>
              <a:t> (na bázi nitridu křemíku) keramické hmoty s vysokou tvrdostí a dobrou snášenlivostí živými tkáněmi. </a:t>
            </a:r>
          </a:p>
          <a:p>
            <a:r>
              <a:rPr lang="cs-CZ" dirty="0" smtClean="0"/>
              <a:t>Pouze materiály na bázi kolagenu dovolují odbourání imunologických reakcí.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obor mechaniky - zabývá obecnými mechanickými vlastnostmi látek</a:t>
            </a:r>
          </a:p>
          <a:p>
            <a:r>
              <a:rPr lang="cs-CZ" dirty="0" smtClean="0"/>
              <a:t>vztahy mezi napětím, deformacemi a rychlostí deformace</a:t>
            </a:r>
          </a:p>
          <a:p>
            <a:r>
              <a:rPr lang="cs-CZ" dirty="0" smtClean="0"/>
              <a:t>u kapalin dalšími hydrodynamickými vztahy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Zabývá se deformací a tokem látek vlivem napětí, které na ně působí, v čase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Deformační odezva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cs-CZ" dirty="0" smtClean="0"/>
              <a:t>Působení vnějších </a:t>
            </a:r>
            <a:r>
              <a:rPr lang="cs-CZ" b="1" dirty="0" smtClean="0"/>
              <a:t>sil</a:t>
            </a:r>
            <a:r>
              <a:rPr lang="cs-CZ" dirty="0" smtClean="0"/>
              <a:t> způsobuje v tělese mechanické </a:t>
            </a:r>
            <a:r>
              <a:rPr lang="cs-CZ" b="1" dirty="0" smtClean="0"/>
              <a:t>napětí</a:t>
            </a:r>
            <a:r>
              <a:rPr lang="cs-CZ" dirty="0" smtClean="0"/>
              <a:t> – to vyvolá dle mechanických vlastností příslušnou </a:t>
            </a:r>
            <a:r>
              <a:rPr lang="cs-CZ" b="1" dirty="0" smtClean="0"/>
              <a:t>deformační</a:t>
            </a:r>
            <a:r>
              <a:rPr lang="cs-CZ" dirty="0" smtClean="0"/>
              <a:t> odezvu</a:t>
            </a:r>
            <a:endParaRPr lang="cs-CZ" dirty="0"/>
          </a:p>
        </p:txBody>
      </p:sp>
      <p:pic>
        <p:nvPicPr>
          <p:cNvPr id="4" name="Obrázek 3" descr="http://biomech.ftvs.cuni.cz/pbpk/kompendium/biomechanika/images/4bm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564904"/>
            <a:ext cx="5976664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mechanické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Tuhost</a:t>
            </a:r>
            <a:r>
              <a:rPr lang="cs-CZ" dirty="0" smtClean="0"/>
              <a:t> - schopnost odolávat deformacím; reprezentována u lineárních materiálů konstantou (modulem). </a:t>
            </a:r>
          </a:p>
          <a:p>
            <a:r>
              <a:rPr lang="cs-CZ" b="1" dirty="0" smtClean="0"/>
              <a:t>Pevnost</a:t>
            </a:r>
            <a:r>
              <a:rPr lang="cs-CZ" dirty="0" smtClean="0"/>
              <a:t> (mez pevnosti) - mezní zatížení, které pokud je překročeno způsobí destrukci materiálu. </a:t>
            </a:r>
          </a:p>
          <a:p>
            <a:r>
              <a:rPr lang="cs-CZ" b="1" dirty="0" smtClean="0"/>
              <a:t>Elasticita</a:t>
            </a:r>
            <a:r>
              <a:rPr lang="cs-CZ" dirty="0" smtClean="0"/>
              <a:t> (pružnost) - schopnost materiálu vrátit se po odeznění vnější zátěže do původního tvaru, </a:t>
            </a:r>
          </a:p>
          <a:p>
            <a:pPr lvl="1"/>
            <a:r>
              <a:rPr lang="cs-CZ" dirty="0" smtClean="0"/>
              <a:t>Plasticita (tvárnost) - schopnost materiálu uchovat deformace i po vymizení vnější zátěže. </a:t>
            </a:r>
          </a:p>
          <a:p>
            <a:pPr lvl="1"/>
            <a:r>
              <a:rPr lang="cs-CZ" dirty="0" smtClean="0"/>
              <a:t>Mez pružnosti - hraniční hodnota napětí tvořící přechod mezi deformacemi pružnými a plastickými. </a:t>
            </a:r>
          </a:p>
          <a:p>
            <a:r>
              <a:rPr lang="cs-CZ" b="1" dirty="0" smtClean="0"/>
              <a:t>Tvrdost</a:t>
            </a:r>
            <a:r>
              <a:rPr lang="cs-CZ" dirty="0" smtClean="0"/>
              <a:t> - odolnost proti vrypu</a:t>
            </a:r>
          </a:p>
          <a:p>
            <a:r>
              <a:rPr lang="cs-CZ" b="1" dirty="0"/>
              <a:t>Viskozita: </a:t>
            </a:r>
            <a:r>
              <a:rPr lang="cs-CZ" dirty="0"/>
              <a:t>udává poměr mezi tečným </a:t>
            </a:r>
            <a:r>
              <a:rPr lang="cs-CZ" b="1" dirty="0"/>
              <a:t>napětím</a:t>
            </a:r>
            <a:r>
              <a:rPr lang="cs-CZ" dirty="0"/>
              <a:t> a změnou </a:t>
            </a:r>
            <a:r>
              <a:rPr lang="cs-CZ" b="1" dirty="0"/>
              <a:t>rychlosti</a:t>
            </a:r>
            <a:r>
              <a:rPr lang="cs-CZ" dirty="0"/>
              <a:t> </a:t>
            </a:r>
            <a:r>
              <a:rPr lang="cs-CZ" b="1" dirty="0"/>
              <a:t>při proudění </a:t>
            </a:r>
            <a:r>
              <a:rPr lang="cs-CZ" dirty="0"/>
              <a:t>skutečné kapaliny v závislosti na vzdálenosti mezi sousedními vrstvami.</a:t>
            </a:r>
          </a:p>
          <a:p>
            <a:r>
              <a:rPr lang="cs-CZ" dirty="0"/>
              <a:t>Viskozita charakterizuje vnitřní tření a závisí především na přitažlivých silách mezi částicemi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Mechanické vlastnosti materiálů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Technické materiály – lineární zátěžová křivka – </a:t>
            </a:r>
            <a:r>
              <a:rPr lang="cs-CZ" dirty="0" err="1" smtClean="0"/>
              <a:t>Hookův</a:t>
            </a:r>
            <a:r>
              <a:rPr lang="cs-CZ" dirty="0" smtClean="0"/>
              <a:t> zákon</a:t>
            </a:r>
          </a:p>
          <a:p>
            <a:r>
              <a:rPr lang="cs-CZ" dirty="0" smtClean="0"/>
              <a:t>Biologické materiály (viskoelastické) </a:t>
            </a:r>
          </a:p>
          <a:p>
            <a:pPr lvl="1"/>
            <a:r>
              <a:rPr lang="cs-CZ" dirty="0" smtClean="0"/>
              <a:t>– nelineární zátěžová křivka - konstituční rovnice – závislost </a:t>
            </a:r>
            <a:r>
              <a:rPr lang="cs-CZ" b="1" dirty="0" smtClean="0"/>
              <a:t>na čase </a:t>
            </a:r>
            <a:r>
              <a:rPr lang="cs-CZ" dirty="0" smtClean="0"/>
              <a:t>a </a:t>
            </a:r>
            <a:r>
              <a:rPr lang="cs-CZ" b="1" dirty="0" smtClean="0"/>
              <a:t>rychlosti deformace</a:t>
            </a:r>
          </a:p>
          <a:p>
            <a:pPr lvl="1"/>
            <a:r>
              <a:rPr lang="cs-CZ" dirty="0" smtClean="0"/>
              <a:t>Vlastnosti biologických materiálů závislé na okamžitém stavu osoby i na její komplexní historii (pohlaví, genetické předpoklady, věk, výživa, životní styl, pracovní zatížení aj)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err="1" smtClean="0"/>
              <a:t>Viskoelasticita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046" y="1565617"/>
            <a:ext cx="8039377" cy="2088232"/>
          </a:xfrm>
        </p:spPr>
        <p:txBody>
          <a:bodyPr>
            <a:normAutofit/>
          </a:bodyPr>
          <a:lstStyle/>
          <a:p>
            <a:r>
              <a:rPr lang="cs-CZ" dirty="0" smtClean="0"/>
              <a:t>Je typickou </a:t>
            </a:r>
            <a:r>
              <a:rPr lang="cs-CZ" dirty="0"/>
              <a:t>vlastností, která modifikuje poddajnost biologických struktur (</a:t>
            </a:r>
            <a:r>
              <a:rPr lang="cs-CZ" dirty="0" err="1"/>
              <a:t>biomateriálů</a:t>
            </a:r>
            <a:r>
              <a:rPr lang="cs-CZ" dirty="0"/>
              <a:t>). Variabilita těchto vlastností je značně široká: od reálné </a:t>
            </a:r>
            <a:r>
              <a:rPr lang="cs-CZ" dirty="0" smtClean="0"/>
              <a:t>kapaliny </a:t>
            </a:r>
            <a:r>
              <a:rPr lang="cs-CZ" dirty="0"/>
              <a:t>(synoviální tekutina, krev, lymfa, </a:t>
            </a:r>
            <a:r>
              <a:rPr lang="cs-CZ" dirty="0" err="1"/>
              <a:t>atd</a:t>
            </a:r>
            <a:r>
              <a:rPr lang="cs-CZ" dirty="0"/>
              <a:t>), přes různorodost měkkých tkání až po rozmanitost </a:t>
            </a:r>
            <a:r>
              <a:rPr lang="cs-CZ" dirty="0" smtClean="0"/>
              <a:t>kostí.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153"/>
          <a:stretch/>
        </p:blipFill>
        <p:spPr>
          <a:xfrm>
            <a:off x="2667000" y="3933734"/>
            <a:ext cx="3810000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775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576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Mechanické vlastnosti biologických materiálů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576" y="2276872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dány stavbou a uspořádáním tkáně</a:t>
            </a:r>
          </a:p>
          <a:p>
            <a:r>
              <a:rPr lang="cs-CZ" b="1" dirty="0" smtClean="0"/>
              <a:t>elastin</a:t>
            </a:r>
            <a:r>
              <a:rPr lang="cs-CZ" dirty="0" smtClean="0"/>
              <a:t> se vyznačuje značnou schopností pružných deformací (až 150%), </a:t>
            </a:r>
          </a:p>
          <a:p>
            <a:r>
              <a:rPr lang="cs-CZ" b="1" dirty="0" smtClean="0"/>
              <a:t>kolagen</a:t>
            </a:r>
            <a:r>
              <a:rPr lang="cs-CZ" dirty="0" smtClean="0"/>
              <a:t> se vyznačuje značnou tuhostí a pevností v tahu </a:t>
            </a:r>
          </a:p>
          <a:p>
            <a:r>
              <a:rPr lang="cs-CZ" dirty="0" smtClean="0"/>
              <a:t>výsledné mechanické vlastnosti převážně určeny</a:t>
            </a:r>
          </a:p>
          <a:p>
            <a:pPr lvl="1"/>
            <a:r>
              <a:rPr lang="cs-CZ" dirty="0" smtClean="0"/>
              <a:t>mírou zastoupení jednotlivých vláken </a:t>
            </a:r>
          </a:p>
          <a:p>
            <a:pPr lvl="1"/>
            <a:r>
              <a:rPr lang="cs-CZ" dirty="0" smtClean="0"/>
              <a:t>prostorovým uspořádáním </a:t>
            </a:r>
          </a:p>
          <a:p>
            <a:pPr lvl="1"/>
            <a:r>
              <a:rPr lang="cs-CZ" dirty="0" smtClean="0"/>
              <a:t>ovlivněny množstvím amorfní mezibuněčné hmoty</a:t>
            </a:r>
          </a:p>
          <a:p>
            <a:r>
              <a:rPr lang="cs-CZ" dirty="0" smtClean="0"/>
              <a:t>biologické tkáně považujeme za viskoelastické materiály, což se projevuje </a:t>
            </a:r>
            <a:r>
              <a:rPr lang="cs-CZ" b="1" dirty="0" smtClean="0"/>
              <a:t>závislostí tuhosti na rychlosti deformace </a:t>
            </a:r>
            <a:r>
              <a:rPr lang="cs-CZ" dirty="0" smtClean="0"/>
              <a:t>a projevy </a:t>
            </a:r>
            <a:r>
              <a:rPr lang="cs-CZ" b="1" dirty="0" err="1" smtClean="0"/>
              <a:t>creepu</a:t>
            </a:r>
            <a:r>
              <a:rPr lang="cs-CZ" b="1" dirty="0" smtClean="0"/>
              <a:t> a relaxace </a:t>
            </a:r>
            <a:r>
              <a:rPr lang="cs-CZ" dirty="0" smtClean="0"/>
              <a:t>v čase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9208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Modelování reologických vlastností tkání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err="1" smtClean="0"/>
              <a:t>Viskoelasticita</a:t>
            </a:r>
            <a:r>
              <a:rPr lang="cs-CZ" b="1" dirty="0" smtClean="0"/>
              <a:t>:</a:t>
            </a:r>
            <a:r>
              <a:rPr lang="cs-CZ" dirty="0" smtClean="0"/>
              <a:t>  popis látky pomocí kombinací vlastností </a:t>
            </a:r>
            <a:r>
              <a:rPr lang="cs-CZ" u="sng" dirty="0" smtClean="0"/>
              <a:t>viskózní tekutiny </a:t>
            </a:r>
            <a:r>
              <a:rPr lang="cs-CZ" dirty="0" smtClean="0"/>
              <a:t>(pod působením napětí deformace s časem lineárně roste, symbolicky lze znázornit pístem) a </a:t>
            </a:r>
            <a:r>
              <a:rPr lang="cs-CZ" u="sng" dirty="0" smtClean="0"/>
              <a:t>elastické pevné látky </a:t>
            </a:r>
            <a:r>
              <a:rPr lang="cs-CZ" dirty="0" smtClean="0"/>
              <a:t>(deformace závisí pouze na velikosti napětí, symbolicky se znázorňuje pružinou)</a:t>
            </a:r>
          </a:p>
          <a:p>
            <a:r>
              <a:rPr lang="cs-CZ" dirty="0" smtClean="0"/>
              <a:t>Výpočty pomocí jednoduchých parametrů, které reprezentují základní vlastnosti - elasticitu, plasticitu a viskozitu. </a:t>
            </a:r>
          </a:p>
          <a:p>
            <a:r>
              <a:rPr lang="cs-CZ" b="1" dirty="0" smtClean="0"/>
              <a:t>elasticita</a:t>
            </a:r>
            <a:r>
              <a:rPr lang="cs-CZ" dirty="0" smtClean="0"/>
              <a:t> je charakterizována tuhostí - </a:t>
            </a:r>
            <a:r>
              <a:rPr lang="cs-CZ" dirty="0" err="1" smtClean="0"/>
              <a:t>Youngovým</a:t>
            </a:r>
            <a:r>
              <a:rPr lang="cs-CZ" dirty="0" smtClean="0"/>
              <a:t> modulem pružnosti, </a:t>
            </a:r>
          </a:p>
          <a:p>
            <a:r>
              <a:rPr lang="cs-CZ" b="1" dirty="0" smtClean="0"/>
              <a:t>viskozita</a:t>
            </a:r>
            <a:r>
              <a:rPr lang="cs-CZ" dirty="0" smtClean="0"/>
              <a:t> je charakterizována součinitelem kinematické vazkosti </a:t>
            </a:r>
          </a:p>
          <a:p>
            <a:r>
              <a:rPr lang="cs-CZ" b="1" dirty="0" smtClean="0"/>
              <a:t>plasticita</a:t>
            </a:r>
            <a:r>
              <a:rPr lang="cs-CZ" dirty="0" smtClean="0"/>
              <a:t> je charakterizována součinitelem tření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Creep - tečení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435280" cy="252385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dlouhodobá odezva  viskoelastických materiálů</a:t>
            </a:r>
          </a:p>
          <a:p>
            <a:r>
              <a:rPr lang="cs-CZ" dirty="0" smtClean="0"/>
              <a:t>Aplikace vnější síly (či deformace)</a:t>
            </a:r>
          </a:p>
          <a:p>
            <a:pPr lvl="1"/>
            <a:r>
              <a:rPr lang="cs-CZ" dirty="0" smtClean="0"/>
              <a:t>okamžité deformační odezva(potřebná síly k vyvolání této deformace) </a:t>
            </a:r>
          </a:p>
          <a:p>
            <a:pPr lvl="1"/>
            <a:r>
              <a:rPr lang="cs-CZ" dirty="0" smtClean="0"/>
              <a:t>pozvolný nárůst deformace v průběhu času a trvalá změna tvaru po určitém čase při nezměněných vnějších podmínkách nazýváme </a:t>
            </a:r>
            <a:r>
              <a:rPr lang="cs-CZ" b="1" dirty="0" smtClean="0"/>
              <a:t>tečení neboli </a:t>
            </a:r>
            <a:r>
              <a:rPr lang="cs-CZ" b="1" dirty="0" err="1" smtClean="0"/>
              <a:t>creep</a:t>
            </a:r>
            <a:r>
              <a:rPr lang="cs-CZ" dirty="0"/>
              <a:t>.</a:t>
            </a:r>
            <a:endParaRPr lang="cs-CZ" dirty="0" smtClean="0"/>
          </a:p>
          <a:p>
            <a:pPr marL="393192" lvl="1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47786" t="43110" r="26203" b="18500"/>
          <a:stretch/>
        </p:blipFill>
        <p:spPr>
          <a:xfrm>
            <a:off x="5781044" y="4077835"/>
            <a:ext cx="3086730" cy="2561329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4296671"/>
            <a:ext cx="56837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/>
              <a:t>z</a:t>
            </a:r>
            <a:r>
              <a:rPr lang="cs-CZ" sz="2200" dirty="0" smtClean="0"/>
              <a:t>měna </a:t>
            </a:r>
            <a:r>
              <a:rPr lang="cs-CZ" sz="2200" dirty="0"/>
              <a:t>délky (tvaru) při dlouhodobém konstantním </a:t>
            </a:r>
            <a:r>
              <a:rPr lang="cs-CZ" sz="2200" dirty="0" smtClean="0"/>
              <a:t>zatížení</a:t>
            </a:r>
          </a:p>
          <a:p>
            <a:r>
              <a:rPr lang="cs-CZ" sz="2200" dirty="0"/>
              <a:t>V každé látce je obsažena jak pružná tak </a:t>
            </a:r>
            <a:r>
              <a:rPr lang="cs-CZ" sz="2200" dirty="0" smtClean="0"/>
              <a:t>viskózní </a:t>
            </a:r>
            <a:r>
              <a:rPr lang="cs-CZ" sz="2200" dirty="0"/>
              <a:t>deformace. Rozdíl je jen v rychlosti trvalé deformace.</a:t>
            </a:r>
          </a:p>
          <a:p>
            <a:r>
              <a:rPr lang="cs-CZ" sz="2200" dirty="0"/>
              <a:t>Pevné látky </a:t>
            </a:r>
            <a:r>
              <a:rPr lang="cs-CZ" sz="2200" dirty="0" smtClean="0"/>
              <a:t>tečou </a:t>
            </a:r>
            <a:r>
              <a:rPr lang="cs-CZ" sz="2200" dirty="0"/>
              <a:t>pomaleji, tekutiny rychleji.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93411af1-02a8-4667-827b-fd1920361b9b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1762</TotalTime>
  <Words>519</Words>
  <Application>Microsoft Office PowerPoint</Application>
  <PresentationFormat>Předvádění na obrazovce (4:3)</PresentationFormat>
  <Paragraphs>92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Calibri</vt:lpstr>
      <vt:lpstr>Constantia</vt:lpstr>
      <vt:lpstr>Wingdings 2</vt:lpstr>
      <vt:lpstr>Tok</vt:lpstr>
      <vt:lpstr>Mechanické vlastnosti biomateriálů, reologie</vt:lpstr>
      <vt:lpstr>Reologie</vt:lpstr>
      <vt:lpstr>Deformační odezva tělesa</vt:lpstr>
      <vt:lpstr>Základní mechanické vlastnosti</vt:lpstr>
      <vt:lpstr>Mechanické vlastnosti materiálů</vt:lpstr>
      <vt:lpstr>Viskoelasticita</vt:lpstr>
      <vt:lpstr>Mechanické vlastnosti biologických materiálů</vt:lpstr>
      <vt:lpstr>Modelování reologických vlastností tkání</vt:lpstr>
      <vt:lpstr>Creep - tečení</vt:lpstr>
      <vt:lpstr>Relaxace</vt:lpstr>
      <vt:lpstr>Prezentace aplikace PowerPoint</vt:lpstr>
      <vt:lpstr>Reologické modely</vt:lpstr>
      <vt:lpstr>Prezentace aplikace PowerPoint</vt:lpstr>
      <vt:lpstr>Zátěž a namáhání</vt:lpstr>
      <vt:lpstr>Prezentace aplikace PowerPoint</vt:lpstr>
      <vt:lpstr>Tolerance organismu na zátěž</vt:lpstr>
      <vt:lpstr>Únava materiálu</vt:lpstr>
      <vt:lpstr>Biokompatibilita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Reologie – mechanické vlastnosti biomateriálů</dc:title>
  <dc:creator>k</dc:creator>
  <cp:lastModifiedBy>ucitel</cp:lastModifiedBy>
  <cp:revision>56</cp:revision>
  <dcterms:created xsi:type="dcterms:W3CDTF">2015-04-13T19:33:15Z</dcterms:created>
  <dcterms:modified xsi:type="dcterms:W3CDTF">2017-09-29T07:48:30Z</dcterms:modified>
</cp:coreProperties>
</file>