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5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9" r:id="rId20"/>
    <p:sldId id="274" r:id="rId21"/>
    <p:sldId id="275" r:id="rId22"/>
    <p:sldId id="278" r:id="rId23"/>
    <p:sldId id="276" r:id="rId24"/>
    <p:sldId id="277" r:id="rId25"/>
    <p:sldId id="285" r:id="rId26"/>
    <p:sldId id="284" r:id="rId27"/>
    <p:sldId id="286" r:id="rId28"/>
    <p:sldId id="292" r:id="rId29"/>
    <p:sldId id="291" r:id="rId30"/>
    <p:sldId id="283" r:id="rId31"/>
    <p:sldId id="287" r:id="rId32"/>
    <p:sldId id="288" r:id="rId33"/>
    <p:sldId id="289" r:id="rId34"/>
    <p:sldId id="295" r:id="rId35"/>
    <p:sldId id="294" r:id="rId36"/>
    <p:sldId id="293" r:id="rId37"/>
    <p:sldId id="297" r:id="rId38"/>
    <p:sldId id="29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PRINCIP POHYBU V KLOUBECH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BIOMECHANIKA </a:t>
            </a:r>
            <a:r>
              <a:rPr lang="cs-CZ" dirty="0" smtClean="0"/>
              <a:t>KT</a:t>
            </a:r>
          </a:p>
          <a:p>
            <a:r>
              <a:rPr lang="cs-CZ" dirty="0" smtClean="0"/>
              <a:t>Vytvořeno s využitím materiálů ČVUT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184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84" y="748924"/>
            <a:ext cx="5537712" cy="52728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7685" r="19192"/>
          <a:stretch/>
        </p:blipFill>
        <p:spPr>
          <a:xfrm>
            <a:off x="5911402" y="748924"/>
            <a:ext cx="6115085" cy="527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0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085" y="2678807"/>
            <a:ext cx="5705223" cy="37610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13" y="489397"/>
            <a:ext cx="5411540" cy="36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82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2922" y="171719"/>
            <a:ext cx="10131425" cy="652530"/>
          </a:xfrm>
        </p:spPr>
        <p:txBody>
          <a:bodyPr/>
          <a:lstStyle/>
          <a:p>
            <a:pPr algn="ctr"/>
            <a:r>
              <a:rPr lang="cs-CZ" dirty="0" smtClean="0"/>
              <a:t>LOKETNÍ KLOUB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3416" t="28722" r="37570" b="10215"/>
          <a:stretch/>
        </p:blipFill>
        <p:spPr>
          <a:xfrm>
            <a:off x="1643151" y="824249"/>
            <a:ext cx="8428127" cy="59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16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3205" t="28346" r="37993" b="10779"/>
          <a:stretch/>
        </p:blipFill>
        <p:spPr>
          <a:xfrm>
            <a:off x="1481069" y="231820"/>
            <a:ext cx="9118243" cy="63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3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8873" t="30789" r="34401" b="10591"/>
          <a:stretch/>
        </p:blipFill>
        <p:spPr>
          <a:xfrm>
            <a:off x="1094702" y="515154"/>
            <a:ext cx="10107933" cy="58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89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774" y="2807594"/>
            <a:ext cx="5515141" cy="37001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99" y="536597"/>
            <a:ext cx="5544087" cy="36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2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08" y="391194"/>
            <a:ext cx="5459838" cy="36398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351" y="2582226"/>
            <a:ext cx="6894729" cy="405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6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68847" y="326265"/>
            <a:ext cx="6786138" cy="653447"/>
          </a:xfrm>
        </p:spPr>
        <p:txBody>
          <a:bodyPr/>
          <a:lstStyle/>
          <a:p>
            <a:pPr algn="ctr"/>
            <a:r>
              <a:rPr lang="cs-CZ" dirty="0" smtClean="0"/>
              <a:t>KYČELNÍ KLOUB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7609" t="30976" r="33979" b="11155"/>
          <a:stretch/>
        </p:blipFill>
        <p:spPr>
          <a:xfrm>
            <a:off x="6118023" y="218941"/>
            <a:ext cx="5666146" cy="64884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8978" t="30418" r="62199" b="42341"/>
          <a:stretch/>
        </p:blipFill>
        <p:spPr>
          <a:xfrm>
            <a:off x="753138" y="979712"/>
            <a:ext cx="4963030" cy="26371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4542" t="31728" r="42113" b="11719"/>
          <a:stretch/>
        </p:blipFill>
        <p:spPr>
          <a:xfrm>
            <a:off x="2028265" y="3721994"/>
            <a:ext cx="2191913" cy="29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0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4261" t="27782" r="37254" b="6458"/>
          <a:stretch/>
        </p:blipFill>
        <p:spPr>
          <a:xfrm>
            <a:off x="467945" y="373488"/>
            <a:ext cx="8225294" cy="62720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949" y="1818243"/>
            <a:ext cx="3087672" cy="338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82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43" y="153413"/>
            <a:ext cx="8888627" cy="654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9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924712"/>
          </a:xfrm>
        </p:spPr>
        <p:txBody>
          <a:bodyPr/>
          <a:lstStyle/>
          <a:p>
            <a:r>
              <a:rPr lang="cs-CZ" dirty="0" smtClean="0"/>
              <a:t>Princip pohybu v kloubech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8417" t="18500" r="18454" b="36219"/>
          <a:stretch/>
        </p:blipFill>
        <p:spPr>
          <a:xfrm>
            <a:off x="1813090" y="1844824"/>
            <a:ext cx="856582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51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3310" t="27595" r="61866" b="19986"/>
          <a:stretch/>
        </p:blipFill>
        <p:spPr>
          <a:xfrm>
            <a:off x="321971" y="631065"/>
            <a:ext cx="4577769" cy="54348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124" y="2960324"/>
            <a:ext cx="5576083" cy="37119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374" y="244699"/>
            <a:ext cx="2857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67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1462" t="28700" r="37996" b="17769"/>
          <a:stretch/>
        </p:blipFill>
        <p:spPr>
          <a:xfrm>
            <a:off x="1162085" y="499103"/>
            <a:ext cx="3970799" cy="58177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884" y="258629"/>
            <a:ext cx="2655932" cy="31493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515" y="3541690"/>
            <a:ext cx="4670774" cy="311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35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325" y="498728"/>
            <a:ext cx="5652218" cy="60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6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4437" y="193183"/>
            <a:ext cx="10131425" cy="772733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KOLENO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2465" t="28910" r="37676" b="6457"/>
          <a:stretch/>
        </p:blipFill>
        <p:spPr>
          <a:xfrm>
            <a:off x="363828" y="965916"/>
            <a:ext cx="7559899" cy="5509758"/>
          </a:xfrm>
          <a:prstGeom prst="rect">
            <a:avLst/>
          </a:prstGeom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8100812" y="3000778"/>
            <a:ext cx="3760630" cy="2562896"/>
          </a:xfrm>
        </p:spPr>
        <p:txBody>
          <a:bodyPr>
            <a:normAutofit/>
          </a:bodyPr>
          <a:lstStyle/>
          <a:p>
            <a:r>
              <a:rPr lang="cs-CZ" sz="2000" dirty="0" smtClean="0"/>
              <a:t>FLEXE - 135°</a:t>
            </a:r>
          </a:p>
          <a:p>
            <a:r>
              <a:rPr lang="cs-CZ" sz="2000" dirty="0" smtClean="0"/>
              <a:t>ROTACE (PŘI FLEXI) - 35°</a:t>
            </a:r>
          </a:p>
          <a:p>
            <a:r>
              <a:rPr lang="cs-CZ" sz="2000" dirty="0" smtClean="0"/>
              <a:t>TRANSLACE (AP = předozadní) - 5 – 10 mm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50343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157" y="655680"/>
            <a:ext cx="6143223" cy="436785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135455" y="655680"/>
            <a:ext cx="4093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ROTACE + </a:t>
            </a:r>
            <a:r>
              <a:rPr lang="cs-CZ" sz="2400" dirty="0" smtClean="0"/>
              <a:t>TRANSLACE</a:t>
            </a:r>
          </a:p>
          <a:p>
            <a:r>
              <a:rPr lang="cs-CZ" sz="2400" dirty="0" smtClean="0"/>
              <a:t>0 - 25° jen rotace, poté se přidává i translační pohyb</a:t>
            </a: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2167" t="29888" r="29302" b="7447"/>
          <a:stretch/>
        </p:blipFill>
        <p:spPr>
          <a:xfrm>
            <a:off x="953035" y="2287979"/>
            <a:ext cx="4146997" cy="40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86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708" y="190977"/>
            <a:ext cx="3847562" cy="64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/>
              <a:t>PATELOFEMORÁLNÍ KLOUB</a:t>
            </a:r>
          </a:p>
          <a:p>
            <a:pPr marL="0" indent="0">
              <a:buNone/>
            </a:pPr>
            <a:r>
              <a:rPr lang="cs-CZ" sz="2000" dirty="0" smtClean="0"/>
              <a:t>Primární funkcí pately je zvětšovat rameno síly (páku) extenzorů kolenního kloubu – zvýšit otáčivý účinek </a:t>
            </a:r>
            <a:r>
              <a:rPr lang="cs-CZ" sz="2000" dirty="0" err="1" smtClean="0"/>
              <a:t>quadricepsu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Při plné flexi se </a:t>
            </a:r>
            <a:r>
              <a:rPr lang="cs-CZ" sz="2000" dirty="0" err="1" smtClean="0"/>
              <a:t>patella</a:t>
            </a:r>
            <a:r>
              <a:rPr lang="cs-CZ" sz="2000" dirty="0" smtClean="0"/>
              <a:t> posune kaudálně až o 7 cm</a:t>
            </a:r>
          </a:p>
          <a:p>
            <a:pPr marL="0" indent="0">
              <a:buNone/>
            </a:pPr>
            <a:r>
              <a:rPr lang="cs-CZ" sz="2000" dirty="0" smtClean="0"/>
              <a:t>Maximální kontakt mezi femurem a </a:t>
            </a:r>
            <a:r>
              <a:rPr lang="cs-CZ" sz="2000" dirty="0" err="1" smtClean="0"/>
              <a:t>patellou</a:t>
            </a:r>
            <a:r>
              <a:rPr lang="cs-CZ" sz="2000" dirty="0" smtClean="0"/>
              <a:t> je při flexi na 45° (viz obr.)</a:t>
            </a:r>
          </a:p>
          <a:p>
            <a:pPr marL="0" indent="0">
              <a:buNone/>
            </a:pPr>
            <a:r>
              <a:rPr lang="cs-CZ" sz="2000" dirty="0" smtClean="0"/>
              <a:t>Maximální páka </a:t>
            </a:r>
            <a:r>
              <a:rPr lang="cs-CZ" sz="2000" dirty="0" err="1" smtClean="0"/>
              <a:t>quadricepsu</a:t>
            </a:r>
            <a:r>
              <a:rPr lang="cs-CZ" sz="2000" dirty="0" smtClean="0"/>
              <a:t> je při flexi 20°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6837" t="32292" r="39472" b="13034"/>
          <a:stretch/>
        </p:blipFill>
        <p:spPr>
          <a:xfrm>
            <a:off x="4224270" y="316523"/>
            <a:ext cx="4790942" cy="62163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46267" t="36050" r="38838" b="18107"/>
          <a:stretch/>
        </p:blipFill>
        <p:spPr>
          <a:xfrm>
            <a:off x="9131121" y="1080404"/>
            <a:ext cx="2936383" cy="50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73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860" y="287628"/>
            <a:ext cx="4272565" cy="811911"/>
          </a:xfrm>
        </p:spPr>
        <p:txBody>
          <a:bodyPr/>
          <a:lstStyle/>
          <a:p>
            <a:r>
              <a:rPr lang="cs-CZ" dirty="0" smtClean="0"/>
              <a:t>Kolenní kloub - osy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0723" t="14363" r="19129" b="6882"/>
          <a:stretch/>
        </p:blipFill>
        <p:spPr>
          <a:xfrm>
            <a:off x="3227253" y="1421511"/>
            <a:ext cx="6097051" cy="51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6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519" y="973771"/>
            <a:ext cx="4687911" cy="4538082"/>
          </a:xfrm>
        </p:spPr>
        <p:txBody>
          <a:bodyPr/>
          <a:lstStyle/>
          <a:p>
            <a:r>
              <a:rPr lang="cs-CZ" sz="2400" dirty="0" smtClean="0"/>
              <a:t>TIBIOFEMORÁLNÍ KLOUB – SÍLY: </a:t>
            </a:r>
          </a:p>
          <a:p>
            <a:r>
              <a:rPr lang="cs-CZ" sz="2400" dirty="0" smtClean="0"/>
              <a:t>Chůze – 2 - 3 BW</a:t>
            </a:r>
          </a:p>
          <a:p>
            <a:r>
              <a:rPr lang="cs-CZ" sz="2400" dirty="0" smtClean="0"/>
              <a:t>Běh – až 6 x BW</a:t>
            </a:r>
          </a:p>
          <a:p>
            <a:r>
              <a:rPr lang="cs-CZ" sz="2400" dirty="0" smtClean="0"/>
              <a:t>PATELOFEMORÁLNÍ KLOUB – SÍLY:</a:t>
            </a:r>
          </a:p>
          <a:p>
            <a:r>
              <a:rPr lang="cs-CZ" sz="2400" dirty="0" smtClean="0"/>
              <a:t>Chůze – 0,3 BW</a:t>
            </a:r>
          </a:p>
          <a:p>
            <a:r>
              <a:rPr lang="cs-CZ" sz="2400" dirty="0" smtClean="0"/>
              <a:t>Chůze do schodů – 2,5 BW</a:t>
            </a:r>
          </a:p>
          <a:p>
            <a:r>
              <a:rPr lang="cs-CZ" sz="2400" dirty="0" smtClean="0"/>
              <a:t>Chůze ze schodů – 3,5 BW</a:t>
            </a:r>
          </a:p>
          <a:p>
            <a:r>
              <a:rPr lang="cs-CZ" sz="2400" dirty="0" smtClean="0"/>
              <a:t>Dřep – 7 x BW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3785" t="25090" r="4081" b="8858"/>
          <a:stretch/>
        </p:blipFill>
        <p:spPr>
          <a:xfrm>
            <a:off x="5486399" y="754829"/>
            <a:ext cx="5705341" cy="54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36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7" y="392861"/>
            <a:ext cx="4919730" cy="61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49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2782" t="55026" r="37676" b="18294"/>
          <a:stretch/>
        </p:blipFill>
        <p:spPr>
          <a:xfrm>
            <a:off x="669701" y="1236372"/>
            <a:ext cx="10974434" cy="33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2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114" t="21454" r="25650" b="18500"/>
          <a:stretch/>
        </p:blipFill>
        <p:spPr>
          <a:xfrm>
            <a:off x="1847528" y="692696"/>
            <a:ext cx="867637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2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2770" y="660997"/>
            <a:ext cx="11317309" cy="1657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Uzavřený kinematický řetězec   			Otevřený kinematický řetězec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0" y="2521683"/>
            <a:ext cx="5139373" cy="29994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11642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8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951" t="29662" r="39366" b="15477"/>
          <a:stretch/>
        </p:blipFill>
        <p:spPr>
          <a:xfrm>
            <a:off x="180305" y="1455313"/>
            <a:ext cx="5447763" cy="37606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5317" t="29849" r="39260" b="25622"/>
          <a:stretch/>
        </p:blipFill>
        <p:spPr>
          <a:xfrm>
            <a:off x="5988676" y="1455313"/>
            <a:ext cx="5537915" cy="30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86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48744"/>
          </a:xfrm>
        </p:spPr>
        <p:txBody>
          <a:bodyPr/>
          <a:lstStyle/>
          <a:p>
            <a:pPr algn="ctr"/>
            <a:r>
              <a:rPr lang="cs-CZ" dirty="0" smtClean="0"/>
              <a:t>HAMSTRINGY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387" t="39620" r="44331" b="24119"/>
          <a:stretch/>
        </p:blipFill>
        <p:spPr>
          <a:xfrm>
            <a:off x="2229141" y="1918951"/>
            <a:ext cx="7044743" cy="40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68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377780"/>
            <a:ext cx="10131425" cy="974501"/>
          </a:xfrm>
        </p:spPr>
        <p:txBody>
          <a:bodyPr/>
          <a:lstStyle/>
          <a:p>
            <a:pPr algn="ctr"/>
            <a:r>
              <a:rPr lang="cs-CZ" dirty="0" smtClean="0"/>
              <a:t>PÁTEŘ – AXIÁLNÍ SYSTÉM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408" t="28346" r="41162" b="10027"/>
          <a:stretch/>
        </p:blipFill>
        <p:spPr>
          <a:xfrm>
            <a:off x="1983346" y="1481069"/>
            <a:ext cx="7219454" cy="52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97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514" t="28910" r="39578" b="22992"/>
          <a:stretch/>
        </p:blipFill>
        <p:spPr>
          <a:xfrm>
            <a:off x="772733" y="476518"/>
            <a:ext cx="10715222" cy="59246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69" y="2840482"/>
            <a:ext cx="4983075" cy="27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53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02" y="117693"/>
            <a:ext cx="6572767" cy="663750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379595" y="117693"/>
            <a:ext cx="481240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Narrow"/>
              </a:rPr>
              <a:t>Určete velikost síly svalu m. </a:t>
            </a:r>
            <a:r>
              <a:rPr lang="cs-CZ" sz="2400" dirty="0" err="1">
                <a:latin typeface="ArialNarrow"/>
              </a:rPr>
              <a:t>erector</a:t>
            </a:r>
            <a:r>
              <a:rPr lang="cs-CZ" sz="2400" dirty="0">
                <a:latin typeface="ArialNarrow"/>
              </a:rPr>
              <a:t> </a:t>
            </a:r>
            <a:r>
              <a:rPr lang="cs-CZ" sz="2400" dirty="0" err="1">
                <a:latin typeface="ArialNarrow"/>
              </a:rPr>
              <a:t>spinae</a:t>
            </a:r>
            <a:r>
              <a:rPr lang="cs-CZ" sz="2400" dirty="0">
                <a:latin typeface="ArialNarrow"/>
              </a:rPr>
              <a:t> </a:t>
            </a:r>
            <a:r>
              <a:rPr lang="cs-CZ" sz="2400" b="1" dirty="0" err="1">
                <a:latin typeface="ArialNarrow-Bold"/>
              </a:rPr>
              <a:t>Fm</a:t>
            </a:r>
            <a:r>
              <a:rPr lang="cs-CZ" sz="2400" dirty="0">
                <a:latin typeface="ArialNarrow"/>
              </a:rPr>
              <a:t>, potřebnou </a:t>
            </a:r>
            <a:r>
              <a:rPr lang="cs-CZ" sz="2400" dirty="0" smtClean="0">
                <a:latin typeface="ArialNarrow"/>
              </a:rPr>
              <a:t>k udržení </a:t>
            </a:r>
            <a:r>
              <a:rPr lang="cs-CZ" sz="2400" dirty="0">
                <a:latin typeface="ArialNarrow"/>
              </a:rPr>
              <a:t>břemene </a:t>
            </a:r>
            <a:r>
              <a:rPr lang="cs-CZ" sz="2400" b="1" dirty="0">
                <a:latin typeface="ArialNarrow-Bold"/>
              </a:rPr>
              <a:t>FB </a:t>
            </a:r>
            <a:r>
              <a:rPr lang="cs-CZ" sz="2400" dirty="0">
                <a:latin typeface="ArialNarrow"/>
              </a:rPr>
              <a:t>= 100 N ve vodorovné poloze. </a:t>
            </a:r>
            <a:endParaRPr lang="cs-CZ" sz="2400" dirty="0" smtClean="0">
              <a:latin typeface="ArialNarrow"/>
            </a:endParaRPr>
          </a:p>
          <a:p>
            <a:r>
              <a:rPr lang="cs-CZ" sz="2400" dirty="0" smtClean="0">
                <a:latin typeface="ArialNarrow"/>
              </a:rPr>
              <a:t>Váha hlavy </a:t>
            </a:r>
            <a:r>
              <a:rPr lang="cs-CZ" sz="2400" b="1" dirty="0">
                <a:latin typeface="ArialNarrow-Bold"/>
              </a:rPr>
              <a:t>FH </a:t>
            </a:r>
            <a:r>
              <a:rPr lang="cs-CZ" sz="2400" dirty="0">
                <a:latin typeface="ArialNarrow"/>
              </a:rPr>
              <a:t>= 5,8 kg, váha trupu </a:t>
            </a:r>
            <a:r>
              <a:rPr lang="cs-CZ" sz="2400" b="1" dirty="0">
                <a:latin typeface="ArialNarrow-Bold"/>
              </a:rPr>
              <a:t>FT </a:t>
            </a:r>
            <a:r>
              <a:rPr lang="cs-CZ" sz="2400" dirty="0">
                <a:latin typeface="ArialNarrow"/>
              </a:rPr>
              <a:t>= 32,8 kg a váha obou </a:t>
            </a:r>
            <a:r>
              <a:rPr lang="cs-CZ" sz="2400" dirty="0" smtClean="0">
                <a:latin typeface="ArialNarrow"/>
              </a:rPr>
              <a:t>paží je </a:t>
            </a:r>
            <a:r>
              <a:rPr lang="cs-CZ" sz="2400" b="1" dirty="0">
                <a:latin typeface="ArialNarrow-Bold"/>
              </a:rPr>
              <a:t>FR </a:t>
            </a:r>
            <a:r>
              <a:rPr lang="cs-CZ" sz="2400" dirty="0">
                <a:latin typeface="ArialNarrow"/>
              </a:rPr>
              <a:t>= 8,1 kg. </a:t>
            </a:r>
            <a:endParaRPr lang="cs-CZ" sz="2400" dirty="0" smtClean="0">
              <a:latin typeface="ArialNarrow"/>
            </a:endParaRPr>
          </a:p>
          <a:p>
            <a:r>
              <a:rPr lang="cs-CZ" sz="2400" dirty="0" smtClean="0">
                <a:latin typeface="ArialNarrow"/>
              </a:rPr>
              <a:t>Dále </a:t>
            </a:r>
            <a:r>
              <a:rPr lang="cs-CZ" sz="2400" dirty="0">
                <a:latin typeface="ArialNarrow"/>
              </a:rPr>
              <a:t>určete kompresní </a:t>
            </a:r>
            <a:r>
              <a:rPr lang="cs-CZ" sz="2400" b="1" dirty="0" err="1">
                <a:latin typeface="ArialNarrow-Bold"/>
              </a:rPr>
              <a:t>Fk</a:t>
            </a:r>
            <a:r>
              <a:rPr lang="cs-CZ" sz="2400" b="1" dirty="0">
                <a:latin typeface="ArialNarrow-Bold"/>
              </a:rPr>
              <a:t> </a:t>
            </a:r>
            <a:r>
              <a:rPr lang="cs-CZ" sz="2400" dirty="0">
                <a:latin typeface="ArialNarrow"/>
              </a:rPr>
              <a:t>a smykovou </a:t>
            </a:r>
            <a:r>
              <a:rPr lang="cs-CZ" sz="2400" b="1" dirty="0" err="1">
                <a:latin typeface="ArialNarrow-Bold"/>
              </a:rPr>
              <a:t>Fs</a:t>
            </a:r>
            <a:r>
              <a:rPr lang="cs-CZ" sz="2400" b="1" dirty="0">
                <a:latin typeface="ArialNarrow-Bold"/>
              </a:rPr>
              <a:t> </a:t>
            </a:r>
            <a:r>
              <a:rPr lang="cs-CZ" sz="2400" dirty="0">
                <a:latin typeface="ArialNarrow"/>
              </a:rPr>
              <a:t>sílu</a:t>
            </a:r>
          </a:p>
          <a:p>
            <a:r>
              <a:rPr lang="cs-CZ" sz="2400" dirty="0">
                <a:latin typeface="ArialNarrow"/>
              </a:rPr>
              <a:t>působící v meziobratlovém disku. </a:t>
            </a:r>
            <a:endParaRPr lang="cs-CZ" sz="2400" dirty="0" smtClean="0">
              <a:latin typeface="ArialNarrow"/>
            </a:endParaRPr>
          </a:p>
          <a:p>
            <a:r>
              <a:rPr lang="cs-CZ" sz="2400" dirty="0" smtClean="0">
                <a:latin typeface="ArialNarrow"/>
              </a:rPr>
              <a:t>Úhel </a:t>
            </a:r>
            <a:r>
              <a:rPr lang="el-GR" sz="2400" dirty="0">
                <a:latin typeface="SymbolMT"/>
              </a:rPr>
              <a:t>α </a:t>
            </a:r>
            <a:r>
              <a:rPr lang="el-GR" sz="2400" dirty="0">
                <a:latin typeface="ArialNarrow"/>
              </a:rPr>
              <a:t>= 20</a:t>
            </a:r>
            <a:r>
              <a:rPr lang="el-GR" sz="2400" dirty="0" smtClean="0">
                <a:latin typeface="ArialNarrow"/>
              </a:rPr>
              <a:t>°.</a:t>
            </a:r>
            <a:endParaRPr lang="cs-CZ" sz="2400" dirty="0" smtClean="0">
              <a:latin typeface="ArialNarrow"/>
            </a:endParaRPr>
          </a:p>
          <a:p>
            <a:endParaRPr lang="cs-CZ" sz="2400" dirty="0">
              <a:latin typeface="ArialNarrow"/>
            </a:endParaRPr>
          </a:p>
          <a:p>
            <a:pPr algn="ctr"/>
            <a:r>
              <a:rPr lang="cs-CZ" sz="2400" dirty="0"/>
              <a:t>Musí platit </a:t>
            </a:r>
            <a:r>
              <a:rPr lang="el-GR" sz="2400" dirty="0"/>
              <a:t>Σ</a:t>
            </a:r>
            <a:r>
              <a:rPr lang="cs-CZ" sz="2400" dirty="0" smtClean="0"/>
              <a:t>M=0</a:t>
            </a:r>
          </a:p>
          <a:p>
            <a:pPr algn="ctr"/>
            <a:r>
              <a:rPr lang="cs-CZ" sz="2400" dirty="0"/>
              <a:t>Dále musí platit </a:t>
            </a:r>
            <a:r>
              <a:rPr lang="el-GR" sz="2400" dirty="0"/>
              <a:t>Σ</a:t>
            </a:r>
            <a:r>
              <a:rPr lang="cs-CZ" sz="2400" dirty="0" smtClean="0"/>
              <a:t>F=0</a:t>
            </a:r>
          </a:p>
          <a:p>
            <a:endParaRPr lang="cs-CZ" sz="2400" b="1" dirty="0" smtClean="0"/>
          </a:p>
          <a:p>
            <a:pPr algn="ctr"/>
            <a:r>
              <a:rPr lang="cs-CZ" sz="2400" b="1" dirty="0" err="1" smtClean="0"/>
              <a:t>Fm</a:t>
            </a:r>
            <a:r>
              <a:rPr lang="cs-CZ" sz="2400" b="1" dirty="0" smtClean="0"/>
              <a:t> </a:t>
            </a:r>
            <a:r>
              <a:rPr lang="cs-CZ" sz="2400" b="1" dirty="0"/>
              <a:t>= 1 725 </a:t>
            </a:r>
            <a:r>
              <a:rPr lang="cs-CZ" sz="2400" b="1" dirty="0" smtClean="0"/>
              <a:t>N</a:t>
            </a:r>
          </a:p>
          <a:p>
            <a:pPr algn="ctr"/>
            <a:r>
              <a:rPr lang="cs-CZ" sz="2400" b="1" dirty="0" err="1"/>
              <a:t>Fs</a:t>
            </a:r>
            <a:r>
              <a:rPr lang="cs-CZ" sz="2400" b="1" dirty="0"/>
              <a:t> = 158,6 N</a:t>
            </a:r>
          </a:p>
          <a:p>
            <a:pPr algn="ctr"/>
            <a:r>
              <a:rPr lang="cs-CZ" sz="2400" b="1" dirty="0" err="1"/>
              <a:t>Fk</a:t>
            </a:r>
            <a:r>
              <a:rPr lang="cs-CZ" sz="2400" b="1" dirty="0"/>
              <a:t> = 2 160,8 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64812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619" t="28535" r="59331" b="16228"/>
          <a:stretch/>
        </p:blipFill>
        <p:spPr>
          <a:xfrm>
            <a:off x="386279" y="293863"/>
            <a:ext cx="5782351" cy="61818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06" y="870442"/>
            <a:ext cx="5649532" cy="44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74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17" y="853561"/>
            <a:ext cx="6505575" cy="530542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023797" y="2552043"/>
            <a:ext cx="25543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1 kilogram =</a:t>
            </a:r>
          </a:p>
          <a:p>
            <a:r>
              <a:rPr lang="cs-CZ" sz="2400" dirty="0" smtClean="0"/>
              <a:t>2,2 </a:t>
            </a:r>
            <a:r>
              <a:rPr lang="cs-CZ" sz="2400" dirty="0"/>
              <a:t>libry</a:t>
            </a:r>
          </a:p>
        </p:txBody>
      </p:sp>
    </p:spTree>
    <p:extLst>
      <p:ext uri="{BB962C8B-B14F-4D97-AF65-F5344CB8AC3E}">
        <p14:creationId xmlns:p14="http://schemas.microsoft.com/office/powerpoint/2010/main" val="3278086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12" y="2266682"/>
            <a:ext cx="7869505" cy="44305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11" y="647700"/>
            <a:ext cx="4834987" cy="335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75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6277" y="548680"/>
            <a:ext cx="8229600" cy="780696"/>
          </a:xfrm>
        </p:spPr>
        <p:txBody>
          <a:bodyPr>
            <a:normAutofit/>
          </a:bodyPr>
          <a:lstStyle/>
          <a:p>
            <a:r>
              <a:rPr lang="cs-CZ" dirty="0" smtClean="0"/>
              <a:t>Druhy pák v lidském těle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05765" y="1329376"/>
            <a:ext cx="5842992" cy="4111847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Páka jednozvratná x dvojzvratná</a:t>
            </a:r>
          </a:p>
          <a:p>
            <a:r>
              <a:rPr lang="cs-CZ" sz="2400" dirty="0" smtClean="0"/>
              <a:t>Páka prvního druhu – páka rovnováhy</a:t>
            </a:r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Páka druhého druhu – páka síly</a:t>
            </a:r>
          </a:p>
          <a:p>
            <a:r>
              <a:rPr lang="cs-CZ" sz="2400" dirty="0" smtClean="0"/>
              <a:t>Páka třetího druhu – páka rychlosti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60150" t="18875" r="17704" b="69658"/>
          <a:stretch/>
        </p:blipFill>
        <p:spPr>
          <a:xfrm>
            <a:off x="2746838" y="2845239"/>
            <a:ext cx="3703269" cy="10801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60515" t="56891" r="22328" b="26375"/>
          <a:stretch/>
        </p:blipFill>
        <p:spPr>
          <a:xfrm>
            <a:off x="7648757" y="2980355"/>
            <a:ext cx="2705760" cy="14838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55534" t="50818" r="26756" b="32282"/>
          <a:stretch/>
        </p:blipFill>
        <p:spPr>
          <a:xfrm>
            <a:off x="4850192" y="5185376"/>
            <a:ext cx="2767630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56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19" t="14347" r="15874" b="15113"/>
          <a:stretch/>
        </p:blipFill>
        <p:spPr>
          <a:xfrm>
            <a:off x="1991544" y="620689"/>
            <a:ext cx="8280920" cy="56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9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9008" t="26375" r="29523" b="10625"/>
          <a:stretch/>
        </p:blipFill>
        <p:spPr>
          <a:xfrm>
            <a:off x="2666597" y="1917386"/>
            <a:ext cx="7010654" cy="48245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8034" t="44296" r="22520" b="35032"/>
          <a:stretch/>
        </p:blipFill>
        <p:spPr>
          <a:xfrm>
            <a:off x="2495600" y="189194"/>
            <a:ext cx="735264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46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8417" t="32281" r="19008" b="7673"/>
          <a:stretch/>
        </p:blipFill>
        <p:spPr>
          <a:xfrm>
            <a:off x="2464755" y="1988841"/>
            <a:ext cx="7128792" cy="45774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7900" t="47047" r="26756" b="34072"/>
          <a:stretch/>
        </p:blipFill>
        <p:spPr>
          <a:xfrm>
            <a:off x="1524001" y="116632"/>
            <a:ext cx="9010303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60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236114"/>
            <a:ext cx="10131425" cy="63964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RAMENNÍ KLOUB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9824" t="29473" r="34824" b="10027"/>
          <a:stretch/>
        </p:blipFill>
        <p:spPr>
          <a:xfrm>
            <a:off x="1454285" y="978795"/>
            <a:ext cx="9362941" cy="57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03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225" y="837128"/>
            <a:ext cx="6156101" cy="112046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Statická stabilizace  x  stabilizace při pohybu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2360" t="29286" r="37886" b="10028"/>
          <a:stretch/>
        </p:blipFill>
        <p:spPr>
          <a:xfrm>
            <a:off x="7731053" y="141667"/>
            <a:ext cx="3821297" cy="66004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3521" t="40551" r="56178" b="31071"/>
          <a:stretch/>
        </p:blipFill>
        <p:spPr>
          <a:xfrm>
            <a:off x="360411" y="2318197"/>
            <a:ext cx="6982915" cy="36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678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TM03457452[[fn=Nebesa]]</Template>
  <TotalTime>220</TotalTime>
  <Words>295</Words>
  <Application>Microsoft Office PowerPoint</Application>
  <PresentationFormat>Širokoúhlá obrazovka</PresentationFormat>
  <Paragraphs>53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Arial</vt:lpstr>
      <vt:lpstr>ArialNarrow</vt:lpstr>
      <vt:lpstr>ArialNarrow-Bold</vt:lpstr>
      <vt:lpstr>Calibri</vt:lpstr>
      <vt:lpstr>Calibri Light</vt:lpstr>
      <vt:lpstr>SymbolMT</vt:lpstr>
      <vt:lpstr>Nebe</vt:lpstr>
      <vt:lpstr>PRINCIP POHYBU V KLOUBECH</vt:lpstr>
      <vt:lpstr>Princip pohybu v kloubech</vt:lpstr>
      <vt:lpstr>Prezentace aplikace PowerPoint</vt:lpstr>
      <vt:lpstr>Druhy pák v lidském těle</vt:lpstr>
      <vt:lpstr>Prezentace aplikace PowerPoint</vt:lpstr>
      <vt:lpstr>Prezentace aplikace PowerPoint</vt:lpstr>
      <vt:lpstr>Prezentace aplikace PowerPoint</vt:lpstr>
      <vt:lpstr>RAMENNÍ KLOUB</vt:lpstr>
      <vt:lpstr>Prezentace aplikace PowerPoint</vt:lpstr>
      <vt:lpstr>Prezentace aplikace PowerPoint</vt:lpstr>
      <vt:lpstr>Prezentace aplikace PowerPoint</vt:lpstr>
      <vt:lpstr>LOKETNÍ KLOUB</vt:lpstr>
      <vt:lpstr>Prezentace aplikace PowerPoint</vt:lpstr>
      <vt:lpstr>Prezentace aplikace PowerPoint</vt:lpstr>
      <vt:lpstr>Prezentace aplikace PowerPoint</vt:lpstr>
      <vt:lpstr>Prezentace aplikace PowerPoint</vt:lpstr>
      <vt:lpstr>KYČELNÍ KLOUB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KOLENO</vt:lpstr>
      <vt:lpstr>Prezentace aplikace PowerPoint</vt:lpstr>
      <vt:lpstr>Prezentace aplikace PowerPoint</vt:lpstr>
      <vt:lpstr>Kolenní kloub - osy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HAMSTRINGY</vt:lpstr>
      <vt:lpstr>PÁTEŘ – AXIÁLNÍ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 POHYBU V KLOUBECH</dc:title>
  <dc:creator>Kalichová</dc:creator>
  <cp:lastModifiedBy>Kalichová</cp:lastModifiedBy>
  <cp:revision>29</cp:revision>
  <dcterms:created xsi:type="dcterms:W3CDTF">2017-11-21T22:11:54Z</dcterms:created>
  <dcterms:modified xsi:type="dcterms:W3CDTF">2017-11-28T22:58:21Z</dcterms:modified>
</cp:coreProperties>
</file>