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57" r:id="rId4"/>
    <p:sldId id="324" r:id="rId5"/>
    <p:sldId id="326" r:id="rId6"/>
    <p:sldId id="327" r:id="rId7"/>
    <p:sldId id="328" r:id="rId8"/>
    <p:sldId id="258" r:id="rId9"/>
    <p:sldId id="260" r:id="rId10"/>
    <p:sldId id="261" r:id="rId11"/>
    <p:sldId id="262" r:id="rId12"/>
    <p:sldId id="263" r:id="rId13"/>
    <p:sldId id="265" r:id="rId14"/>
    <p:sldId id="271" r:id="rId15"/>
    <p:sldId id="272" r:id="rId16"/>
    <p:sldId id="267" r:id="rId17"/>
    <p:sldId id="268" r:id="rId18"/>
    <p:sldId id="269" r:id="rId19"/>
    <p:sldId id="270" r:id="rId20"/>
    <p:sldId id="336" r:id="rId21"/>
    <p:sldId id="266" r:id="rId22"/>
    <p:sldId id="273" r:id="rId23"/>
    <p:sldId id="274" r:id="rId24"/>
    <p:sldId id="275" r:id="rId25"/>
    <p:sldId id="277" r:id="rId26"/>
    <p:sldId id="330" r:id="rId27"/>
    <p:sldId id="331" r:id="rId28"/>
    <p:sldId id="332" r:id="rId29"/>
    <p:sldId id="333" r:id="rId30"/>
    <p:sldId id="329" r:id="rId31"/>
    <p:sldId id="334" r:id="rId32"/>
    <p:sldId id="335" r:id="rId33"/>
    <p:sldId id="33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06B3D-B08C-464D-87BA-4952E3C70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78EF0D-0409-46EE-AE07-48D67E652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A432F8-D4CA-4EA6-A0BA-761BDAEE8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D5B32B-8EF1-4C79-A3C4-E027DDF6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D079D1-6F55-489C-8464-A0A2DCD8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7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14245-7C38-44E2-9CD6-F45BDFB0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C3BE4C-3C45-47C0-9A3D-FF5104A72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17AC0C-4997-4B2C-B76C-AACED978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D410F6-FA99-4805-A6CF-EAB67D71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820454-A635-4CA8-971B-9B4075FA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9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8746CC-47E0-49EA-817B-DC429568E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A28F07-6F6D-445A-B298-202DC8375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4EBC5B-6F9B-4AA5-A0BC-32F095FC3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FE1CC-E582-4987-BAC1-4CDB58F21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CE410B-393F-4DB0-A3C2-CB5CB76E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91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10CC8-17D9-4E11-9DBA-57E08AF93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F19224-5625-4E33-A630-1C15FC1A6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6AB562-0020-4309-ACF3-B9B5AE6BF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A9FA88-F43C-485F-BB47-32D1CD76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BC443E-C95B-411E-816C-C8FDFF3A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5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EDF17-A5D2-4BA9-AADB-FEEDE98FE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6FA752-06C0-4D0B-9919-AE4326DF1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E879F8-9D07-49A1-930D-C65F0B79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4A9FD7-BE4C-4971-918A-2EF7000F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562776-4685-4F91-ACBE-0A439C2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29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F8001-7FE3-468E-AC39-D76BDFB7E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9E3EF-F104-4540-9619-BCB7A9BEF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C2A91-34BC-4BFD-B4A1-1C2EEEA48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CD7635-7990-4116-A0E7-E2C0212D1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2D4273-4085-472C-81A6-06197CF1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3E4D39-147E-4980-8EDC-5DD1DCBC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6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893A4-6883-4803-920D-AB844784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4517E-53C4-4FB4-871E-93E210C23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5920CE-6FB9-4E96-A08D-38262B976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1346935-E3C3-4D0E-8006-15D097DD2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22B130-4D49-4911-B7B3-25C95C9DA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99AF83-5524-4A22-90B0-EA5087E2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A8BD68-B069-4F71-B34D-ED1E7322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4C5545-8B75-470F-9BE1-49B5887B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78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623E5-DC08-472F-A713-6AD8B939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923B61-C9F5-4396-AE67-8952B138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E828D2-4271-4AFE-A47C-E373D4AD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5A5DD2-186A-43C3-AF75-29808373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5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C775DD-46FD-4E95-89F8-DCBD594E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732221E-DEFC-4DCA-84AC-33873125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A5C4D6-5728-46FE-A684-A9EDC0E82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52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8B139-DF5C-4524-BA96-F53AFF51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B28D0-A09F-4841-8AA7-2E1EC974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3D127C-601B-4E46-934F-BD9D916BE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3CF57F-3B87-429B-8B98-CD8B1214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A8BCEF-FFB2-47B0-8330-6A0A3EB3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56DE45-0DF5-4027-B5EF-055FF7D1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90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9A977-E237-424A-9203-8B401A0EF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57CB68-88AC-4D68-89F5-91C662679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4A48D1-303F-4377-81FA-8BF2F299D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113C7B-8C34-45C6-980E-91E35CB4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39DCFB-732F-4085-8884-43E127B4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4E1C92-5FDD-4FA3-9FBC-E73B9C3BA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A39AFE-7C3A-4DFC-935B-C9CF45B1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BD85CF-D8C7-4024-A7AB-918EAD723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9DF4C9-C047-4B78-8ACD-651D66BA2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A123B-C19D-4ECA-B57F-53B3E3746FD4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39C720-9479-4A26-B4E0-734E9680C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2762C-0912-4FFE-B656-B37D1274D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59D85-AB94-45A1-BDF1-2C0E512CD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26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mail/mail_posli?to=392459%40mail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DD112-931E-4A4A-AA0F-8BB2C6BB18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Aplikovaná kinezioterapie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E60380-5723-4352-A65C-3512A757FB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Np4413</a:t>
            </a:r>
          </a:p>
          <a:p>
            <a:r>
              <a:rPr lang="cs-CZ" dirty="0"/>
              <a:t>Skupina 01 - Út: 10:00-11:40 – seminář</a:t>
            </a:r>
          </a:p>
          <a:p>
            <a:r>
              <a:rPr lang="cs-CZ" dirty="0"/>
              <a:t>Skupina 02 - Po: 11:50-13:30 - seminář</a:t>
            </a:r>
          </a:p>
          <a:p>
            <a:r>
              <a:rPr lang="cs-CZ" dirty="0"/>
              <a:t>Učebna 224</a:t>
            </a:r>
          </a:p>
        </p:txBody>
      </p:sp>
    </p:spTree>
    <p:extLst>
      <p:ext uri="{BB962C8B-B14F-4D97-AF65-F5344CB8AC3E}">
        <p14:creationId xmlns:p14="http://schemas.microsoft.com/office/powerpoint/2010/main" val="3525296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670F1-554E-44D6-BFFB-B7E177EB9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kinezioterapie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4C0862-AB16-4899-A34F-9D9684E6F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Analytické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A85567-8063-4D8C-B05B-5B78055914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Tzv. ortopedické metody</a:t>
            </a:r>
          </a:p>
          <a:p>
            <a:r>
              <a:rPr lang="cs-CZ" dirty="0"/>
              <a:t>Reedukace jednotlivých pohybů</a:t>
            </a:r>
          </a:p>
          <a:p>
            <a:r>
              <a:rPr lang="cs-CZ" dirty="0"/>
              <a:t>Cílem je zlepšit lokální pohybovou funkci (SFTR)</a:t>
            </a:r>
          </a:p>
          <a:p>
            <a:r>
              <a:rPr lang="cs-CZ" dirty="0"/>
              <a:t>Cvičení dle svalového testu (0-2)</a:t>
            </a:r>
          </a:p>
          <a:p>
            <a:r>
              <a:rPr lang="cs-CZ" dirty="0"/>
              <a:t>Př. Periferní parézy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37B5D8B-1616-46B9-ADEC-92B7FF076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Syntetické metody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CA7252A-0D1C-49B2-A7C9-92C4A712A38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Cvičení pohybu jako celku</a:t>
            </a:r>
          </a:p>
          <a:p>
            <a:r>
              <a:rPr lang="cs-CZ" dirty="0"/>
              <a:t>Pohybové stereotypy</a:t>
            </a:r>
          </a:p>
          <a:p>
            <a:r>
              <a:rPr lang="cs-CZ" dirty="0"/>
              <a:t>Cíl: ekonomika a koordinace pohybu, snaha o ideální pohybový vzor</a:t>
            </a:r>
          </a:p>
          <a:p>
            <a:r>
              <a:rPr lang="cs-CZ" dirty="0"/>
              <a:t>PNF, </a:t>
            </a:r>
            <a:r>
              <a:rPr lang="cs-CZ" dirty="0" err="1"/>
              <a:t>Bobath</a:t>
            </a:r>
            <a:r>
              <a:rPr lang="cs-CZ" dirty="0"/>
              <a:t>, Vojtova metoda, </a:t>
            </a:r>
            <a:r>
              <a:rPr lang="cs-CZ" dirty="0" err="1"/>
              <a:t>senzomotorika</a:t>
            </a:r>
            <a:r>
              <a:rPr lang="cs-CZ" dirty="0"/>
              <a:t>, DNS, </a:t>
            </a:r>
            <a:r>
              <a:rPr lang="cs-CZ" dirty="0" err="1"/>
              <a:t>feldenkrais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4598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65B29-57A6-4B8D-9CBF-458E24AD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Metodické zásady kinezioterapie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4DCA19-05F1-49FA-9C9B-74A56770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/>
              <a:t>Soulad s dosaženým stupněm teoretického poznání</a:t>
            </a:r>
          </a:p>
          <a:p>
            <a:pPr marL="514350" indent="-514350">
              <a:buAutoNum type="arabicParenR"/>
            </a:pPr>
            <a:r>
              <a:rPr lang="cs-CZ" b="1" dirty="0"/>
              <a:t>Přiměřenost </a:t>
            </a:r>
          </a:p>
          <a:p>
            <a:pPr lvl="1"/>
            <a:r>
              <a:rPr lang="cs-CZ" dirty="0"/>
              <a:t>Věku pacienta (somatický, mentální)</a:t>
            </a:r>
          </a:p>
          <a:p>
            <a:pPr lvl="1"/>
            <a:r>
              <a:rPr lang="cs-CZ" dirty="0"/>
              <a:t>Pohlaví</a:t>
            </a:r>
          </a:p>
          <a:p>
            <a:pPr lvl="1"/>
            <a:r>
              <a:rPr lang="cs-CZ" dirty="0"/>
              <a:t>Vrozeným tělesným dispozicím</a:t>
            </a:r>
          </a:p>
          <a:p>
            <a:pPr lvl="1"/>
            <a:r>
              <a:rPr lang="cs-CZ" dirty="0"/>
              <a:t>Aktuální tělesné zdatnosti = kondici</a:t>
            </a:r>
          </a:p>
          <a:p>
            <a:pPr lvl="1"/>
            <a:r>
              <a:rPr lang="cs-CZ" dirty="0"/>
              <a:t>Duševním schopnostem</a:t>
            </a:r>
          </a:p>
          <a:p>
            <a:pPr lvl="1"/>
            <a:r>
              <a:rPr lang="cs-CZ" dirty="0"/>
              <a:t>Aktuálnímu psychickému stavu</a:t>
            </a:r>
          </a:p>
          <a:p>
            <a:pPr marL="0" indent="0">
              <a:buNone/>
            </a:pPr>
            <a:endParaRPr lang="cs-CZ" u="sng" dirty="0"/>
          </a:p>
          <a:p>
            <a:pPr marL="0" indent="0" algn="ctr">
              <a:buNone/>
            </a:pPr>
            <a:r>
              <a:rPr lang="cs-CZ" u="sng" dirty="0"/>
              <a:t>Přiměřené zatížení – intenzita, trvání, náročnost</a:t>
            </a:r>
          </a:p>
        </p:txBody>
      </p:sp>
    </p:spTree>
    <p:extLst>
      <p:ext uri="{BB962C8B-B14F-4D97-AF65-F5344CB8AC3E}">
        <p14:creationId xmlns:p14="http://schemas.microsoft.com/office/powerpoint/2010/main" val="124329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1C3EC-C840-4F73-B0C8-E4126EB77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3) Posloupnost, systematičnost</a:t>
            </a:r>
          </a:p>
          <a:p>
            <a:pPr lvl="1"/>
            <a:r>
              <a:rPr lang="cs-CZ" dirty="0"/>
              <a:t>Nové věci až po zvládnutí předchozích</a:t>
            </a:r>
          </a:p>
          <a:p>
            <a:pPr lvl="1"/>
            <a:r>
              <a:rPr lang="cs-CZ" dirty="0"/>
              <a:t>3-5 nových prvků v jednom sezení</a:t>
            </a:r>
          </a:p>
          <a:p>
            <a:pPr marL="0" indent="0">
              <a:buNone/>
            </a:pPr>
            <a:r>
              <a:rPr lang="cs-CZ" b="1" dirty="0"/>
              <a:t>4) Stupňování</a:t>
            </a:r>
          </a:p>
          <a:p>
            <a:pPr lvl="1"/>
            <a:r>
              <a:rPr lang="cs-CZ" dirty="0"/>
              <a:t>Náročnost cvičení zvyšovat postupně</a:t>
            </a:r>
          </a:p>
          <a:p>
            <a:pPr marL="0" indent="0">
              <a:buNone/>
            </a:pPr>
            <a:r>
              <a:rPr lang="cs-CZ" b="1" dirty="0"/>
              <a:t>5) Soustavnost</a:t>
            </a:r>
          </a:p>
          <a:p>
            <a:pPr lvl="1"/>
            <a:r>
              <a:rPr lang="cs-CZ" dirty="0"/>
              <a:t>Pravidelnost cvičení</a:t>
            </a:r>
          </a:p>
          <a:p>
            <a:pPr lvl="1"/>
            <a:r>
              <a:rPr lang="cs-CZ" dirty="0"/>
              <a:t>Instrukce k samostatnému cvičení</a:t>
            </a:r>
          </a:p>
          <a:p>
            <a:pPr lvl="1"/>
            <a:r>
              <a:rPr lang="cs-CZ" dirty="0"/>
              <a:t>Aplikace do ADL</a:t>
            </a:r>
          </a:p>
          <a:p>
            <a:pPr marL="0" indent="0">
              <a:buNone/>
            </a:pPr>
            <a:r>
              <a:rPr lang="cs-CZ" b="1" dirty="0"/>
              <a:t>6) Názornost</a:t>
            </a:r>
          </a:p>
          <a:p>
            <a:pPr lvl="1"/>
            <a:r>
              <a:rPr lang="cs-CZ" dirty="0"/>
              <a:t>Slovní popis, vedení pohybu, ukázka, pomůcky…</a:t>
            </a:r>
          </a:p>
          <a:p>
            <a:pPr marL="0" indent="0">
              <a:buNone/>
            </a:pPr>
            <a:r>
              <a:rPr lang="cs-CZ" b="1" dirty="0"/>
              <a:t>7) Motivace</a:t>
            </a:r>
          </a:p>
          <a:p>
            <a:pPr lvl="1"/>
            <a:r>
              <a:rPr lang="cs-CZ" dirty="0"/>
              <a:t>Vysvětlit potřebu pohybu pro organismus</a:t>
            </a:r>
          </a:p>
          <a:p>
            <a:pPr lvl="1"/>
            <a:r>
              <a:rPr lang="cs-CZ" dirty="0"/>
              <a:t>Verbální, nonverbální – pochvala, vnitřní motivace</a:t>
            </a:r>
          </a:p>
        </p:txBody>
      </p:sp>
    </p:spTree>
    <p:extLst>
      <p:ext uri="{BB962C8B-B14F-4D97-AF65-F5344CB8AC3E}">
        <p14:creationId xmlns:p14="http://schemas.microsoft.com/office/powerpoint/2010/main" val="161575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571E8-5E40-449D-B8E8-481F5160B1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Senzomotorika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E51C34-AB0E-4DFC-956C-A6D860B59B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Koncepty zaměřené na využití proprioceptivní stimulace</a:t>
            </a:r>
          </a:p>
        </p:txBody>
      </p:sp>
    </p:spTree>
    <p:extLst>
      <p:ext uri="{BB962C8B-B14F-4D97-AF65-F5344CB8AC3E}">
        <p14:creationId xmlns:p14="http://schemas.microsoft.com/office/powerpoint/2010/main" val="2584304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8D7A4-DE4D-4D8A-86E9-8B1139EE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Aference</a:t>
            </a:r>
            <a:r>
              <a:rPr lang="cs-CZ" dirty="0"/>
              <a:t> a </a:t>
            </a:r>
            <a:r>
              <a:rPr lang="cs-CZ" dirty="0" err="1"/>
              <a:t>eference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9D1BC-D4AC-4A21-BE9D-13A1FC003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Aference</a:t>
            </a:r>
            <a:endParaRPr lang="cs-CZ" dirty="0"/>
          </a:p>
          <a:p>
            <a:pPr lvl="1"/>
            <a:r>
              <a:rPr lang="cs-CZ" dirty="0"/>
              <a:t>Senzor </a:t>
            </a:r>
            <a:r>
              <a:rPr lang="cs-CZ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místo vyhodnocení informace</a:t>
            </a:r>
          </a:p>
          <a:p>
            <a:r>
              <a:rPr lang="cs-CZ" dirty="0" err="1"/>
              <a:t>Eference</a:t>
            </a:r>
            <a:endParaRPr lang="cs-CZ" dirty="0"/>
          </a:p>
          <a:p>
            <a:pPr lvl="1"/>
            <a:r>
              <a:rPr lang="cs-CZ" dirty="0"/>
              <a:t>Místo </a:t>
            </a:r>
            <a:r>
              <a:rPr lang="cs-CZ" dirty="0">
                <a:latin typeface="Century Gothic" panose="020B0502020202020204" pitchFamily="34" charset="0"/>
              </a:rPr>
              <a:t>→</a:t>
            </a:r>
            <a:r>
              <a:rPr lang="cs-CZ" dirty="0"/>
              <a:t> vyhodnocení informace Efektor</a:t>
            </a:r>
          </a:p>
          <a:p>
            <a:r>
              <a:rPr lang="cs-CZ" dirty="0"/>
              <a:t>Reflexní oblouk</a:t>
            </a:r>
          </a:p>
          <a:p>
            <a:pPr lvl="1"/>
            <a:r>
              <a:rPr lang="cs-CZ" dirty="0"/>
              <a:t>Senzor </a:t>
            </a:r>
            <a:r>
              <a:rPr lang="cs-CZ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aferentní dráha </a:t>
            </a:r>
            <a:r>
              <a:rPr lang="cs-CZ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centrum reflexu</a:t>
            </a:r>
            <a:r>
              <a:rPr lang="cs-CZ" dirty="0">
                <a:latin typeface="Century Gothic" panose="020B0502020202020204" pitchFamily="34" charset="0"/>
              </a:rPr>
              <a:t> →</a:t>
            </a:r>
            <a:r>
              <a:rPr lang="cs-CZ" dirty="0"/>
              <a:t> eferentní dráha </a:t>
            </a:r>
            <a:r>
              <a:rPr lang="cs-CZ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efektor</a:t>
            </a:r>
          </a:p>
        </p:txBody>
      </p:sp>
    </p:spTree>
    <p:extLst>
      <p:ext uri="{BB962C8B-B14F-4D97-AF65-F5344CB8AC3E}">
        <p14:creationId xmlns:p14="http://schemas.microsoft.com/office/powerpoint/2010/main" val="620472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A189E-CDA9-4C76-B84A-EDE0F979B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Receptory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1A78F-01B7-4778-932B-C67CC9B4A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Zakončení dendritů aferentních nervů či specializované buňky – citlivost na určitý druh dráždění</a:t>
            </a:r>
          </a:p>
          <a:p>
            <a:r>
              <a:rPr lang="cs-CZ" dirty="0"/>
              <a:t>Transformace na elektrické potenciály</a:t>
            </a:r>
          </a:p>
          <a:p>
            <a:endParaRPr lang="cs-CZ" dirty="0"/>
          </a:p>
          <a:p>
            <a:r>
              <a:rPr lang="cs-CZ" dirty="0" err="1"/>
              <a:t>Mechano-receprtoy</a:t>
            </a:r>
            <a:endParaRPr lang="cs-CZ" dirty="0"/>
          </a:p>
          <a:p>
            <a:r>
              <a:rPr lang="cs-CZ" dirty="0" err="1"/>
              <a:t>Chemo</a:t>
            </a:r>
            <a:r>
              <a:rPr lang="cs-CZ" dirty="0"/>
              <a:t>-receptory</a:t>
            </a:r>
          </a:p>
          <a:p>
            <a:r>
              <a:rPr lang="cs-CZ" dirty="0"/>
              <a:t>Termo-receptory</a:t>
            </a:r>
          </a:p>
          <a:p>
            <a:r>
              <a:rPr lang="cs-CZ" dirty="0"/>
              <a:t>Foto-receptory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50185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7D280-9877-4534-9D4F-BC8E993A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Propriocepce</a:t>
            </a:r>
            <a:r>
              <a:rPr lang="cs-CZ" dirty="0"/>
              <a:t> - </a:t>
            </a:r>
            <a:r>
              <a:rPr lang="cs-CZ" dirty="0" err="1"/>
              <a:t>aference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D8ED2-0EED-4C96-96A5-DFA6E0019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Citlivost – vjemy přicházející z mechanoreceptorů </a:t>
            </a:r>
            <a:r>
              <a:rPr lang="cs-CZ" b="1" dirty="0"/>
              <a:t>Golgiho tělíska a svalová vřeténka </a:t>
            </a:r>
            <a:r>
              <a:rPr lang="cs-CZ" dirty="0"/>
              <a:t>(uloženy ve svalech, šlaše, kloubním pouzdře)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NS je tak schopen vnímat změny ve svalech, uvnitř těla a celkově svalovou činnost (informace o směru gravitace, rozložení tlaků)</a:t>
            </a:r>
          </a:p>
          <a:p>
            <a:pPr>
              <a:buFontTx/>
              <a:buChar char="-"/>
            </a:pPr>
            <a:r>
              <a:rPr lang="cs-CZ" dirty="0"/>
              <a:t>Je nezbytná pro koordinaci pohybu, nastavení svalového tonu, průběh některých reflexů, registraci změny polohy těla</a:t>
            </a:r>
          </a:p>
          <a:p>
            <a:pPr>
              <a:buFontTx/>
              <a:buChar char="-"/>
            </a:pPr>
            <a:r>
              <a:rPr lang="cs-CZ" dirty="0"/>
              <a:t>Podněty z proprioreceptorů jsou vedeny a přepojovány v míše a dále vedeny zadními provazci míšními, projekce je v </a:t>
            </a:r>
            <a:r>
              <a:rPr lang="cs-CZ" dirty="0" err="1"/>
              <a:t>možečku</a:t>
            </a:r>
            <a:r>
              <a:rPr lang="cs-CZ" dirty="0"/>
              <a:t>, thalamu a subkortikálních oblastech</a:t>
            </a:r>
          </a:p>
          <a:p>
            <a:pPr>
              <a:buFontTx/>
              <a:buChar char="-"/>
            </a:pPr>
            <a:r>
              <a:rPr lang="cs-CZ" dirty="0"/>
              <a:t>Spontánně ji nevnímáme</a:t>
            </a:r>
          </a:p>
        </p:txBody>
      </p:sp>
    </p:spTree>
    <p:extLst>
      <p:ext uri="{BB962C8B-B14F-4D97-AF65-F5344CB8AC3E}">
        <p14:creationId xmlns:p14="http://schemas.microsoft.com/office/powerpoint/2010/main" val="1150562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2FA5C-1777-4F58-99DF-64FF3C1CC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Svalové vřeténko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66A25-A2AC-430B-88AB-91D36EC83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Receptor </a:t>
            </a:r>
            <a:r>
              <a:rPr lang="cs-CZ" dirty="0" err="1"/>
              <a:t>egistruje</a:t>
            </a:r>
            <a:r>
              <a:rPr lang="cs-CZ" dirty="0"/>
              <a:t> protažení a zkrácení svalu (změny rychlosti protažení)</a:t>
            </a:r>
          </a:p>
          <a:p>
            <a:r>
              <a:rPr lang="cs-CZ" dirty="0"/>
              <a:t>Nastavuje se na potřebnou úroveň citlivosti </a:t>
            </a:r>
          </a:p>
          <a:p>
            <a:r>
              <a:rPr lang="cs-CZ" dirty="0"/>
              <a:t>Inervace </a:t>
            </a:r>
            <a:r>
              <a:rPr lang="cs-CZ" dirty="0" err="1"/>
              <a:t>gamamotoneuronem</a:t>
            </a:r>
            <a:endParaRPr lang="cs-CZ" dirty="0"/>
          </a:p>
        </p:txBody>
      </p:sp>
      <p:pic>
        <p:nvPicPr>
          <p:cNvPr id="5" name="Obrázek 4" descr="Obsah obrázku mapa, text&#10;&#10;Popis byl vytvořen automaticky">
            <a:extLst>
              <a:ext uri="{FF2B5EF4-FFF2-40B4-BE49-F238E27FC236}">
                <a16:creationId xmlns:a16="http://schemas.microsoft.com/office/drawing/2014/main" id="{CE347C2A-3073-4789-82EF-8CB535FD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574" y="3850141"/>
            <a:ext cx="8862852" cy="300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446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60009-AECD-4BD3-9950-35C9AA8D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Svalové vřeténko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BDA5E-7CE8-4CC0-9ECF-F01318853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Nejvíce ve svalech ovládající jemnou motoriku</a:t>
            </a:r>
          </a:p>
          <a:p>
            <a:r>
              <a:rPr lang="cs-CZ" dirty="0"/>
              <a:t>Tvoří jej vazivové pouzdro s </a:t>
            </a:r>
            <a:r>
              <a:rPr lang="cs-CZ" dirty="0" err="1"/>
              <a:t>intrafuzálními</a:t>
            </a:r>
            <a:r>
              <a:rPr lang="cs-CZ" dirty="0"/>
              <a:t> vlákny, které jsou zapojeny paralelně se svalovým vláknem. Při natažení svalu působí </a:t>
            </a:r>
            <a:r>
              <a:rPr lang="cs-CZ" dirty="0" err="1"/>
              <a:t>intrafuzální</a:t>
            </a:r>
            <a:r>
              <a:rPr lang="cs-CZ" dirty="0"/>
              <a:t> vřeténka na středový receptor a tím jej dráždí k tvorbě vzruchů.</a:t>
            </a:r>
          </a:p>
          <a:p>
            <a:r>
              <a:rPr lang="cs-CZ" dirty="0"/>
              <a:t>Vzruch přejde kolaterálou až k motoneuronu a sníží jeho dráždivost.</a:t>
            </a:r>
          </a:p>
          <a:p>
            <a:r>
              <a:rPr lang="cs-CZ" dirty="0"/>
              <a:t>Když je natažení moc velké, tak se může objevit </a:t>
            </a:r>
            <a:r>
              <a:rPr lang="cs-CZ" dirty="0" err="1"/>
              <a:t>monosynaptický</a:t>
            </a:r>
            <a:r>
              <a:rPr lang="cs-CZ" dirty="0"/>
              <a:t> reflex. </a:t>
            </a:r>
          </a:p>
          <a:p>
            <a:r>
              <a:rPr lang="cs-CZ" dirty="0"/>
              <a:t>Informace přijde k neuronům antagonisty a inhibují  jeho funkci (uvolnění protažení)</a:t>
            </a:r>
          </a:p>
        </p:txBody>
      </p:sp>
    </p:spTree>
    <p:extLst>
      <p:ext uri="{BB962C8B-B14F-4D97-AF65-F5344CB8AC3E}">
        <p14:creationId xmlns:p14="http://schemas.microsoft.com/office/powerpoint/2010/main" val="2178013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C964F-54F8-4B6C-94AA-22B6E0ED1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Golgiho šlachové tělísko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30CA1-4842-47CB-BC1D-2C197619E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Snímá tah na šlaše svalu (svalové napětí)</a:t>
            </a:r>
          </a:p>
          <a:p>
            <a:r>
              <a:rPr lang="cs-CZ" dirty="0"/>
              <a:t>Receptor se aktivuje napětím šlachy (vyšší než u svalového vřeténka)</a:t>
            </a:r>
          </a:p>
          <a:p>
            <a:r>
              <a:rPr lang="cs-CZ" dirty="0"/>
              <a:t>Inhibuje vlastní sval a </a:t>
            </a:r>
            <a:r>
              <a:rPr lang="cs-CZ" dirty="0" err="1"/>
              <a:t>facilituje</a:t>
            </a:r>
            <a:r>
              <a:rPr lang="cs-CZ" dirty="0"/>
              <a:t> antagonistu (</a:t>
            </a:r>
            <a:r>
              <a:rPr lang="cs-CZ"/>
              <a:t>inhibiční synapse)</a:t>
            </a:r>
            <a:endParaRPr lang="cs-CZ" dirty="0"/>
          </a:p>
          <a:p>
            <a:r>
              <a:rPr lang="cs-CZ" dirty="0"/>
              <a:t>Druhostranného agonistu </a:t>
            </a:r>
            <a:r>
              <a:rPr lang="cs-CZ" dirty="0" err="1"/>
              <a:t>facilituje</a:t>
            </a:r>
            <a:r>
              <a:rPr lang="cs-CZ" dirty="0"/>
              <a:t> a jeho antagonistu inhibuje </a:t>
            </a:r>
          </a:p>
          <a:p>
            <a:r>
              <a:rPr lang="cs-CZ" dirty="0"/>
              <a:t>Působí proti funkci vřeténka – inhibičně působí přesáhne-li napětí na šlaše bezpečnou mez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Oba systémy tvoří </a:t>
            </a:r>
            <a:r>
              <a:rPr lang="cs-CZ" i="1" dirty="0"/>
              <a:t>automatický ochranný míšní servomechanismus </a:t>
            </a:r>
            <a:r>
              <a:rPr lang="cs-CZ" dirty="0"/>
              <a:t>a slouží k předcházení drobných traumat, která by mohla vzniknout silnou aktivitou svalu </a:t>
            </a:r>
          </a:p>
        </p:txBody>
      </p:sp>
    </p:spTree>
    <p:extLst>
      <p:ext uri="{BB962C8B-B14F-4D97-AF65-F5344CB8AC3E}">
        <p14:creationId xmlns:p14="http://schemas.microsoft.com/office/powerpoint/2010/main" val="250767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4B2019-21CB-44D8-9B6D-1B9F07FB0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136" y="1359705"/>
            <a:ext cx="4872797" cy="16248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/>
              <a:t>Mgr. Klára Vomáčková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EC87AB6E-928B-461D-9762-8AFDDDD28B5B}"/>
              </a:ext>
            </a:extLst>
          </p:cNvPr>
          <p:cNvSpPr txBox="1">
            <a:spLocks/>
          </p:cNvSpPr>
          <p:nvPr/>
        </p:nvSpPr>
        <p:spPr>
          <a:xfrm>
            <a:off x="896136" y="3023427"/>
            <a:ext cx="4345436" cy="262225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dirty="0"/>
              <a:t>Konzultační hodiny po domluvě emailem</a:t>
            </a:r>
          </a:p>
          <a:p>
            <a:pPr marL="0" indent="0" algn="ctr">
              <a:buNone/>
            </a:pPr>
            <a:endParaRPr lang="cs-CZ" sz="1500" dirty="0"/>
          </a:p>
          <a:p>
            <a:pPr marL="0" indent="0" algn="ctr">
              <a:buNone/>
            </a:pPr>
            <a:r>
              <a:rPr lang="cs-CZ" sz="1500" dirty="0"/>
              <a:t>Mail: </a:t>
            </a:r>
            <a:r>
              <a:rPr lang="cs-CZ" sz="1600" b="1" dirty="0">
                <a:hlinkClick r:id="rId2"/>
              </a:rPr>
              <a:t>392459@mail.muni.cz</a:t>
            </a:r>
            <a:r>
              <a:rPr lang="cs-CZ" sz="1600" dirty="0"/>
              <a:t> 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9F7A7A1-5C77-4646-A194-AE846961CB6D}"/>
              </a:ext>
            </a:extLst>
          </p:cNvPr>
          <p:cNvSpPr txBox="1">
            <a:spLocks/>
          </p:cNvSpPr>
          <p:nvPr/>
        </p:nvSpPr>
        <p:spPr>
          <a:xfrm>
            <a:off x="7518295" y="1577623"/>
            <a:ext cx="3315927" cy="3702753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DNS sport I, II, III</a:t>
            </a: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DNS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conditioning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weightlifting</a:t>
            </a:r>
            <a:endParaRPr lang="cs-CZ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DNS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specialisation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at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tennis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athlete</a:t>
            </a:r>
            <a:endParaRPr lang="cs-CZ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Fyzioterapie sportovců</a:t>
            </a:r>
          </a:p>
          <a:p>
            <a:pPr marL="0" indent="0" algn="ctr">
              <a:buNone/>
            </a:pP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Kineziotape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I, II, III, IV</a:t>
            </a: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Stabilizace lopatek, aktivace hýždí…</a:t>
            </a: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Fyzioterapie u dysfunkcí pánevního dna a inkontinence</a:t>
            </a: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Diastázy – diagnostika, prevence, terapie</a:t>
            </a:r>
          </a:p>
          <a:p>
            <a:pPr marL="0" indent="0" algn="ctr">
              <a:buNone/>
            </a:pP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Mulligan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koncept mobilizace I, II</a:t>
            </a: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Viscerální manipulace</a:t>
            </a:r>
          </a:p>
          <a:p>
            <a:pPr marL="0" indent="0" algn="ctr">
              <a:buNone/>
            </a:pP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Skoliózy –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Klapp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cs-CZ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yoga</a:t>
            </a:r>
            <a:r>
              <a:rPr lang="cs-CZ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3283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1D4E1-07E3-49F2-AF2D-BCF7AFB8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</a:t>
            </a:r>
            <a:r>
              <a:rPr lang="cs-CZ" dirty="0" err="1"/>
              <a:t>propriocepce</a:t>
            </a:r>
            <a:r>
              <a:rPr lang="cs-CZ" dirty="0"/>
              <a:t>/stability hlezna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96D88-0257-446F-9F26-60044E834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 náklonu dle </a:t>
            </a:r>
            <a:r>
              <a:rPr lang="cs-CZ" dirty="0" err="1"/>
              <a:t>Véleho</a:t>
            </a:r>
            <a:endParaRPr lang="cs-CZ" dirty="0"/>
          </a:p>
          <a:p>
            <a:r>
              <a:rPr lang="cs-CZ" dirty="0"/>
              <a:t>Stoj na jedné dolní končetině 30s</a:t>
            </a:r>
          </a:p>
          <a:p>
            <a:r>
              <a:rPr lang="cs-CZ" dirty="0"/>
              <a:t>Stoj na jedné dolní končetině – zavřené oči 30s</a:t>
            </a:r>
          </a:p>
          <a:p>
            <a:r>
              <a:rPr lang="cs-CZ" dirty="0"/>
              <a:t>Podřep na jedné DK</a:t>
            </a:r>
          </a:p>
          <a:p>
            <a:r>
              <a:rPr lang="cs-CZ" dirty="0"/>
              <a:t>3 poskoky na jedné DK</a:t>
            </a:r>
          </a:p>
        </p:txBody>
      </p:sp>
    </p:spTree>
    <p:extLst>
      <p:ext uri="{BB962C8B-B14F-4D97-AF65-F5344CB8AC3E}">
        <p14:creationId xmlns:p14="http://schemas.microsoft.com/office/powerpoint/2010/main" val="2378857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F765A-8390-4D11-8618-D67811F25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Freeman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AAEA3-C130-4D73-8C89-77A0CC9CA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Metoda ze 70. let – možnost reedukace a prevence instability hlezenních kloubů</a:t>
            </a:r>
          </a:p>
          <a:p>
            <a:r>
              <a:rPr lang="cs-CZ" dirty="0"/>
              <a:t>Teorie externí svalově-šlachové instability – chronické přetěžování zevních laterálních vazů – opožděné reakce šlachových receptorů – kompenzační a záchranné reakce opožděné</a:t>
            </a:r>
          </a:p>
          <a:p>
            <a:r>
              <a:rPr lang="cs-CZ" dirty="0"/>
              <a:t>Nestačí působit pouze na svaly (protahování, posilování) ale </a:t>
            </a:r>
            <a:r>
              <a:rPr lang="cs-CZ" b="1" dirty="0"/>
              <a:t>zaměření na </a:t>
            </a:r>
            <a:r>
              <a:rPr lang="cs-CZ" b="1" dirty="0" err="1"/>
              <a:t>propriocepci</a:t>
            </a: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Pomůcky:</a:t>
            </a:r>
          </a:p>
          <a:p>
            <a:r>
              <a:rPr lang="cs-CZ" dirty="0"/>
              <a:t>Sektor válce (válcová úseč)</a:t>
            </a:r>
          </a:p>
          <a:p>
            <a:r>
              <a:rPr lang="cs-CZ" dirty="0"/>
              <a:t>Sektor koule (kulová úseč)</a:t>
            </a:r>
          </a:p>
          <a:p>
            <a:endParaRPr lang="cs-CZ" dirty="0"/>
          </a:p>
        </p:txBody>
      </p:sp>
      <p:pic>
        <p:nvPicPr>
          <p:cNvPr id="5" name="Obrázek 4" descr="Obsah obrázku jídelní nádobí, vsedě&#10;&#10;Popis byl vytvořen automaticky">
            <a:extLst>
              <a:ext uri="{FF2B5EF4-FFF2-40B4-BE49-F238E27FC236}">
                <a16:creationId xmlns:a16="http://schemas.microsoft.com/office/drawing/2014/main" id="{5996934F-8BEE-435E-94C5-0B328B2C0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200" y="4721767"/>
            <a:ext cx="3225800" cy="2136234"/>
          </a:xfrm>
          <a:prstGeom prst="rect">
            <a:avLst/>
          </a:prstGeom>
        </p:spPr>
      </p:pic>
      <p:pic>
        <p:nvPicPr>
          <p:cNvPr id="7" name="Obrázek 6" descr="Obsah obrázku jídelní nádobí, interiér, vsedě, nádobí&#10;&#10;Popis byl vytvořen automaticky">
            <a:extLst>
              <a:ext uri="{FF2B5EF4-FFF2-40B4-BE49-F238E27FC236}">
                <a16:creationId xmlns:a16="http://schemas.microsoft.com/office/drawing/2014/main" id="{F05F7C52-D665-4A11-9023-42741199C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0" y="4723216"/>
            <a:ext cx="3225800" cy="213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28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0E1EE-6933-4E2D-8854-80F80C25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5A1550-A1AD-4A88-90B5-A1DDD7FAF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Funkční instabilita hlezenních kloubů, poruchy statiky nohy, poúrazové a pooperační stavy</a:t>
            </a:r>
          </a:p>
          <a:p>
            <a:r>
              <a:rPr lang="cs-CZ" dirty="0"/>
              <a:t>Obdobný postup možno aplikovat na kolenní, kyčelní i </a:t>
            </a:r>
            <a:r>
              <a:rPr lang="cs-CZ" dirty="0" err="1"/>
              <a:t>ramennní</a:t>
            </a:r>
            <a:r>
              <a:rPr lang="cs-CZ" dirty="0"/>
              <a:t> klouby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Začíná se na válci </a:t>
            </a:r>
            <a:r>
              <a:rPr lang="cs-CZ" dirty="0"/>
              <a:t>(2 směry) – plantární/dorzální flexe, </a:t>
            </a:r>
            <a:r>
              <a:rPr lang="cs-CZ" dirty="0" err="1"/>
              <a:t>valgozní</a:t>
            </a:r>
            <a:r>
              <a:rPr lang="cs-CZ" dirty="0"/>
              <a:t>/</a:t>
            </a:r>
            <a:r>
              <a:rPr lang="cs-CZ" dirty="0" err="1"/>
              <a:t>varozní</a:t>
            </a:r>
            <a:r>
              <a:rPr lang="cs-CZ" dirty="0"/>
              <a:t> postavení nohy</a:t>
            </a:r>
          </a:p>
          <a:p>
            <a:pPr marL="0" indent="0">
              <a:buNone/>
            </a:pPr>
            <a:r>
              <a:rPr lang="cs-CZ" b="1" dirty="0"/>
              <a:t>Kulová úseč </a:t>
            </a:r>
            <a:r>
              <a:rPr lang="cs-CZ" dirty="0"/>
              <a:t>vyrovnávání rovnováhy při kolísání podložky ve více směrech</a:t>
            </a:r>
          </a:p>
        </p:txBody>
      </p:sp>
    </p:spTree>
    <p:extLst>
      <p:ext uri="{BB962C8B-B14F-4D97-AF65-F5344CB8AC3E}">
        <p14:creationId xmlns:p14="http://schemas.microsoft.com/office/powerpoint/2010/main" val="2069499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564A62E4-D045-4461-8581-ABEF981A0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12" y="133954"/>
            <a:ext cx="8786788" cy="659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65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EB9DB-549A-4A3B-837B-EFF5C2F8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provádění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F6711-1A06-4396-BE63-C6C5E817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cs-CZ" dirty="0"/>
              <a:t>Úvodní cvičení nezatížených nohou</a:t>
            </a:r>
          </a:p>
          <a:p>
            <a:pPr marL="514350" indent="-514350">
              <a:buAutoNum type="arabicParenR"/>
            </a:pPr>
            <a:r>
              <a:rPr lang="cs-CZ" dirty="0" err="1"/>
              <a:t>Bipedální</a:t>
            </a:r>
            <a:r>
              <a:rPr lang="cs-CZ" dirty="0"/>
              <a:t> cvičení ve stoji – „malá noha“, nákrok</a:t>
            </a:r>
          </a:p>
          <a:p>
            <a:pPr marL="514350" indent="-514350">
              <a:buAutoNum type="arabicParenR"/>
            </a:pPr>
            <a:r>
              <a:rPr lang="cs-CZ" dirty="0" err="1"/>
              <a:t>Monopedální</a:t>
            </a:r>
            <a:r>
              <a:rPr lang="cs-CZ" dirty="0"/>
              <a:t> cvičení ve stoji </a:t>
            </a:r>
          </a:p>
          <a:p>
            <a:pPr marL="514350" indent="-514350">
              <a:buAutoNum type="arabicParenR"/>
            </a:pPr>
            <a:r>
              <a:rPr lang="cs-CZ" dirty="0"/>
              <a:t>Základní cvičení na kolébavé podložce s dvěma směry</a:t>
            </a:r>
          </a:p>
          <a:p>
            <a:pPr marL="514350" indent="-514350">
              <a:buAutoNum type="arabicParenR"/>
            </a:pPr>
            <a:r>
              <a:rPr lang="cs-CZ" dirty="0"/>
              <a:t>Kombinované </a:t>
            </a:r>
            <a:r>
              <a:rPr lang="cs-CZ" dirty="0" err="1"/>
              <a:t>bipeální</a:t>
            </a:r>
            <a:r>
              <a:rPr lang="cs-CZ" dirty="0"/>
              <a:t> cvičení – jedna noha desce</a:t>
            </a:r>
          </a:p>
          <a:p>
            <a:pPr marL="514350" indent="-514350">
              <a:buAutoNum type="arabicParenR"/>
            </a:pPr>
            <a:r>
              <a:rPr lang="cs-CZ" dirty="0"/>
              <a:t>Základní </a:t>
            </a:r>
            <a:r>
              <a:rPr lang="cs-CZ" dirty="0" err="1"/>
              <a:t>bipedální</a:t>
            </a:r>
            <a:r>
              <a:rPr lang="cs-CZ" dirty="0"/>
              <a:t> cvičení na </a:t>
            </a:r>
            <a:r>
              <a:rPr lang="cs-CZ" dirty="0" err="1"/>
              <a:t>instabilní</a:t>
            </a:r>
            <a:r>
              <a:rPr lang="cs-CZ" dirty="0"/>
              <a:t> podložce s jedním opěrným bodem</a:t>
            </a:r>
          </a:p>
          <a:p>
            <a:pPr marL="514350" indent="-514350">
              <a:buAutoNum type="arabicParenR"/>
            </a:pPr>
            <a:r>
              <a:rPr lang="cs-CZ" dirty="0"/>
              <a:t>Vstupování zatížené nohy na </a:t>
            </a:r>
            <a:r>
              <a:rPr lang="cs-CZ" dirty="0" err="1"/>
              <a:t>instabilní</a:t>
            </a:r>
            <a:r>
              <a:rPr lang="cs-CZ" dirty="0"/>
              <a:t> podložku se dvěma opěrnými body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/>
              <a:t>Vstupování zatížené nohy na </a:t>
            </a:r>
            <a:r>
              <a:rPr lang="cs-CZ" dirty="0" err="1"/>
              <a:t>instabilní</a:t>
            </a:r>
            <a:r>
              <a:rPr lang="cs-CZ" dirty="0"/>
              <a:t> podložku s jedním opěrným bodem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err="1"/>
              <a:t>Bipedální</a:t>
            </a:r>
            <a:r>
              <a:rPr lang="cs-CZ" dirty="0"/>
              <a:t> cvičení na obou typech podložek současně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/>
              <a:t>Chůze po </a:t>
            </a:r>
            <a:r>
              <a:rPr lang="cs-CZ" dirty="0" err="1"/>
              <a:t>instabilních</a:t>
            </a:r>
            <a:r>
              <a:rPr lang="cs-CZ" dirty="0"/>
              <a:t> deskách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008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6F367-9572-4288-8E6A-44D66393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senzomotorické stimulace: Janda, Vávrová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C6C7E3-3E28-47B8-ABE9-CD7DC6D98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Zdokonalená metodika předešlá metodika</a:t>
            </a:r>
          </a:p>
          <a:p>
            <a:pPr marL="0" indent="0">
              <a:buNone/>
            </a:pPr>
            <a:r>
              <a:rPr lang="cs-CZ" b="1" dirty="0"/>
              <a:t>Podstata:</a:t>
            </a:r>
          </a:p>
          <a:p>
            <a:pPr marL="514350" indent="-514350">
              <a:buAutoNum type="arabicPeriod"/>
            </a:pPr>
            <a:r>
              <a:rPr lang="cs-CZ" dirty="0"/>
              <a:t>Stupeň: </a:t>
            </a:r>
          </a:p>
          <a:p>
            <a:pPr lvl="1">
              <a:buFontTx/>
              <a:buChar char="-"/>
            </a:pPr>
            <a:r>
              <a:rPr lang="cs-CZ" dirty="0"/>
              <a:t>kortikální aktivita (parietální a frontální lalok – oblast senzorická a motorická) </a:t>
            </a:r>
          </a:p>
          <a:p>
            <a:pPr lvl="1">
              <a:buFontTx/>
              <a:buChar char="-"/>
            </a:pPr>
            <a:r>
              <a:rPr lang="cs-CZ" dirty="0"/>
              <a:t>tvorba nových pohybů, funkční spojení</a:t>
            </a:r>
          </a:p>
          <a:p>
            <a:pPr lvl="1">
              <a:buFontTx/>
              <a:buChar char="-"/>
            </a:pPr>
            <a:r>
              <a:rPr lang="cs-CZ" dirty="0"/>
              <a:t>náročné pro CNS – snaha o nižší úroveň</a:t>
            </a:r>
          </a:p>
          <a:p>
            <a:pPr marL="514350" indent="-514350">
              <a:buAutoNum type="arabicPeriod"/>
            </a:pPr>
            <a:r>
              <a:rPr lang="cs-CZ" dirty="0"/>
              <a:t>Stupeň:</a:t>
            </a:r>
          </a:p>
          <a:p>
            <a:pPr lvl="1">
              <a:buFontTx/>
              <a:buChar char="-"/>
            </a:pPr>
            <a:r>
              <a:rPr lang="cs-CZ" dirty="0"/>
              <a:t>Řízení na úrovni podkorových regulačních center</a:t>
            </a:r>
          </a:p>
          <a:p>
            <a:pPr lvl="1">
              <a:buFontTx/>
              <a:buChar char="-"/>
            </a:pPr>
            <a:r>
              <a:rPr lang="cs-CZ" dirty="0"/>
              <a:t>Rychlejší a méně únavnější proces</a:t>
            </a:r>
          </a:p>
          <a:p>
            <a:pPr lvl="1">
              <a:buFontTx/>
              <a:buChar char="-"/>
            </a:pPr>
            <a:r>
              <a:rPr lang="cs-CZ" dirty="0"/>
              <a:t>Problém fixace stereotypu – lze špatně ovlivnit</a:t>
            </a:r>
          </a:p>
        </p:txBody>
      </p:sp>
    </p:spTree>
    <p:extLst>
      <p:ext uri="{BB962C8B-B14F-4D97-AF65-F5344CB8AC3E}">
        <p14:creationId xmlns:p14="http://schemas.microsoft.com/office/powerpoint/2010/main" val="693058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63428-1E3D-4855-AF0E-34882B8A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6D3AE2-5ADA-456D-AD11-43E9EBB32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Dosáhnout reflexní, automatické aktivace žádaných svalů</a:t>
            </a:r>
          </a:p>
          <a:p>
            <a:r>
              <a:rPr lang="cs-CZ" dirty="0"/>
              <a:t>Na takovém stupni, aby nebyla nutná výraznější kortikální kontrola</a:t>
            </a:r>
          </a:p>
          <a:p>
            <a:r>
              <a:rPr lang="cs-CZ" dirty="0"/>
              <a:t>Efektivita a ekonomičnost pohybu na subkortikální úrovni</a:t>
            </a:r>
          </a:p>
          <a:p>
            <a:r>
              <a:rPr lang="cs-CZ" dirty="0"/>
              <a:t>Automatizace a ovlivnění základních pohybových vzorů (stoj a chůze)</a:t>
            </a:r>
          </a:p>
          <a:p>
            <a:r>
              <a:rPr lang="cs-CZ" dirty="0"/>
              <a:t>Využíváno facilitace aktivací spino-</a:t>
            </a:r>
            <a:r>
              <a:rPr lang="cs-CZ" dirty="0" err="1"/>
              <a:t>cerebello</a:t>
            </a:r>
            <a:r>
              <a:rPr lang="cs-CZ" dirty="0"/>
              <a:t>-vestibulárních drah</a:t>
            </a:r>
          </a:p>
          <a:p>
            <a:r>
              <a:rPr lang="cs-CZ" dirty="0"/>
              <a:t>Facilitace kožních receptorů (</a:t>
            </a:r>
            <a:r>
              <a:rPr lang="cs-CZ" dirty="0" err="1"/>
              <a:t>ploska</a:t>
            </a:r>
            <a:r>
              <a:rPr lang="cs-CZ" dirty="0"/>
              <a:t>, šíjové svaly)</a:t>
            </a:r>
          </a:p>
        </p:txBody>
      </p:sp>
    </p:spTree>
    <p:extLst>
      <p:ext uri="{BB962C8B-B14F-4D97-AF65-F5344CB8AC3E}">
        <p14:creationId xmlns:p14="http://schemas.microsoft.com/office/powerpoint/2010/main" val="3119530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91089-8AC0-4841-BC02-E4497425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B63AE4-8040-48BB-B607-20E934BB1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Nestabilní poúrazový kotník</a:t>
            </a:r>
          </a:p>
          <a:p>
            <a:r>
              <a:rPr lang="cs-CZ" dirty="0"/>
              <a:t>Nestabilní koleno</a:t>
            </a:r>
          </a:p>
          <a:p>
            <a:r>
              <a:rPr lang="cs-CZ" dirty="0"/>
              <a:t>Chronické </a:t>
            </a:r>
            <a:r>
              <a:rPr lang="cs-CZ" dirty="0" err="1"/>
              <a:t>vertebrogenní</a:t>
            </a:r>
            <a:r>
              <a:rPr lang="cs-CZ" dirty="0"/>
              <a:t> syndromy</a:t>
            </a:r>
          </a:p>
          <a:p>
            <a:r>
              <a:rPr lang="cs-CZ" dirty="0"/>
              <a:t>Vadné držení těla, idiopatická skolióza</a:t>
            </a:r>
          </a:p>
          <a:p>
            <a:r>
              <a:rPr lang="cs-CZ" dirty="0"/>
              <a:t>Organické mozečkové a vestibulární poruchy</a:t>
            </a:r>
          </a:p>
          <a:p>
            <a:r>
              <a:rPr lang="cs-CZ" dirty="0"/>
              <a:t>Poruchy hlubokého čití</a:t>
            </a:r>
          </a:p>
          <a:p>
            <a:r>
              <a:rPr lang="cs-CZ" dirty="0"/>
              <a:t>Stavy vyžadující funkční stabilizaci páteře</a:t>
            </a:r>
          </a:p>
        </p:txBody>
      </p:sp>
    </p:spTree>
    <p:extLst>
      <p:ext uri="{BB962C8B-B14F-4D97-AF65-F5344CB8AC3E}">
        <p14:creationId xmlns:p14="http://schemas.microsoft.com/office/powerpoint/2010/main" val="2164344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7A850-9E3F-4020-BCE8-5D26CA489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provádění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E57AD-9B71-4465-9565-A68FCB473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Kulové a válcové úseče</a:t>
            </a:r>
          </a:p>
          <a:p>
            <a:r>
              <a:rPr lang="cs-CZ" dirty="0"/>
              <a:t>Balanční sandály</a:t>
            </a:r>
          </a:p>
          <a:p>
            <a:r>
              <a:rPr lang="cs-CZ" dirty="0"/>
              <a:t>Točna</a:t>
            </a:r>
          </a:p>
          <a:p>
            <a:r>
              <a:rPr lang="cs-CZ" dirty="0" err="1"/>
              <a:t>Fitter</a:t>
            </a:r>
            <a:endParaRPr lang="cs-CZ" dirty="0"/>
          </a:p>
          <a:p>
            <a:r>
              <a:rPr lang="cs-CZ" dirty="0" err="1"/>
              <a:t>Minitrampolína</a:t>
            </a:r>
            <a:endParaRPr lang="cs-CZ" dirty="0"/>
          </a:p>
          <a:p>
            <a:r>
              <a:rPr lang="cs-CZ" dirty="0"/>
              <a:t>Balanční míče</a:t>
            </a:r>
          </a:p>
        </p:txBody>
      </p:sp>
    </p:spTree>
    <p:extLst>
      <p:ext uri="{BB962C8B-B14F-4D97-AF65-F5344CB8AC3E}">
        <p14:creationId xmlns:p14="http://schemas.microsoft.com/office/powerpoint/2010/main" val="2035671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B8822-395E-4EA6-B6B4-6FEA56AF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CB673-6C6F-4E09-A4DA-81C6C08DB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Příprava tkáně – manuální techniky, protažení, pasivní pohyby</a:t>
            </a:r>
          </a:p>
          <a:p>
            <a:r>
              <a:rPr lang="cs-CZ" dirty="0"/>
              <a:t>Vertikála – od distálních částí proximálně</a:t>
            </a:r>
          </a:p>
          <a:p>
            <a:r>
              <a:rPr lang="cs-CZ" dirty="0"/>
              <a:t>Malá noha </a:t>
            </a:r>
          </a:p>
          <a:p>
            <a:pPr marL="514350" indent="-514350">
              <a:buAutoNum type="arabicPeriod"/>
            </a:pPr>
            <a:r>
              <a:rPr lang="cs-CZ" dirty="0"/>
              <a:t>Pevná podložka</a:t>
            </a:r>
          </a:p>
          <a:p>
            <a:pPr marL="514350" indent="-514350">
              <a:buAutoNum type="arabicPeriod"/>
            </a:pPr>
            <a:r>
              <a:rPr lang="cs-CZ" dirty="0"/>
              <a:t>Válcová úseč</a:t>
            </a:r>
          </a:p>
          <a:p>
            <a:pPr marL="514350" indent="-514350">
              <a:buAutoNum type="arabicPeriod"/>
            </a:pPr>
            <a:r>
              <a:rPr lang="cs-CZ" dirty="0"/>
              <a:t>Kulová úseč</a:t>
            </a:r>
          </a:p>
          <a:p>
            <a:pPr marL="514350" indent="-514350">
              <a:buAutoNum type="arabicPeriod"/>
            </a:pPr>
            <a:r>
              <a:rPr lang="cs-CZ" dirty="0"/>
              <a:t>Obě DKK poté jedna DK</a:t>
            </a:r>
          </a:p>
          <a:p>
            <a:pPr marL="514350" indent="-514350">
              <a:buAutoNum type="arabicPeriod"/>
            </a:pPr>
            <a:r>
              <a:rPr lang="cs-CZ" dirty="0"/>
              <a:t>Půlkroky, výpady, výskoky</a:t>
            </a:r>
          </a:p>
          <a:p>
            <a:pPr marL="514350" indent="-514350">
              <a:buAutoNum type="arabicPeriod"/>
            </a:pPr>
            <a:r>
              <a:rPr lang="cs-CZ" dirty="0"/>
              <a:t>Chůze v balančních sandálech</a:t>
            </a:r>
          </a:p>
          <a:p>
            <a:pPr marL="514350" indent="-514350">
              <a:buAutoNum type="arabicPeriod"/>
            </a:pPr>
            <a:r>
              <a:rPr lang="cs-CZ" dirty="0"/>
              <a:t>Trampolína, točna, </a:t>
            </a:r>
            <a:r>
              <a:rPr lang="cs-CZ" dirty="0" err="1"/>
              <a:t>fitter</a:t>
            </a:r>
            <a:r>
              <a:rPr lang="cs-CZ" dirty="0"/>
              <a:t>, balanční míče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261A0BF-FE18-4EF3-B58D-7853D86E5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431" y="2815431"/>
            <a:ext cx="35718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5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C362E-7516-4FDB-89A7-50900251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51A17-F8FD-42AE-8093-262A1C8F3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100 % účast </a:t>
            </a:r>
          </a:p>
          <a:p>
            <a:r>
              <a:rPr lang="cs-CZ" dirty="0"/>
              <a:t>Aktivní účast na výuce</a:t>
            </a:r>
          </a:p>
          <a:p>
            <a:r>
              <a:rPr lang="cs-CZ" dirty="0"/>
              <a:t>Seminární práce </a:t>
            </a:r>
          </a:p>
          <a:p>
            <a:r>
              <a:rPr lang="cs-CZ" dirty="0"/>
              <a:t>Ústní zápočet s praktickou ukázkou na podkladě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68257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6F367-9572-4288-8E6A-44D66393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Propriofoot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C6C7E3-3E28-47B8-ABE9-CD7DC6D98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 z Francie</a:t>
            </a:r>
          </a:p>
          <a:p>
            <a:r>
              <a:rPr lang="cs-CZ" dirty="0"/>
              <a:t>Aktivátor </a:t>
            </a:r>
            <a:r>
              <a:rPr lang="cs-CZ" dirty="0" err="1"/>
              <a:t>senzomotoriky</a:t>
            </a:r>
            <a:endParaRPr lang="cs-CZ" dirty="0"/>
          </a:p>
          <a:p>
            <a:r>
              <a:rPr lang="cs-CZ" dirty="0"/>
              <a:t>4 destičky (1 stabilní, 2 válcové, 1 kulová)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Indikace:</a:t>
            </a:r>
          </a:p>
          <a:p>
            <a:pPr>
              <a:buFontTx/>
              <a:buChar char="-"/>
            </a:pPr>
            <a:r>
              <a:rPr lang="cs-CZ" dirty="0" err="1"/>
              <a:t>Plochonoží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Poúrazové stavy</a:t>
            </a:r>
          </a:p>
          <a:p>
            <a:pPr>
              <a:buFontTx/>
              <a:buChar char="-"/>
            </a:pPr>
            <a:r>
              <a:rPr lang="cs-CZ" dirty="0"/>
              <a:t>Nestabilita hlezna…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D7B9299-89B9-45D6-AF86-7AD8B5E53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264" y="1425102"/>
            <a:ext cx="4007796" cy="400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52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1B79-3DA9-4ED9-BE7C-F252E2F3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2529A-D519-4088-8EE3-458D67741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Izolované cvičení </a:t>
            </a:r>
            <a:r>
              <a:rPr lang="cs-CZ" dirty="0" err="1"/>
              <a:t>předonoží</a:t>
            </a:r>
            <a:r>
              <a:rPr lang="cs-CZ" dirty="0"/>
              <a:t> – rozložení tlaků</a:t>
            </a:r>
          </a:p>
          <a:p>
            <a:pPr marL="514350" indent="-514350">
              <a:buAutoNum type="arabicPeriod"/>
            </a:pPr>
            <a:r>
              <a:rPr lang="cs-CZ" dirty="0"/>
              <a:t>Začít od stabilních </a:t>
            </a:r>
            <a:r>
              <a:rPr lang="cs-CZ" dirty="0" err="1"/>
              <a:t>varinat</a:t>
            </a:r>
            <a:r>
              <a:rPr lang="cs-CZ" dirty="0"/>
              <a:t> – v odlehčení</a:t>
            </a:r>
          </a:p>
          <a:p>
            <a:pPr marL="514350" indent="-514350">
              <a:buAutoNum type="arabicPeriod"/>
            </a:pPr>
            <a:r>
              <a:rPr lang="cs-CZ" dirty="0"/>
              <a:t>Ve stoje - na jedné </a:t>
            </a:r>
            <a:r>
              <a:rPr lang="cs-CZ" dirty="0" err="1"/>
              <a:t>dkk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Různá variace destiček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Chodidlo vždy na dvou destičkách zároveň</a:t>
            </a:r>
          </a:p>
        </p:txBody>
      </p:sp>
    </p:spTree>
    <p:extLst>
      <p:ext uri="{BB962C8B-B14F-4D97-AF65-F5344CB8AC3E}">
        <p14:creationId xmlns:p14="http://schemas.microsoft.com/office/powerpoint/2010/main" val="2597662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C17497C-BBD7-43B0-98E7-C6DB786E5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75" b="7355"/>
          <a:stretch/>
        </p:blipFill>
        <p:spPr>
          <a:xfrm>
            <a:off x="3509456" y="150778"/>
            <a:ext cx="6315480" cy="65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25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32C6C-2CA3-49E6-AEB4-9CCB597529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A8A1D6-2879-4B94-A37C-5311561FF7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31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DD102-4C3D-43AC-9D5B-748B4A33A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seminářů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C77D5-09B7-40B9-AD23-8FEC688AA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21858" cy="43513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/>
              <a:t>Úvodní hodina – kinezioterapie</a:t>
            </a:r>
          </a:p>
          <a:p>
            <a:pPr marL="514350" indent="-514350">
              <a:buAutoNum type="arabicPeriod"/>
            </a:pPr>
            <a:r>
              <a:rPr lang="cs-CZ" dirty="0"/>
              <a:t>Fyziologická hybnost – význam limbického systému…</a:t>
            </a:r>
          </a:p>
          <a:p>
            <a:pPr marL="514350" indent="-514350">
              <a:buAutoNum type="arabicPeriod"/>
            </a:pPr>
            <a:r>
              <a:rPr lang="cs-CZ" dirty="0" err="1"/>
              <a:t>Senzomotorika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Fyziologická hybnost – dle vývojové ontogeneze</a:t>
            </a:r>
          </a:p>
          <a:p>
            <a:pPr marL="514350" indent="-514350">
              <a:buAutoNum type="arabicPeriod"/>
            </a:pPr>
            <a:r>
              <a:rPr lang="cs-CZ" dirty="0"/>
              <a:t>Fyziologická hybnost – aplikace do tréninku</a:t>
            </a:r>
          </a:p>
          <a:p>
            <a:pPr marL="514350" indent="-514350">
              <a:buAutoNum type="arabicPeriod"/>
            </a:pPr>
            <a:r>
              <a:rPr lang="cs-CZ" dirty="0"/>
              <a:t>Fyziologická hybnost – aplikace do cvičení s pomůckami</a:t>
            </a:r>
          </a:p>
          <a:p>
            <a:pPr marL="514350" indent="-514350">
              <a:buAutoNum type="arabicPeriod"/>
            </a:pPr>
            <a:r>
              <a:rPr lang="cs-CZ" dirty="0"/>
              <a:t>Vyšetření korových funkcí a aplikace do kinezioterapie</a:t>
            </a:r>
          </a:p>
          <a:p>
            <a:pPr marL="514350" indent="-514350">
              <a:buAutoNum type="arabicPeriod"/>
            </a:pPr>
            <a:r>
              <a:rPr lang="cs-CZ" dirty="0"/>
              <a:t>Bosá chůze</a:t>
            </a:r>
          </a:p>
          <a:p>
            <a:pPr marL="514350" indent="-514350">
              <a:buAutoNum type="arabicPeriod"/>
            </a:pPr>
            <a:r>
              <a:rPr lang="cs-CZ" dirty="0" err="1"/>
              <a:t>Kinesiotape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561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2019F-24A3-4987-B811-2A36C957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FE4A0A-F392-4C99-88CF-1FBA5A5F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Vypracovat postup kinezioterapie u specifické pohybové činnosti - kazuistika</a:t>
            </a:r>
          </a:p>
          <a:p>
            <a:pPr lvl="1">
              <a:buFontTx/>
              <a:buChar char="-"/>
            </a:pPr>
            <a:r>
              <a:rPr lang="cs-CZ" dirty="0"/>
              <a:t>Definovat vybraný sport, základní fyziologické parametry</a:t>
            </a:r>
          </a:p>
          <a:p>
            <a:pPr lvl="1">
              <a:buFontTx/>
              <a:buChar char="-"/>
            </a:pPr>
            <a:r>
              <a:rPr lang="cs-CZ" dirty="0"/>
              <a:t>Nejčastější svalové dysbalance - kazuistika</a:t>
            </a:r>
          </a:p>
          <a:p>
            <a:pPr lvl="1">
              <a:buFontTx/>
              <a:buChar char="-"/>
            </a:pPr>
            <a:r>
              <a:rPr lang="cs-CZ" dirty="0"/>
              <a:t>Možnosti kompenzace a řešení v rámci kinezioterapie</a:t>
            </a:r>
          </a:p>
          <a:p>
            <a:pPr lvl="1">
              <a:buFontTx/>
              <a:buChar char="-"/>
            </a:pPr>
            <a:r>
              <a:rPr lang="cs-CZ" dirty="0"/>
              <a:t>Zdroje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Rozsah</a:t>
            </a:r>
          </a:p>
          <a:p>
            <a:pPr lvl="1">
              <a:buFontTx/>
              <a:buChar char="-"/>
            </a:pPr>
            <a:r>
              <a:rPr lang="cs-CZ" dirty="0"/>
              <a:t>Text 5 stran</a:t>
            </a:r>
          </a:p>
          <a:p>
            <a:pPr lvl="1">
              <a:buFontTx/>
              <a:buChar char="-"/>
            </a:pPr>
            <a:r>
              <a:rPr lang="cs-CZ" dirty="0"/>
              <a:t>Fotodokumentace 3 strany</a:t>
            </a:r>
          </a:p>
          <a:p>
            <a:pPr lvl="1">
              <a:buFontTx/>
              <a:buChar char="-"/>
            </a:pPr>
            <a:r>
              <a:rPr lang="cs-CZ" dirty="0"/>
              <a:t>Písmo Times New Roman, 12 velikost, řádkování 1,5 (normostrana)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Odevzdání do odevzdávárny (do konce semestru)</a:t>
            </a:r>
          </a:p>
          <a:p>
            <a:pPr marL="0" indent="0">
              <a:buNone/>
            </a:pPr>
            <a:r>
              <a:rPr lang="cs-CZ" dirty="0"/>
              <a:t>V tiskové podobě přinést na poslední hodinu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00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FBBAC2A-FEF4-4291-B17D-EF5992C4A9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Kinezioterapie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3F45172-C593-47E4-94DF-E819ABFB1F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25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001E7-1647-45F8-BF4A-F1C753785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Kinezioterapie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C93F1-9DB4-4CFF-98C5-6B9DB422F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léčba pohybem (PA s vlivem na zdravotní stav)</a:t>
            </a:r>
          </a:p>
          <a:p>
            <a:r>
              <a:rPr lang="cs-CZ" dirty="0"/>
              <a:t> jedna z hlavních metod v rehabilitaci (LTV)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Kinezioterapie</a:t>
            </a:r>
            <a:r>
              <a:rPr lang="cs-CZ" dirty="0"/>
              <a:t>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u="sng" dirty="0"/>
              <a:t>Zdravotní tělesná výchova</a:t>
            </a:r>
          </a:p>
          <a:p>
            <a:pPr marL="0" indent="0">
              <a:buNone/>
            </a:pPr>
            <a:r>
              <a:rPr lang="cs-CZ" dirty="0"/>
              <a:t>1. Terapeutický prostředek prováděný fyzioterapeutem</a:t>
            </a:r>
          </a:p>
          <a:p>
            <a:pPr marL="0" indent="0">
              <a:buNone/>
            </a:pPr>
            <a:r>
              <a:rPr lang="cs-CZ" dirty="0"/>
              <a:t>2. Prováděna pedagogickým personálem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Člověk – biopsychosociální jednotka – ideálně působíme na všechny složky</a:t>
            </a:r>
          </a:p>
        </p:txBody>
      </p:sp>
    </p:spTree>
    <p:extLst>
      <p:ext uri="{BB962C8B-B14F-4D97-AF65-F5344CB8AC3E}">
        <p14:creationId xmlns:p14="http://schemas.microsoft.com/office/powerpoint/2010/main" val="2010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4AC9A-F564-4600-9DBC-8101CD9F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kinezioterapie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28C33D-2832-47F7-BDE3-728933714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Obnovení původní funkce</a:t>
            </a:r>
          </a:p>
          <a:p>
            <a:r>
              <a:rPr lang="cs-CZ" dirty="0"/>
              <a:t>Upravení a zlepšení aktuální funkce</a:t>
            </a:r>
          </a:p>
          <a:p>
            <a:r>
              <a:rPr lang="cs-CZ" dirty="0"/>
              <a:t>Fixace funkce</a:t>
            </a:r>
          </a:p>
          <a:p>
            <a:r>
              <a:rPr lang="cs-CZ" dirty="0"/>
              <a:t>Prevence – přestavba nevhodných pohybových stereotypů</a:t>
            </a:r>
          </a:p>
        </p:txBody>
      </p:sp>
    </p:spTree>
    <p:extLst>
      <p:ext uri="{BB962C8B-B14F-4D97-AF65-F5344CB8AC3E}">
        <p14:creationId xmlns:p14="http://schemas.microsoft.com/office/powerpoint/2010/main" val="219584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D6258-B231-4106-A6D1-602AF851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kinezioterapie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17A85-166A-46BA-9E2A-70795FF72C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/>
              <a:t>Dle místa provádění </a:t>
            </a:r>
          </a:p>
          <a:p>
            <a:pPr lvl="1"/>
            <a:r>
              <a:rPr lang="cs-CZ" dirty="0"/>
              <a:t>Na lůžku, ve vodě, v terénu, doma</a:t>
            </a:r>
          </a:p>
          <a:p>
            <a:pPr marL="514350" indent="-514350">
              <a:buAutoNum type="arabicPeriod"/>
            </a:pPr>
            <a:r>
              <a:rPr lang="cs-CZ" dirty="0"/>
              <a:t>Dle počtu pacientů</a:t>
            </a:r>
          </a:p>
          <a:p>
            <a:pPr lvl="1"/>
            <a:r>
              <a:rPr lang="cs-CZ" dirty="0"/>
              <a:t>Individuální, skupinová</a:t>
            </a:r>
          </a:p>
          <a:p>
            <a:pPr marL="514350" indent="-514350">
              <a:buAutoNum type="arabicPeriod"/>
            </a:pPr>
            <a:r>
              <a:rPr lang="cs-CZ" dirty="0"/>
              <a:t>Dle zaměření (složka pohybu)</a:t>
            </a:r>
          </a:p>
          <a:p>
            <a:pPr lvl="1"/>
            <a:r>
              <a:rPr lang="cs-CZ" dirty="0"/>
              <a:t>Zvětšení svalové síly</a:t>
            </a:r>
          </a:p>
          <a:p>
            <a:pPr lvl="1"/>
            <a:r>
              <a:rPr lang="cs-CZ" dirty="0"/>
              <a:t>Zvětšení ROM</a:t>
            </a:r>
          </a:p>
          <a:p>
            <a:pPr lvl="1"/>
            <a:r>
              <a:rPr lang="cs-CZ" dirty="0"/>
              <a:t>Koordinace pohybu, pohybové stereotypy</a:t>
            </a:r>
          </a:p>
          <a:p>
            <a:pPr lvl="1"/>
            <a:r>
              <a:rPr lang="cs-CZ" dirty="0"/>
              <a:t>Kondice</a:t>
            </a:r>
          </a:p>
          <a:p>
            <a:pPr lvl="1"/>
            <a:r>
              <a:rPr lang="cs-CZ" dirty="0"/>
              <a:t>Relaxace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C9287D-193F-45A9-9F57-3E9C6FF1BF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4. Dle cvičené části těla, systému, funkce</a:t>
            </a:r>
          </a:p>
          <a:p>
            <a:pPr lvl="1"/>
            <a:r>
              <a:rPr lang="cs-CZ" dirty="0"/>
              <a:t>Oblast (RAK, KOK, KYK…)</a:t>
            </a:r>
          </a:p>
          <a:p>
            <a:pPr lvl="1"/>
            <a:r>
              <a:rPr lang="cs-CZ" dirty="0"/>
              <a:t>Systém (KVS…)</a:t>
            </a:r>
          </a:p>
          <a:p>
            <a:pPr lvl="1"/>
            <a:r>
              <a:rPr lang="cs-CZ" dirty="0"/>
              <a:t>Funkce (úchop, lokomoce, otočení)</a:t>
            </a:r>
          </a:p>
          <a:p>
            <a:pPr marL="0" indent="0">
              <a:buNone/>
            </a:pPr>
            <a:r>
              <a:rPr lang="cs-CZ" dirty="0"/>
              <a:t>5. Dle aktivity pacienta při výkonu</a:t>
            </a:r>
          </a:p>
          <a:p>
            <a:pPr lvl="1"/>
            <a:r>
              <a:rPr lang="cs-CZ" dirty="0"/>
              <a:t>Pasivní</a:t>
            </a:r>
          </a:p>
          <a:p>
            <a:pPr lvl="1"/>
            <a:r>
              <a:rPr lang="cs-CZ" dirty="0"/>
              <a:t>Aktivní</a:t>
            </a:r>
          </a:p>
          <a:p>
            <a:pPr lvl="1"/>
            <a:r>
              <a:rPr lang="cs-CZ" dirty="0"/>
              <a:t>S dopomocí</a:t>
            </a:r>
          </a:p>
        </p:txBody>
      </p:sp>
    </p:spTree>
    <p:extLst>
      <p:ext uri="{BB962C8B-B14F-4D97-AF65-F5344CB8AC3E}">
        <p14:creationId xmlns:p14="http://schemas.microsoft.com/office/powerpoint/2010/main" val="694018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1359</Words>
  <Application>Microsoft Office PowerPoint</Application>
  <PresentationFormat>Širokoúhlá obrazovka</PresentationFormat>
  <Paragraphs>254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Motiv Office</vt:lpstr>
      <vt:lpstr>Aplikovaná kinezioterapie</vt:lpstr>
      <vt:lpstr>Prezentace aplikace PowerPoint</vt:lpstr>
      <vt:lpstr>Podmínky ukončení</vt:lpstr>
      <vt:lpstr>Náplň seminářů</vt:lpstr>
      <vt:lpstr>Seminární práce</vt:lpstr>
      <vt:lpstr>Kinezioterapie</vt:lpstr>
      <vt:lpstr>Kinezioterapie</vt:lpstr>
      <vt:lpstr>Cíle kinezioterapie</vt:lpstr>
      <vt:lpstr>Dělení kinezioterapie</vt:lpstr>
      <vt:lpstr>Metody kinezioterapie</vt:lpstr>
      <vt:lpstr>Metodické zásady kinezioterapie</vt:lpstr>
      <vt:lpstr>Prezentace aplikace PowerPoint</vt:lpstr>
      <vt:lpstr>Senzomotorika</vt:lpstr>
      <vt:lpstr>Aference a eference</vt:lpstr>
      <vt:lpstr>Receptory</vt:lpstr>
      <vt:lpstr>Propriocepce - aference</vt:lpstr>
      <vt:lpstr>Svalové vřeténko</vt:lpstr>
      <vt:lpstr>Svalové vřeténko</vt:lpstr>
      <vt:lpstr>Golgiho šlachové tělísko</vt:lpstr>
      <vt:lpstr>Vyšetření propriocepce/stability hlezna</vt:lpstr>
      <vt:lpstr>Metoda Freeman</vt:lpstr>
      <vt:lpstr>Indikace</vt:lpstr>
      <vt:lpstr>Prezentace aplikace PowerPoint</vt:lpstr>
      <vt:lpstr>Praktické provádění</vt:lpstr>
      <vt:lpstr>Metodika senzomotorické stimulace: Janda, Vávrová</vt:lpstr>
      <vt:lpstr>Cíl metody</vt:lpstr>
      <vt:lpstr>Indikace</vt:lpstr>
      <vt:lpstr>Praktické provádění</vt:lpstr>
      <vt:lpstr>Metodika</vt:lpstr>
      <vt:lpstr>Propriofoot</vt:lpstr>
      <vt:lpstr>Metodika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kinezioterapie</dc:title>
  <dc:creator>Klára Kaňová</dc:creator>
  <cp:lastModifiedBy>Klára Kaňová</cp:lastModifiedBy>
  <cp:revision>22</cp:revision>
  <dcterms:created xsi:type="dcterms:W3CDTF">2019-09-13T17:59:47Z</dcterms:created>
  <dcterms:modified xsi:type="dcterms:W3CDTF">2019-09-22T17:56:13Z</dcterms:modified>
</cp:coreProperties>
</file>