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53" r:id="rId2"/>
    <p:sldId id="317" r:id="rId3"/>
    <p:sldId id="328" r:id="rId4"/>
    <p:sldId id="354" r:id="rId5"/>
    <p:sldId id="355" r:id="rId6"/>
    <p:sldId id="356" r:id="rId7"/>
    <p:sldId id="357" r:id="rId8"/>
    <p:sldId id="358" r:id="rId9"/>
    <p:sldId id="359" r:id="rId10"/>
    <p:sldId id="360" r:id="rId11"/>
    <p:sldId id="361" r:id="rId12"/>
    <p:sldId id="362" r:id="rId13"/>
    <p:sldId id="363" r:id="rId14"/>
    <p:sldId id="364" r:id="rId15"/>
    <p:sldId id="365" r:id="rId16"/>
    <p:sldId id="366" r:id="rId17"/>
    <p:sldId id="327" r:id="rId18"/>
  </p:sldIdLst>
  <p:sldSz cx="9144000" cy="6858000" type="screen4x3"/>
  <p:notesSz cx="6735763" cy="98663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2D69"/>
    <a:srgbClr val="D512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1533" autoAdjust="0"/>
  </p:normalViewPr>
  <p:slideViewPr>
    <p:cSldViewPr>
      <p:cViewPr>
        <p:scale>
          <a:sx n="100" d="100"/>
          <a:sy n="100" d="100"/>
        </p:scale>
        <p:origin x="-1944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0" d="100"/>
          <a:sy n="90" d="100"/>
        </p:scale>
        <p:origin x="-3696" y="-96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8A9A7-864A-475C-A79E-74CBF9FB5561}" type="datetimeFigureOut">
              <a:rPr lang="cs-CZ" smtClean="0"/>
              <a:t>16.5.2019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457389-E5A4-4E83-BF96-AACB955699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90943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2BA20-636B-4ADC-BFEC-E0EFCB7D0BAE}" type="datetimeFigureOut">
              <a:rPr lang="cs-CZ" smtClean="0"/>
              <a:t>16.5.2019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AF328E-5B8A-4822-AD94-E1E580AF84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4942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Základní uspořád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D51224"/>
                </a:solidFill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02D69"/>
                </a:solidFill>
              </a:defRPr>
            </a:lvl1pPr>
            <a:lvl2pPr>
              <a:defRPr>
                <a:solidFill>
                  <a:srgbClr val="102D69"/>
                </a:solidFill>
              </a:defRPr>
            </a:lvl2pPr>
            <a:lvl3pPr>
              <a:defRPr>
                <a:solidFill>
                  <a:srgbClr val="102D69"/>
                </a:solidFill>
              </a:defRPr>
            </a:lvl3pPr>
            <a:lvl4pPr>
              <a:defRPr>
                <a:solidFill>
                  <a:srgbClr val="102D69"/>
                </a:solidFill>
              </a:defRPr>
            </a:lvl4pPr>
            <a:lvl5pPr>
              <a:defRPr>
                <a:solidFill>
                  <a:srgbClr val="102D69"/>
                </a:solidFill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D51224"/>
                </a:solidFill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53136"/>
          </a:xfrm>
        </p:spPr>
        <p:txBody>
          <a:bodyPr>
            <a:normAutofit/>
          </a:bodyPr>
          <a:lstStyle>
            <a:lvl1pPr>
              <a:defRPr sz="2400">
                <a:solidFill>
                  <a:srgbClr val="102D69"/>
                </a:solidFill>
              </a:defRPr>
            </a:lvl1pPr>
            <a:lvl2pPr>
              <a:defRPr sz="2000">
                <a:solidFill>
                  <a:srgbClr val="102D69"/>
                </a:solidFill>
              </a:defRPr>
            </a:lvl2pPr>
            <a:lvl3pPr>
              <a:defRPr sz="1800">
                <a:solidFill>
                  <a:srgbClr val="102D69"/>
                </a:solidFill>
              </a:defRPr>
            </a:lvl3pPr>
            <a:lvl4pPr>
              <a:defRPr sz="1600">
                <a:solidFill>
                  <a:srgbClr val="102D69"/>
                </a:solidFill>
              </a:defRPr>
            </a:lvl4pPr>
            <a:lvl5pPr>
              <a:defRPr sz="1600">
                <a:solidFill>
                  <a:srgbClr val="102D6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53136"/>
          </a:xfrm>
        </p:spPr>
        <p:txBody>
          <a:bodyPr>
            <a:normAutofit/>
          </a:bodyPr>
          <a:lstStyle>
            <a:lvl1pPr>
              <a:defRPr sz="2400">
                <a:solidFill>
                  <a:srgbClr val="102D69"/>
                </a:solidFill>
              </a:defRPr>
            </a:lvl1pPr>
            <a:lvl2pPr>
              <a:defRPr sz="2000">
                <a:solidFill>
                  <a:srgbClr val="102D69"/>
                </a:solidFill>
              </a:defRPr>
            </a:lvl2pPr>
            <a:lvl3pPr>
              <a:defRPr sz="1800">
                <a:solidFill>
                  <a:srgbClr val="102D69"/>
                </a:solidFill>
              </a:defRPr>
            </a:lvl3pPr>
            <a:lvl4pPr>
              <a:defRPr sz="1600">
                <a:solidFill>
                  <a:srgbClr val="102D69"/>
                </a:solidFill>
              </a:defRPr>
            </a:lvl4pPr>
            <a:lvl5pPr>
              <a:defRPr sz="1600">
                <a:solidFill>
                  <a:srgbClr val="102D6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D51224"/>
                </a:solidFill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02D6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278461"/>
          </a:xfrm>
        </p:spPr>
        <p:txBody>
          <a:bodyPr/>
          <a:lstStyle>
            <a:lvl1pPr>
              <a:defRPr sz="2400">
                <a:solidFill>
                  <a:srgbClr val="102D69"/>
                </a:solidFill>
              </a:defRPr>
            </a:lvl1pPr>
            <a:lvl2pPr>
              <a:defRPr sz="2000">
                <a:solidFill>
                  <a:srgbClr val="102D69"/>
                </a:solidFill>
              </a:defRPr>
            </a:lvl2pPr>
            <a:lvl3pPr>
              <a:defRPr sz="1800">
                <a:solidFill>
                  <a:srgbClr val="102D69"/>
                </a:solidFill>
              </a:defRPr>
            </a:lvl3pPr>
            <a:lvl4pPr>
              <a:defRPr sz="1600">
                <a:solidFill>
                  <a:srgbClr val="102D69"/>
                </a:solidFill>
              </a:defRPr>
            </a:lvl4pPr>
            <a:lvl5pPr>
              <a:defRPr sz="1600">
                <a:solidFill>
                  <a:srgbClr val="102D69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02D6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278461"/>
          </a:xfrm>
        </p:spPr>
        <p:txBody>
          <a:bodyPr/>
          <a:lstStyle>
            <a:lvl1pPr>
              <a:defRPr sz="2400">
                <a:solidFill>
                  <a:srgbClr val="102D69"/>
                </a:solidFill>
              </a:defRPr>
            </a:lvl1pPr>
            <a:lvl2pPr>
              <a:defRPr sz="2000">
                <a:solidFill>
                  <a:srgbClr val="102D69"/>
                </a:solidFill>
              </a:defRPr>
            </a:lvl2pPr>
            <a:lvl3pPr>
              <a:defRPr sz="1800">
                <a:solidFill>
                  <a:srgbClr val="102D69"/>
                </a:solidFill>
              </a:defRPr>
            </a:lvl3pPr>
            <a:lvl4pPr>
              <a:defRPr sz="1600">
                <a:solidFill>
                  <a:srgbClr val="102D69"/>
                </a:solidFill>
              </a:defRPr>
            </a:lvl4pPr>
            <a:lvl5pPr>
              <a:defRPr sz="1600">
                <a:solidFill>
                  <a:srgbClr val="102D69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D51224"/>
                </a:solidFill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7999"/>
          </a:xfrm>
        </p:spPr>
        <p:txBody>
          <a:bodyPr lIns="216000" tIns="108000"/>
          <a:lstStyle>
            <a:lvl1pPr marL="0" indent="0">
              <a:buNone/>
              <a:defRPr sz="3200">
                <a:solidFill>
                  <a:srgbClr val="102D69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D51224"/>
                </a:solidFill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 rot="10800000">
            <a:off x="457200" y="1600200"/>
            <a:ext cx="8229600" cy="4853136"/>
          </a:xfrm>
        </p:spPr>
        <p:txBody>
          <a:bodyPr vert="eaVert"/>
          <a:lstStyle>
            <a:lvl1pPr>
              <a:defRPr>
                <a:solidFill>
                  <a:srgbClr val="102D69"/>
                </a:solidFill>
              </a:defRPr>
            </a:lvl1pPr>
            <a:lvl2pPr>
              <a:defRPr>
                <a:solidFill>
                  <a:srgbClr val="102D69"/>
                </a:solidFill>
              </a:defRPr>
            </a:lvl2pPr>
            <a:lvl3pPr>
              <a:defRPr>
                <a:solidFill>
                  <a:srgbClr val="102D69"/>
                </a:solidFill>
              </a:defRPr>
            </a:lvl3pPr>
            <a:lvl4pPr>
              <a:defRPr>
                <a:solidFill>
                  <a:srgbClr val="102D69"/>
                </a:solidFill>
              </a:defRPr>
            </a:lvl4pPr>
            <a:lvl5pPr>
              <a:defRPr>
                <a:solidFill>
                  <a:srgbClr val="102D69"/>
                </a:solidFill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1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60"/>
          <a:stretch/>
        </p:blipFill>
        <p:spPr bwMode="auto">
          <a:xfrm>
            <a:off x="7410616" y="19224"/>
            <a:ext cx="1743381" cy="68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404044" y="3111103"/>
            <a:ext cx="6760244" cy="1470025"/>
          </a:xfrm>
        </p:spPr>
        <p:txBody>
          <a:bodyPr lIns="0" tIns="0" rIns="0" bIns="0" anchor="b"/>
          <a:lstStyle>
            <a:lvl1pPr algn="l">
              <a:defRPr sz="4000">
                <a:solidFill>
                  <a:srgbClr val="102D69"/>
                </a:solidFill>
              </a:defRPr>
            </a:lvl1pPr>
          </a:lstStyle>
          <a:p>
            <a:r>
              <a:rPr lang="cs-CZ" dirty="0"/>
              <a:t>NADPIS PREZENTACE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404044" y="5013176"/>
            <a:ext cx="6760244" cy="625624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None/>
              <a:defRPr sz="3000" b="1" baseline="0">
                <a:solidFill>
                  <a:srgbClr val="1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Podtitul prezentace</a:t>
            </a:r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2" hasCustomPrompt="1"/>
          </p:nvPr>
        </p:nvSpPr>
        <p:spPr>
          <a:xfrm>
            <a:off x="404044" y="6236419"/>
            <a:ext cx="6760244" cy="288925"/>
          </a:xfr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300">
                <a:solidFill>
                  <a:srgbClr val="102D69"/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Jméno Příjmení | Místo | 1. 9. 2015 | Typ Prezentace</a:t>
            </a:r>
            <a:endParaRPr lang="cs-CZ" dirty="0"/>
          </a:p>
        </p:txBody>
      </p:sp>
      <p:sp>
        <p:nvSpPr>
          <p:cNvPr id="19" name="Obdélník 18"/>
          <p:cNvSpPr/>
          <p:nvPr userDrawn="1"/>
        </p:nvSpPr>
        <p:spPr>
          <a:xfrm>
            <a:off x="7812360" y="260648"/>
            <a:ext cx="1080120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" name="Picture 2" descr="C:\Users\chlumsky.CFBU\Desktop\Český florbal\Cesky-Florbal_Loga-a-aplikace-VS\Logo\Master-Logo\CF-Master_symbol_100%_barevny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11" y="332656"/>
            <a:ext cx="924310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S:\Marketing ČFBU\LOGA\_Český florbal\Český florbal\JPEG_RGB\Text-1radek\CF-Master_text_1radek_100%_barevna_text_1radek_100%_barevna 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32" y="404408"/>
            <a:ext cx="2448272" cy="32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77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2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861"/>
          <a:stretch/>
        </p:blipFill>
        <p:spPr bwMode="auto">
          <a:xfrm>
            <a:off x="4605850" y="5514"/>
            <a:ext cx="4600587" cy="685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404044" y="3111103"/>
            <a:ext cx="4104039" cy="1470025"/>
          </a:xfrm>
        </p:spPr>
        <p:txBody>
          <a:bodyPr lIns="0" tIns="0" rIns="0" bIns="0" anchor="b"/>
          <a:lstStyle>
            <a:lvl1pPr algn="l">
              <a:defRPr sz="4000">
                <a:solidFill>
                  <a:srgbClr val="102D69"/>
                </a:solidFill>
              </a:defRPr>
            </a:lvl1pPr>
          </a:lstStyle>
          <a:p>
            <a:r>
              <a:rPr lang="cs-CZ" dirty="0"/>
              <a:t>NADPIS PREZENTACE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404044" y="5013176"/>
            <a:ext cx="5544616" cy="625624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None/>
              <a:defRPr sz="3000" b="1" baseline="0">
                <a:solidFill>
                  <a:srgbClr val="1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Podtitul prezentace</a:t>
            </a:r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2" hasCustomPrompt="1"/>
          </p:nvPr>
        </p:nvSpPr>
        <p:spPr>
          <a:xfrm>
            <a:off x="404044" y="6236419"/>
            <a:ext cx="6984776" cy="288925"/>
          </a:xfr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300">
                <a:solidFill>
                  <a:srgbClr val="102D69"/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Jméno Příjmení | Místo | 1. 9. 2015 | Typ Prezentace</a:t>
            </a:r>
            <a:endParaRPr lang="cs-CZ" dirty="0"/>
          </a:p>
        </p:txBody>
      </p:sp>
      <p:pic>
        <p:nvPicPr>
          <p:cNvPr id="10" name="Picture 2" descr="S:\Marketing ČFBU\LOGA\_Český florbal\Český florbal\JPEG_RGB\Text-1radek\CF-Master_text_1radek_100%_barevna_text_1radek_100%_barevna 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32" y="404408"/>
            <a:ext cx="2448272" cy="32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58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3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008"/>
          <a:stretch/>
        </p:blipFill>
        <p:spPr bwMode="auto">
          <a:xfrm>
            <a:off x="-29029" y="-1"/>
            <a:ext cx="9318171" cy="68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404044" y="3111103"/>
            <a:ext cx="4104039" cy="1470025"/>
          </a:xfrm>
        </p:spPr>
        <p:txBody>
          <a:bodyPr lIns="0" tIns="0" rIns="0" bIns="0"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NADPIS PREZENTACE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404044" y="5013176"/>
            <a:ext cx="5544616" cy="625624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None/>
              <a:defRPr sz="30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Podtitul prezentace</a:t>
            </a:r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2" hasCustomPrompt="1"/>
          </p:nvPr>
        </p:nvSpPr>
        <p:spPr>
          <a:xfrm>
            <a:off x="404044" y="6236419"/>
            <a:ext cx="6984776" cy="288925"/>
          </a:xfr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300">
                <a:solidFill>
                  <a:schemeClr val="bg1"/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Jméno Příjmení | Místo | 1. 9. 2015 | Typ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538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4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848" y="-5692"/>
            <a:ext cx="9161151" cy="68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435740" y="2060848"/>
            <a:ext cx="5288388" cy="2016224"/>
          </a:xfrm>
        </p:spPr>
        <p:txBody>
          <a:bodyPr lIns="0" tIns="0" rIns="0" bIns="0" anchor="b"/>
          <a:lstStyle>
            <a:lvl1pPr algn="l">
              <a:defRPr sz="4000">
                <a:solidFill>
                  <a:srgbClr val="102D69"/>
                </a:solidFill>
              </a:defRPr>
            </a:lvl1pPr>
          </a:lstStyle>
          <a:p>
            <a:r>
              <a:rPr lang="cs-CZ" dirty="0"/>
              <a:t>NADPIS PREZENTACE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435291" y="4218036"/>
            <a:ext cx="4568757" cy="625624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None/>
              <a:defRPr sz="3000" b="1" baseline="0">
                <a:solidFill>
                  <a:srgbClr val="1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Podtitul prezentace</a:t>
            </a:r>
          </a:p>
        </p:txBody>
      </p:sp>
      <p:sp>
        <p:nvSpPr>
          <p:cNvPr id="9" name="Zástupný symbol pro text 15"/>
          <p:cNvSpPr>
            <a:spLocks noGrp="1"/>
          </p:cNvSpPr>
          <p:nvPr>
            <p:ph type="body" sz="quarter" idx="12" hasCustomPrompt="1"/>
          </p:nvPr>
        </p:nvSpPr>
        <p:spPr>
          <a:xfrm>
            <a:off x="404044" y="5012283"/>
            <a:ext cx="3879924" cy="288925"/>
          </a:xfr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300">
                <a:solidFill>
                  <a:srgbClr val="102D69"/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Jméno Příjmení | Místo | 1. 9. 2015 | Typ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391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nímek 1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868"/>
            <a:ext cx="9149907" cy="6871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435740" y="476672"/>
            <a:ext cx="6584532" cy="2016224"/>
          </a:xfrm>
        </p:spPr>
        <p:txBody>
          <a:bodyPr lIns="0" tIns="0" rIns="0" bIns="0" anchor="ctr"/>
          <a:lstStyle>
            <a:lvl1pPr algn="l">
              <a:defRPr sz="4000" cap="none" baseline="0">
                <a:solidFill>
                  <a:srgbClr val="102D69"/>
                </a:solidFill>
              </a:defRPr>
            </a:lvl1pPr>
          </a:lstStyle>
          <a:p>
            <a:r>
              <a:rPr lang="cs-CZ" dirty="0"/>
              <a:t>Předěl prezentace</a:t>
            </a:r>
          </a:p>
        </p:txBody>
      </p:sp>
    </p:spTree>
    <p:extLst>
      <p:ext uri="{BB962C8B-B14F-4D97-AF65-F5344CB8AC3E}">
        <p14:creationId xmlns:p14="http://schemas.microsoft.com/office/powerpoint/2010/main" val="311451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nímek 2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7952" y="-3635"/>
            <a:ext cx="9181304" cy="68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2123728" y="4365104"/>
            <a:ext cx="6584532" cy="2016224"/>
          </a:xfrm>
        </p:spPr>
        <p:txBody>
          <a:bodyPr lIns="0" tIns="0" rIns="0" bIns="0" anchor="ctr"/>
          <a:lstStyle>
            <a:lvl1pPr algn="l">
              <a:defRPr sz="4000" cap="none" baseline="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Předěl prezentace</a:t>
            </a:r>
          </a:p>
        </p:txBody>
      </p:sp>
    </p:spTree>
    <p:extLst>
      <p:ext uri="{BB962C8B-B14F-4D97-AF65-F5344CB8AC3E}">
        <p14:creationId xmlns:p14="http://schemas.microsoft.com/office/powerpoint/2010/main" val="172303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nímek 3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5"/>
          <a:stretch/>
        </p:blipFill>
        <p:spPr bwMode="auto">
          <a:xfrm>
            <a:off x="-5842" y="1"/>
            <a:ext cx="9157639" cy="68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4067944" y="438572"/>
            <a:ext cx="4614916" cy="2016224"/>
          </a:xfrm>
        </p:spPr>
        <p:txBody>
          <a:bodyPr lIns="0" tIns="0" rIns="0" bIns="0" anchor="ctr"/>
          <a:lstStyle>
            <a:lvl1pPr algn="l">
              <a:defRPr sz="4000" cap="none" baseline="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Předěl prezentace</a:t>
            </a:r>
          </a:p>
        </p:txBody>
      </p:sp>
    </p:spTree>
    <p:extLst>
      <p:ext uri="{BB962C8B-B14F-4D97-AF65-F5344CB8AC3E}">
        <p14:creationId xmlns:p14="http://schemas.microsoft.com/office/powerpoint/2010/main" val="46031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200" b="1" cap="all">
                <a:solidFill>
                  <a:srgbClr val="D51224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636912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rgbClr val="102D6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356509"/>
            <a:ext cx="7139136" cy="93610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5313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9" name="Picture 2" descr="C:\Users\chlumsky.CFBU\Desktop\Český florbal\Cesky-Florbal_Loga-a-aplikace-VS\Logo\Master-Logo\CF-Master_symbol_100%_barevny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11" y="332656"/>
            <a:ext cx="924310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7" r:id="rId14"/>
    <p:sldLayoutId id="2147483658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200" b="1" kern="1200" cap="all" baseline="0">
          <a:solidFill>
            <a:srgbClr val="D5122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102D6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102D6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102D6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102D6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rgbClr val="102D6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3500" dirty="0" smtClean="0"/>
              <a:t>Pravidla Florbalu I</a:t>
            </a:r>
            <a:endParaRPr lang="cs-CZ" sz="35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Role rozhodčího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>
          <a:xfrm>
            <a:off x="476052" y="5012283"/>
            <a:ext cx="3879924" cy="288925"/>
          </a:xfrm>
        </p:spPr>
        <p:txBody>
          <a:bodyPr/>
          <a:lstStyle/>
          <a:p>
            <a:r>
              <a:rPr lang="cs-CZ" sz="1200" dirty="0" smtClean="0"/>
              <a:t>Michal </a:t>
            </a:r>
            <a:r>
              <a:rPr lang="cs-CZ" sz="1200" dirty="0"/>
              <a:t>Havelka | Brno | 1</a:t>
            </a:r>
            <a:r>
              <a:rPr lang="cs-CZ" sz="1200" dirty="0" smtClean="0"/>
              <a:t>. </a:t>
            </a:r>
            <a:r>
              <a:rPr lang="cs-CZ" sz="1200" dirty="0"/>
              <a:t>semestr | </a:t>
            </a:r>
            <a:r>
              <a:rPr lang="cs-CZ" sz="1200" dirty="0" smtClean="0"/>
              <a:t>Rozhodčí </a:t>
            </a:r>
            <a:r>
              <a:rPr lang="cs-CZ" sz="1200" dirty="0" err="1" smtClean="0"/>
              <a:t>FSpS</a:t>
            </a:r>
            <a:r>
              <a:rPr lang="cs-CZ" sz="1200" dirty="0" smtClean="0"/>
              <a:t> MU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581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none" dirty="0" smtClean="0">
                <a:latin typeface="+mj-lt"/>
              </a:rPr>
              <a:t>Smysl pravidel</a:t>
            </a:r>
            <a:endParaRPr lang="cs-CZ" cap="none" dirty="0">
              <a:latin typeface="+mj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b="1" dirty="0" smtClean="0">
                <a:solidFill>
                  <a:srgbClr val="00B050"/>
                </a:solidFill>
                <a:latin typeface="+mn-lt"/>
              </a:rPr>
              <a:t>prioritou je spravedlnost a duch pravidel</a:t>
            </a:r>
          </a:p>
          <a:p>
            <a:pPr marL="0" indent="0" algn="ctr">
              <a:buNone/>
            </a:pPr>
            <a:r>
              <a:rPr lang="cs-CZ" b="1" dirty="0" smtClean="0">
                <a:solidFill>
                  <a:srgbClr val="FF0000"/>
                </a:solidFill>
                <a:latin typeface="+mn-lt"/>
              </a:rPr>
              <a:t>nikoliv otrocký a mechanický výklad</a:t>
            </a:r>
            <a:endParaRPr lang="cs-CZ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8" name="Obrázek 7" descr="20130907_TQD006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3668" y="2872299"/>
            <a:ext cx="5976664" cy="336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41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none" dirty="0" smtClean="0"/>
              <a:t>Vnímání utkání – různý pohled</a:t>
            </a:r>
            <a:endParaRPr lang="cs-CZ" cap="none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u="sng" dirty="0" smtClean="0"/>
              <a:t>Kolik?</a:t>
            </a:r>
          </a:p>
          <a:p>
            <a:pPr marL="0" indent="0">
              <a:buNone/>
            </a:pPr>
            <a:endParaRPr lang="cs-CZ" sz="3200" b="1" dirty="0"/>
          </a:p>
        </p:txBody>
      </p:sp>
      <p:pic>
        <p:nvPicPr>
          <p:cNvPr id="7" name="Zástupný symbol pro obsah 3" descr="11892235_1026117117428271_4110457652829120187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49838" y="1844824"/>
            <a:ext cx="5044324" cy="485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2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none" dirty="0"/>
              <a:t>Vnímání utkání – různý pohled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u="sng" dirty="0" smtClean="0"/>
              <a:t>Co vidím?</a:t>
            </a:r>
            <a:endParaRPr lang="cs-CZ" b="1" u="sng" dirty="0"/>
          </a:p>
        </p:txBody>
      </p:sp>
      <p:sp>
        <p:nvSpPr>
          <p:cNvPr id="4" name="Obdélník 3"/>
          <p:cNvSpPr/>
          <p:nvPr/>
        </p:nvSpPr>
        <p:spPr>
          <a:xfrm>
            <a:off x="1151880" y="2996952"/>
            <a:ext cx="2520280" cy="201622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4608264" y="3068960"/>
            <a:ext cx="28342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 TO JE ?</a:t>
            </a:r>
            <a:endParaRPr lang="cs-CZ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29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none" dirty="0"/>
              <a:t>Vnímání utkání – různý pohled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u="sng" dirty="0" smtClean="0"/>
              <a:t>Co vidí hráč?</a:t>
            </a:r>
            <a:endParaRPr lang="cs-CZ" b="1" u="sng" dirty="0"/>
          </a:p>
        </p:txBody>
      </p:sp>
      <p:sp>
        <p:nvSpPr>
          <p:cNvPr id="4" name="Obdélník 3"/>
          <p:cNvSpPr/>
          <p:nvPr/>
        </p:nvSpPr>
        <p:spPr>
          <a:xfrm>
            <a:off x="1151880" y="2996952"/>
            <a:ext cx="2520280" cy="201622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102D69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608264" y="3068960"/>
            <a:ext cx="28342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800" b="1" dirty="0" smtClean="0">
                <a:solidFill>
                  <a:srgbClr val="102D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 TO JE ?</a:t>
            </a:r>
            <a:endParaRPr lang="cs-CZ" sz="4800" b="1" dirty="0">
              <a:solidFill>
                <a:srgbClr val="102D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31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none" dirty="0"/>
              <a:t>Vnímání utkání – různý pohled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u="sng" dirty="0" smtClean="0"/>
              <a:t>Co vidí divák?</a:t>
            </a:r>
            <a:endParaRPr lang="cs-CZ" b="1" u="sng" dirty="0"/>
          </a:p>
        </p:txBody>
      </p:sp>
      <p:sp>
        <p:nvSpPr>
          <p:cNvPr id="4" name="Obdélník 3"/>
          <p:cNvSpPr/>
          <p:nvPr/>
        </p:nvSpPr>
        <p:spPr>
          <a:xfrm>
            <a:off x="1151880" y="2996952"/>
            <a:ext cx="2520280" cy="201622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608264" y="3068960"/>
            <a:ext cx="28342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 TO JE ?</a:t>
            </a:r>
            <a:endParaRPr lang="cs-CZ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61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none" dirty="0"/>
              <a:t>Vnímání utkání – různý pohled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u="sng" dirty="0" smtClean="0"/>
              <a:t>Kdo měl pravdu?</a:t>
            </a:r>
            <a:endParaRPr lang="cs-CZ" b="1" u="sng" dirty="0"/>
          </a:p>
        </p:txBody>
      </p:sp>
      <p:sp>
        <p:nvSpPr>
          <p:cNvPr id="4" name="Obdélník 3"/>
          <p:cNvSpPr/>
          <p:nvPr/>
        </p:nvSpPr>
        <p:spPr>
          <a:xfrm>
            <a:off x="539552" y="2996952"/>
            <a:ext cx="2520280" cy="201622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347864" y="2996952"/>
            <a:ext cx="2520280" cy="201622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102D69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6156176" y="2996952"/>
            <a:ext cx="2520280" cy="201622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1259632" y="3717032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102D69"/>
                </a:solidFill>
                <a:latin typeface="Arial" pitchFamily="34" charset="0"/>
                <a:cs typeface="Arial" pitchFamily="34" charset="0"/>
              </a:rPr>
              <a:t>divák</a:t>
            </a:r>
            <a:endParaRPr lang="cs-CZ" dirty="0">
              <a:solidFill>
                <a:srgbClr val="102D6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067944" y="3717032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hráč</a:t>
            </a:r>
            <a:endParaRPr lang="cs-CZ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804248" y="3717032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102D69"/>
                </a:solidFill>
                <a:latin typeface="Arial" pitchFamily="34" charset="0"/>
                <a:cs typeface="Arial" pitchFamily="34" charset="0"/>
              </a:rPr>
              <a:t>rozhodčí</a:t>
            </a:r>
            <a:endParaRPr lang="cs-CZ" dirty="0">
              <a:solidFill>
                <a:srgbClr val="102D6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34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none" dirty="0"/>
              <a:t>Vnímání utkání – různý pohled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u="sng" dirty="0" smtClean="0"/>
              <a:t>Kdo měl pravdu?</a:t>
            </a:r>
            <a:endParaRPr lang="cs-CZ" b="1" u="sng" dirty="0"/>
          </a:p>
        </p:txBody>
      </p:sp>
      <p:pic>
        <p:nvPicPr>
          <p:cNvPr id="4" name="Obrázek 3" descr="hraci-kostka-33x33x33cm.jpg"/>
          <p:cNvPicPr>
            <a:picLocks noChangeAspect="1"/>
          </p:cNvPicPr>
          <p:nvPr/>
        </p:nvPicPr>
        <p:blipFill rotWithShape="1">
          <a:blip r:embed="rId2" cstate="print"/>
          <a:srcRect l="8025" t="8695" r="9400" b="11579"/>
          <a:stretch/>
        </p:blipFill>
        <p:spPr>
          <a:xfrm>
            <a:off x="2238375" y="2276474"/>
            <a:ext cx="4143376" cy="400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69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Dotazy &amp; diskuse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786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none" dirty="0" smtClean="0">
                <a:latin typeface="+mj-lt"/>
              </a:rPr>
              <a:t>Role rozhodčího</a:t>
            </a:r>
            <a:endParaRPr lang="cs-CZ" cap="none" dirty="0">
              <a:latin typeface="+mj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>
              <a:latin typeface="+mn-lt"/>
            </a:endParaRPr>
          </a:p>
        </p:txBody>
      </p:sp>
      <p:pic>
        <p:nvPicPr>
          <p:cNvPr id="7" name="Obrázek 6" descr="The-English-referee-Howar-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717032"/>
            <a:ext cx="4381500" cy="2628900"/>
          </a:xfrm>
          <a:prstGeom prst="rect">
            <a:avLst/>
          </a:prstGeom>
        </p:spPr>
      </p:pic>
      <p:pic>
        <p:nvPicPr>
          <p:cNvPr id="8" name="Obrázek 7" descr="ges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628800"/>
            <a:ext cx="2892898" cy="1719833"/>
          </a:xfrm>
          <a:prstGeom prst="rect">
            <a:avLst/>
          </a:prstGeom>
        </p:spPr>
      </p:pic>
      <p:pic>
        <p:nvPicPr>
          <p:cNvPr id="9" name="Obrázek 8" descr="výhod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3140968"/>
            <a:ext cx="2567930" cy="344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40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none" dirty="0" smtClean="0">
                <a:latin typeface="+mj-lt"/>
              </a:rPr>
              <a:t>PROČ je rozhodčí na hřišti?</a:t>
            </a:r>
            <a:endParaRPr lang="cs-CZ" cap="none" dirty="0">
              <a:latin typeface="+mj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dirty="0">
              <a:latin typeface="+mn-lt"/>
            </a:endParaRPr>
          </a:p>
        </p:txBody>
      </p:sp>
      <p:pic>
        <p:nvPicPr>
          <p:cNvPr id="6" name="Obrázek 5" descr="118508_01_L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636912"/>
            <a:ext cx="2077821" cy="3717032"/>
          </a:xfrm>
          <a:prstGeom prst="rect">
            <a:avLst/>
          </a:prstGeom>
        </p:spPr>
      </p:pic>
      <p:pic>
        <p:nvPicPr>
          <p:cNvPr id="9" name="Obrázek 8" descr="images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1628799"/>
            <a:ext cx="3044552" cy="494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38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none" dirty="0" smtClean="0">
                <a:latin typeface="+mj-lt"/>
              </a:rPr>
              <a:t>PROČ je rozhodčí na hřišti?</a:t>
            </a:r>
            <a:endParaRPr lang="cs-CZ" cap="none" dirty="0">
              <a:latin typeface="+mj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+mn-lt"/>
              </a:rPr>
              <a:t>aplikuje pravidla florbalu</a:t>
            </a:r>
          </a:p>
          <a:p>
            <a:r>
              <a:rPr lang="cs-CZ" dirty="0" smtClean="0">
                <a:latin typeface="+mn-lt"/>
              </a:rPr>
              <a:t>je autoritou v utkání</a:t>
            </a:r>
          </a:p>
          <a:p>
            <a:r>
              <a:rPr lang="cs-CZ" dirty="0" smtClean="0">
                <a:latin typeface="+mn-lt"/>
              </a:rPr>
              <a:t>chrání zdraví hráčů</a:t>
            </a:r>
          </a:p>
          <a:p>
            <a:r>
              <a:rPr lang="cs-CZ" dirty="0" smtClean="0">
                <a:latin typeface="+mn-lt"/>
              </a:rPr>
              <a:t>trestá přestupky a jejich viníky</a:t>
            </a:r>
            <a:endParaRPr lang="cs-CZ" dirty="0">
              <a:latin typeface="+mn-lt"/>
            </a:endParaRPr>
          </a:p>
        </p:txBody>
      </p:sp>
      <p:pic>
        <p:nvPicPr>
          <p:cNvPr id="7" name="Obrázek 6" descr="funny-wrestling-referee-pictures-l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1412776"/>
            <a:ext cx="2889534" cy="2584915"/>
          </a:xfrm>
          <a:prstGeom prst="rect">
            <a:avLst/>
          </a:prstGeom>
        </p:spPr>
      </p:pic>
      <p:pic>
        <p:nvPicPr>
          <p:cNvPr id="8" name="Obrázek 7" descr="249ab9e69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764700"/>
            <a:ext cx="4464496" cy="297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25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none" dirty="0" smtClean="0">
                <a:latin typeface="+mj-lt"/>
              </a:rPr>
              <a:t>Proč vůbec vznikla potřeba mít na hřišti rozhodčí?</a:t>
            </a:r>
            <a:endParaRPr lang="cs-CZ" cap="none" dirty="0">
              <a:latin typeface="+mj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>
              <a:latin typeface="+mn-lt"/>
            </a:endParaRPr>
          </a:p>
        </p:txBody>
      </p:sp>
      <p:pic>
        <p:nvPicPr>
          <p:cNvPr id="9" name="Obrázek 8" descr="NHL-Referee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71634" y="1988840"/>
            <a:ext cx="6600733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69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none" dirty="0" smtClean="0">
                <a:latin typeface="+mj-lt"/>
              </a:rPr>
              <a:t>Role rozhodčího</a:t>
            </a:r>
            <a:endParaRPr lang="cs-CZ" cap="none" dirty="0">
              <a:latin typeface="+mj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+mn-lt"/>
              </a:rPr>
              <a:t>ROZHODOVAT SPORNÉ SITUACE</a:t>
            </a:r>
            <a:endParaRPr lang="cs-CZ" dirty="0">
              <a:latin typeface="+mn-lt"/>
            </a:endParaRPr>
          </a:p>
        </p:txBody>
      </p:sp>
      <p:pic>
        <p:nvPicPr>
          <p:cNvPr id="5" name="Obrázek 4" descr="Management-company-dispu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276872"/>
            <a:ext cx="3771900" cy="4476750"/>
          </a:xfrm>
          <a:prstGeom prst="rect">
            <a:avLst/>
          </a:prstGeom>
        </p:spPr>
      </p:pic>
      <p:pic>
        <p:nvPicPr>
          <p:cNvPr id="6" name="Obrázek 5" descr="media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30229" y="3212976"/>
            <a:ext cx="3723625" cy="316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41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none" dirty="0" smtClean="0">
                <a:latin typeface="+mj-lt"/>
              </a:rPr>
              <a:t>Role rozhodčího</a:t>
            </a:r>
            <a:endParaRPr lang="cs-CZ" cap="none" dirty="0">
              <a:latin typeface="+mj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+mn-lt"/>
              </a:rPr>
              <a:t>ROZHODOVAT SPORNÉ SITUACE</a:t>
            </a:r>
          </a:p>
          <a:p>
            <a:r>
              <a:rPr lang="cs-CZ" dirty="0" smtClean="0">
                <a:latin typeface="+mn-lt"/>
              </a:rPr>
              <a:t>Jak? = pochopitelně, shodně, vědomě</a:t>
            </a:r>
            <a:endParaRPr lang="cs-CZ" dirty="0">
              <a:latin typeface="+mn-lt"/>
            </a:endParaRPr>
          </a:p>
        </p:txBody>
      </p:sp>
      <p:pic>
        <p:nvPicPr>
          <p:cNvPr id="7" name="Obrázek 6" descr="figures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3212976"/>
            <a:ext cx="4605493" cy="345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68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none" dirty="0" smtClean="0">
                <a:latin typeface="+mj-lt"/>
              </a:rPr>
              <a:t>Role rozhodčího</a:t>
            </a:r>
            <a:endParaRPr lang="cs-CZ" cap="none" dirty="0">
              <a:latin typeface="+mj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>
                <a:latin typeface="+mn-lt"/>
              </a:rPr>
              <a:t>SOUDCE</a:t>
            </a:r>
          </a:p>
          <a:p>
            <a:r>
              <a:rPr lang="cs-CZ" dirty="0" smtClean="0">
                <a:latin typeface="+mn-lt"/>
              </a:rPr>
              <a:t>důstojnost</a:t>
            </a:r>
          </a:p>
          <a:p>
            <a:r>
              <a:rPr lang="cs-CZ" dirty="0" smtClean="0">
                <a:latin typeface="+mn-lt"/>
              </a:rPr>
              <a:t>spravedlnost</a:t>
            </a:r>
          </a:p>
          <a:p>
            <a:r>
              <a:rPr lang="cs-CZ" dirty="0" smtClean="0">
                <a:latin typeface="+mn-lt"/>
              </a:rPr>
              <a:t>oděv</a:t>
            </a:r>
          </a:p>
          <a:p>
            <a:endParaRPr lang="cs-CZ" dirty="0">
              <a:latin typeface="+mn-lt"/>
            </a:endParaRPr>
          </a:p>
          <a:p>
            <a:pPr marL="0" indent="0">
              <a:buNone/>
            </a:pPr>
            <a:r>
              <a:rPr lang="cs-CZ" b="1" dirty="0" smtClean="0">
                <a:solidFill>
                  <a:srgbClr val="00B050"/>
                </a:solidFill>
                <a:latin typeface="+mn-lt"/>
              </a:rPr>
              <a:t>Spravedlivé podmínky pro hru:</a:t>
            </a:r>
          </a:p>
          <a:p>
            <a:r>
              <a:rPr lang="cs-CZ" b="1" dirty="0" smtClean="0">
                <a:solidFill>
                  <a:srgbClr val="00B050"/>
                </a:solidFill>
                <a:latin typeface="+mn-lt"/>
              </a:rPr>
              <a:t>cílem je hrát</a:t>
            </a:r>
          </a:p>
          <a:p>
            <a:r>
              <a:rPr lang="cs-CZ" b="1" dirty="0" smtClean="0">
                <a:solidFill>
                  <a:srgbClr val="FF0000"/>
                </a:solidFill>
                <a:latin typeface="+mn-lt"/>
              </a:rPr>
              <a:t>nikoliv nehrát</a:t>
            </a:r>
            <a:endParaRPr lang="cs-CZ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" name="Obrázek 4" descr="1642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1762263"/>
            <a:ext cx="3587365" cy="473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0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none" dirty="0" smtClean="0">
                <a:latin typeface="+mj-lt"/>
              </a:rPr>
              <a:t>Smysl pravidel</a:t>
            </a:r>
            <a:endParaRPr lang="cs-CZ" cap="none" dirty="0">
              <a:latin typeface="+mj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b="1" dirty="0" smtClean="0">
                <a:solidFill>
                  <a:srgbClr val="00B050"/>
                </a:solidFill>
                <a:latin typeface="+mn-lt"/>
              </a:rPr>
              <a:t>prioritou je spravedlnost a duch pravidel</a:t>
            </a:r>
            <a:endParaRPr lang="cs-CZ" b="1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6" name="Obrázek 5" descr="rozhodci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2852936"/>
            <a:ext cx="2271537" cy="2520280"/>
          </a:xfrm>
          <a:prstGeom prst="rect">
            <a:avLst/>
          </a:prstGeom>
        </p:spPr>
      </p:pic>
      <p:pic>
        <p:nvPicPr>
          <p:cNvPr id="7" name="Obrázek 6" descr="spravedlnost1111111-49de00d309a96_320x3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2636912"/>
            <a:ext cx="3048000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75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ČF - Šablona prezenta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ČF - Šablona prezentace</Template>
  <TotalTime>1609</TotalTime>
  <Words>179</Words>
  <Application>Microsoft Office PowerPoint</Application>
  <PresentationFormat>Předvádění na obrazovce (4:3)</PresentationFormat>
  <Paragraphs>49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ČF - Šablona prezentace</vt:lpstr>
      <vt:lpstr>Pravidla Florbalu I</vt:lpstr>
      <vt:lpstr>Role rozhodčího</vt:lpstr>
      <vt:lpstr>PROČ je rozhodčí na hřišti?</vt:lpstr>
      <vt:lpstr>PROČ je rozhodčí na hřišti?</vt:lpstr>
      <vt:lpstr>Proč vůbec vznikla potřeba mít na hřišti rozhodčí?</vt:lpstr>
      <vt:lpstr>Role rozhodčího</vt:lpstr>
      <vt:lpstr>Role rozhodčího</vt:lpstr>
      <vt:lpstr>Role rozhodčího</vt:lpstr>
      <vt:lpstr>Smysl pravidel</vt:lpstr>
      <vt:lpstr>Smysl pravidel</vt:lpstr>
      <vt:lpstr>Vnímání utkání – různý pohled</vt:lpstr>
      <vt:lpstr>Vnímání utkání – různý pohled</vt:lpstr>
      <vt:lpstr>Vnímání utkání – různý pohled</vt:lpstr>
      <vt:lpstr>Vnímání utkání – různý pohled</vt:lpstr>
      <vt:lpstr>Vnímání utkání – různý pohled</vt:lpstr>
      <vt:lpstr>Vnímání utkání – různý pohled</vt:lpstr>
      <vt:lpstr>Dotazy &amp; diskuse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KRaD PH+SČ</dc:title>
  <dc:creator>Havelka Michal</dc:creator>
  <cp:lastModifiedBy>Havelka</cp:lastModifiedBy>
  <cp:revision>229</cp:revision>
  <cp:lastPrinted>2018-07-17T12:16:46Z</cp:lastPrinted>
  <dcterms:created xsi:type="dcterms:W3CDTF">2016-08-22T08:57:36Z</dcterms:created>
  <dcterms:modified xsi:type="dcterms:W3CDTF">2019-05-16T13:56:26Z</dcterms:modified>
</cp:coreProperties>
</file>