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263" r:id="rId3"/>
    <p:sldId id="305" r:id="rId4"/>
    <p:sldId id="389" r:id="rId5"/>
    <p:sldId id="355" r:id="rId6"/>
    <p:sldId id="356" r:id="rId7"/>
    <p:sldId id="390" r:id="rId8"/>
    <p:sldId id="394" r:id="rId9"/>
    <p:sldId id="393" r:id="rId10"/>
    <p:sldId id="391" r:id="rId11"/>
    <p:sldId id="392" r:id="rId12"/>
    <p:sldId id="395" r:id="rId13"/>
    <p:sldId id="385" r:id="rId14"/>
    <p:sldId id="398" r:id="rId15"/>
    <p:sldId id="399" r:id="rId16"/>
    <p:sldId id="400" r:id="rId17"/>
    <p:sldId id="403" r:id="rId18"/>
    <p:sldId id="401" r:id="rId19"/>
    <p:sldId id="404" r:id="rId20"/>
    <p:sldId id="405" r:id="rId21"/>
    <p:sldId id="402" r:id="rId22"/>
    <p:sldId id="411" r:id="rId23"/>
    <p:sldId id="412" r:id="rId24"/>
    <p:sldId id="406" r:id="rId25"/>
    <p:sldId id="413" r:id="rId26"/>
    <p:sldId id="314" r:id="rId27"/>
    <p:sldId id="313" r:id="rId28"/>
    <p:sldId id="324" r:id="rId29"/>
    <p:sldId id="415" r:id="rId30"/>
    <p:sldId id="414" r:id="rId31"/>
    <p:sldId id="416" r:id="rId32"/>
    <p:sldId id="417" r:id="rId33"/>
    <p:sldId id="418" r:id="rId34"/>
    <p:sldId id="419" r:id="rId35"/>
    <p:sldId id="421" r:id="rId36"/>
  </p:sldIdLst>
  <p:sldSz cx="10080625" cy="7561263"/>
  <p:notesSz cx="6858000" cy="9144000"/>
  <p:defaultTextStyle>
    <a:defPPr>
      <a:defRPr lang="cs-CZ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224"/>
    <a:srgbClr val="F45E5E"/>
    <a:srgbClr val="FFFFFF"/>
    <a:srgbClr val="1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2" autoAdjust="0"/>
    <p:restoredTop sz="94660"/>
  </p:normalViewPr>
  <p:slideViewPr>
    <p:cSldViewPr>
      <p:cViewPr>
        <p:scale>
          <a:sx n="100" d="100"/>
          <a:sy n="100" d="100"/>
        </p:scale>
        <p:origin x="-1614" y="-96"/>
      </p:cViewPr>
      <p:guideLst>
        <p:guide orient="horz" pos="2382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348893"/>
            <a:ext cx="8568531" cy="162077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4284716"/>
            <a:ext cx="7056438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6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52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802"/>
            <a:ext cx="2268141" cy="64515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802"/>
            <a:ext cx="6636411" cy="6451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86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960" y="-6276"/>
            <a:ext cx="10099533" cy="7581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373" y="2272181"/>
            <a:ext cx="5830081" cy="2222980"/>
          </a:xfrm>
        </p:spPr>
        <p:txBody>
          <a:bodyPr lIns="0" tIns="0" rIns="0" bIns="0" anchor="b"/>
          <a:lstStyle>
            <a:lvl1pPr algn="l">
              <a:defRPr sz="440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9879" y="4650581"/>
            <a:ext cx="5036737" cy="6897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3300" b="1" baseline="0">
                <a:solidFill>
                  <a:srgbClr val="1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Podtitul prezentace</a:t>
            </a:r>
          </a:p>
        </p:txBody>
      </p:sp>
      <p:sp>
        <p:nvSpPr>
          <p:cNvPr id="9" name="Zástupný symbol pro text 15"/>
          <p:cNvSpPr>
            <a:spLocks noGrp="1"/>
          </p:cNvSpPr>
          <p:nvPr>
            <p:ph type="body" sz="quarter" idx="12" hasCustomPrompt="1"/>
          </p:nvPr>
        </p:nvSpPr>
        <p:spPr>
          <a:xfrm>
            <a:off x="445430" y="5526275"/>
            <a:ext cx="4277347" cy="318553"/>
          </a:xfrm>
        </p:spPr>
        <p:txBody>
          <a:bodyPr anchor="ctr">
            <a:noAutofit/>
          </a:bodyPr>
          <a:lstStyle>
            <a:lvl1pPr marL="0" marR="0" indent="0" algn="l" defTabSz="1008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solidFill>
                  <a:srgbClr val="102D69"/>
                </a:solidFill>
              </a:defRPr>
            </a:lvl1pPr>
            <a:lvl5pPr marL="2016069" indent="0">
              <a:buNone/>
              <a:defRPr/>
            </a:lvl5pPr>
          </a:lstStyle>
          <a:p>
            <a:pPr marL="0" marR="0" lvl="0" indent="0" algn="l" defTabSz="10080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Jméno Příjmení | Místo | 1. 9. 2015 | Typ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8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ředělový snímek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957"/>
            <a:ext cx="10087137" cy="757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80373" y="525553"/>
            <a:ext cx="7258989" cy="2222980"/>
          </a:xfrm>
        </p:spPr>
        <p:txBody>
          <a:bodyPr lIns="0" tIns="0" rIns="0" bIns="0" anchor="ctr"/>
          <a:lstStyle>
            <a:lvl1pPr algn="l">
              <a:defRPr sz="4400" cap="none" baseline="0">
                <a:solidFill>
                  <a:srgbClr val="102D69"/>
                </a:solidFill>
              </a:defRPr>
            </a:lvl1pPr>
          </a:lstStyle>
          <a:p>
            <a:r>
              <a:rPr lang="cs-CZ" dirty="0"/>
              <a:t>Předěl prezentace</a:t>
            </a:r>
          </a:p>
        </p:txBody>
      </p:sp>
    </p:spTree>
    <p:extLst>
      <p:ext uri="{BB962C8B-B14F-4D97-AF65-F5344CB8AC3E}">
        <p14:creationId xmlns:p14="http://schemas.microsoft.com/office/powerpoint/2010/main" val="31795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426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858812"/>
            <a:ext cx="8568531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3204786"/>
            <a:ext cx="8568531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64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4295"/>
            <a:ext cx="4452276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83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533"/>
            <a:ext cx="4454027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397901"/>
            <a:ext cx="4454027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692533"/>
            <a:ext cx="445577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397901"/>
            <a:ext cx="445577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0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46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68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1050"/>
            <a:ext cx="3316456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301051"/>
            <a:ext cx="5635349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582265"/>
            <a:ext cx="3316456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19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2884"/>
            <a:ext cx="6048375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613"/>
            <a:ext cx="6048375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7739"/>
            <a:ext cx="6048375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34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764295"/>
            <a:ext cx="9072563" cy="4990084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4031" y="7008171"/>
            <a:ext cx="2352146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696B5-4451-422F-8A5A-85F1E633B39F}" type="datetimeFigureOut">
              <a:rPr lang="cs-CZ" smtClean="0"/>
              <a:pPr/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444214" y="7008171"/>
            <a:ext cx="3192198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224448" y="7008171"/>
            <a:ext cx="2352146" cy="402567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19286-6E86-4546-89C9-782FF5A342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PRAVIDLA FLORBALU I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ZOU + specifika mládeže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Michal Havelka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Brno |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1. semestr | Rozhodčí </a:t>
            </a:r>
            <a:r>
              <a:rPr lang="cs-CZ" sz="1200" dirty="0" err="1">
                <a:latin typeface="Arial" panose="020B0604020202020204" pitchFamily="34" charset="0"/>
                <a:cs typeface="Arial" panose="020B0604020202020204" pitchFamily="34" charset="0"/>
              </a:rPr>
              <a:t>FSpS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 MU</a:t>
            </a:r>
          </a:p>
        </p:txBody>
      </p:sp>
    </p:spTree>
    <p:extLst>
      <p:ext uri="{BB962C8B-B14F-4D97-AF65-F5344CB8AC3E}">
        <p14:creationId xmlns:p14="http://schemas.microsoft.com/office/powerpoint/2010/main" val="25549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7" y="1404367"/>
            <a:ext cx="938295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2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1764407"/>
            <a:ext cx="9471698" cy="46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2052439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 utkání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výsledek – třetiny a branky u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hráčů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začátek – konec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utkání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proškrtnout nevyplněné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kolonky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vedoucí družstva – zranění, námitky,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podpis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podpis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rozhodčích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4" y="612279"/>
            <a:ext cx="2438740" cy="36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184328" y="1332359"/>
            <a:ext cx="4572136" cy="194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400"/>
              </a:lnSpc>
            </a:pPr>
            <a:r>
              <a:rPr lang="cs-CZ" sz="58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Elektronický zápis</a:t>
            </a:r>
            <a:endParaRPr lang="cs-CZ" sz="5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0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Základní informace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70750" y="2772519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vstup přes systém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FIS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ze zápisu je generován on-line a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statistiky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přístupové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údaje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Obráze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00" y="2124447"/>
            <a:ext cx="561662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Přístup k zápisu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2772519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osobní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stránka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více rolí (vedoucí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vlastní zařízení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zařízení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pořadatele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36" y="2124447"/>
            <a:ext cx="4248472" cy="288032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4" y="5436815"/>
            <a:ext cx="9144000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Přístup k zápisu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2772519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mobilní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zařízení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6" y="2098145"/>
            <a:ext cx="4292425" cy="480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Kontrola sestavy - PC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980431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počet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hráčů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ročníky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line-up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4356695"/>
            <a:ext cx="892899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Kontrola sestavy - mobil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980431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počet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hráčů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ročníky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line-up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6" y="1785398"/>
            <a:ext cx="3560438" cy="55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Realizační tým - PC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980431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trenér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vedoucí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ostatní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96" y="3132559"/>
            <a:ext cx="6408712" cy="31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80272" y="1332359"/>
            <a:ext cx="5076192" cy="1944216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ts val="6400"/>
              </a:lnSpc>
            </a:pPr>
            <a:r>
              <a:rPr lang="cs-CZ" sz="5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5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Realizační tým - mobilní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980431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trenér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vedoucí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ostatní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1946854"/>
            <a:ext cx="4729276" cy="50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Kontrola chyb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836415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záložka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kontrola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chybové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hlášky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řešení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chyb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4212679"/>
            <a:ext cx="5616624" cy="259228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87" y="1764407"/>
            <a:ext cx="4092545" cy="46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Záznamy rozhodčího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2124447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jednotlivá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pole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námitka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podnět k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DK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92" y="1873527"/>
            <a:ext cx="3386664" cy="490495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0" y="1900147"/>
            <a:ext cx="2773980" cy="46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Kontrola po utkání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836415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záložka kontrola – nové chyby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?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výsledek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čas konce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utkání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ukončení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zápisu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42" y="1908423"/>
            <a:ext cx="2911298" cy="45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6" y="2448983"/>
            <a:ext cx="290607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Ověření ZOU - PC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2772519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pořadí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ověření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sdílení informací</a:t>
            </a: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přístup pro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ověření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konečná po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prvním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Zástupný symbol pro obsah 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931" y="2268463"/>
            <a:ext cx="43882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647824" y="118834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Ověření ZOU - mobilní</a:t>
            </a:r>
            <a:endParaRPr lang="cs-CZ" sz="3600" dirty="0">
              <a:solidFill>
                <a:srgbClr val="D51224"/>
              </a:solidFill>
              <a:latin typeface="Geogrotesque SmBd" pitchFamily="50" charset="-18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2772519"/>
            <a:ext cx="3633458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pořadí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ověření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sdílení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informací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do kdy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ověřit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přístup pro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ověření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konečná po </a:t>
            </a:r>
            <a:r>
              <a:rPr lang="cs-CZ" sz="2400" b="1" u="sng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prvním</a:t>
            </a:r>
            <a:endParaRPr lang="cs-CZ" sz="2400" dirty="0" smtClean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2" y="1784677"/>
            <a:ext cx="3600400" cy="55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e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312" y="324247"/>
            <a:ext cx="4699982" cy="14838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ctrTitle"/>
          </p:nvPr>
        </p:nvSpPr>
        <p:spPr>
          <a:xfrm>
            <a:off x="647824" y="828303"/>
            <a:ext cx="5904656" cy="684335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6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Kde to vše najdu</a:t>
            </a:r>
            <a:endParaRPr lang="cs-CZ" sz="3600" b="1" dirty="0">
              <a:solidFill>
                <a:srgbClr val="102D69"/>
              </a:solidFill>
              <a:latin typeface="Geogrotesque SmBd" pitchFamily="50" charset="-18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75816" y="1476375"/>
            <a:ext cx="6657794" cy="34563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800"/>
              </a:spcBef>
            </a:pPr>
            <a:r>
              <a:rPr lang="cs-CZ" sz="4000" b="1" u="sng" dirty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www.ceskyflorbal.cz/zou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2340471"/>
            <a:ext cx="5554730" cy="42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64248" y="1332359"/>
            <a:ext cx="5292216" cy="295232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ts val="6400"/>
              </a:lnSpc>
            </a:pPr>
            <a:r>
              <a:rPr lang="cs-CZ" sz="5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5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0750" y="1116335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Technická specifika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rozměry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hřiště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snižovače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značky na hřišti –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brankoviště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nastupování hráčů a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hráček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rozpis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soutěže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07" y="4320691"/>
            <a:ext cx="6386064" cy="29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0750" y="1116335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Technická specifika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snižovače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snižovač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376" y="1124609"/>
            <a:ext cx="3871861" cy="3141027"/>
          </a:xfrm>
          <a:prstGeom prst="rect">
            <a:avLst/>
          </a:prstGeom>
        </p:spPr>
      </p:pic>
      <p:pic>
        <p:nvPicPr>
          <p:cNvPr id="9" name="Obrázek 8" descr="snižovač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0" y="3384587"/>
            <a:ext cx="4536504" cy="301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70750" y="2052439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Základní informace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1 zápis = všechna utkání družstva na turnaji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oužíváno u dětských kategorií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ožné dopisovat členy družstva mezi utkáními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brankáři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4" y="612279"/>
            <a:ext cx="2438740" cy="36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0750" y="1116335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Pravidla hry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učit pravidla – spolupráce s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trenéry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bezpečnost vs. nešikovnost při zacházení s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florbalkou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technické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přestupky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nebezpečná hra –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přešvihy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neúmyslný vs. úmyslný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přestupek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 descr="stock-vector-a-vector-cartoon-of-kids-playing-soccer-kid-bunch-referee-ball-and-grass-are-all-on-separate-423146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4168" y="4169474"/>
            <a:ext cx="5112568" cy="3067541"/>
          </a:xfrm>
          <a:prstGeom prst="rect">
            <a:avLst/>
          </a:prstGeom>
        </p:spPr>
      </p:pic>
      <p:pic>
        <p:nvPicPr>
          <p:cNvPr id="9" name="Obrázek 8" descr="6-fu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282" y="324247"/>
            <a:ext cx="1417117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70750" y="1260351"/>
            <a:ext cx="9178074" cy="5184576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Komunikace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verbální (slova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neverbální (gesta, mimika, doteky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vizuální (cedule, poutače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 descr="9611 - fuck_you middle_finger referee shane_mcmahon survivor_series ww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480" y="884058"/>
            <a:ext cx="3094011" cy="2320509"/>
          </a:xfrm>
          <a:prstGeom prst="rect">
            <a:avLst/>
          </a:prstGeom>
        </p:spPr>
      </p:pic>
      <p:pic>
        <p:nvPicPr>
          <p:cNvPr id="10" name="Obrázek 9" descr="graf_kapitol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40" y="4677279"/>
            <a:ext cx="3062544" cy="2055680"/>
          </a:xfrm>
          <a:prstGeom prst="rect">
            <a:avLst/>
          </a:prstGeom>
        </p:spPr>
      </p:pic>
      <p:pic>
        <p:nvPicPr>
          <p:cNvPr id="11" name="Obrázek 10" descr="prapork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56597" y="3428726"/>
            <a:ext cx="2495621" cy="3766119"/>
          </a:xfrm>
          <a:prstGeom prst="rect">
            <a:avLst/>
          </a:prstGeom>
        </p:spPr>
      </p:pic>
      <p:pic>
        <p:nvPicPr>
          <p:cNvPr id="13" name="Picture 2" descr="http://2.bp.blogspot.com/-5V0fpKAxDq8/TzzeVMx3s0I/AAAAAAAAF8I/NcudonOr9zY/s320/carton-rouge-sark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0" y="4284687"/>
            <a:ext cx="223201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2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470750" y="1116335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Trenéři</a:t>
            </a:r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pozitivní přístup =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spolupráce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učit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pravidla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co trenér očekává od rozhodčího?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1" y="3337911"/>
            <a:ext cx="4585072" cy="30912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6" y="1147992"/>
            <a:ext cx="4009355" cy="26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470750" y="1116335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Rodiče</a:t>
            </a:r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být připraven na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reakce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nekomunikovat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přímo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pozor na vlastní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výraz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spolupráce s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pořadatelem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incidenty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Obrázek 9" descr="ins_spor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4088" y="3420591"/>
            <a:ext cx="5960199" cy="31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Specifika mládežnických soutěží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470750" y="1116335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A nakonec jak to kdo vidí … </a:t>
            </a:r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8" y="2194835"/>
            <a:ext cx="7693156" cy="446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Dotazy &amp; diskuse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5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70750" y="2052439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Kontrola před utkáním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hlavička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sestava a realizační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tým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počet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hráčů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nedostatky hřiště – certifikace, rozměry,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snižovače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záznamy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rozhodčích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34" y="612279"/>
            <a:ext cx="2438740" cy="36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252239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70750" y="2052439"/>
            <a:ext cx="9178074" cy="453650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Kontrola zápisu - zapište</a:t>
            </a:r>
          </a:p>
          <a:p>
            <a:pPr algn="l"/>
            <a:endParaRPr lang="cs-CZ" sz="1800" dirty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se jako hráč v poli domácích na první možnou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pozici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že jste v 1. utkání na turnaji vstřelili 3 branky a připsali si 2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asistence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že jste v 1. utkání na turnaji v čase 0:42 obdrželi 5 min.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trest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že jste ve 2. utkání na turnaji působili jako </a:t>
            </a:r>
            <a:r>
              <a:rPr lang="cs-CZ" sz="2400" dirty="0" smtClean="0">
                <a:solidFill>
                  <a:srgbClr val="102D69"/>
                </a:solidFill>
                <a:latin typeface="Arial" pitchFamily="34" charset="0"/>
                <a:cs typeface="Arial" pitchFamily="34" charset="0"/>
              </a:rPr>
              <a:t>brankář</a:t>
            </a:r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endParaRPr lang="cs-CZ" sz="2400" dirty="0" smtClean="0">
              <a:solidFill>
                <a:srgbClr val="102D6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252239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 descr="příklad zZo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75" y="1123589"/>
            <a:ext cx="9743007" cy="546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6938" y="6912000"/>
            <a:ext cx="5653494" cy="252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rgbClr val="102D69"/>
                </a:solidFill>
                <a:latin typeface="Geogrotesque SmBd" pitchFamily="50" charset="-18"/>
              </a:rPr>
              <a:t>školitel | Brno | 28. 9. 2018 </a:t>
            </a:r>
            <a:r>
              <a:rPr lang="cs-CZ" sz="1300" dirty="0">
                <a:solidFill>
                  <a:srgbClr val="102D69"/>
                </a:solidFill>
                <a:latin typeface="Geogrotesque SmBd" pitchFamily="50" charset="-18"/>
              </a:rPr>
              <a:t>| </a:t>
            </a:r>
            <a:r>
              <a:rPr lang="cs-CZ" sz="1300" dirty="0" smtClean="0">
                <a:solidFill>
                  <a:srgbClr val="102D69"/>
                </a:solidFill>
                <a:latin typeface="Geogrotesque SmBd" pitchFamily="50" charset="-18"/>
              </a:rPr>
              <a:t>Rozhodčí</a:t>
            </a:r>
            <a:endParaRPr lang="cs-CZ" sz="1300" dirty="0">
              <a:solidFill>
                <a:srgbClr val="102D69"/>
              </a:solidFill>
              <a:latin typeface="Geogrotesque SmBd" pitchFamily="50" charset="-18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8" descr="zzo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420" y="972319"/>
            <a:ext cx="11502023" cy="800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57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6938" y="6912000"/>
            <a:ext cx="5653494" cy="252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rgbClr val="102D69"/>
                </a:solidFill>
                <a:latin typeface="Geogrotesque SmBd" pitchFamily="50" charset="-18"/>
              </a:rPr>
              <a:t>školitel | Brno | 28. 9. 2018 </a:t>
            </a:r>
            <a:r>
              <a:rPr lang="cs-CZ" sz="1300" dirty="0">
                <a:solidFill>
                  <a:srgbClr val="102D69"/>
                </a:solidFill>
                <a:latin typeface="Geogrotesque SmBd" pitchFamily="50" charset="-18"/>
              </a:rPr>
              <a:t>| </a:t>
            </a:r>
            <a:r>
              <a:rPr lang="cs-CZ" sz="1300" dirty="0" smtClean="0">
                <a:solidFill>
                  <a:srgbClr val="102D69"/>
                </a:solidFill>
                <a:latin typeface="Geogrotesque SmBd" pitchFamily="50" charset="-18"/>
              </a:rPr>
              <a:t>Rozhodčí</a:t>
            </a:r>
            <a:endParaRPr lang="cs-CZ" sz="1300" dirty="0">
              <a:solidFill>
                <a:srgbClr val="102D69"/>
              </a:solidFill>
              <a:latin typeface="Geogrotesque SmBd" pitchFamily="50" charset="-18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3" y="1116335"/>
            <a:ext cx="9207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8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6938" y="6912000"/>
            <a:ext cx="5653494" cy="252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1008035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300" dirty="0" smtClean="0">
                <a:solidFill>
                  <a:srgbClr val="102D69"/>
                </a:solidFill>
                <a:latin typeface="Geogrotesque SmBd" pitchFamily="50" charset="-18"/>
              </a:rPr>
              <a:t>školitel | Brno | 28. 9. 2018 </a:t>
            </a:r>
            <a:r>
              <a:rPr lang="cs-CZ" sz="1300" dirty="0">
                <a:solidFill>
                  <a:srgbClr val="102D69"/>
                </a:solidFill>
                <a:latin typeface="Geogrotesque SmBd" pitchFamily="50" charset="-18"/>
              </a:rPr>
              <a:t>| </a:t>
            </a:r>
            <a:r>
              <a:rPr lang="cs-CZ" sz="1300" dirty="0" smtClean="0">
                <a:solidFill>
                  <a:srgbClr val="102D69"/>
                </a:solidFill>
                <a:latin typeface="Geogrotesque SmBd" pitchFamily="50" charset="-18"/>
              </a:rPr>
              <a:t>Rozhodčí</a:t>
            </a:r>
            <a:endParaRPr lang="cs-CZ" sz="1300" dirty="0">
              <a:solidFill>
                <a:srgbClr val="102D69"/>
              </a:solidFill>
              <a:latin typeface="Geogrotesque SmBd" pitchFamily="50" charset="-18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486000" y="432000"/>
            <a:ext cx="9090816" cy="612327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ts val="3500"/>
              </a:lnSpc>
            </a:pPr>
            <a:r>
              <a:rPr lang="cs-CZ" sz="3200" b="1" dirty="0" smtClean="0">
                <a:solidFill>
                  <a:srgbClr val="D51224"/>
                </a:solidFill>
                <a:latin typeface="Arial" pitchFamily="34" charset="0"/>
                <a:cs typeface="Arial" pitchFamily="34" charset="0"/>
              </a:rPr>
              <a:t>Zjednodušený zápis</a:t>
            </a:r>
            <a:endParaRPr lang="cs-CZ" sz="3200" b="1" dirty="0">
              <a:solidFill>
                <a:srgbClr val="D5122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" y="936104"/>
            <a:ext cx="8248600" cy="65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1742</TotalTime>
  <Words>458</Words>
  <Application>Microsoft Office PowerPoint</Application>
  <PresentationFormat>Vlastní</PresentationFormat>
  <Paragraphs>155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PRAVIDLA FLORBALU I</vt:lpstr>
      <vt:lpstr>Zjednodušený zápis</vt:lpstr>
      <vt:lpstr>Zjednodušený zápis</vt:lpstr>
      <vt:lpstr>Zjednodušený zápis</vt:lpstr>
      <vt:lpstr>Zjednodušený zápis</vt:lpstr>
      <vt:lpstr>Zjednodušený zápis</vt:lpstr>
      <vt:lpstr>Zjednodušený zápis</vt:lpstr>
      <vt:lpstr>Zjednodušený zápis</vt:lpstr>
      <vt:lpstr>Zjednodušený zápis</vt:lpstr>
      <vt:lpstr>Zjednodušený zápis</vt:lpstr>
      <vt:lpstr>Zjednodušený zápis</vt:lpstr>
      <vt:lpstr>Zjednodušený zápis</vt:lpstr>
      <vt:lpstr>Prezentace aplikace PowerPoint</vt:lpstr>
      <vt:lpstr>Základní informace</vt:lpstr>
      <vt:lpstr>Přístup k zápisu</vt:lpstr>
      <vt:lpstr>Přístup k zápisu</vt:lpstr>
      <vt:lpstr>Kontrola sestavy - PC</vt:lpstr>
      <vt:lpstr>Kontrola sestavy - mobil</vt:lpstr>
      <vt:lpstr>Realizační tým - PC</vt:lpstr>
      <vt:lpstr>Realizační tým - mobilní</vt:lpstr>
      <vt:lpstr>Kontrola chyb</vt:lpstr>
      <vt:lpstr>Záznamy rozhodčího</vt:lpstr>
      <vt:lpstr>Kontrola po utkání</vt:lpstr>
      <vt:lpstr>Ověření ZOU - PC</vt:lpstr>
      <vt:lpstr>Ověření ZOU - mobilní</vt:lpstr>
      <vt:lpstr>Kde to vše najdu</vt:lpstr>
      <vt:lpstr>Specifika mládežnických soutěží</vt:lpstr>
      <vt:lpstr>Specifika mládežnických soutěží</vt:lpstr>
      <vt:lpstr>Specifika mládežnických soutěží</vt:lpstr>
      <vt:lpstr>Specifika mládežnických soutěží</vt:lpstr>
      <vt:lpstr>Specifika mládežnických soutěží</vt:lpstr>
      <vt:lpstr>Specifika mládežnických soutěží</vt:lpstr>
      <vt:lpstr>Specifika mládežnických soutěží</vt:lpstr>
      <vt:lpstr>Specifika mládežnických soutěží</vt:lpstr>
      <vt:lpstr>Dotazy &amp; diskuse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Skokan</dc:creator>
  <cp:lastModifiedBy>Havelka</cp:lastModifiedBy>
  <cp:revision>137</cp:revision>
  <dcterms:created xsi:type="dcterms:W3CDTF">2015-08-23T15:43:43Z</dcterms:created>
  <dcterms:modified xsi:type="dcterms:W3CDTF">2019-05-16T12:59:52Z</dcterms:modified>
</cp:coreProperties>
</file>