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3" r:id="rId2"/>
    <p:sldId id="31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27" r:id="rId29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D51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533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A9A7-864A-475C-A79E-74CBF9FB5561}" type="datetimeFigureOut">
              <a:rPr lang="cs-CZ" smtClean="0"/>
              <a:t>16.5.2019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7389-E5A4-4E83-BF96-AACB9556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09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BA20-636B-4ADC-BFEC-E0EFCB7D0BAE}" type="datetimeFigureOut">
              <a:rPr lang="cs-CZ" smtClean="0"/>
              <a:t>16.5.2019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328E-5B8A-4822-AD94-E1E580AF8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4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uspořád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D69"/>
                </a:solidFill>
              </a:defRPr>
            </a:lvl1pPr>
            <a:lvl2pPr>
              <a:defRPr>
                <a:solidFill>
                  <a:srgbClr val="102D69"/>
                </a:solidFill>
              </a:defRPr>
            </a:lvl2pPr>
            <a:lvl3pPr>
              <a:defRPr>
                <a:solidFill>
                  <a:srgbClr val="102D69"/>
                </a:solidFill>
              </a:defRPr>
            </a:lvl3pPr>
            <a:lvl4pPr>
              <a:defRPr>
                <a:solidFill>
                  <a:srgbClr val="102D69"/>
                </a:solidFill>
              </a:defRPr>
            </a:lvl4pPr>
            <a:lvl5pPr>
              <a:defRPr>
                <a:solidFill>
                  <a:srgbClr val="102D69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2D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2D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lIns="216000" tIns="108000"/>
          <a:lstStyle>
            <a:lvl1pPr marL="0" indent="0">
              <a:buNone/>
              <a:defRPr sz="3200">
                <a:solidFill>
                  <a:srgbClr val="102D6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600200"/>
            <a:ext cx="8229600" cy="4853136"/>
          </a:xfrm>
        </p:spPr>
        <p:txBody>
          <a:bodyPr vert="eaVert"/>
          <a:lstStyle>
            <a:lvl1pPr>
              <a:defRPr>
                <a:solidFill>
                  <a:srgbClr val="102D69"/>
                </a:solidFill>
              </a:defRPr>
            </a:lvl1pPr>
            <a:lvl2pPr>
              <a:defRPr>
                <a:solidFill>
                  <a:srgbClr val="102D69"/>
                </a:solidFill>
              </a:defRPr>
            </a:lvl2pPr>
            <a:lvl3pPr>
              <a:defRPr>
                <a:solidFill>
                  <a:srgbClr val="102D69"/>
                </a:solidFill>
              </a:defRPr>
            </a:lvl3pPr>
            <a:lvl4pPr>
              <a:defRPr>
                <a:solidFill>
                  <a:srgbClr val="102D69"/>
                </a:solidFill>
              </a:defRPr>
            </a:lvl4pPr>
            <a:lvl5pPr>
              <a:defRPr>
                <a:solidFill>
                  <a:srgbClr val="102D69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0"/>
          <a:stretch/>
        </p:blipFill>
        <p:spPr bwMode="auto">
          <a:xfrm>
            <a:off x="7410616" y="19224"/>
            <a:ext cx="1743381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4044" y="3111103"/>
            <a:ext cx="6760244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04044" y="5013176"/>
            <a:ext cx="6760244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6236419"/>
            <a:ext cx="6760244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102D69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  <p:sp>
        <p:nvSpPr>
          <p:cNvPr id="19" name="Obdélník 18"/>
          <p:cNvSpPr/>
          <p:nvPr userDrawn="1"/>
        </p:nvSpPr>
        <p:spPr>
          <a:xfrm>
            <a:off x="7812360" y="260648"/>
            <a:ext cx="108012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2" descr="C:\Users\chlumsky.CFBU\Desktop\Český florbal\Cesky-Florbal_Loga-a-aplikace-VS\Logo\Master-Logo\CF-Master_symbol_100%_barevn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11" y="332656"/>
            <a:ext cx="92431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:\Marketing ČFBU\LOGA\_Český florbal\Český florbal\JPEG_RGB\Text-1radek\CF-Master_text_1radek_100%_barevna_text_1radek_100%_barevna 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2" y="404408"/>
            <a:ext cx="2448272" cy="3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61"/>
          <a:stretch/>
        </p:blipFill>
        <p:spPr bwMode="auto">
          <a:xfrm>
            <a:off x="4605850" y="5514"/>
            <a:ext cx="4600587" cy="68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4044" y="3111103"/>
            <a:ext cx="4104039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04044" y="5013176"/>
            <a:ext cx="5544616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6236419"/>
            <a:ext cx="6984776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102D69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  <p:pic>
        <p:nvPicPr>
          <p:cNvPr id="10" name="Picture 2" descr="S:\Marketing ČFBU\LOGA\_Český florbal\Český florbal\JPEG_RGB\Text-1radek\CF-Master_text_1radek_100%_barevna_text_1radek_100%_barevna 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2" y="404408"/>
            <a:ext cx="2448272" cy="3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8"/>
          <a:stretch/>
        </p:blipFill>
        <p:spPr bwMode="auto">
          <a:xfrm>
            <a:off x="-29029" y="-1"/>
            <a:ext cx="931817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4044" y="3111103"/>
            <a:ext cx="4104039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04044" y="5013176"/>
            <a:ext cx="5544616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6236419"/>
            <a:ext cx="6984776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3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8" y="-5692"/>
            <a:ext cx="916115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5740" y="2060848"/>
            <a:ext cx="5288388" cy="2016224"/>
          </a:xfrm>
        </p:spPr>
        <p:txBody>
          <a:bodyPr lIns="0" tIns="0" rIns="0" bIns="0" anchor="b"/>
          <a:lstStyle>
            <a:lvl1pPr algn="l">
              <a:defRPr sz="40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5291" y="4218036"/>
            <a:ext cx="4568757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9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5012283"/>
            <a:ext cx="3879924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102D69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9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68"/>
            <a:ext cx="9149907" cy="68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5740" y="476672"/>
            <a:ext cx="6584532" cy="2016224"/>
          </a:xfrm>
        </p:spPr>
        <p:txBody>
          <a:bodyPr lIns="0" tIns="0" rIns="0" bIns="0" anchor="ctr"/>
          <a:lstStyle>
            <a:lvl1pPr algn="l">
              <a:defRPr sz="4000" cap="none" baseline="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31145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952" y="-3635"/>
            <a:ext cx="9181304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123728" y="4365104"/>
            <a:ext cx="6584532" cy="2016224"/>
          </a:xfrm>
        </p:spPr>
        <p:txBody>
          <a:bodyPr lIns="0" tIns="0" rIns="0" bIns="0" anchor="ctr"/>
          <a:lstStyle>
            <a:lvl1pPr algn="l"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17230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"/>
          <a:stretch/>
        </p:blipFill>
        <p:spPr bwMode="auto">
          <a:xfrm>
            <a:off x="-5842" y="1"/>
            <a:ext cx="915763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67944" y="438572"/>
            <a:ext cx="4614916" cy="2016224"/>
          </a:xfrm>
        </p:spPr>
        <p:txBody>
          <a:bodyPr lIns="0" tIns="0" rIns="0" bIns="0" anchor="ctr"/>
          <a:lstStyle>
            <a:lvl1pPr algn="l"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4603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rgbClr val="D51224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102D6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356509"/>
            <a:ext cx="7139136" cy="93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Picture 2" descr="C:\Users\chlumsky.CFBU\Desktop\Český florbal\Cesky-Florbal_Loga-a-aplikace-VS\Logo\Master-Logo\CF-Master_symbol_100%_barevny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11" y="332656"/>
            <a:ext cx="92431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5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 cap="all" baseline="0">
          <a:solidFill>
            <a:srgbClr val="D512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500" dirty="0" smtClean="0"/>
              <a:t>Pravidla Florbalu I</a:t>
            </a:r>
            <a:endParaRPr lang="cs-CZ" sz="3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76052" y="5012283"/>
            <a:ext cx="3879924" cy="288925"/>
          </a:xfrm>
        </p:spPr>
        <p:txBody>
          <a:bodyPr/>
          <a:lstStyle/>
          <a:p>
            <a:r>
              <a:rPr lang="cs-CZ" sz="1200" dirty="0" smtClean="0"/>
              <a:t>Michal </a:t>
            </a:r>
            <a:r>
              <a:rPr lang="cs-CZ" sz="1200" dirty="0"/>
              <a:t>Havelka | Brno | 1</a:t>
            </a:r>
            <a:r>
              <a:rPr lang="cs-CZ" sz="1200" dirty="0" smtClean="0"/>
              <a:t>. </a:t>
            </a:r>
            <a:r>
              <a:rPr lang="cs-CZ" sz="1200" dirty="0"/>
              <a:t>semestr | </a:t>
            </a:r>
            <a:r>
              <a:rPr lang="cs-CZ" sz="1200" dirty="0" smtClean="0"/>
              <a:t>Rozhodčí </a:t>
            </a:r>
            <a:r>
              <a:rPr lang="cs-CZ" sz="1200" dirty="0" err="1" smtClean="0"/>
              <a:t>FSpS</a:t>
            </a:r>
            <a:r>
              <a:rPr lang="cs-CZ" sz="1200" dirty="0" smtClean="0"/>
              <a:t>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8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Základní komunikační axiomy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solidFill>
                  <a:srgbClr val="FFC000"/>
                </a:solidFill>
                <a:latin typeface="+mn-lt"/>
              </a:rPr>
              <a:t>SDĚLENÍ </a:t>
            </a:r>
            <a:r>
              <a:rPr lang="cs-CZ" b="1" dirty="0">
                <a:solidFill>
                  <a:srgbClr val="FFC000"/>
                </a:solidFill>
                <a:latin typeface="+mn-lt"/>
              </a:rPr>
              <a:t>MÁ DVĚ ÚROVNĚ – obsahovou a </a:t>
            </a:r>
            <a:r>
              <a:rPr lang="cs-CZ" b="1" dirty="0" smtClean="0">
                <a:solidFill>
                  <a:srgbClr val="FFC000"/>
                </a:solidFill>
                <a:latin typeface="+mn-lt"/>
              </a:rPr>
              <a:t>vztahovou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obsah </a:t>
            </a:r>
            <a:r>
              <a:rPr lang="cs-CZ" dirty="0">
                <a:latin typeface="+mn-lt"/>
              </a:rPr>
              <a:t>= </a:t>
            </a:r>
            <a:r>
              <a:rPr lang="cs-CZ" dirty="0" smtClean="0">
                <a:latin typeface="+mn-lt"/>
              </a:rPr>
              <a:t>informace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vztah </a:t>
            </a:r>
            <a:r>
              <a:rPr lang="cs-CZ" dirty="0">
                <a:latin typeface="+mn-lt"/>
              </a:rPr>
              <a:t>= význam informace  v kontextu </a:t>
            </a:r>
            <a:r>
              <a:rPr lang="cs-CZ" dirty="0" smtClean="0">
                <a:latin typeface="+mn-lt"/>
              </a:rPr>
              <a:t>vztahu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např</a:t>
            </a:r>
            <a:r>
              <a:rPr lang="cs-CZ" dirty="0">
                <a:latin typeface="+mn-lt"/>
              </a:rPr>
              <a:t>. žádost, nařízení, zákaz</a:t>
            </a:r>
          </a:p>
          <a:p>
            <a:pPr eaLnBrk="0" hangingPunct="0">
              <a:spcBef>
                <a:spcPts val="1800"/>
              </a:spcBef>
            </a:pPr>
            <a:endParaRPr lang="cs-CZ" dirty="0" smtClean="0">
              <a:latin typeface="+mn-lt"/>
            </a:endParaRPr>
          </a:p>
        </p:txBody>
      </p:sp>
      <p:pic>
        <p:nvPicPr>
          <p:cNvPr id="5" name="Obrázek 4" descr="istock_000011803244xsma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068" y="3933056"/>
            <a:ext cx="28164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Základní komunikační axiomy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solidFill>
                  <a:srgbClr val="FFC000"/>
                </a:solidFill>
                <a:latin typeface="+mn-lt"/>
              </a:rPr>
              <a:t>VŽDY DOJDE KE ZKRESLENÍ</a:t>
            </a:r>
          </a:p>
          <a:p>
            <a:pPr marL="0" indent="0" eaLnBrk="0" hangingPunct="0">
              <a:spcBef>
                <a:spcPts val="1800"/>
              </a:spcBef>
              <a:buNone/>
            </a:pPr>
            <a:endParaRPr lang="cs-CZ" dirty="0" smtClean="0">
              <a:latin typeface="+mn-lt"/>
            </a:endParaRPr>
          </a:p>
        </p:txBody>
      </p:sp>
      <p:pic>
        <p:nvPicPr>
          <p:cNvPr id="6" name="Obrázek 5" descr="istock_000011803244xsma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068" y="3861048"/>
            <a:ext cx="2816428" cy="2808312"/>
          </a:xfrm>
          <a:prstGeom prst="rect">
            <a:avLst/>
          </a:prstGeom>
        </p:spPr>
      </p:pic>
      <p:pic>
        <p:nvPicPr>
          <p:cNvPr id="7" name="Obrázek 6" descr="pic_kapitol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08" y="2636913"/>
            <a:ext cx="53110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Základní komunikační axiomy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solidFill>
                  <a:srgbClr val="FFC000"/>
                </a:solidFill>
                <a:latin typeface="+mn-lt"/>
              </a:rPr>
              <a:t>NELZE NEKOMUNIKOVAT</a:t>
            </a:r>
          </a:p>
          <a:p>
            <a:pPr eaLnBrk="0" hangingPunct="0">
              <a:spcBef>
                <a:spcPts val="1800"/>
              </a:spcBef>
            </a:pPr>
            <a:r>
              <a:rPr lang="cs-CZ" b="1" dirty="0" smtClean="0">
                <a:solidFill>
                  <a:srgbClr val="FFC000"/>
                </a:solidFill>
                <a:latin typeface="+mn-lt"/>
              </a:rPr>
              <a:t>SDĚLENÍ </a:t>
            </a:r>
            <a:r>
              <a:rPr lang="cs-CZ" b="1" dirty="0">
                <a:solidFill>
                  <a:srgbClr val="FFC000"/>
                </a:solidFill>
                <a:latin typeface="+mn-lt"/>
              </a:rPr>
              <a:t>MÁ DVĚ ÚROVNĚ – OBSAH a </a:t>
            </a:r>
            <a:r>
              <a:rPr lang="cs-CZ" b="1" dirty="0" smtClean="0">
                <a:solidFill>
                  <a:srgbClr val="FFC000"/>
                </a:solidFill>
                <a:latin typeface="+mn-lt"/>
              </a:rPr>
              <a:t>VZTAH</a:t>
            </a:r>
          </a:p>
          <a:p>
            <a:pPr eaLnBrk="0" hangingPunct="0">
              <a:spcBef>
                <a:spcPts val="1800"/>
              </a:spcBef>
            </a:pPr>
            <a:r>
              <a:rPr lang="cs-CZ" b="1" dirty="0" smtClean="0">
                <a:solidFill>
                  <a:srgbClr val="FFC000"/>
                </a:solidFill>
                <a:latin typeface="+mn-lt"/>
              </a:rPr>
              <a:t>VŽDY </a:t>
            </a:r>
            <a:r>
              <a:rPr lang="cs-CZ" b="1" dirty="0">
                <a:solidFill>
                  <a:srgbClr val="FFC000"/>
                </a:solidFill>
                <a:latin typeface="+mn-lt"/>
              </a:rPr>
              <a:t>DOJDE KE </a:t>
            </a:r>
            <a:r>
              <a:rPr lang="cs-CZ" b="1" dirty="0" smtClean="0">
                <a:solidFill>
                  <a:srgbClr val="FFC000"/>
                </a:solidFill>
                <a:latin typeface="+mn-lt"/>
              </a:rPr>
              <a:t>ZKRESLENÍ</a:t>
            </a:r>
          </a:p>
          <a:p>
            <a:pPr eaLnBrk="0" hangingPunct="0">
              <a:spcBef>
                <a:spcPts val="1800"/>
              </a:spcBef>
            </a:pPr>
            <a:endParaRPr lang="cs-CZ" dirty="0" smtClean="0">
              <a:latin typeface="+mn-lt"/>
            </a:endParaRPr>
          </a:p>
          <a:p>
            <a:pPr marL="0" indent="0" eaLnBrk="0" hangingPunct="0">
              <a:spcBef>
                <a:spcPts val="1800"/>
              </a:spcBef>
              <a:buNone/>
            </a:pPr>
            <a:r>
              <a:rPr lang="cs-CZ" b="1" dirty="0" smtClean="0">
                <a:solidFill>
                  <a:srgbClr val="00B050"/>
                </a:solidFill>
                <a:latin typeface="+mn-lt"/>
              </a:rPr>
              <a:t>CÍL KOMUNIKACE = CO</a:t>
            </a:r>
          </a:p>
          <a:p>
            <a:pPr marL="0" indent="0" eaLnBrk="0" hangingPunct="0">
              <a:spcBef>
                <a:spcPts val="1800"/>
              </a:spcBef>
              <a:buNone/>
            </a:pPr>
            <a:r>
              <a:rPr lang="cs-CZ" b="1" dirty="0" smtClean="0">
                <a:solidFill>
                  <a:srgbClr val="00B050"/>
                </a:solidFill>
                <a:latin typeface="+mn-lt"/>
              </a:rPr>
              <a:t>NEJLEPŠÍ VZÁJEMNÉ</a:t>
            </a:r>
          </a:p>
          <a:p>
            <a:pPr marL="0" indent="0" eaLnBrk="0" hangingPunct="0">
              <a:spcBef>
                <a:spcPts val="1800"/>
              </a:spcBef>
              <a:buNone/>
            </a:pPr>
            <a:r>
              <a:rPr lang="cs-CZ" b="1" dirty="0" smtClean="0">
                <a:solidFill>
                  <a:srgbClr val="00B050"/>
                </a:solidFill>
                <a:latin typeface="+mn-lt"/>
              </a:rPr>
              <a:t>POROZUMĚNÍ</a:t>
            </a:r>
            <a:endParaRPr lang="cs-CZ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Obrázek 7" descr="stažený soubo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56992"/>
            <a:ext cx="440442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Prostředky komunikace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latin typeface="+mn-lt"/>
              </a:rPr>
              <a:t>verbální komunikace </a:t>
            </a:r>
            <a:r>
              <a:rPr lang="cs-CZ" dirty="0" smtClean="0">
                <a:latin typeface="+mn-lt"/>
              </a:rPr>
              <a:t>= slovní komunikace</a:t>
            </a:r>
          </a:p>
        </p:txBody>
      </p:sp>
      <p:pic>
        <p:nvPicPr>
          <p:cNvPr id="5" name="Obrázek 4" descr="NHL-Refere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0" y="2451060"/>
            <a:ext cx="68407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Prostředky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latin typeface="+mn-lt"/>
              </a:rPr>
              <a:t>neverbální komunikace </a:t>
            </a:r>
            <a:r>
              <a:rPr lang="cs-CZ" dirty="0" smtClean="0">
                <a:latin typeface="+mn-lt"/>
              </a:rPr>
              <a:t>= komunikace beze slov</a:t>
            </a:r>
          </a:p>
        </p:txBody>
      </p:sp>
      <p:pic>
        <p:nvPicPr>
          <p:cNvPr id="6" name="Obrázek 5" descr="20141031_162130_MF2_8504-8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146" y="2564904"/>
            <a:ext cx="6957708" cy="39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Prostředky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neverbální komunikace</a:t>
            </a:r>
          </a:p>
          <a:p>
            <a:pPr lvl="1"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MIMIKA</a:t>
            </a:r>
          </a:p>
        </p:txBody>
      </p:sp>
      <p:pic>
        <p:nvPicPr>
          <p:cNvPr id="5" name="Obrázek 4" descr="2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969356"/>
            <a:ext cx="4800884" cy="2702963"/>
          </a:xfrm>
          <a:prstGeom prst="rect">
            <a:avLst/>
          </a:prstGeom>
        </p:spPr>
      </p:pic>
      <p:pic>
        <p:nvPicPr>
          <p:cNvPr id="7" name="Obrázek 6" descr="Nenechávaj-sa-vyebávať-svojimi-emóci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84784"/>
            <a:ext cx="2971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Prostředky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neverbální komunikace</a:t>
            </a:r>
          </a:p>
          <a:p>
            <a:pPr lvl="1"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GESTIKULACE</a:t>
            </a:r>
          </a:p>
        </p:txBody>
      </p:sp>
      <p:pic>
        <p:nvPicPr>
          <p:cNvPr id="6" name="Obrázek 5" descr="ge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132856"/>
            <a:ext cx="2692400" cy="4381500"/>
          </a:xfrm>
          <a:prstGeom prst="rect">
            <a:avLst/>
          </a:prstGeom>
        </p:spPr>
      </p:pic>
      <p:pic>
        <p:nvPicPr>
          <p:cNvPr id="8" name="Obrázek 7" descr="ges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1824"/>
            <a:ext cx="4683055" cy="29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Prostředky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neverbální komunikace</a:t>
            </a:r>
          </a:p>
          <a:p>
            <a:pPr lvl="1"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HAPTIKA</a:t>
            </a:r>
          </a:p>
        </p:txBody>
      </p:sp>
      <p:pic>
        <p:nvPicPr>
          <p:cNvPr id="7" name="Obrázek 6" descr="1589333_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4968552" cy="2794811"/>
          </a:xfrm>
          <a:prstGeom prst="rect">
            <a:avLst/>
          </a:prstGeom>
        </p:spPr>
      </p:pic>
      <p:pic>
        <p:nvPicPr>
          <p:cNvPr id="9" name="Obrázek 8" descr="113443-matt-cecch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293791" cy="2417735"/>
          </a:xfrm>
          <a:prstGeom prst="rect">
            <a:avLst/>
          </a:prstGeom>
        </p:spPr>
      </p:pic>
      <p:pic>
        <p:nvPicPr>
          <p:cNvPr id="10" name="Obrázek 9" descr="phil-dow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149080"/>
            <a:ext cx="2761773" cy="26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Prostředky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latin typeface="+mn-lt"/>
              </a:rPr>
              <a:t>vizuální komunikace</a:t>
            </a:r>
          </a:p>
          <a:p>
            <a:pPr lvl="1"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poutače, cedule</a:t>
            </a:r>
          </a:p>
        </p:txBody>
      </p:sp>
      <p:pic>
        <p:nvPicPr>
          <p:cNvPr id="8" name="Obrázek 7" descr="red-car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2713484" cy="2713484"/>
          </a:xfrm>
          <a:prstGeom prst="rect">
            <a:avLst/>
          </a:prstGeom>
        </p:spPr>
      </p:pic>
      <p:pic>
        <p:nvPicPr>
          <p:cNvPr id="11" name="Obrázek 10" descr="prapor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104" y="3717032"/>
            <a:ext cx="1908973" cy="2880814"/>
          </a:xfrm>
          <a:prstGeom prst="rect">
            <a:avLst/>
          </a:prstGeom>
        </p:spPr>
      </p:pic>
      <p:pic>
        <p:nvPicPr>
          <p:cNvPr id="12" name="Obrázek 11" descr="hublot-referee-board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454236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Komunikační bariéry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hluk</a:t>
            </a:r>
            <a:endParaRPr lang="cs-CZ" dirty="0">
              <a:latin typeface="+mn-lt"/>
            </a:endParaRPr>
          </a:p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j</a:t>
            </a:r>
            <a:r>
              <a:rPr lang="cs-CZ" dirty="0" smtClean="0">
                <a:latin typeface="+mn-lt"/>
              </a:rPr>
              <a:t>azyk</a:t>
            </a:r>
            <a:endParaRPr lang="cs-CZ" dirty="0">
              <a:latin typeface="+mn-lt"/>
            </a:endParaRP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stres</a:t>
            </a:r>
            <a:endParaRPr lang="cs-CZ" dirty="0">
              <a:latin typeface="+mn-lt"/>
            </a:endParaRP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představa </a:t>
            </a:r>
            <a:r>
              <a:rPr lang="cs-CZ" dirty="0">
                <a:latin typeface="+mn-lt"/>
              </a:rPr>
              <a:t>a </a:t>
            </a:r>
            <a:r>
              <a:rPr lang="cs-CZ" dirty="0" smtClean="0">
                <a:latin typeface="+mn-lt"/>
              </a:rPr>
              <a:t>zaujatost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zkreslení</a:t>
            </a:r>
            <a:endParaRPr lang="cs-CZ" dirty="0">
              <a:latin typeface="+mn-lt"/>
            </a:endParaRP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okamžitý </a:t>
            </a:r>
            <a:r>
              <a:rPr lang="cs-CZ" dirty="0">
                <a:latin typeface="+mn-lt"/>
              </a:rPr>
              <a:t>osobní </a:t>
            </a:r>
            <a:r>
              <a:rPr lang="cs-CZ" dirty="0" smtClean="0">
                <a:latin typeface="+mn-lt"/>
              </a:rPr>
              <a:t>stav</a:t>
            </a:r>
            <a:endParaRPr lang="cs-CZ" dirty="0">
              <a:latin typeface="+mn-lt"/>
            </a:endParaRPr>
          </a:p>
        </p:txBody>
      </p:sp>
      <p:pic>
        <p:nvPicPr>
          <p:cNvPr id="7" name="Obrázek 6" descr="247178-img-zena-muz-komunikace-bari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27744"/>
            <a:ext cx="4231530" cy="2697600"/>
          </a:xfrm>
          <a:prstGeom prst="rect">
            <a:avLst/>
          </a:prstGeom>
        </p:spPr>
      </p:pic>
      <p:pic>
        <p:nvPicPr>
          <p:cNvPr id="9" name="Obrázek 8" descr="1367930-img-sport-fotbal-gambrinus-liga-ceske-budejovice-repka-adam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340768"/>
            <a:ext cx="2340992" cy="22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Komunikace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+mn-lt"/>
            </a:endParaRPr>
          </a:p>
        </p:txBody>
      </p:sp>
      <p:pic>
        <p:nvPicPr>
          <p:cNvPr id="5" name="Obrázek 4" descr="20140421-Business-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168352" cy="2376264"/>
          </a:xfrm>
          <a:prstGeom prst="rect">
            <a:avLst/>
          </a:prstGeom>
        </p:spPr>
      </p:pic>
      <p:pic>
        <p:nvPicPr>
          <p:cNvPr id="6" name="Obrázek 5" descr="9611 - fuck_you middle_finger referee shane_mcmahon survivor_series ww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96952"/>
            <a:ext cx="4493213" cy="33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Komunikační bariéry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ts val="1800"/>
              </a:spcBef>
              <a:buNone/>
            </a:pPr>
            <a:endParaRPr lang="cs-CZ" dirty="0" smtClean="0">
              <a:latin typeface="+mn-lt"/>
            </a:endParaRPr>
          </a:p>
        </p:txBody>
      </p:sp>
      <p:pic>
        <p:nvPicPr>
          <p:cNvPr id="6" name="Obrázek 5" descr="referee-punches-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5"/>
            <a:ext cx="3612412" cy="2408275"/>
          </a:xfrm>
          <a:prstGeom prst="rect">
            <a:avLst/>
          </a:prstGeom>
        </p:spPr>
      </p:pic>
      <p:pic>
        <p:nvPicPr>
          <p:cNvPr id="8" name="Obrázek 7" descr="kl0621skvara3_galerie-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52328"/>
            <a:ext cx="505032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odíl na celkovém účinku komunikace</a:t>
            </a:r>
          </a:p>
        </p:txBody>
      </p:sp>
      <p:pic>
        <p:nvPicPr>
          <p:cNvPr id="7" name="Obrázek 6" descr="graf_kapito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070" y="2512888"/>
            <a:ext cx="4475860" cy="30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Aspekty neverbální komunikace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mimika</a:t>
            </a:r>
            <a:endParaRPr lang="cs-CZ" dirty="0">
              <a:latin typeface="+mn-lt"/>
            </a:endParaRP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oční kontakt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pohyby </a:t>
            </a:r>
            <a:r>
              <a:rPr lang="cs-CZ" dirty="0">
                <a:latin typeface="+mn-lt"/>
              </a:rPr>
              <a:t>rukou </a:t>
            </a:r>
            <a:r>
              <a:rPr lang="cs-CZ" dirty="0" smtClean="0">
                <a:latin typeface="+mn-lt"/>
              </a:rPr>
              <a:t>– gesta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pohyby těla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práce </a:t>
            </a:r>
            <a:r>
              <a:rPr lang="cs-CZ" dirty="0">
                <a:latin typeface="+mn-lt"/>
              </a:rPr>
              <a:t>s </a:t>
            </a:r>
            <a:r>
              <a:rPr lang="cs-CZ" dirty="0" smtClean="0">
                <a:latin typeface="+mn-lt"/>
              </a:rPr>
              <a:t>prostorem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charakter řeči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doteky </a:t>
            </a:r>
            <a:r>
              <a:rPr lang="cs-CZ" dirty="0">
                <a:latin typeface="+mn-lt"/>
              </a:rPr>
              <a:t>a </a:t>
            </a:r>
            <a:r>
              <a:rPr lang="cs-CZ" dirty="0" smtClean="0">
                <a:latin typeface="+mn-lt"/>
              </a:rPr>
              <a:t>pachy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komunikace </a:t>
            </a:r>
            <a:r>
              <a:rPr lang="cs-CZ" dirty="0">
                <a:latin typeface="+mn-lt"/>
              </a:rPr>
              <a:t>prostřednictvím předmětů</a:t>
            </a:r>
          </a:p>
          <a:p>
            <a:pPr eaLnBrk="0" hangingPunct="0">
              <a:spcBef>
                <a:spcPts val="1800"/>
              </a:spcBef>
            </a:pPr>
            <a:endParaRPr lang="cs-CZ" dirty="0" smtClean="0">
              <a:latin typeface="+mn-lt"/>
            </a:endParaRPr>
          </a:p>
        </p:txBody>
      </p:sp>
      <p:pic>
        <p:nvPicPr>
          <p:cNvPr id="5" name="Obrázek 4" descr="stažený soubo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7602" y="2348880"/>
            <a:ext cx="397287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Efektivní verbální komunikace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co?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obsah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co chcete říci</a:t>
            </a:r>
          </a:p>
        </p:txBody>
      </p:sp>
      <p:pic>
        <p:nvPicPr>
          <p:cNvPr id="6" name="Obrázek 5" descr="249ab9e6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573016"/>
            <a:ext cx="4464496" cy="29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Efektivní verbální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co?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obsah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jak? 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forma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jasně, stručně, srozumitelně</a:t>
            </a:r>
          </a:p>
        </p:txBody>
      </p:sp>
      <p:pic>
        <p:nvPicPr>
          <p:cNvPr id="5" name="Obrázek 4" descr="2306115256_6e5da26ae1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349328"/>
            <a:ext cx="3480048" cy="23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Efektivní verbální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co?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obsah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jak? 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forma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komu? 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adresát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dítě, dospělý, kolega, diváci</a:t>
            </a:r>
          </a:p>
        </p:txBody>
      </p:sp>
      <p:pic>
        <p:nvPicPr>
          <p:cNvPr id="6" name="Obrázek 5" descr="stock-vector-a-vector-cartoon-of-kids-playing-soccer-kid-bunch-referee-ball-and-grass-are-all-on-separate-42314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38739"/>
            <a:ext cx="3923928" cy="2354357"/>
          </a:xfrm>
          <a:prstGeom prst="rect">
            <a:avLst/>
          </a:prstGeom>
        </p:spPr>
      </p:pic>
      <p:pic>
        <p:nvPicPr>
          <p:cNvPr id="7" name="Obrázek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09120"/>
            <a:ext cx="4647372" cy="1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Efektivní verbální komunikace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co?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obsah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jak? 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forma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komu? 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adresát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roč? = </a:t>
            </a:r>
            <a:r>
              <a:rPr lang="cs-CZ" b="1" u="sng" dirty="0" smtClean="0">
                <a:solidFill>
                  <a:srgbClr val="FFC000"/>
                </a:solidFill>
                <a:latin typeface="+mn-lt"/>
              </a:rPr>
              <a:t>účel</a:t>
            </a:r>
            <a:r>
              <a:rPr lang="cs-CZ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sdělení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příkaz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motivace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informování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přesvědčování</a:t>
            </a:r>
          </a:p>
          <a:p>
            <a:pPr lvl="1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latin typeface="+mn-lt"/>
              </a:rPr>
              <a:t>čeho chci dosáhnout?</a:t>
            </a:r>
          </a:p>
          <a:p>
            <a:pPr lvl="2" eaLnBrk="0" hangingPunct="0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cs-CZ" dirty="0" smtClean="0">
              <a:latin typeface="+mn-lt"/>
            </a:endParaRPr>
          </a:p>
        </p:txBody>
      </p:sp>
      <p:pic>
        <p:nvPicPr>
          <p:cNvPr id="8" name="Obrázek 7" descr="Those_9bddee_1035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73016"/>
            <a:ext cx="4903192" cy="29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K</a:t>
            </a:r>
            <a:r>
              <a:rPr lang="cs-CZ" cap="none" dirty="0" smtClean="0"/>
              <a:t>omunikace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eaLnBrk="0" hangingPunct="0">
              <a:spcBef>
                <a:spcPts val="1800"/>
              </a:spcBef>
              <a:buNone/>
            </a:pPr>
            <a:endParaRPr lang="cs-CZ" dirty="0" smtClean="0">
              <a:latin typeface="+mn-lt"/>
            </a:endParaRPr>
          </a:p>
        </p:txBody>
      </p:sp>
      <p:pic>
        <p:nvPicPr>
          <p:cNvPr id="5" name="Obrázek 4" descr="Mattias-Samuelsson-Petr-Černý-Henrik-Quist-Švédsko-Finsko-finále-MS-2012-Curych-630x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70198"/>
            <a:ext cx="6912768" cy="43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Dotazy &amp; diskuse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8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Co je komunikace?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dění mezi lidmi</a:t>
            </a:r>
            <a:endParaRPr lang="cs-CZ" dirty="0">
              <a:latin typeface="+mn-lt"/>
            </a:endParaRPr>
          </a:p>
        </p:txBody>
      </p:sp>
      <p:pic>
        <p:nvPicPr>
          <p:cNvPr id="7" name="Obrázek 6" descr="2-n201007290214_rozhod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007984"/>
            <a:ext cx="3384376" cy="4445351"/>
          </a:xfrm>
          <a:prstGeom prst="rect">
            <a:avLst/>
          </a:prstGeom>
        </p:spPr>
      </p:pic>
      <p:pic>
        <p:nvPicPr>
          <p:cNvPr id="8" name="Obrázek 7" descr="TEN3b78dc_00miamidal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4316142" cy="2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Co je komunikace?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je dění mezi </a:t>
            </a:r>
            <a:r>
              <a:rPr lang="cs-CZ" dirty="0" smtClean="0">
                <a:latin typeface="+mn-lt"/>
              </a:rPr>
              <a:t>lidmi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když </a:t>
            </a:r>
            <a:r>
              <a:rPr lang="cs-CZ" dirty="0">
                <a:latin typeface="+mn-lt"/>
              </a:rPr>
              <a:t>se informují, </a:t>
            </a:r>
            <a:r>
              <a:rPr lang="cs-CZ" dirty="0" smtClean="0">
                <a:latin typeface="+mn-lt"/>
              </a:rPr>
              <a:t>diskutují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řeší </a:t>
            </a:r>
            <a:r>
              <a:rPr lang="cs-CZ" dirty="0">
                <a:latin typeface="+mn-lt"/>
              </a:rPr>
              <a:t>problémy,  když se radují, něco </a:t>
            </a:r>
            <a:r>
              <a:rPr lang="cs-CZ" dirty="0" smtClean="0">
                <a:latin typeface="+mn-lt"/>
              </a:rPr>
              <a:t>dělají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chovají </a:t>
            </a:r>
            <a:r>
              <a:rPr lang="cs-CZ" dirty="0">
                <a:latin typeface="+mn-lt"/>
              </a:rPr>
              <a:t>se k sobě</a:t>
            </a:r>
          </a:p>
        </p:txBody>
      </p:sp>
      <p:pic>
        <p:nvPicPr>
          <p:cNvPr id="6" name="Obrázek 5" descr="20lines.1.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542" y="3724953"/>
            <a:ext cx="5819450" cy="3016415"/>
          </a:xfrm>
          <a:prstGeom prst="rect">
            <a:avLst/>
          </a:prstGeom>
        </p:spPr>
      </p:pic>
      <p:pic>
        <p:nvPicPr>
          <p:cNvPr id="9" name="Obrázek 8" descr="_66265141__mikeriley_getty_83429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40" y="5026868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Co je komunikace?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dění </a:t>
            </a:r>
            <a:r>
              <a:rPr lang="cs-CZ" dirty="0">
                <a:latin typeface="+mn-lt"/>
              </a:rPr>
              <a:t>mezi </a:t>
            </a:r>
            <a:r>
              <a:rPr lang="cs-CZ" dirty="0" smtClean="0">
                <a:latin typeface="+mn-lt"/>
              </a:rPr>
              <a:t>lidmi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u</a:t>
            </a:r>
            <a:r>
              <a:rPr lang="cs-CZ" dirty="0" smtClean="0">
                <a:latin typeface="+mn-lt"/>
              </a:rPr>
              <a:t>možňuje rozpoznat psychiku dalších jedinců</a:t>
            </a:r>
          </a:p>
        </p:txBody>
      </p:sp>
      <p:pic>
        <p:nvPicPr>
          <p:cNvPr id="7" name="Obrázek 6" descr="funny_soccer_referee_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852936"/>
            <a:ext cx="6192688" cy="37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Co je komunikace?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dění </a:t>
            </a:r>
            <a:r>
              <a:rPr lang="cs-CZ" dirty="0">
                <a:latin typeface="+mn-lt"/>
              </a:rPr>
              <a:t>mezi </a:t>
            </a:r>
            <a:r>
              <a:rPr lang="cs-CZ" dirty="0" smtClean="0">
                <a:latin typeface="+mn-lt"/>
              </a:rPr>
              <a:t>lidmi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u</a:t>
            </a:r>
            <a:r>
              <a:rPr lang="cs-CZ" dirty="0" smtClean="0">
                <a:latin typeface="+mn-lt"/>
              </a:rPr>
              <a:t>možňuje rozpoznat psychiku dalších jedinců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>
                <a:latin typeface="+mn-lt"/>
              </a:rPr>
              <a:t>n</a:t>
            </a:r>
            <a:r>
              <a:rPr lang="cs-CZ" dirty="0" smtClean="0">
                <a:latin typeface="+mn-lt"/>
              </a:rPr>
              <a:t>ejde o vztah, ale o podmínku vztahu</a:t>
            </a:r>
          </a:p>
        </p:txBody>
      </p:sp>
      <p:pic>
        <p:nvPicPr>
          <p:cNvPr id="5" name="Obrázek 4" descr="Chelsea-v-Manchester-United--Premier-Lea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61082"/>
            <a:ext cx="5233193" cy="34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Proces komunikace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ts val="1800"/>
              </a:spcBef>
              <a:buNone/>
            </a:pPr>
            <a:r>
              <a:rPr lang="cs-CZ" b="1" u="sng" dirty="0" smtClean="0">
                <a:latin typeface="+mn-lt"/>
              </a:rPr>
              <a:t>proces složený z: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vyslání informace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reakce na sdělení</a:t>
            </a:r>
          </a:p>
        </p:txBody>
      </p:sp>
      <p:pic>
        <p:nvPicPr>
          <p:cNvPr id="6" name="Obrázek 5" descr="270px-Encoding_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755" y="2198092"/>
            <a:ext cx="5264741" cy="45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Proces komunikace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ts val="1800"/>
              </a:spcBef>
              <a:buNone/>
            </a:pPr>
            <a:r>
              <a:rPr lang="cs-CZ" dirty="0">
                <a:latin typeface="+mn-lt"/>
              </a:rPr>
              <a:t>c</a:t>
            </a:r>
            <a:r>
              <a:rPr lang="cs-CZ" dirty="0" smtClean="0">
                <a:latin typeface="+mn-lt"/>
              </a:rPr>
              <a:t>elkový proces komunikace</a:t>
            </a:r>
          </a:p>
        </p:txBody>
      </p:sp>
      <p:pic>
        <p:nvPicPr>
          <p:cNvPr id="5" name="Obrázek 4" descr="tabulka_kapito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2636912"/>
            <a:ext cx="9000000" cy="27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Základní komunikační axiomy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1800"/>
              </a:spcBef>
            </a:pPr>
            <a:r>
              <a:rPr lang="cs-CZ" b="1" dirty="0" smtClean="0">
                <a:solidFill>
                  <a:srgbClr val="FFC000"/>
                </a:solidFill>
                <a:latin typeface="+mn-lt"/>
              </a:rPr>
              <a:t>NELZE NEKOMUNIKOVAT</a:t>
            </a:r>
          </a:p>
          <a:p>
            <a:pPr eaLnBrk="0" hangingPunct="0">
              <a:spcBef>
                <a:spcPts val="1800"/>
              </a:spcBef>
            </a:pPr>
            <a:r>
              <a:rPr lang="cs-CZ" dirty="0" smtClean="0">
                <a:latin typeface="+mn-lt"/>
              </a:rPr>
              <a:t>i odmítnutí vyslat či přijmout sdělení je komunikace</a:t>
            </a:r>
          </a:p>
        </p:txBody>
      </p:sp>
      <p:pic>
        <p:nvPicPr>
          <p:cNvPr id="6" name="Obrázek 5" descr="istock_000011803244xsma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736788"/>
            <a:ext cx="3896548" cy="38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F - Šablona 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ČF - Šablona prezentace</Template>
  <TotalTime>1591</TotalTime>
  <Words>339</Words>
  <Application>Microsoft Office PowerPoint</Application>
  <PresentationFormat>Předvádění na obrazovce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ČF - Šablona prezentace</vt:lpstr>
      <vt:lpstr>Pravidla Florbalu I</vt:lpstr>
      <vt:lpstr>Komunikace</vt:lpstr>
      <vt:lpstr>Co je komunikace?</vt:lpstr>
      <vt:lpstr>Co je komunikace?</vt:lpstr>
      <vt:lpstr>Co je komunikace?</vt:lpstr>
      <vt:lpstr>Co je komunikace?</vt:lpstr>
      <vt:lpstr>Proces komunikace</vt:lpstr>
      <vt:lpstr>Proces komunikace</vt:lpstr>
      <vt:lpstr>Základní komunikační axiomy</vt:lpstr>
      <vt:lpstr>Základní komunikační axiomy</vt:lpstr>
      <vt:lpstr>Základní komunikační axiomy</vt:lpstr>
      <vt:lpstr>Základní komunikační axiomy</vt:lpstr>
      <vt:lpstr>Prostředky komunikace</vt:lpstr>
      <vt:lpstr>Prostředky komunikace</vt:lpstr>
      <vt:lpstr>Prostředky komunikace</vt:lpstr>
      <vt:lpstr>Prostředky komunikace</vt:lpstr>
      <vt:lpstr>Prostředky komunikace</vt:lpstr>
      <vt:lpstr>Prostředky komunikace</vt:lpstr>
      <vt:lpstr>Komunikační bariéry</vt:lpstr>
      <vt:lpstr>Komunikační bariéry</vt:lpstr>
      <vt:lpstr>Komunikace</vt:lpstr>
      <vt:lpstr>Aspekty neverbální komunikace</vt:lpstr>
      <vt:lpstr>Efektivní verbální komunikace</vt:lpstr>
      <vt:lpstr>Efektivní verbální komunikace</vt:lpstr>
      <vt:lpstr>Efektivní verbální komunikace</vt:lpstr>
      <vt:lpstr>Efektivní verbální komunikace</vt:lpstr>
      <vt:lpstr>Komunikace</vt:lpstr>
      <vt:lpstr>Dotazy &amp; diskuse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KRaD PH+SČ</dc:title>
  <dc:creator>Havelka Michal</dc:creator>
  <cp:lastModifiedBy>Havelka</cp:lastModifiedBy>
  <cp:revision>227</cp:revision>
  <cp:lastPrinted>2018-07-17T12:16:46Z</cp:lastPrinted>
  <dcterms:created xsi:type="dcterms:W3CDTF">2016-08-22T08:57:36Z</dcterms:created>
  <dcterms:modified xsi:type="dcterms:W3CDTF">2019-05-16T13:00:05Z</dcterms:modified>
</cp:coreProperties>
</file>