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85" r:id="rId17"/>
    <p:sldId id="273" r:id="rId18"/>
    <p:sldId id="275" r:id="rId19"/>
    <p:sldId id="286" r:id="rId20"/>
    <p:sldId id="287" r:id="rId21"/>
    <p:sldId id="290" r:id="rId22"/>
    <p:sldId id="292" r:id="rId23"/>
    <p:sldId id="276" r:id="rId24"/>
    <p:sldId id="277" r:id="rId25"/>
    <p:sldId id="278" r:id="rId26"/>
    <p:sldId id="281" r:id="rId27"/>
    <p:sldId id="282" r:id="rId28"/>
    <p:sldId id="289" r:id="rId29"/>
    <p:sldId id="291" r:id="rId30"/>
    <p:sldId id="283" r:id="rId31"/>
    <p:sldId id="288" r:id="rId32"/>
    <p:sldId id="284" r:id="rId33"/>
    <p:sldId id="268" r:id="rId34"/>
    <p:sldId id="279" r:id="rId35"/>
    <p:sldId id="274" r:id="rId36"/>
    <p:sldId id="260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20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3759C6-F2F6-4547-8370-78314244BC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94B91C3-7A9E-42C7-BBC6-6FA7AE5BA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F3AC574-D4B8-41B7-9AAD-FCF45D39E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6BE3-2D66-4768-B708-24ACBBF2856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2096567-66F5-4B3D-AAB2-7B6FDC6765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3D66952-B201-4133-8E2C-D858E259C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C560-23A6-4109-BBCB-F55C66591D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526703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46AE2C-B713-4C8F-9379-D2F937272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1881D67-C9F8-4FDB-AAF5-EAEF22CC8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2A05985-DFB1-4595-9CEB-4FBD3DCD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6BE3-2D66-4768-B708-24ACBBF2856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33A1EC8-7D19-4B4D-86FF-3F2515AA5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53F1E02-2943-4BF8-BD62-12364BE1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C560-23A6-4109-BBCB-F55C66591D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543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630E99F9-5D45-4553-AA33-8A6994B35C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3625FF5-DB41-4150-8424-FD4E70CEA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0796836-4B3E-4674-97CB-0CF5993A27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6BE3-2D66-4768-B708-24ACBBF2856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DDC3F9A-0AA0-49E6-BF21-69635DBC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43375C9-148D-4DBD-B967-3AE8238D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C560-23A6-4109-BBCB-F55C66591D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77141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FE973A-4C85-4083-8E86-E22F65775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DB49CD7-D404-4EEA-AC1B-3F516D27FF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DBA9461-B380-436E-A6B7-82190B2E1E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6BE3-2D66-4768-B708-24ACBBF2856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11B7B67-D8BA-4ABD-A915-2D84AB12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AF224C8-699B-42F3-8D95-6CF42A310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C560-23A6-4109-BBCB-F55C66591D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0474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CBBAAA-FB4E-4F7F-B5F8-A600E4DBA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B65D0D5E-6843-4530-AF4D-A6A0EAC3EF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3B5C851-8FCE-41F2-B4A2-1CB6F7CD08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6BE3-2D66-4768-B708-24ACBBF2856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52B839B-0E85-454A-9C70-6C993EA7D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2CD8516-4A62-434B-BF6C-120346B63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C560-23A6-4109-BBCB-F55C66591D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225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B0D3F7-A3BA-4324-A307-10301DAD5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4534C8-3650-4646-A3A6-C679E9C642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E8F03E78-22DD-4E67-9B97-DA1E08576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9A5FA29-5DE7-44F7-819B-B93F60490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6BE3-2D66-4768-B708-24ACBBF2856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DC8526-66BA-4824-9995-52AE541DB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7FB2070-02C6-41AC-9BBD-10CCD1124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C560-23A6-4109-BBCB-F55C66591D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3814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21950A-89AB-44CE-A522-3E73F9889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336DC18-43DA-4A56-98F1-BA2358121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1EAF5DC-1DF6-4ECD-B5A1-BB2FA2F7D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C79A3319-37A2-4ABC-B4A3-F6D6564FF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5C90210-14A5-400B-BFC7-0911CDDB38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4C2F0F2-BEEE-4C44-B974-204121967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6BE3-2D66-4768-B708-24ACBBF2856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0566E2C2-C945-4A67-9A5A-8E66F739B7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D6EDCC1-7B70-4A05-B591-509DB43C8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C560-23A6-4109-BBCB-F55C66591D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6922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7EDA63-92BB-46F8-B2B7-E0887107F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B34E8E2-306F-4BFE-8C95-41CC62CF1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6BE3-2D66-4768-B708-24ACBBF2856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C99304E-A69B-46BC-A2A2-E13BC5BF9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2C43090-7E19-4751-9074-1A0C4A840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C560-23A6-4109-BBCB-F55C66591D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0675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A0D63B2B-935C-4182-9464-38AFC6E41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6BE3-2D66-4768-B708-24ACBBF2856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1653604-B964-4B38-BC9E-9596C5991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4E735CED-26DA-4750-8187-94BABFE6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C560-23A6-4109-BBCB-F55C66591D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27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C1D714-4ECB-47F3-A181-496A4565A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666936-1030-4736-8BE4-0EEB080DA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E0432D1-E5EF-49A6-8EFD-6479FAFFE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C9BA5267-A9ED-4CB2-BF31-B239BB404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6BE3-2D66-4768-B708-24ACBBF2856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708B4F6-7874-48C2-B182-613EBD6C2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365C76C5-3FAA-472D-9EAB-FF98382D3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C560-23A6-4109-BBCB-F55C66591D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64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FD3A5CB-2F00-438E-BC06-761C7137D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699C626F-5200-4821-A33E-54D15DBE23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066777DB-312F-4BD9-B5B0-36F95B17C6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30FFE3-93AC-4E9E-82C5-2B3BE3339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E6BE3-2D66-4768-B708-24ACBBF2856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E9B653D-B4B5-4B07-9AC3-74587877F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E313E57-B22F-4460-AAFF-0EFEFAA2A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C560-23A6-4109-BBCB-F55C66591D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37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90A804DE-3937-4FE3-8090-CA4DAAF17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1D566823-A720-470E-B983-2E330C1C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5FF0B0E-1973-4165-B538-60B1C6CD6E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E6BE3-2D66-4768-B708-24ACBBF2856C}" type="datetimeFigureOut">
              <a:rPr lang="cs-CZ" smtClean="0"/>
              <a:t>13.10.2020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FACDDD6-B901-4EBB-8B1F-562C534992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FD96700-11CC-4F2E-94F2-287F9C3574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AC560-23A6-4109-BBCB-F55C66591D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406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EwBhFFSEzQ&amp;t=41s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s29yFJNsj7o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WTsPvDi4ZaY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everky.webnode.cz/ymca/" TargetMode="External"/><Relationship Id="rId2" Type="http://schemas.openxmlformats.org/officeDocument/2006/relationships/hyperlink" Target="https://www.digitalcommonwealth.org/search/commonwealth:6w9273265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File:William_G_Morgan,_as_physical_director_of_Holyoke%27s_YMCA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A85D1F-5D59-44E9-B3B0-DFE1218F2A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0089" y="3022600"/>
            <a:ext cx="9144000" cy="1514652"/>
          </a:xfrm>
        </p:spPr>
        <p:txBody>
          <a:bodyPr>
            <a:normAutofit/>
          </a:bodyPr>
          <a:lstStyle/>
          <a:p>
            <a:r>
              <a:rPr lang="cs-CZ" sz="9600" b="1" dirty="0"/>
              <a:t>Historie Volejbalu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5C7ABF6-0F16-4D95-AD25-B195DF6717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03605" y="5250656"/>
            <a:ext cx="2548128" cy="969962"/>
          </a:xfrm>
        </p:spPr>
        <p:txBody>
          <a:bodyPr/>
          <a:lstStyle/>
          <a:p>
            <a:r>
              <a:rPr lang="cs-CZ" dirty="0"/>
              <a:t>2020/2021 </a:t>
            </a:r>
          </a:p>
          <a:p>
            <a:r>
              <a:rPr lang="cs-CZ" dirty="0"/>
              <a:t>Mgr. Jiří Petrů</a:t>
            </a:r>
          </a:p>
        </p:txBody>
      </p:sp>
    </p:spTree>
    <p:extLst>
      <p:ext uri="{BB962C8B-B14F-4D97-AF65-F5344CB8AC3E}">
        <p14:creationId xmlns:p14="http://schemas.microsoft.com/office/powerpoint/2010/main" val="3770802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88C93B-02B7-4AC5-89AB-2CDFAB5A1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3241FEA-9C28-441D-96F3-861C6842E5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78" y="957717"/>
            <a:ext cx="4668525" cy="3501394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812AE78-B48E-44DD-AC9B-49A7C5B7D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729" y="1872117"/>
            <a:ext cx="5718204" cy="4438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546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0FCA5D-07ED-4505-9860-C1519183F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/>
              <a:t>Šíření volejbalu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5A00A21-CC82-4089-9A97-7B71B9D7A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1. ročník OH dálného východu 1913 na Filipínách.</a:t>
            </a:r>
          </a:p>
          <a:p>
            <a:r>
              <a:rPr lang="cs-CZ" dirty="0"/>
              <a:t>Američan </a:t>
            </a:r>
            <a:r>
              <a:rPr lang="cs-CZ" dirty="0" err="1"/>
              <a:t>Elwood</a:t>
            </a:r>
            <a:r>
              <a:rPr lang="cs-CZ" dirty="0"/>
              <a:t> S. </a:t>
            </a:r>
            <a:r>
              <a:rPr lang="cs-CZ" dirty="0" err="1"/>
              <a:t>Brouwn</a:t>
            </a:r>
            <a:r>
              <a:rPr lang="cs-CZ" dirty="0"/>
              <a:t> ředitel YMCA na Filipínách do roku 1934 10 mezinárodních turnajů. Předzvěst Asijských her po 2. světové válce až do dnes.</a:t>
            </a:r>
          </a:p>
          <a:p>
            <a:r>
              <a:rPr lang="cs-CZ" dirty="0"/>
              <a:t>V Americe vývoj ustal až do roku 1916 – sjednocení pravidel YMCA a NCAA. </a:t>
            </a:r>
          </a:p>
          <a:p>
            <a:r>
              <a:rPr lang="cs-CZ" dirty="0"/>
              <a:t>V Evropě soutěžně i rekreačně pro muže i ženy, ale primárně na národních úrovních, prim hrají pobaltské státy (významný šiřitel).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22771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3D13FF-D42E-48BE-A3A8-5D250FF17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/>
              <a:t>Vznik FIVB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13E293-DCB3-471D-B75F-77FA85431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První pokus 1928 u příležitosti založení Evropské basketbalové f.</a:t>
            </a:r>
          </a:p>
          <a:p>
            <a:r>
              <a:rPr lang="cs-CZ" dirty="0"/>
              <a:t>Mezi navrhovateli i Čech F.M. Marek</a:t>
            </a:r>
          </a:p>
          <a:p>
            <a:r>
              <a:rPr lang="cs-CZ" dirty="0"/>
              <a:t>První pokus neúspěšný</a:t>
            </a:r>
          </a:p>
          <a:p>
            <a:r>
              <a:rPr lang="cs-CZ" dirty="0"/>
              <a:t>Druhý pokus úspěšnější 1930 při zasedání IHAF(IHF).</a:t>
            </a:r>
          </a:p>
          <a:p>
            <a:r>
              <a:rPr lang="cs-CZ" dirty="0"/>
              <a:t>Ustanovena „Komise pro hry přes šňůru a síť“.</a:t>
            </a:r>
          </a:p>
          <a:p>
            <a:r>
              <a:rPr lang="cs-CZ" dirty="0"/>
              <a:t>V roce 1937 turnaj měst pobaltských států.</a:t>
            </a:r>
          </a:p>
          <a:p>
            <a:r>
              <a:rPr lang="cs-CZ" dirty="0"/>
              <a:t>Problematika pravidel (počet hráč,..).</a:t>
            </a:r>
          </a:p>
        </p:txBody>
      </p:sp>
    </p:spTree>
    <p:extLst>
      <p:ext uri="{BB962C8B-B14F-4D97-AF65-F5344CB8AC3E}">
        <p14:creationId xmlns:p14="http://schemas.microsoft.com/office/powerpoint/2010/main" val="3600506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FA2374-11B1-4AC4-A63E-D5568D9A9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/>
              <a:t>Vznik FIVB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2432EA0-CE5E-4E80-9DDC-DC8450214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Třetí pokus leden 1946 (Polsko a Československo).</a:t>
            </a:r>
          </a:p>
          <a:p>
            <a:r>
              <a:rPr lang="cs-CZ" dirty="0"/>
              <a:t>Zde další postup Polsko, Československo, Francie připravit kongres celosvětové volejbalové federace.</a:t>
            </a:r>
          </a:p>
          <a:p>
            <a:r>
              <a:rPr lang="cs-CZ" dirty="0"/>
              <a:t>Pozvaní Belgie, Rumunsko, Jugoslávie.</a:t>
            </a:r>
          </a:p>
          <a:p>
            <a:r>
              <a:rPr lang="cs-CZ" dirty="0"/>
              <a:t>17.-21.4.1947 – Paříž: Belgie, Brazílie, Československo, Egypt, Francie, Itálie, Jugoslávie, Maďarsko, Uruguay a USA. </a:t>
            </a:r>
          </a:p>
          <a:p>
            <a:r>
              <a:rPr lang="cs-CZ" dirty="0"/>
              <a:t>Nikdo z Asie.</a:t>
            </a:r>
          </a:p>
          <a:p>
            <a:r>
              <a:rPr lang="cs-CZ" dirty="0"/>
              <a:t>Některé země nemají v té době samostatné svazy.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12063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5B0A17-F815-4F0A-8C2D-77F4A1B6D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/>
              <a:t>Vznik FIVB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E1D820-0A8D-467A-9480-0C427424B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Prezident: Paul </a:t>
            </a:r>
            <a:r>
              <a:rPr lang="cs-CZ" dirty="0" err="1"/>
              <a:t>Libaud</a:t>
            </a:r>
            <a:r>
              <a:rPr lang="cs-CZ" dirty="0"/>
              <a:t> FRA</a:t>
            </a:r>
          </a:p>
          <a:p>
            <a:r>
              <a:rPr lang="cs-CZ" dirty="0"/>
              <a:t>1. viceprezident: Jiří Havel ČSR</a:t>
            </a:r>
          </a:p>
          <a:p>
            <a:r>
              <a:rPr lang="cs-CZ" dirty="0"/>
              <a:t>2. viceprezident: George J. </a:t>
            </a:r>
            <a:r>
              <a:rPr lang="cs-CZ" dirty="0" err="1"/>
              <a:t>Fisher</a:t>
            </a:r>
            <a:r>
              <a:rPr lang="cs-CZ" dirty="0"/>
              <a:t> USA</a:t>
            </a:r>
          </a:p>
          <a:p>
            <a:r>
              <a:rPr lang="cs-CZ" dirty="0"/>
              <a:t>Generální sekretář Julien </a:t>
            </a:r>
            <a:r>
              <a:rPr lang="cs-CZ" dirty="0" err="1"/>
              <a:t>Lenoir</a:t>
            </a:r>
            <a:r>
              <a:rPr lang="cs-CZ" dirty="0"/>
              <a:t> FRA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Hlavní úkoly: </a:t>
            </a:r>
          </a:p>
          <a:p>
            <a:pPr marL="0" indent="0">
              <a:buNone/>
            </a:pPr>
            <a:r>
              <a:rPr lang="cs-CZ" dirty="0"/>
              <a:t>Vytvořit strukturu, šířit volejbal, pravidelný cyklus mez. soutěží, prosadit volejbal do programu OH.</a:t>
            </a:r>
          </a:p>
        </p:txBody>
      </p:sp>
    </p:spTree>
    <p:extLst>
      <p:ext uri="{BB962C8B-B14F-4D97-AF65-F5344CB8AC3E}">
        <p14:creationId xmlns:p14="http://schemas.microsoft.com/office/powerpoint/2010/main" val="39062783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59E5A8-2D7A-4132-A533-DD093A9E0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/>
              <a:t>Československo 20. léta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35FCA3D-D8DC-4278-B8C5-5E2B8021D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Dvě verze 1919 Žilina nebo 1921 Praha.</a:t>
            </a:r>
          </a:p>
          <a:p>
            <a:r>
              <a:rPr lang="cs-CZ" dirty="0"/>
              <a:t>Pípal a </a:t>
            </a:r>
            <a:r>
              <a:rPr lang="cs-CZ" dirty="0" err="1"/>
              <a:t>Machotka</a:t>
            </a:r>
            <a:r>
              <a:rPr lang="cs-CZ" dirty="0"/>
              <a:t> poprvé vyučovali (odbíjená nebo podbíjená) .</a:t>
            </a:r>
          </a:p>
          <a:p>
            <a:r>
              <a:rPr lang="cs-CZ" dirty="0"/>
              <a:t>V roce 1923 byl na popud ředitele YMCA L. W. </a:t>
            </a:r>
            <a:r>
              <a:rPr lang="cs-CZ" dirty="0" err="1"/>
              <a:t>Riesse</a:t>
            </a:r>
            <a:r>
              <a:rPr lang="cs-CZ" dirty="0"/>
              <a:t> ustanoven Československý </a:t>
            </a:r>
            <a:r>
              <a:rPr lang="cs-CZ" dirty="0" err="1"/>
              <a:t>volleyballový</a:t>
            </a:r>
            <a:r>
              <a:rPr lang="cs-CZ" dirty="0"/>
              <a:t> svaz.</a:t>
            </a:r>
          </a:p>
          <a:p>
            <a:r>
              <a:rPr lang="cs-CZ" dirty="0"/>
              <a:t>V roce 1924 změnil svoji působnost a jméno Čs. </a:t>
            </a:r>
            <a:r>
              <a:rPr lang="cs-CZ" dirty="0" err="1"/>
              <a:t>volleyballový</a:t>
            </a:r>
            <a:r>
              <a:rPr lang="cs-CZ" dirty="0"/>
              <a:t> a </a:t>
            </a:r>
            <a:r>
              <a:rPr lang="cs-CZ" dirty="0" err="1"/>
              <a:t>basketballový</a:t>
            </a:r>
            <a:r>
              <a:rPr lang="cs-CZ" dirty="0"/>
              <a:t> svaz.</a:t>
            </a:r>
          </a:p>
          <a:p>
            <a:r>
              <a:rPr lang="cs-CZ" dirty="0"/>
              <a:t>Prvním ředitelem J. A. </a:t>
            </a:r>
            <a:r>
              <a:rPr lang="cs-CZ" dirty="0" err="1"/>
              <a:t>First</a:t>
            </a:r>
            <a:r>
              <a:rPr lang="cs-CZ" dirty="0"/>
              <a:t>.</a:t>
            </a:r>
          </a:p>
          <a:p>
            <a:r>
              <a:rPr lang="cs-CZ" dirty="0"/>
              <a:t>Po Uruguay a Estonsku 3. národní svaz na světě.</a:t>
            </a:r>
          </a:p>
        </p:txBody>
      </p:sp>
    </p:spTree>
    <p:extLst>
      <p:ext uri="{BB962C8B-B14F-4D97-AF65-F5344CB8AC3E}">
        <p14:creationId xmlns:p14="http://schemas.microsoft.com/office/powerpoint/2010/main" val="8357235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721217-86AC-43DC-8517-4B72BC246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20. Léta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EC53A68-EDF3-4692-AF5B-94075C215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Prvním místem v 1. ročníku MR mužů (24.srpna 1924 YMCA Olomouc) na dva sety do 15 bodů zvítězilo družstvo Strakovy akademie.</a:t>
            </a:r>
          </a:p>
          <a:p>
            <a:r>
              <a:rPr lang="cs-CZ" dirty="0"/>
              <a:t>Start na dalších MR podmíněn registrací ČVBS.</a:t>
            </a:r>
          </a:p>
          <a:p>
            <a:r>
              <a:rPr lang="cs-CZ" dirty="0"/>
              <a:t>Velká konkurence mezi vysokoškoláky (VVK, Strak. akademie) a sokolskými družstvy.</a:t>
            </a:r>
          </a:p>
          <a:p>
            <a:r>
              <a:rPr lang="cs-CZ" dirty="0"/>
              <a:t>První mezinárodní styky družstvo české Ymky na Světových hrách YMCA v Kodani v roce 1927(2. místo).</a:t>
            </a:r>
          </a:p>
          <a:p>
            <a:r>
              <a:rPr lang="cs-CZ" dirty="0"/>
              <a:t>Do roku 1923 živelná hra „prakticky vše dovoleno“ než spadl míč na zem. </a:t>
            </a:r>
          </a:p>
          <a:p>
            <a:r>
              <a:rPr lang="cs-CZ" dirty="0"/>
              <a:t>Vývoj techniky a taktiky hry určovali nejlepší týmy, od kterých se kopírovalo. 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679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48D9E2-B1EB-415A-9E2F-E16BE2F1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C4F06D0-98C1-43C8-8628-E75080C6F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339" y="365125"/>
            <a:ext cx="3949374" cy="2911253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31FF7D4-E909-4DA2-9F71-33FA4386E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66" y="2994427"/>
            <a:ext cx="4013580" cy="340359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935B4C0-3E51-47AB-9DA0-3CA94DB1B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067" y="2994427"/>
            <a:ext cx="4013581" cy="295188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31BF17AD-76F7-47B7-87F2-90B240985F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3115" y="365125"/>
            <a:ext cx="3903087" cy="2934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79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CBE0D2-DED0-4945-98B7-C18657DF2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/>
              <a:t>Československo 30. a 40. léta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9478E47-4187-4596-9BC3-9E29CDBD4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Období meziválečného rozmachu</a:t>
            </a:r>
          </a:p>
          <a:p>
            <a:r>
              <a:rPr lang="cs-CZ" dirty="0"/>
              <a:t>Období válečného útlumu </a:t>
            </a:r>
          </a:p>
          <a:p>
            <a:r>
              <a:rPr lang="cs-CZ" dirty="0"/>
              <a:t>Období poválečného rozmachu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351C65FB-7364-4D31-A9BA-4F3FA60851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288" y="566928"/>
            <a:ext cx="3945323" cy="2794604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0133166-ED81-4739-841E-88FF22529D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5" y="3766376"/>
            <a:ext cx="3568838" cy="2467642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651F1265-EACB-4922-9A40-04AAA2CF2E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378" y="3625702"/>
            <a:ext cx="3736838" cy="2748990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BC0F99AF-E3A0-4E00-B57D-A988B08AEA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881" y="3260629"/>
            <a:ext cx="2220118" cy="32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774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C5FA37-ECC8-4BFA-81B5-B0CDD7D1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/>
              <a:t>30. a 40. léta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D0A9936-A1B9-4080-8201-D605FA2C8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Dlouhá tradice organizovaných soutěží =</a:t>
            </a:r>
            <a:r>
              <a:rPr lang="en-US" dirty="0"/>
              <a:t>&gt;</a:t>
            </a:r>
            <a:r>
              <a:rPr lang="cs-CZ" dirty="0"/>
              <a:t> vrchol světového volejbalu po 2. sv. válce.</a:t>
            </a:r>
          </a:p>
          <a:p>
            <a:r>
              <a:rPr lang="cs-CZ" dirty="0"/>
              <a:t>Podpis o spolupráci 11.11.1933 ČOS a ČVBS.</a:t>
            </a:r>
          </a:p>
          <a:p>
            <a:r>
              <a:rPr lang="cs-CZ" dirty="0"/>
              <a:t>Nejúspěšnější týmy té doby: Strakova akademie,  Vysokoškolský odbor studentů, </a:t>
            </a:r>
            <a:r>
              <a:rPr lang="cs-CZ" dirty="0" err="1"/>
              <a:t>Marathon</a:t>
            </a:r>
            <a:r>
              <a:rPr lang="cs-CZ" dirty="0"/>
              <a:t>, Sokol Kroměříž, Sokol Brno I, Sokol Vysočany.</a:t>
            </a:r>
          </a:p>
          <a:p>
            <a:r>
              <a:rPr lang="cs-CZ" dirty="0"/>
              <a:t>Trampské hnutí – UTO pořádá 1931 MTO. A od roku 1935 Trampská </a:t>
            </a:r>
            <a:r>
              <a:rPr lang="cs-CZ" dirty="0" err="1"/>
              <a:t>volleyballová</a:t>
            </a:r>
            <a:r>
              <a:rPr lang="cs-CZ" dirty="0"/>
              <a:t> liga.  </a:t>
            </a:r>
          </a:p>
          <a:p>
            <a:r>
              <a:rPr lang="cs-CZ" dirty="0"/>
              <a:t>V listopadu 1939 zavření VŠ a zanikají střediska Vysokoškolského sportu.</a:t>
            </a:r>
          </a:p>
          <a:p>
            <a:r>
              <a:rPr lang="cs-CZ" dirty="0"/>
              <a:t>1941 zrušen Sokol následně Orel a YMCA, YWCA </a:t>
            </a:r>
          </a:p>
        </p:txBody>
      </p:sp>
    </p:spTree>
    <p:extLst>
      <p:ext uri="{BB962C8B-B14F-4D97-AF65-F5344CB8AC3E}">
        <p14:creationId xmlns:p14="http://schemas.microsoft.com/office/powerpoint/2010/main" val="1361103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899CED-4E2B-454F-8DAA-37DDF8465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cs-CZ" dirty="0"/>
              <a:t>Osnova přednášky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F14138-7561-425C-977A-9510190FEB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Vznik volejbalu</a:t>
            </a:r>
          </a:p>
          <a:p>
            <a:r>
              <a:rPr lang="cs-CZ" dirty="0"/>
              <a:t>Šíření volejbalu</a:t>
            </a:r>
          </a:p>
          <a:p>
            <a:r>
              <a:rPr lang="cs-CZ" dirty="0"/>
              <a:t>Vznik FIVB</a:t>
            </a:r>
          </a:p>
          <a:p>
            <a:r>
              <a:rPr lang="cs-CZ" dirty="0"/>
              <a:t>Volejbal v Československu a České republice</a:t>
            </a:r>
          </a:p>
          <a:p>
            <a:r>
              <a:rPr lang="cs-CZ" dirty="0"/>
              <a:t>Boj o zařazení do programu OH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165947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A6EC34-95E5-467D-A217-0EA3578F7E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/>
              <a:t>30. a 40. léta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DE3D805-732B-4211-A22B-D149D9921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Prověrka tělesné zátěže účastníků Finále mistrovství Čecha a Moravy 1943 – srovnatelnost volejbalu s jinými OH sporty. </a:t>
            </a:r>
          </a:p>
          <a:p>
            <a:r>
              <a:rPr lang="cs-CZ" dirty="0"/>
              <a:t>V roce 1946 došlo k rozdělení ČVBS na dvě samostatné jednotky. Vzniká Český </a:t>
            </a:r>
            <a:r>
              <a:rPr lang="cs-CZ" dirty="0" err="1"/>
              <a:t>volleyballový</a:t>
            </a:r>
            <a:r>
              <a:rPr lang="cs-CZ" dirty="0"/>
              <a:t> svaz(ČVS).</a:t>
            </a:r>
          </a:p>
          <a:p>
            <a:r>
              <a:rPr lang="cs-CZ" dirty="0"/>
              <a:t>Prvním předsedou Jiří Havel.</a:t>
            </a:r>
          </a:p>
          <a:p>
            <a:r>
              <a:rPr lang="cs-CZ" dirty="0"/>
              <a:t>V roce 1947 ustanovení Československého </a:t>
            </a:r>
            <a:r>
              <a:rPr lang="cs-CZ" dirty="0" err="1"/>
              <a:t>volleyballové</a:t>
            </a:r>
            <a:r>
              <a:rPr lang="cs-CZ" dirty="0"/>
              <a:t> svazu (Havel).</a:t>
            </a:r>
          </a:p>
        </p:txBody>
      </p:sp>
    </p:spTree>
    <p:extLst>
      <p:ext uri="{BB962C8B-B14F-4D97-AF65-F5344CB8AC3E}">
        <p14:creationId xmlns:p14="http://schemas.microsoft.com/office/powerpoint/2010/main" val="2948182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1B8CF50-297C-4933-AAB0-08B7E4ED4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40. léta 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8E9AE93-BCF7-446D-A313-2AACED3C5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275" y="2017649"/>
            <a:ext cx="4553725" cy="4351338"/>
          </a:xfrm>
        </p:spPr>
      </p:pic>
      <p:sp>
        <p:nvSpPr>
          <p:cNvPr id="6" name="Zástupný symbol pro obsah 2">
            <a:extLst>
              <a:ext uri="{FF2B5EF4-FFF2-40B4-BE49-F238E27FC236}">
                <a16:creationId xmlns:a16="http://schemas.microsoft.com/office/drawing/2014/main" id="{ED530B76-B2F9-45C7-B326-7ABD6C796D76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Po technické a taktické stránce se hra nezměnila. </a:t>
            </a:r>
          </a:p>
          <a:p>
            <a:r>
              <a:rPr lang="cs-CZ" dirty="0"/>
              <a:t>Nová úprava pravidel:</a:t>
            </a:r>
          </a:p>
          <a:p>
            <a:pPr lvl="1"/>
            <a:r>
              <a:rPr lang="cs-CZ" dirty="0"/>
              <a:t>Rozdělení hřiště n 6 části označeno křížky </a:t>
            </a:r>
          </a:p>
          <a:p>
            <a:pPr marL="457200" lvl="1" indent="0">
              <a:buNone/>
            </a:pPr>
            <a:r>
              <a:rPr lang="cs-CZ" dirty="0"/>
              <a:t>pro výchozí postavení hráčů před zahájením hry. </a:t>
            </a:r>
          </a:p>
          <a:p>
            <a:pPr marL="457200" lvl="1" indent="0">
              <a:buNone/>
            </a:pPr>
            <a:r>
              <a:rPr lang="cs-CZ" dirty="0"/>
              <a:t>V dalším roce zrušeno.</a:t>
            </a:r>
          </a:p>
          <a:p>
            <a:pPr lvl="1"/>
            <a:endParaRPr lang="cs-CZ" dirty="0"/>
          </a:p>
          <a:p>
            <a:r>
              <a:rPr lang="cs-CZ" dirty="0"/>
              <a:t>27.9.1946 největší utkání té doby v Evropě </a:t>
            </a:r>
          </a:p>
          <a:p>
            <a:pPr marL="0" indent="0">
              <a:buNone/>
            </a:pPr>
            <a:r>
              <a:rPr lang="cs-CZ" dirty="0"/>
              <a:t>(ČSR – Francie 3:0) sledovalo více než 5000 diváků.</a:t>
            </a:r>
          </a:p>
          <a:p>
            <a:r>
              <a:rPr lang="cs-CZ" dirty="0"/>
              <a:t>V předvečer tohoto utkání v zas. místnosti smíchovského </a:t>
            </a:r>
          </a:p>
          <a:p>
            <a:pPr marL="0" indent="0">
              <a:buNone/>
            </a:pPr>
            <a:r>
              <a:rPr lang="cs-CZ" dirty="0"/>
              <a:t>Staropramenu podepsána dohoda </a:t>
            </a:r>
          </a:p>
          <a:p>
            <a:pPr marL="0" indent="0">
              <a:buNone/>
            </a:pPr>
            <a:r>
              <a:rPr lang="cs-CZ" dirty="0"/>
              <a:t>o svolání ustanovující komise FIVB.</a:t>
            </a:r>
          </a:p>
          <a:p>
            <a:pPr marL="0" indent="0">
              <a:buNone/>
            </a:pPr>
            <a:r>
              <a:rPr lang="cs-CZ" dirty="0"/>
              <a:t> </a:t>
            </a:r>
          </a:p>
          <a:p>
            <a:endParaRPr lang="cs-CZ" dirty="0"/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70220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52DCC4-EBD3-4D02-8026-237C58292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/>
              <a:t>Historie podání v obrazech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8B09245-8456-4CEC-B3B2-BB8DD6C44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https://www.youtube.com/watch?v=mEwBhFFSEzQ&amp;t=41s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6876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F98453-50C4-4867-9046-EA04391DB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/>
              <a:t>Československo 50. a 60. léta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EDF0C12-61EB-4F0A-AE67-6D10D940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r>
              <a:rPr lang="cs-CZ" dirty="0"/>
              <a:t>Proč čas zlaté éry:</a:t>
            </a:r>
          </a:p>
          <a:p>
            <a:r>
              <a:rPr lang="cs-CZ" dirty="0"/>
              <a:t>Proto!</a:t>
            </a:r>
          </a:p>
          <a:p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F563633-D624-4674-9D98-C187D77B96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38" y="2915698"/>
            <a:ext cx="11592746" cy="310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6646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9F726D-A630-47B8-A1D8-4419946CA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FD9FFCA3-1D51-446C-A8F3-26607F04C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" y="722442"/>
            <a:ext cx="10935774" cy="1581660"/>
          </a:xfr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B60D712A-DA52-4248-80FA-3A050A9644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22" y="2519599"/>
            <a:ext cx="10880596" cy="2921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759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4396BF-560F-4024-AFD6-B382A7D55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2DB0A76-C17D-4F60-AB8A-AABDAE4603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02" y="4459590"/>
            <a:ext cx="10256596" cy="917077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5A45D0B-D9B7-458A-8F37-8A4114259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02" y="1210786"/>
            <a:ext cx="10256596" cy="274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7724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57B9FF-DEB9-4F4A-98A8-0A4ED8CAB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/>
              <a:t>50. léta a změna pravidel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374BB8-2B1C-4B8F-B007-3798BA302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7292249" cy="4850597"/>
          </a:xfrm>
        </p:spPr>
        <p:txBody>
          <a:bodyPr>
            <a:normAutofit/>
          </a:bodyPr>
          <a:lstStyle/>
          <a:p>
            <a:r>
              <a:rPr lang="cs-CZ" dirty="0"/>
              <a:t>Doc. František </a:t>
            </a:r>
            <a:r>
              <a:rPr lang="cs-CZ" dirty="0" err="1"/>
              <a:t>Stibitz</a:t>
            </a:r>
            <a:r>
              <a:rPr lang="cs-CZ" dirty="0"/>
              <a:t> vydal v roce 1954 učební </a:t>
            </a:r>
            <a:r>
              <a:rPr lang="cs-CZ" dirty="0" err="1"/>
              <a:t>skriptum</a:t>
            </a:r>
            <a:r>
              <a:rPr lang="cs-CZ" dirty="0"/>
              <a:t>, ve které popsal a povýšil na herní činnost odbití obouruč spodem – bagr český vynález.</a:t>
            </a:r>
          </a:p>
          <a:p>
            <a:r>
              <a:rPr lang="cs-CZ" dirty="0"/>
              <a:t>Do té doby se hrálo pěstí nebo dlaněmi. </a:t>
            </a:r>
          </a:p>
          <a:p>
            <a:r>
              <a:rPr lang="cs-CZ" dirty="0" err="1"/>
              <a:t>Stibitz</a:t>
            </a:r>
            <a:r>
              <a:rPr lang="cs-CZ" dirty="0"/>
              <a:t> doporučil spojit dlaně – co největší odrazová plocha.</a:t>
            </a:r>
          </a:p>
          <a:p>
            <a:r>
              <a:rPr lang="cs-CZ" dirty="0"/>
              <a:t> V roce 1958 tato publikace pod názvem „Odbíjená“ vydána NDR, SSSR, BRA, NED, POL.</a:t>
            </a:r>
          </a:p>
          <a:p>
            <a:r>
              <a:rPr lang="cs-CZ" dirty="0"/>
              <a:t>U nás nebyl tento herní prvek brán vážně.(ME 1963)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C15F89-2AEE-4EFD-AB19-D3F85A665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8366" y="672028"/>
            <a:ext cx="2867822" cy="520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11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70A17F-EB13-4D91-B987-9D735FBFB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50. léta další pravidla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6C750D0-9BE2-41EA-96EA-2CECFD5D3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Zavedena čára útoku.</a:t>
            </a:r>
          </a:p>
          <a:p>
            <a:r>
              <a:rPr lang="cs-CZ" dirty="0"/>
              <a:t>Přes paží přes síť je zakázán.</a:t>
            </a:r>
          </a:p>
          <a:p>
            <a:r>
              <a:rPr lang="cs-CZ" dirty="0"/>
              <a:t>Při podání nesmí hráč přešlápnout koncovou čáru.</a:t>
            </a:r>
          </a:p>
          <a:p>
            <a:r>
              <a:rPr lang="cs-CZ" dirty="0"/>
              <a:t>Při </a:t>
            </a:r>
            <a:r>
              <a:rPr lang="cs-CZ" dirty="0" err="1"/>
              <a:t>time-outu</a:t>
            </a:r>
            <a:r>
              <a:rPr lang="cs-CZ" dirty="0"/>
              <a:t> nesmí hráči mluvit a opustit hřiště.</a:t>
            </a:r>
          </a:p>
          <a:p>
            <a:r>
              <a:rPr lang="cs-CZ" dirty="0"/>
              <a:t>Při zranění hra pokračuje.</a:t>
            </a:r>
          </a:p>
          <a:p>
            <a:r>
              <a:rPr lang="cs-CZ" dirty="0"/>
              <a:t>1953 povolen přesah paží po útočném úderu.</a:t>
            </a:r>
          </a:p>
        </p:txBody>
      </p:sp>
    </p:spTree>
    <p:extLst>
      <p:ext uri="{BB962C8B-B14F-4D97-AF65-F5344CB8AC3E}">
        <p14:creationId xmlns:p14="http://schemas.microsoft.com/office/powerpoint/2010/main" val="14721371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1D2531-5D67-4119-A6E2-3F3DC1C6BF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/>
              <a:t>60. léta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FF43445-57D6-41AC-99D2-328CBCC08B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Patříme stále mezi nejlepší na světě.</a:t>
            </a:r>
          </a:p>
          <a:p>
            <a:r>
              <a:rPr lang="cs-CZ" dirty="0"/>
              <a:t>Úspěchy 50. let přilákali mladou generaci v roce 1961 se soutěží účastnilo 115 000 registrovaných mládežnických volejbalistů.</a:t>
            </a:r>
          </a:p>
          <a:p>
            <a:r>
              <a:rPr lang="cs-CZ" dirty="0"/>
              <a:t>2.února 1967 zahájen první ročník nejvyšší soutěže hrán kompletně v halách.</a:t>
            </a:r>
          </a:p>
          <a:p>
            <a:r>
              <a:rPr lang="cs-CZ" dirty="0"/>
              <a:t>Na podzim 1968 odstartoval ročník 68/69 který byl hrán poprvé systémem podzim/jaro.</a:t>
            </a:r>
          </a:p>
          <a:p>
            <a:r>
              <a:rPr lang="cs-CZ" dirty="0"/>
              <a:t>V roce 1963 akceptujeme světová pravidla z roku 1950 muži 243, ženy 224. Do té doby muži 245 a ženy 225.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68111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9F386C5-3D20-4AC7-829E-46061F9AA9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v obrazech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C6B843-D8F6-450D-A05E-C21DDF78C6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https://www.youtube.com/watch?v=s29yFJNsj7o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9582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1D3FEF5-A42F-4D76-A09F-1EFE8561E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cs-CZ" dirty="0"/>
              <a:t>Vznik volejbalu - základní údaje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1B2C82D-881C-4637-AD72-E7BB950E1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9.2.1895</a:t>
            </a:r>
          </a:p>
          <a:p>
            <a:r>
              <a:rPr lang="cs-CZ" dirty="0" err="1"/>
              <a:t>Mintonette</a:t>
            </a:r>
            <a:endParaRPr lang="cs-CZ" dirty="0"/>
          </a:p>
          <a:p>
            <a:r>
              <a:rPr lang="cs-CZ" dirty="0" err="1"/>
              <a:t>Holyoko</a:t>
            </a:r>
            <a:endParaRPr lang="cs-CZ" dirty="0"/>
          </a:p>
          <a:p>
            <a:r>
              <a:rPr lang="cs-CZ" dirty="0"/>
              <a:t>YMCA</a:t>
            </a:r>
          </a:p>
          <a:p>
            <a:r>
              <a:rPr lang="cs-CZ" dirty="0"/>
              <a:t>William G. Morgan a jeho rivalita ze </a:t>
            </a:r>
            <a:r>
              <a:rPr lang="cs-CZ" dirty="0" err="1"/>
              <a:t>Springfieldu</a:t>
            </a:r>
            <a:r>
              <a:rPr lang="cs-CZ" dirty="0"/>
              <a:t>.</a:t>
            </a:r>
          </a:p>
          <a:p>
            <a:r>
              <a:rPr lang="cs-CZ" dirty="0"/>
              <a:t>Fyzicky náročné, ale bezkontaktní.</a:t>
            </a:r>
          </a:p>
        </p:txBody>
      </p:sp>
    </p:spTree>
    <p:extLst>
      <p:ext uri="{BB962C8B-B14F-4D97-AF65-F5344CB8AC3E}">
        <p14:creationId xmlns:p14="http://schemas.microsoft.com/office/powerpoint/2010/main" val="27175053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467FCA-CFAA-4753-A41E-733B7E243A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/>
              <a:t>70. léta období stagnace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6869F6A-CEAD-4E83-8919-577AB17254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828" y="1781558"/>
            <a:ext cx="11353801" cy="4619242"/>
          </a:xfrm>
        </p:spPr>
        <p:txBody>
          <a:bodyPr/>
          <a:lstStyle/>
          <a:p>
            <a:r>
              <a:rPr lang="cs-CZ" dirty="0"/>
              <a:t>Pouhé dvě medaile seniorských týmů(1971 Itálie).</a:t>
            </a:r>
          </a:p>
          <a:p>
            <a:r>
              <a:rPr lang="cs-CZ" dirty="0"/>
              <a:t>Mládežnické úspěchy se nepromítly do seniorských kategorií.</a:t>
            </a:r>
          </a:p>
          <a:p>
            <a:r>
              <a:rPr lang="cs-CZ" dirty="0"/>
              <a:t>Úspěchy našich družstev v PMEZ a PVP.</a:t>
            </a:r>
          </a:p>
          <a:p>
            <a:pPr lvl="1"/>
            <a:r>
              <a:rPr lang="cs-CZ" dirty="0"/>
              <a:t>Družstva Zbrojovky Brno, RH Praha, Dukla Liberec, ČH Bratislava, Aero Odolena Voda</a:t>
            </a:r>
          </a:p>
          <a:p>
            <a:pPr lvl="1"/>
            <a:endParaRPr lang="cs-CZ" dirty="0"/>
          </a:p>
          <a:p>
            <a:r>
              <a:rPr lang="cs-CZ" dirty="0"/>
              <a:t>V sezóně 1970/1971 zavedeny anténky a oficiálním míčem se stal prostějovský GALA – Premiér.</a:t>
            </a:r>
          </a:p>
          <a:p>
            <a:r>
              <a:rPr lang="cs-CZ" dirty="0"/>
              <a:t> Nejlepšími hráči té doby dle anket: Koudelka, </a:t>
            </a:r>
            <a:r>
              <a:rPr lang="cs-CZ" dirty="0" err="1"/>
              <a:t>Petlák</a:t>
            </a:r>
            <a:r>
              <a:rPr lang="cs-CZ" dirty="0"/>
              <a:t>, Tomáš, Novotný. </a:t>
            </a:r>
          </a:p>
          <a:p>
            <a:pPr marL="0" indent="0">
              <a:buNone/>
            </a:pPr>
            <a:r>
              <a:rPr lang="cs-CZ" dirty="0"/>
              <a:t>Ženy: Svobodová Pařízková, Hübnerová, Mifková.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E43EFB1-8FCA-4507-839B-E1E673346D71}"/>
              </a:ext>
            </a:extLst>
          </p:cNvPr>
          <p:cNvSpPr txBox="1">
            <a:spLocks/>
          </p:cNvSpPr>
          <p:nvPr/>
        </p:nvSpPr>
        <p:spPr>
          <a:xfrm>
            <a:off x="838199" y="3294445"/>
            <a:ext cx="11643911" cy="19826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dirty="0"/>
            </a:b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06073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68EBCA-18CA-401C-ABCD-CC2FB550E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" y="500062"/>
            <a:ext cx="12097512" cy="1325563"/>
          </a:xfrm>
        </p:spPr>
        <p:txBody>
          <a:bodyPr>
            <a:normAutofit/>
          </a:bodyPr>
          <a:lstStyle/>
          <a:p>
            <a:r>
              <a:rPr lang="cs-CZ" sz="4000" dirty="0"/>
              <a:t>80. léta období pokračujícího ústupu z mezinárodní scény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07FE54F-2791-4B58-92BB-C9EF227B54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ME Nizozemsko muži 2. místo, Světový pohár 3. místo.</a:t>
            </a:r>
          </a:p>
          <a:p>
            <a:r>
              <a:rPr lang="cs-CZ" dirty="0"/>
              <a:t>ME Belgie ženy 3. místo.</a:t>
            </a:r>
          </a:p>
          <a:p>
            <a:r>
              <a:rPr lang="cs-CZ" dirty="0"/>
              <a:t>V roce 1984 zrušena možnost blokovat podání.</a:t>
            </a:r>
          </a:p>
          <a:p>
            <a:r>
              <a:rPr lang="cs-CZ" dirty="0"/>
              <a:t>V roce 1988 jsou do hry zavedeny tie-breaky.</a:t>
            </a:r>
          </a:p>
          <a:p>
            <a:r>
              <a:rPr lang="cs-CZ" dirty="0"/>
              <a:t>Pokračující úspěchy v PVP PMEZ.</a:t>
            </a:r>
          </a:p>
          <a:p>
            <a:r>
              <a:rPr lang="cs-CZ" dirty="0"/>
              <a:t>V roce 1984/1985 poprvé zavedeno play-</a:t>
            </a:r>
            <a:r>
              <a:rPr lang="cs-CZ" dirty="0" err="1"/>
              <a:t>off</a:t>
            </a:r>
            <a:r>
              <a:rPr lang="cs-CZ" dirty="0"/>
              <a:t>.</a:t>
            </a:r>
          </a:p>
          <a:p>
            <a:r>
              <a:rPr lang="cs-CZ" dirty="0"/>
              <a:t>Kaňka na konci dekády nepostup na ME 1989.</a:t>
            </a:r>
          </a:p>
          <a:p>
            <a:r>
              <a:rPr lang="cs-CZ" dirty="0"/>
              <a:t>Nejlepšími hráči té doby dle anket: Kaláb, Novotný, Krejčí, </a:t>
            </a:r>
            <a:r>
              <a:rPr lang="cs-CZ" dirty="0" err="1"/>
              <a:t>Řeřábek</a:t>
            </a:r>
            <a:r>
              <a:rPr lang="cs-CZ"/>
              <a:t>, Mikyska</a:t>
            </a:r>
            <a:r>
              <a:rPr lang="cs-CZ" dirty="0"/>
              <a:t>. Ženy: Václavíková, Bláhová, </a:t>
            </a:r>
            <a:r>
              <a:rPr lang="cs-CZ" dirty="0" err="1"/>
              <a:t>Krempaská</a:t>
            </a:r>
            <a:r>
              <a:rPr lang="cs-CZ" dirty="0"/>
              <a:t>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5112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76A870-8BED-493E-AED8-D6B61CE01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90. léta – současnost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34339BB-A17D-423F-BEDA-611B1F683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 roce 1990 Vzniká Česká a Slovenská federace volejbalu.</a:t>
            </a:r>
          </a:p>
          <a:p>
            <a:r>
              <a:rPr lang="cs-CZ" dirty="0"/>
              <a:t>Prvním předsedou je Dr. Jan Hronek(následně zvolen do SR CEV)</a:t>
            </a:r>
          </a:p>
          <a:p>
            <a:r>
              <a:rPr lang="cs-CZ" dirty="0"/>
              <a:t>V roce 1993 samostatný Český volejbalový svaz 1. předsedou Ing. Pavel Kučera.</a:t>
            </a:r>
          </a:p>
          <a:p>
            <a:r>
              <a:rPr lang="cs-CZ" dirty="0"/>
              <a:t>Dalšími předsedy svazu </a:t>
            </a:r>
            <a:r>
              <a:rPr lang="cs-CZ" dirty="0" err="1"/>
              <a:t>Lébl</a:t>
            </a:r>
            <a:r>
              <a:rPr lang="cs-CZ" dirty="0"/>
              <a:t>, Haník, Pakosta</a:t>
            </a:r>
          </a:p>
          <a:p>
            <a:r>
              <a:rPr lang="cs-CZ" dirty="0"/>
              <a:t>Úspěchy mužů 2 x 4. místo na ME 99,01</a:t>
            </a:r>
          </a:p>
          <a:p>
            <a:r>
              <a:rPr lang="cs-CZ" dirty="0"/>
              <a:t>Úspěchy žen 2. místo ME 93, 3. místo 97 ME</a:t>
            </a:r>
          </a:p>
        </p:txBody>
      </p:sp>
    </p:spTree>
    <p:extLst>
      <p:ext uri="{BB962C8B-B14F-4D97-AF65-F5344CB8AC3E}">
        <p14:creationId xmlns:p14="http://schemas.microsoft.com/office/powerpoint/2010/main" val="128601668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81D799-547D-4991-BB63-4813E8589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/>
              <a:t>Vývoj v obrazech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68C90A5-FB93-4093-B6D0-565A72533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cs-CZ" dirty="0"/>
          </a:p>
          <a:p>
            <a:r>
              <a:rPr lang="cs-CZ" dirty="0">
                <a:hlinkClick r:id="rId2"/>
              </a:rPr>
              <a:t>https://www.youtube.com/watch?v=WTsPvDi4ZaY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1400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5BE209-E1A2-442C-924E-EF6970C99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/>
              <a:t>Boj o zařazení do programu OH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ED14501-7F89-4CA7-828B-CA82288490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1. snaha – </a:t>
            </a:r>
            <a:r>
              <a:rPr lang="cs-CZ" dirty="0" err="1"/>
              <a:t>předvední</a:t>
            </a:r>
            <a:r>
              <a:rPr lang="cs-CZ" dirty="0"/>
              <a:t> „Amerických sportů“ při OH 1924 v Paříži.</a:t>
            </a:r>
          </a:p>
          <a:p>
            <a:r>
              <a:rPr lang="cs-CZ" dirty="0"/>
              <a:t> Po vzniku FIVB velký tlak, listopad 1948 žádost MOV.</a:t>
            </a:r>
          </a:p>
          <a:p>
            <a:r>
              <a:rPr lang="cs-CZ" dirty="0"/>
              <a:t>V květnu 1949 MOV uznává volejbal jako neolympijský sport.</a:t>
            </a:r>
          </a:p>
          <a:p>
            <a:r>
              <a:rPr lang="cs-CZ" dirty="0"/>
              <a:t>Během OH v Melbourne 1956 člen MOV </a:t>
            </a:r>
            <a:r>
              <a:rPr lang="cs-CZ" dirty="0" err="1"/>
              <a:t>D.C.Stubbs</a:t>
            </a:r>
            <a:r>
              <a:rPr lang="cs-CZ" dirty="0"/>
              <a:t>-USA zasadil o přijetí mezi OH sporty.</a:t>
            </a:r>
          </a:p>
          <a:p>
            <a:r>
              <a:rPr lang="cs-CZ" dirty="0"/>
              <a:t>1957 zasedání MOV v Sofii proběhl ukázkový turnaj =</a:t>
            </a:r>
            <a:r>
              <a:rPr lang="en-US" dirty="0"/>
              <a:t>&gt;</a:t>
            </a:r>
            <a:r>
              <a:rPr lang="cs-CZ" dirty="0"/>
              <a:t> zařazení do mužů i žen do programu OH.</a:t>
            </a:r>
          </a:p>
          <a:p>
            <a:r>
              <a:rPr lang="cs-CZ" dirty="0"/>
              <a:t>Italové (Řím 1960) nesouhlasili</a:t>
            </a:r>
          </a:p>
          <a:p>
            <a:r>
              <a:rPr lang="cs-CZ" dirty="0"/>
              <a:t>Teprve Japonci 1961 na MOV v Athénách přislíbili uspořádat 1. OH turnaj (Tokio 1964). </a:t>
            </a:r>
            <a:r>
              <a:rPr lang="cs-CZ" dirty="0" err="1"/>
              <a:t>Beachvolejbal</a:t>
            </a:r>
            <a:r>
              <a:rPr lang="cs-CZ" dirty="0"/>
              <a:t> 1992 Barcelona.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32545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2B832118-17AB-4BDA-9E27-0319AEEB75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78" y="681037"/>
            <a:ext cx="4239853" cy="306834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765E5F5-0D49-472E-8C4D-5BFEA375D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cs-CZ" dirty="0"/>
            </a:br>
            <a:r>
              <a:rPr lang="cs-CZ" dirty="0"/>
              <a:t>Další významné složky v ČSR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83017B6-DD70-4422-83E8-00358164F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dirty="0"/>
              <a:t>Vysokoškolský</a:t>
            </a:r>
          </a:p>
          <a:p>
            <a:r>
              <a:rPr lang="cs-CZ" dirty="0"/>
              <a:t>Sokolský</a:t>
            </a:r>
          </a:p>
          <a:p>
            <a:r>
              <a:rPr lang="cs-CZ" dirty="0"/>
              <a:t>Ozbrojených složek</a:t>
            </a:r>
          </a:p>
          <a:p>
            <a:r>
              <a:rPr lang="cs-CZ" dirty="0"/>
              <a:t>Bezpečnostních složek</a:t>
            </a:r>
          </a:p>
          <a:p>
            <a:r>
              <a:rPr lang="cs-CZ" dirty="0"/>
              <a:t>Železničářský</a:t>
            </a:r>
          </a:p>
          <a:p>
            <a:r>
              <a:rPr lang="cs-CZ" dirty="0"/>
              <a:t>Trampský</a:t>
            </a:r>
          </a:p>
          <a:p>
            <a:r>
              <a:rPr lang="cs-CZ" dirty="0"/>
              <a:t>AVL</a:t>
            </a:r>
          </a:p>
          <a:p>
            <a:r>
              <a:rPr lang="cs-CZ" dirty="0"/>
              <a:t>Vesnických a zemědělských družstev</a:t>
            </a:r>
          </a:p>
          <a:p>
            <a:r>
              <a:rPr lang="cs-CZ" dirty="0"/>
              <a:t>Zdravotně </a:t>
            </a:r>
            <a:r>
              <a:rPr lang="cs-CZ" dirty="0" err="1"/>
              <a:t>postiužených</a:t>
            </a:r>
            <a:endParaRPr lang="cs-CZ" dirty="0"/>
          </a:p>
          <a:p>
            <a:r>
              <a:rPr lang="cs-CZ" dirty="0"/>
              <a:t>Antuková v. liga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88256C3-7514-47E2-BDBC-140217E073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2035" y="3467684"/>
            <a:ext cx="2926525" cy="284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0436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95E8D6-74F1-4A68-8452-30573C2A1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Použitá </a:t>
            </a:r>
            <a:r>
              <a:rPr lang="cs-CZ" dirty="0" err="1"/>
              <a:t>literutura</a:t>
            </a:r>
            <a:r>
              <a:rPr lang="cs-CZ" dirty="0"/>
              <a:t>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CC1EEB3-427C-4B6D-9969-C643A91329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Vrbenský, Z., </a:t>
            </a:r>
            <a:r>
              <a:rPr lang="cs-CZ" dirty="0" err="1"/>
              <a:t>Ejem</a:t>
            </a:r>
            <a:r>
              <a:rPr lang="cs-CZ" dirty="0"/>
              <a:t>, M., </a:t>
            </a:r>
            <a:r>
              <a:rPr lang="cs-CZ" dirty="0" err="1"/>
              <a:t>Věrtelář</a:t>
            </a:r>
            <a:r>
              <a:rPr lang="cs-CZ" dirty="0"/>
              <a:t>, V., &amp; a kol. (</a:t>
            </a:r>
            <a:r>
              <a:rPr lang="cs-CZ" dirty="0" err="1"/>
              <a:t>b.r</a:t>
            </a:r>
            <a:r>
              <a:rPr lang="cs-CZ" dirty="0"/>
              <a:t>.). </a:t>
            </a:r>
            <a:r>
              <a:rPr lang="cs-CZ" i="1" dirty="0"/>
              <a:t>Zlatá kniha volejbalu</a:t>
            </a:r>
            <a:r>
              <a:rPr lang="cs-CZ" dirty="0"/>
              <a:t>. Získáno 29. září 2020, z https://ipac.svkkl.cz/arl-kl/cs/detail-kl_us_cat-1083471-Zlata-kniha-volejbalu/</a:t>
            </a:r>
          </a:p>
          <a:p>
            <a:r>
              <a:rPr lang="cs-CZ" dirty="0">
                <a:hlinkClick r:id="rId2"/>
              </a:rPr>
              <a:t>https://www.digitalcommonwealth.org/search/commonwealth:6w9273265</a:t>
            </a:r>
            <a:endParaRPr lang="cs-CZ" dirty="0"/>
          </a:p>
          <a:p>
            <a:r>
              <a:rPr lang="cs-CZ" dirty="0">
                <a:hlinkClick r:id="rId3"/>
              </a:rPr>
              <a:t>https://severky.webnode.cz/ymca/</a:t>
            </a:r>
            <a:endParaRPr lang="cs-CZ" dirty="0"/>
          </a:p>
          <a:p>
            <a:r>
              <a:rPr lang="cs-CZ" dirty="0">
                <a:hlinkClick r:id="rId4"/>
              </a:rPr>
              <a:t>https://commons.wikimedia.org/wiki/File:William_G_Morgan,_as_physical_director_of_Holyoke%27s_YMCA.jpg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89760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014D9A-FB33-4CE5-B095-6B6D06B9B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D1ABABBA-52AE-4678-99F9-158E028255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09" y="1439024"/>
            <a:ext cx="6198776" cy="3979952"/>
          </a:xfr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128CDB0-9530-4199-BF44-BBDCBD1BEF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6173" y="365125"/>
            <a:ext cx="2141690" cy="184185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581F88C-B8B0-4655-9A74-373853B352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09" y="1296492"/>
            <a:ext cx="2819400" cy="42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173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1249F3-58AC-49CD-89B6-ECC795DE6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04D98C-D1B0-4213-BE49-94B56C1484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Morgan přizpůsobil prvky z jiných her: tenis, badminton, baseball, basketbal.</a:t>
            </a:r>
          </a:p>
          <a:p>
            <a:r>
              <a:rPr lang="cs-CZ" dirty="0"/>
              <a:t>Rok byla hra zkoušena a upravována.</a:t>
            </a:r>
          </a:p>
          <a:p>
            <a:r>
              <a:rPr lang="cs-CZ" dirty="0"/>
              <a:t>Po roce první ukázka ředitelům YMCA – velký úspěch doporučeno přejmenování na „</a:t>
            </a:r>
            <a:r>
              <a:rPr lang="cs-CZ" dirty="0" err="1"/>
              <a:t>Volley-Ball</a:t>
            </a:r>
            <a:r>
              <a:rPr lang="cs-CZ" dirty="0"/>
              <a:t>“(až od roku 1952 psáno dohromady).</a:t>
            </a:r>
          </a:p>
          <a:p>
            <a:r>
              <a:rPr lang="cs-CZ" dirty="0"/>
              <a:t>Hra byla dotvářena od té doby neustále.</a:t>
            </a:r>
          </a:p>
          <a:p>
            <a:r>
              <a:rPr lang="cs-CZ" dirty="0"/>
              <a:t>1.míč vyrobil místní výrobce </a:t>
            </a:r>
            <a:r>
              <a:rPr lang="cs-CZ" dirty="0" err="1"/>
              <a:t>Splding</a:t>
            </a:r>
            <a:r>
              <a:rPr lang="cs-CZ" dirty="0"/>
              <a:t> 1897 nebo 1900.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18199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D404D2C-7BFB-4256-B3A0-3DC6C002C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4B72E9A4-88D4-4C1A-9317-FED7E30E32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222" y="928767"/>
            <a:ext cx="7817555" cy="5223548"/>
          </a:xfrm>
        </p:spPr>
      </p:pic>
    </p:spTree>
    <p:extLst>
      <p:ext uri="{BB962C8B-B14F-4D97-AF65-F5344CB8AC3E}">
        <p14:creationId xmlns:p14="http://schemas.microsoft.com/office/powerpoint/2010/main" val="24368223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5562A4-36AD-4D3C-AAA4-38975FC60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cs-CZ" dirty="0"/>
              <a:t>Úvodní pravidla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F016A66-1A7D-46A1-ACC5-978940DA4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Hra má 9 </a:t>
            </a:r>
            <a:r>
              <a:rPr lang="cs-CZ" dirty="0" err="1"/>
              <a:t>inningů</a:t>
            </a:r>
            <a:r>
              <a:rPr lang="cs-CZ" dirty="0"/>
              <a:t>.</a:t>
            </a:r>
          </a:p>
          <a:p>
            <a:r>
              <a:rPr lang="cs-CZ" dirty="0"/>
              <a:t>Hřiště 25 x 50 stop, dva čtverce, 4 stopy čára driblingu.</a:t>
            </a:r>
          </a:p>
          <a:p>
            <a:r>
              <a:rPr lang="cs-CZ" dirty="0"/>
              <a:t>Vrchní okraj sítě 6 stop a 6 palců nad zemí.</a:t>
            </a:r>
          </a:p>
          <a:p>
            <a:r>
              <a:rPr lang="cs-CZ" dirty="0"/>
              <a:t>Míč gumová duše pokrytá kůží nebo plátnem obvod 25-27 palců a váha mezi 9-12 uncemi.</a:t>
            </a:r>
          </a:p>
          <a:p>
            <a:r>
              <a:rPr lang="cs-CZ" dirty="0"/>
              <a:t>Průběh hry: jakýkoliv počet hráčů, dotkne-li se míč jakéhokoliv objektu a vrací se do hřiště zůstává ve hře, driblovat znamená odbíjet míč nad sebe, hráči mohli míč mezi sebou odbíjet neomezeně dlouho.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813830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CC2D17-817B-419A-8A3C-EA28ACC3F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00062"/>
            <a:ext cx="10515600" cy="1325563"/>
          </a:xfrm>
        </p:spPr>
        <p:txBody>
          <a:bodyPr/>
          <a:lstStyle/>
          <a:p>
            <a:r>
              <a:rPr lang="cs-CZ" dirty="0"/>
              <a:t>Tři zásadní změny 1900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9ACA57-D0D2-4258-BCC2-29C504750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Zakázán dribling.</a:t>
            </a:r>
          </a:p>
          <a:p>
            <a:r>
              <a:rPr lang="cs-CZ" dirty="0"/>
              <a:t>Zrušeno rozdělení zápasu na </a:t>
            </a:r>
            <a:r>
              <a:rPr lang="cs-CZ" dirty="0" err="1"/>
              <a:t>inningy</a:t>
            </a:r>
            <a:r>
              <a:rPr lang="cs-CZ" dirty="0"/>
              <a:t>.</a:t>
            </a:r>
          </a:p>
          <a:p>
            <a:r>
              <a:rPr lang="cs-CZ" dirty="0"/>
              <a:t>Dle pramenů v 1912 ukončeno neomezené odbíjení, redukce na tři údery.</a:t>
            </a:r>
          </a:p>
          <a:p>
            <a:r>
              <a:rPr lang="cs-CZ" dirty="0"/>
              <a:t>Ostatní změny pravidel reagují na vývoj hry.</a:t>
            </a:r>
          </a:p>
        </p:txBody>
      </p:sp>
    </p:spTree>
    <p:extLst>
      <p:ext uri="{BB962C8B-B14F-4D97-AF65-F5344CB8AC3E}">
        <p14:creationId xmlns:p14="http://schemas.microsoft.com/office/powerpoint/2010/main" val="3448110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544CED7-9743-4241-8CB6-E4AB707EC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81037"/>
            <a:ext cx="10515600" cy="1325563"/>
          </a:xfrm>
        </p:spPr>
        <p:txBody>
          <a:bodyPr/>
          <a:lstStyle/>
          <a:p>
            <a:r>
              <a:rPr lang="cs-CZ" dirty="0"/>
              <a:t>Šíření volejbalu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B5F3DC-1014-467A-9979-0F3CE17DE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První volejbalové základny:</a:t>
            </a:r>
          </a:p>
          <a:p>
            <a:pPr lvl="1"/>
            <a:r>
              <a:rPr lang="cs-CZ" dirty="0"/>
              <a:t>1900: Kanada</a:t>
            </a:r>
          </a:p>
          <a:p>
            <a:pPr lvl="1"/>
            <a:r>
              <a:rPr lang="cs-CZ" dirty="0"/>
              <a:t>1905: Čína</a:t>
            </a:r>
          </a:p>
          <a:p>
            <a:pPr lvl="1"/>
            <a:r>
              <a:rPr lang="cs-CZ" dirty="0"/>
              <a:t>1906: Kuba (zavedena hra v 6 hráčích)</a:t>
            </a:r>
          </a:p>
          <a:p>
            <a:pPr lvl="1"/>
            <a:r>
              <a:rPr lang="cs-CZ" dirty="0"/>
              <a:t>1908: Japonsko</a:t>
            </a:r>
          </a:p>
          <a:p>
            <a:pPr lvl="1"/>
            <a:r>
              <a:rPr lang="cs-CZ" dirty="0"/>
              <a:t>1910: Filipíny</a:t>
            </a:r>
          </a:p>
          <a:p>
            <a:pPr lvl="1"/>
            <a:r>
              <a:rPr lang="cs-CZ" dirty="0"/>
              <a:t>1912: Uruguay</a:t>
            </a:r>
          </a:p>
          <a:p>
            <a:pPr lvl="1"/>
            <a:r>
              <a:rPr lang="cs-CZ" dirty="0"/>
              <a:t>1915: Egypt, Francie, a po první světové válce celá Evropa(armáda + YMCA)</a:t>
            </a:r>
          </a:p>
          <a:p>
            <a:pPr lvl="1"/>
            <a:r>
              <a:rPr lang="cs-CZ" dirty="0"/>
              <a:t>1917: Brazílie</a:t>
            </a:r>
          </a:p>
          <a:p>
            <a:pPr lvl="1"/>
            <a:r>
              <a:rPr lang="cs-CZ" dirty="0"/>
              <a:t>Počátek 20. let minulého století SSSR</a:t>
            </a:r>
          </a:p>
        </p:txBody>
      </p:sp>
    </p:spTree>
    <p:extLst>
      <p:ext uri="{BB962C8B-B14F-4D97-AF65-F5344CB8AC3E}">
        <p14:creationId xmlns:p14="http://schemas.microsoft.com/office/powerpoint/2010/main" val="33624298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4398</TotalTime>
  <Words>1757</Words>
  <Application>Microsoft Office PowerPoint</Application>
  <PresentationFormat>Širokoúhlá obrazovka</PresentationFormat>
  <Paragraphs>196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Motiv Office</vt:lpstr>
      <vt:lpstr>Historie Volejbalu</vt:lpstr>
      <vt:lpstr>Osnova přednášky</vt:lpstr>
      <vt:lpstr>Vznik volejbalu - základní údaje</vt:lpstr>
      <vt:lpstr>Prezentace aplikace PowerPoint</vt:lpstr>
      <vt:lpstr>Prezentace aplikace PowerPoint</vt:lpstr>
      <vt:lpstr>Prezentace aplikace PowerPoint</vt:lpstr>
      <vt:lpstr>Úvodní pravidla</vt:lpstr>
      <vt:lpstr>Tři zásadní změny 1900</vt:lpstr>
      <vt:lpstr>Šíření volejbalu </vt:lpstr>
      <vt:lpstr>Prezentace aplikace PowerPoint</vt:lpstr>
      <vt:lpstr> Šíření volejbalu </vt:lpstr>
      <vt:lpstr> Vznik FIVB</vt:lpstr>
      <vt:lpstr> Vznik FIVB</vt:lpstr>
      <vt:lpstr> Vznik FIVB</vt:lpstr>
      <vt:lpstr> Československo 20. léta </vt:lpstr>
      <vt:lpstr>20. Léta </vt:lpstr>
      <vt:lpstr>Prezentace aplikace PowerPoint</vt:lpstr>
      <vt:lpstr> Československo 30. a 40. léta</vt:lpstr>
      <vt:lpstr> 30. a 40. léta</vt:lpstr>
      <vt:lpstr> 30. a 40. léta</vt:lpstr>
      <vt:lpstr>40. léta </vt:lpstr>
      <vt:lpstr> Historie podání v obrazech </vt:lpstr>
      <vt:lpstr> Československo 50. a 60. léta</vt:lpstr>
      <vt:lpstr>Prezentace aplikace PowerPoint</vt:lpstr>
      <vt:lpstr>Prezentace aplikace PowerPoint</vt:lpstr>
      <vt:lpstr> 50. léta a změna pravidel</vt:lpstr>
      <vt:lpstr>50. léta další pravidla </vt:lpstr>
      <vt:lpstr> 60. léta</vt:lpstr>
      <vt:lpstr>Historie v obrazech</vt:lpstr>
      <vt:lpstr> 70. léta období stagnace </vt:lpstr>
      <vt:lpstr>80. léta období pokračujícího ústupu z mezinárodní scény</vt:lpstr>
      <vt:lpstr>90. léta – současnost </vt:lpstr>
      <vt:lpstr> Vývoj v obrazech</vt:lpstr>
      <vt:lpstr> Boj o zařazení do programu OH</vt:lpstr>
      <vt:lpstr> Další významné složky v ČSR</vt:lpstr>
      <vt:lpstr>Použitá literutura: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Historie Volejbalu</dc:title>
  <dc:creator>Jiří Petrů</dc:creator>
  <cp:lastModifiedBy>Jiří Petrů</cp:lastModifiedBy>
  <cp:revision>57</cp:revision>
  <dcterms:created xsi:type="dcterms:W3CDTF">2020-09-29T09:33:43Z</dcterms:created>
  <dcterms:modified xsi:type="dcterms:W3CDTF">2020-10-13T10:18:51Z</dcterms:modified>
</cp:coreProperties>
</file>