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25"/>
  </p:notesMasterIdLst>
  <p:sldIdLst>
    <p:sldId id="256" r:id="rId2"/>
    <p:sldId id="283" r:id="rId3"/>
    <p:sldId id="281" r:id="rId4"/>
    <p:sldId id="308" r:id="rId5"/>
    <p:sldId id="309" r:id="rId6"/>
    <p:sldId id="310" r:id="rId7"/>
    <p:sldId id="307" r:id="rId8"/>
    <p:sldId id="311" r:id="rId9"/>
    <p:sldId id="295" r:id="rId10"/>
    <p:sldId id="258" r:id="rId11"/>
    <p:sldId id="284" r:id="rId12"/>
    <p:sldId id="285" r:id="rId13"/>
    <p:sldId id="312" r:id="rId14"/>
    <p:sldId id="315" r:id="rId15"/>
    <p:sldId id="317" r:id="rId16"/>
    <p:sldId id="318" r:id="rId17"/>
    <p:sldId id="316" r:id="rId18"/>
    <p:sldId id="319" r:id="rId19"/>
    <p:sldId id="320" r:id="rId20"/>
    <p:sldId id="291" r:id="rId21"/>
    <p:sldId id="293" r:id="rId22"/>
    <p:sldId id="313" r:id="rId23"/>
    <p:sldId id="314"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8" autoAdjust="0"/>
    <p:restoredTop sz="86144" autoAdjust="0"/>
  </p:normalViewPr>
  <p:slideViewPr>
    <p:cSldViewPr>
      <p:cViewPr varScale="1">
        <p:scale>
          <a:sx n="95" d="100"/>
          <a:sy n="95" d="100"/>
        </p:scale>
        <p:origin x="78" y="78"/>
      </p:cViewPr>
      <p:guideLst>
        <p:guide orient="horz" pos="2160"/>
        <p:guide pos="2880"/>
      </p:guideLst>
    </p:cSldViewPr>
  </p:slideViewPr>
  <p:outlineViewPr>
    <p:cViewPr>
      <p:scale>
        <a:sx n="33" d="100"/>
        <a:sy n="33" d="100"/>
      </p:scale>
      <p:origin x="210" y="27666"/>
    </p:cViewPr>
  </p:outlineViewPr>
  <p:notesTextViewPr>
    <p:cViewPr>
      <p:scale>
        <a:sx n="300" d="100"/>
        <a:sy n="3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EB7440-FF96-4AF4-ABFD-8CA020955350}" type="datetimeFigureOut">
              <a:rPr lang="cs-CZ" smtClean="0"/>
              <a:pPr/>
              <a:t>26.10.2020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92764E-6554-4BB3-8E08-0D897ECEAE39}"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9</a:t>
            </a:fld>
            <a:endParaRPr lang="cs-CZ"/>
          </a:p>
        </p:txBody>
      </p:sp>
    </p:spTree>
    <p:extLst>
      <p:ext uri="{BB962C8B-B14F-4D97-AF65-F5344CB8AC3E}">
        <p14:creationId xmlns:p14="http://schemas.microsoft.com/office/powerpoint/2010/main" val="1263998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19</a:t>
            </a:fld>
            <a:endParaRPr lang="cs-CZ"/>
          </a:p>
        </p:txBody>
      </p:sp>
    </p:spTree>
    <p:extLst>
      <p:ext uri="{BB962C8B-B14F-4D97-AF65-F5344CB8AC3E}">
        <p14:creationId xmlns:p14="http://schemas.microsoft.com/office/powerpoint/2010/main" val="1975182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20</a:t>
            </a:fld>
            <a:endParaRPr lang="cs-CZ"/>
          </a:p>
        </p:txBody>
      </p:sp>
    </p:spTree>
    <p:extLst>
      <p:ext uri="{BB962C8B-B14F-4D97-AF65-F5344CB8AC3E}">
        <p14:creationId xmlns:p14="http://schemas.microsoft.com/office/powerpoint/2010/main" val="4112039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21</a:t>
            </a:fld>
            <a:endParaRPr lang="cs-CZ"/>
          </a:p>
        </p:txBody>
      </p:sp>
    </p:spTree>
    <p:extLst>
      <p:ext uri="{BB962C8B-B14F-4D97-AF65-F5344CB8AC3E}">
        <p14:creationId xmlns:p14="http://schemas.microsoft.com/office/powerpoint/2010/main" val="21123871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22</a:t>
            </a:fld>
            <a:endParaRPr lang="cs-CZ"/>
          </a:p>
        </p:txBody>
      </p:sp>
    </p:spTree>
    <p:extLst>
      <p:ext uri="{BB962C8B-B14F-4D97-AF65-F5344CB8AC3E}">
        <p14:creationId xmlns:p14="http://schemas.microsoft.com/office/powerpoint/2010/main" val="680727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23</a:t>
            </a:fld>
            <a:endParaRPr lang="cs-CZ"/>
          </a:p>
        </p:txBody>
      </p:sp>
    </p:spTree>
    <p:extLst>
      <p:ext uri="{BB962C8B-B14F-4D97-AF65-F5344CB8AC3E}">
        <p14:creationId xmlns:p14="http://schemas.microsoft.com/office/powerpoint/2010/main" val="613861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11</a:t>
            </a:fld>
            <a:endParaRPr lang="cs-CZ"/>
          </a:p>
        </p:txBody>
      </p:sp>
    </p:spTree>
    <p:extLst>
      <p:ext uri="{BB962C8B-B14F-4D97-AF65-F5344CB8AC3E}">
        <p14:creationId xmlns:p14="http://schemas.microsoft.com/office/powerpoint/2010/main" val="41120391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12</a:t>
            </a:fld>
            <a:endParaRPr lang="cs-CZ"/>
          </a:p>
        </p:txBody>
      </p:sp>
    </p:spTree>
    <p:extLst>
      <p:ext uri="{BB962C8B-B14F-4D97-AF65-F5344CB8AC3E}">
        <p14:creationId xmlns:p14="http://schemas.microsoft.com/office/powerpoint/2010/main" val="41120391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13</a:t>
            </a:fld>
            <a:endParaRPr lang="cs-CZ"/>
          </a:p>
        </p:txBody>
      </p:sp>
    </p:spTree>
    <p:extLst>
      <p:ext uri="{BB962C8B-B14F-4D97-AF65-F5344CB8AC3E}">
        <p14:creationId xmlns:p14="http://schemas.microsoft.com/office/powerpoint/2010/main" val="3419091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14</a:t>
            </a:fld>
            <a:endParaRPr lang="cs-CZ"/>
          </a:p>
        </p:txBody>
      </p:sp>
    </p:spTree>
    <p:extLst>
      <p:ext uri="{BB962C8B-B14F-4D97-AF65-F5344CB8AC3E}">
        <p14:creationId xmlns:p14="http://schemas.microsoft.com/office/powerpoint/2010/main" val="1112946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15</a:t>
            </a:fld>
            <a:endParaRPr lang="cs-CZ"/>
          </a:p>
        </p:txBody>
      </p:sp>
    </p:spTree>
    <p:extLst>
      <p:ext uri="{BB962C8B-B14F-4D97-AF65-F5344CB8AC3E}">
        <p14:creationId xmlns:p14="http://schemas.microsoft.com/office/powerpoint/2010/main" val="23267549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16</a:t>
            </a:fld>
            <a:endParaRPr lang="cs-CZ"/>
          </a:p>
        </p:txBody>
      </p:sp>
    </p:spTree>
    <p:extLst>
      <p:ext uri="{BB962C8B-B14F-4D97-AF65-F5344CB8AC3E}">
        <p14:creationId xmlns:p14="http://schemas.microsoft.com/office/powerpoint/2010/main" val="39487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17</a:t>
            </a:fld>
            <a:endParaRPr lang="cs-CZ"/>
          </a:p>
        </p:txBody>
      </p:sp>
    </p:spTree>
    <p:extLst>
      <p:ext uri="{BB962C8B-B14F-4D97-AF65-F5344CB8AC3E}">
        <p14:creationId xmlns:p14="http://schemas.microsoft.com/office/powerpoint/2010/main" val="13288911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8A92764E-6554-4BB3-8E08-0D897ECEAE39}" type="slidenum">
              <a:rPr lang="cs-CZ" smtClean="0"/>
              <a:pPr/>
              <a:t>18</a:t>
            </a:fld>
            <a:endParaRPr lang="cs-CZ"/>
          </a:p>
        </p:txBody>
      </p:sp>
    </p:spTree>
    <p:extLst>
      <p:ext uri="{BB962C8B-B14F-4D97-AF65-F5344CB8AC3E}">
        <p14:creationId xmlns:p14="http://schemas.microsoft.com/office/powerpoint/2010/main" val="1897629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Volný tvar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Nadpis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a:t>Klepnutím lze upravit styl předlohy nadpisů.</a:t>
            </a:r>
            <a:endParaRPr kumimoji="0" lang="en-US"/>
          </a:p>
        </p:txBody>
      </p:sp>
      <p:sp>
        <p:nvSpPr>
          <p:cNvPr id="17" name="Podnadpis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AC57A5DF-1266-40EA-9282-1E66B9DE06C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lgn="l">
              <a:defRPr/>
            </a:lvl1pPr>
          </a:lstStyle>
          <a:p>
            <a:r>
              <a:rPr kumimoji="0" lang="cs-CZ"/>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2">
        <a:schemeClr val="bg2"/>
      </p:bgRef>
    </p:bg>
    <p:spTree>
      <p:nvGrpSpPr>
        <p:cNvPr id="1" name=""/>
        <p:cNvGrpSpPr/>
        <p:nvPr/>
      </p:nvGrpSpPr>
      <p:grpSpPr>
        <a:xfrm>
          <a:off x="0" y="0"/>
          <a:ext cx="0" cy="0"/>
          <a:chOff x="0" y="0"/>
          <a:chExt cx="0" cy="0"/>
        </a:xfrm>
      </p:grpSpPr>
      <p:sp>
        <p:nvSpPr>
          <p:cNvPr id="7" name="Volný tvar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Volný tvar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Nadpis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a:t>Klepnutím lze upravit styly předlohy textu.</a:t>
            </a:r>
          </a:p>
        </p:txBody>
      </p:sp>
      <p:sp>
        <p:nvSpPr>
          <p:cNvPr id="4" name="Zástupný symbol pro datum 3"/>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C57A5DF-1266-40EA-9282-1E66B9DE06C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7467600" cy="1143000"/>
          </a:xfrm>
        </p:spPr>
        <p:txBody>
          <a:bodyPr/>
          <a:lstStyle/>
          <a:p>
            <a:r>
              <a:rPr kumimoji="0" lang="cs-CZ"/>
              <a:t>Klepnutím lze upravit styl předlohy nadpisů.</a:t>
            </a:r>
            <a:endParaRPr kumimoji="0" lang="en-US"/>
          </a:p>
        </p:txBody>
      </p:sp>
      <p:sp>
        <p:nvSpPr>
          <p:cNvPr id="3" name="Zástupný symbol pro obsah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4" name="Zástupný symbol pro obsah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a:t>Klepnutím lze upravit styl předlohy nadpisů.</a:t>
            </a:r>
            <a:endParaRPr kumimoji="0" lang="en-US"/>
          </a:p>
        </p:txBody>
      </p:sp>
      <p:sp>
        <p:nvSpPr>
          <p:cNvPr id="3" name="Zástupný symbol pro text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4" name="Zástupný symbol pro text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a:t>Klepnutím lze upravit styly předlohy textu.</a:t>
            </a:r>
          </a:p>
        </p:txBody>
      </p:sp>
      <p:sp>
        <p:nvSpPr>
          <p:cNvPr id="5" name="Zástupný symbol pro obsah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6" name="Zástupný symbol pro obsah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320"/>
            <a:ext cx="7470648" cy="1143000"/>
          </a:xfrm>
        </p:spPr>
        <p:txBody>
          <a:bodyPr anchor="ctr"/>
          <a:lstStyle>
            <a:lvl1pPr algn="l">
              <a:defRPr sz="4600"/>
            </a:lvl1pPr>
          </a:lstStyle>
          <a:p>
            <a:r>
              <a:rPr kumimoji="0" lang="cs-CZ"/>
              <a:t>Klepnutím lze upravit styl předlohy nadpisů.</a:t>
            </a:r>
            <a:endParaRPr kumimoji="0" lang="en-US"/>
          </a:p>
        </p:txBody>
      </p:sp>
      <p:sp>
        <p:nvSpPr>
          <p:cNvPr id="7" name="Zástupný symbol pro datum 6"/>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8" name="Zástupný symbol pro číslo snímku 7"/>
          <p:cNvSpPr>
            <a:spLocks noGrp="1"/>
          </p:cNvSpPr>
          <p:nvPr>
            <p:ph type="sldNum" sz="quarter" idx="11"/>
          </p:nvPr>
        </p:nvSpPr>
        <p:spPr/>
        <p:txBody>
          <a:bodyPr/>
          <a:lstStyle/>
          <a:p>
            <a:fld id="{AC57A5DF-1266-40EA-9282-1E66B9DE06C0}" type="slidenum">
              <a:rPr lang="cs-CZ" smtClean="0"/>
              <a:pPr/>
              <a:t>‹#›</a:t>
            </a:fld>
            <a:endParaRPr lang="cs-CZ"/>
          </a:p>
        </p:txBody>
      </p:sp>
      <p:sp>
        <p:nvSpPr>
          <p:cNvPr id="9" name="Zástupný symbol pro zápatí 8"/>
          <p:cNvSpPr>
            <a:spLocks noGrp="1"/>
          </p:cNvSpPr>
          <p:nvPr>
            <p:ph type="ftr" sz="quarter" idx="12"/>
          </p:nvPr>
        </p:nvSpPr>
        <p:spPr/>
        <p:txBody>
          <a:bodyPr/>
          <a:lstStyle/>
          <a:p>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cs-CZ"/>
              <a:t>Klepnutím lze upravit styl předlohy nadpisů.</a:t>
            </a:r>
            <a:endParaRPr kumimoji="0" lang="en-US"/>
          </a:p>
        </p:txBody>
      </p:sp>
      <p:sp>
        <p:nvSpPr>
          <p:cNvPr id="3" name="Zástupný symbol pro text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a:t>Klepnutím lze upravit styly předlohy textu.</a:t>
            </a:r>
          </a:p>
        </p:txBody>
      </p:sp>
      <p:sp>
        <p:nvSpPr>
          <p:cNvPr id="4" name="Zástupný symbol pro obsah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cs-CZ"/>
              <a:t>Klepnutím lze upravit styly předlohy textu.</a:t>
            </a:r>
          </a:p>
          <a:p>
            <a:pPr lvl="1" eaLnBrk="1" latinLnBrk="0" hangingPunct="1"/>
            <a:r>
              <a:rPr lang="cs-CZ"/>
              <a:t>Druhá úroveň</a:t>
            </a:r>
          </a:p>
          <a:p>
            <a:pPr lvl="2" eaLnBrk="1" latinLnBrk="0" hangingPunct="1"/>
            <a:r>
              <a:rPr lang="cs-CZ"/>
              <a:t>Třetí úroveň</a:t>
            </a:r>
          </a:p>
          <a:p>
            <a:pPr lvl="3" eaLnBrk="1" latinLnBrk="0" hangingPunct="1"/>
            <a:r>
              <a:rPr lang="cs-CZ"/>
              <a:t>Čtvrtá úroveň</a:t>
            </a:r>
          </a:p>
          <a:p>
            <a:pPr lvl="4" eaLnBrk="1" latinLnBrk="0" hangingPunct="1"/>
            <a:r>
              <a:rPr lang="cs-CZ"/>
              <a:t>Pátá úroveň</a:t>
            </a:r>
            <a:endParaRPr kumimoji="0" lang="en-US"/>
          </a:p>
        </p:txBody>
      </p:sp>
      <p:sp>
        <p:nvSpPr>
          <p:cNvPr id="5" name="Zástupný symbol pro datum 4"/>
          <p:cNvSpPr>
            <a:spLocks noGrp="1"/>
          </p:cNvSpPr>
          <p:nvPr>
            <p:ph type="dt" sz="half" idx="10"/>
          </p:nvPr>
        </p:nvSpPr>
        <p:spPr/>
        <p:txBody>
          <a:bodyPr/>
          <a:lstStyle/>
          <a:p>
            <a:fld id="{95EC1D4A-A796-47C3-A63E-CE236FB377E2}" type="datetimeFigureOut">
              <a:rPr lang="cs-CZ" smtClean="0"/>
              <a:pPr/>
              <a:t>26.10.2020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156448" y="6422064"/>
            <a:ext cx="762000" cy="365125"/>
          </a:xfrm>
        </p:spPr>
        <p:txBody>
          <a:bodyPr/>
          <a:lstStyle/>
          <a:p>
            <a:fld id="{AC57A5DF-1266-40EA-9282-1E66B9DE06C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cs-CZ"/>
              <a:t>Klepnutím lze upravit styl předlohy nadpisů.</a:t>
            </a:r>
            <a:endParaRPr kumimoji="0" lang="en-US"/>
          </a:p>
        </p:txBody>
      </p:sp>
      <p:sp>
        <p:nvSpPr>
          <p:cNvPr id="3" name="Zástupný symbol pro obrázek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cs-CZ"/>
              <a:t>Klepnutím na ikonu přidáte obrázek.</a:t>
            </a:r>
            <a:endParaRPr kumimoji="0" lang="en-US" dirty="0"/>
          </a:p>
        </p:txBody>
      </p:sp>
      <p:sp>
        <p:nvSpPr>
          <p:cNvPr id="4" name="Zástupný symbol pro text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a:t>Klepnutím lze upravit styly předlohy textu.</a:t>
            </a:r>
          </a:p>
        </p:txBody>
      </p:sp>
      <p:sp>
        <p:nvSpPr>
          <p:cNvPr id="5" name="Zástupný symbol pro datum 4"/>
          <p:cNvSpPr>
            <a:spLocks noGrp="1"/>
          </p:cNvSpPr>
          <p:nvPr>
            <p:ph type="dt" sz="half" idx="10"/>
          </p:nvPr>
        </p:nvSpPr>
        <p:spPr>
          <a:xfrm>
            <a:off x="457200" y="6422064"/>
            <a:ext cx="2133600" cy="365125"/>
          </a:xfrm>
        </p:spPr>
        <p:txBody>
          <a:bodyPr/>
          <a:lstStyle/>
          <a:p>
            <a:fld id="{95EC1D4A-A796-47C3-A63E-CE236FB377E2}" type="datetimeFigureOut">
              <a:rPr lang="cs-CZ" smtClean="0"/>
              <a:pPr/>
              <a:t>26.10.2020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C57A5DF-1266-40EA-9282-1E66B9DE06C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Volný tvar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Volný tvar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Zástupný symbol pro nadpis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cs-CZ"/>
              <a:t>Klepnutím lze upravit styl předlohy nadpisů.</a:t>
            </a:r>
            <a:endParaRPr kumimoji="0" lang="en-US"/>
          </a:p>
        </p:txBody>
      </p:sp>
      <p:sp>
        <p:nvSpPr>
          <p:cNvPr id="30" name="Zástupný symbol pro text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cs-CZ"/>
              <a:t>Klepnutím lze upravit styly předlohy textu.</a:t>
            </a:r>
          </a:p>
          <a:p>
            <a:pPr lvl="1" eaLnBrk="1" latinLnBrk="0" hangingPunct="1"/>
            <a:r>
              <a:rPr kumimoji="0" lang="cs-CZ"/>
              <a:t>Druhá úroveň</a:t>
            </a:r>
          </a:p>
          <a:p>
            <a:pPr lvl="2" eaLnBrk="1" latinLnBrk="0" hangingPunct="1"/>
            <a:r>
              <a:rPr kumimoji="0" lang="cs-CZ"/>
              <a:t>Třetí úroveň</a:t>
            </a:r>
          </a:p>
          <a:p>
            <a:pPr lvl="3" eaLnBrk="1" latinLnBrk="0" hangingPunct="1"/>
            <a:r>
              <a:rPr kumimoji="0" lang="cs-CZ"/>
              <a:t>Čtvrtá úroveň</a:t>
            </a:r>
          </a:p>
          <a:p>
            <a:pPr lvl="4" eaLnBrk="1" latinLnBrk="0" hangingPunct="1"/>
            <a:r>
              <a:rPr kumimoji="0" lang="cs-CZ"/>
              <a:t>Pátá úroveň</a:t>
            </a:r>
            <a:endParaRPr kumimoji="0" lang="en-US"/>
          </a:p>
        </p:txBody>
      </p:sp>
      <p:sp>
        <p:nvSpPr>
          <p:cNvPr id="10" name="Zástupný symbol pro datum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95EC1D4A-A796-47C3-A63E-CE236FB377E2}" type="datetimeFigureOut">
              <a:rPr lang="cs-CZ" smtClean="0"/>
              <a:pPr/>
              <a:t>26.10.2020</a:t>
            </a:fld>
            <a:endParaRPr lang="cs-CZ"/>
          </a:p>
        </p:txBody>
      </p:sp>
      <p:sp>
        <p:nvSpPr>
          <p:cNvPr id="22" name="Zástupný symbol pro zápatí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cs-CZ"/>
          </a:p>
        </p:txBody>
      </p:sp>
      <p:sp>
        <p:nvSpPr>
          <p:cNvPr id="18" name="Zástupný symbol pro číslo snímk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AC57A5DF-1266-40EA-9282-1E66B9DE06C0}"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a:xfrm>
            <a:off x="539552" y="620688"/>
            <a:ext cx="7992888" cy="4824536"/>
          </a:xfrm>
        </p:spPr>
        <p:txBody>
          <a:bodyPr>
            <a:normAutofit/>
          </a:bodyPr>
          <a:lstStyle/>
          <a:p>
            <a:r>
              <a:rPr lang="cs-CZ" sz="1400" dirty="0">
                <a:solidFill>
                  <a:schemeClr val="tx1"/>
                </a:solidFill>
                <a:latin typeface="Century Gothic" panose="020B0502020202020204" pitchFamily="34" charset="0"/>
                <a:cs typeface="Times New Roman" panose="02020603050405020304" pitchFamily="18" charset="0"/>
              </a:rPr>
              <a:t>              </a:t>
            </a:r>
          </a:p>
        </p:txBody>
      </p:sp>
      <p:sp>
        <p:nvSpPr>
          <p:cNvPr id="5" name="TextovéPole 4"/>
          <p:cNvSpPr txBox="1"/>
          <p:nvPr/>
        </p:nvSpPr>
        <p:spPr>
          <a:xfrm>
            <a:off x="1331640" y="836712"/>
            <a:ext cx="7200800" cy="461665"/>
          </a:xfrm>
          <a:prstGeom prst="rect">
            <a:avLst/>
          </a:prstGeom>
          <a:noFill/>
        </p:spPr>
        <p:txBody>
          <a:bodyPr wrap="square" rtlCol="0">
            <a:spAutoFit/>
          </a:bodyPr>
          <a:lstStyle/>
          <a:p>
            <a:r>
              <a:rPr lang="cs-CZ" sz="2000" b="1" dirty="0"/>
              <a:t> </a:t>
            </a:r>
            <a:r>
              <a:rPr lang="cs-CZ" sz="2400" b="1" dirty="0"/>
              <a:t>Předmět: Sebeobrana specifických skupin</a:t>
            </a:r>
          </a:p>
        </p:txBody>
      </p:sp>
      <p:sp>
        <p:nvSpPr>
          <p:cNvPr id="6" name="TextovéPole 5"/>
          <p:cNvSpPr txBox="1"/>
          <p:nvPr/>
        </p:nvSpPr>
        <p:spPr>
          <a:xfrm>
            <a:off x="1907704" y="1484784"/>
            <a:ext cx="6336704" cy="338554"/>
          </a:xfrm>
          <a:prstGeom prst="rect">
            <a:avLst/>
          </a:prstGeom>
          <a:noFill/>
        </p:spPr>
        <p:txBody>
          <a:bodyPr wrap="square" rtlCol="0">
            <a:spAutoFit/>
          </a:bodyPr>
          <a:lstStyle/>
          <a:p>
            <a:r>
              <a:rPr lang="cs-CZ" sz="1600" dirty="0"/>
              <a:t>       Téma:  Sebeobrana slabozrakých a nevidomých   </a:t>
            </a:r>
          </a:p>
        </p:txBody>
      </p:sp>
      <p:sp>
        <p:nvSpPr>
          <p:cNvPr id="7" name="Obdélník 6"/>
          <p:cNvSpPr/>
          <p:nvPr/>
        </p:nvSpPr>
        <p:spPr>
          <a:xfrm>
            <a:off x="683569" y="3244334"/>
            <a:ext cx="2478014" cy="646331"/>
          </a:xfrm>
          <a:prstGeom prst="rect">
            <a:avLst/>
          </a:prstGeom>
        </p:spPr>
        <p:txBody>
          <a:bodyPr wrap="square">
            <a:spAutoFit/>
          </a:bodyPr>
          <a:lstStyle/>
          <a:p>
            <a:endParaRPr lang="cs-CZ" dirty="0">
              <a:latin typeface="Century Gothic" panose="020B0502020202020204" pitchFamily="34" charset="0"/>
              <a:cs typeface="Times New Roman" panose="02020603050405020304" pitchFamily="18" charset="0"/>
            </a:endParaRPr>
          </a:p>
          <a:p>
            <a:endParaRPr lang="cs-CZ" dirty="0">
              <a:latin typeface="Century Gothic" panose="020B0502020202020204" pitchFamily="34" charset="0"/>
              <a:cs typeface="Times New Roman" panose="02020603050405020304" pitchFamily="18" charset="0"/>
            </a:endParaRPr>
          </a:p>
        </p:txBody>
      </p:sp>
      <p:sp>
        <p:nvSpPr>
          <p:cNvPr id="8" name="Obdélník 7"/>
          <p:cNvSpPr/>
          <p:nvPr/>
        </p:nvSpPr>
        <p:spPr>
          <a:xfrm>
            <a:off x="6660232" y="5805264"/>
            <a:ext cx="2016224" cy="307777"/>
          </a:xfrm>
          <a:prstGeom prst="rect">
            <a:avLst/>
          </a:prstGeom>
        </p:spPr>
        <p:txBody>
          <a:bodyPr wrap="square">
            <a:spAutoFit/>
          </a:bodyPr>
          <a:lstStyle/>
          <a:p>
            <a:r>
              <a:rPr lang="cs-CZ" sz="1400" dirty="0">
                <a:cs typeface="Times New Roman" panose="02020603050405020304" pitchFamily="18" charset="0"/>
              </a:rPr>
              <a:t> Mgr. Martin </a:t>
            </a:r>
            <a:r>
              <a:rPr lang="cs-CZ" sz="1400" dirty="0" err="1">
                <a:cs typeface="Times New Roman" panose="02020603050405020304" pitchFamily="18" charset="0"/>
              </a:rPr>
              <a:t>Zobač</a:t>
            </a:r>
            <a:endParaRPr lang="cs-CZ" sz="1400" dirty="0">
              <a:cs typeface="Times New Roman" panose="02020603050405020304" pitchFamily="18" charset="0"/>
            </a:endParaRPr>
          </a:p>
        </p:txBody>
      </p:sp>
      <p:pic>
        <p:nvPicPr>
          <p:cNvPr id="4" name="Obrázek 3">
            <a:extLst>
              <a:ext uri="{FF2B5EF4-FFF2-40B4-BE49-F238E27FC236}">
                <a16:creationId xmlns:a16="http://schemas.microsoft.com/office/drawing/2014/main" id="{9F87FBBD-ABBE-4F00-8517-CDEF9C396D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021977" y="2017718"/>
            <a:ext cx="5084695" cy="3211482"/>
          </a:xfrm>
          <a:prstGeom prst="rect">
            <a:avLst/>
          </a:prstGeom>
        </p:spPr>
      </p:pic>
    </p:spTree>
    <p:extLst>
      <p:ext uri="{BB962C8B-B14F-4D97-AF65-F5344CB8AC3E}">
        <p14:creationId xmlns:p14="http://schemas.microsoft.com/office/powerpoint/2010/main" val="3506413243"/>
      </p:ext>
    </p:extLst>
  </p:cSld>
  <p:clrMapOvr>
    <a:masterClrMapping/>
  </p:clrMapOvr>
  <mc:AlternateContent xmlns:mc="http://schemas.openxmlformats.org/markup-compatibility/2006" xmlns:p14="http://schemas.microsoft.com/office/powerpoint/2010/main">
    <mc:Choice Requires="p14">
      <p:transition spd="med" p14:dur="700" advTm="4700">
        <p:fade/>
      </p:transition>
    </mc:Choice>
    <mc:Fallback xmlns="">
      <p:transition spd="med" advTm="47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71600" y="476673"/>
            <a:ext cx="6984776" cy="5832688"/>
          </a:xfrm>
        </p:spPr>
        <p:txBody>
          <a:bodyPr>
            <a:normAutofit/>
          </a:bodyPr>
          <a:lstStyle/>
          <a:p>
            <a:pPr>
              <a:buNone/>
            </a:pPr>
            <a:endParaRPr lang="cs-CZ" sz="3200" b="1" dirty="0">
              <a:latin typeface="Arial" panose="020B0604020202020204" pitchFamily="34" charset="0"/>
              <a:cs typeface="Arial" panose="020B0604020202020204" pitchFamily="34" charset="0"/>
            </a:endParaRPr>
          </a:p>
          <a:p>
            <a:pPr>
              <a:buNone/>
            </a:pPr>
            <a:r>
              <a:rPr lang="cs-CZ" sz="1400" b="1" dirty="0">
                <a:solidFill>
                  <a:srgbClr val="00FF00"/>
                </a:solidFill>
                <a:latin typeface="Arial" panose="020B0604020202020204" pitchFamily="34" charset="0"/>
                <a:cs typeface="Arial" panose="020B0604020202020204" pitchFamily="34" charset="0"/>
              </a:rPr>
              <a:t>        </a:t>
            </a:r>
            <a:r>
              <a:rPr lang="cs-CZ" sz="1600" b="1" dirty="0">
                <a:solidFill>
                  <a:srgbClr val="00FF00"/>
                </a:solidFill>
                <a:latin typeface="Arial" panose="020B0604020202020204" pitchFamily="34" charset="0"/>
                <a:cs typeface="Arial" panose="020B0604020202020204" pitchFamily="34" charset="0"/>
              </a:rPr>
              <a:t>Historie výuky sebeobrany pro osoby se ZP v České republice</a:t>
            </a:r>
          </a:p>
          <a:p>
            <a:pPr>
              <a:buNone/>
            </a:pPr>
            <a:r>
              <a:rPr lang="cs-CZ" sz="2200" b="1" dirty="0">
                <a:latin typeface="Arial" panose="020B0604020202020204" pitchFamily="34" charset="0"/>
                <a:cs typeface="Arial" panose="020B0604020202020204" pitchFamily="34" charset="0"/>
              </a:rPr>
              <a:t>      </a:t>
            </a:r>
            <a:endParaRPr lang="cs-CZ" sz="2200" dirty="0">
              <a:latin typeface="Arial" panose="020B0604020202020204" pitchFamily="34" charset="0"/>
              <a:cs typeface="Arial" panose="020B0604020202020204" pitchFamily="34" charset="0"/>
            </a:endParaRPr>
          </a:p>
          <a:p>
            <a:r>
              <a:rPr lang="cs-CZ" sz="1200" dirty="0">
                <a:latin typeface="Arial" panose="020B0604020202020204" pitchFamily="34" charset="0"/>
                <a:cs typeface="Arial" panose="020B0604020202020204" pitchFamily="34" charset="0"/>
              </a:rPr>
              <a:t>2000 Brno – </a:t>
            </a:r>
            <a:r>
              <a:rPr lang="cs-CZ" sz="1200" dirty="0">
                <a:effectLst/>
                <a:latin typeface="Arial" panose="020B0604020202020204" pitchFamily="34" charset="0"/>
                <a:ea typeface="Times New Roman" panose="02020603050405020304" pitchFamily="18" charset="0"/>
                <a:cs typeface="Arial" panose="020B0604020202020204" pitchFamily="34" charset="0"/>
              </a:rPr>
              <a:t>Masarykova Univerzita zřídila Středisko pro pomoc studentům se specifickými nároky </a:t>
            </a:r>
            <a:r>
              <a:rPr lang="cs-CZ" sz="1200" i="1" dirty="0" err="1">
                <a:effectLst/>
                <a:latin typeface="Arial" panose="020B0604020202020204" pitchFamily="34" charset="0"/>
                <a:ea typeface="Times New Roman" panose="02020603050405020304" pitchFamily="18" charset="0"/>
                <a:cs typeface="Arial" panose="020B0604020202020204" pitchFamily="34" charset="0"/>
              </a:rPr>
              <a:t>Teiresiás</a:t>
            </a:r>
            <a:r>
              <a:rPr lang="cs-CZ" sz="1200" i="1" dirty="0">
                <a:effectLst/>
                <a:latin typeface="Arial" panose="020B0604020202020204" pitchFamily="34" charset="0"/>
                <a:ea typeface="Times New Roman" panose="02020603050405020304" pitchFamily="18" charset="0"/>
                <a:cs typeface="Arial" panose="020B0604020202020204" pitchFamily="34" charset="0"/>
              </a:rPr>
              <a:t> </a:t>
            </a:r>
            <a:r>
              <a:rPr lang="cs-CZ" sz="1200" dirty="0">
                <a:effectLst/>
                <a:latin typeface="Arial" panose="020B0604020202020204" pitchFamily="34" charset="0"/>
                <a:ea typeface="Times New Roman" panose="02020603050405020304" pitchFamily="18" charset="0"/>
                <a:cs typeface="Arial" panose="020B0604020202020204" pitchFamily="34" charset="0"/>
              </a:rPr>
              <a:t>(jeho úkolem je zajišťovat, aby studijní obory akreditované na univerzitě byly v největší možné míře přístupné také studentům nevidomým a slabozrakým, neslyšícím a nedoslýchavým, s pohybovým handicapem, případně jinak postiženým)</a:t>
            </a:r>
          </a:p>
          <a:p>
            <a:pPr marL="36576" indent="0">
              <a:buNone/>
            </a:pPr>
            <a:endParaRPr lang="cs-CZ" sz="1200" dirty="0">
              <a:latin typeface="Arial" panose="020B0604020202020204" pitchFamily="34" charset="0"/>
              <a:cs typeface="Arial" panose="020B0604020202020204" pitchFamily="34" charset="0"/>
            </a:endParaRPr>
          </a:p>
          <a:p>
            <a:r>
              <a:rPr lang="cs-CZ" sz="1200" dirty="0">
                <a:latin typeface="Arial" panose="020B0604020202020204" pitchFamily="34" charset="0"/>
                <a:cs typeface="Arial" panose="020B0604020202020204" pitchFamily="34" charset="0"/>
              </a:rPr>
              <a:t>2005 Brno – Kurz </a:t>
            </a:r>
            <a:r>
              <a:rPr lang="cs-CZ" sz="1200" dirty="0">
                <a:effectLst/>
                <a:latin typeface="Arial" panose="020B0604020202020204" pitchFamily="34" charset="0"/>
                <a:ea typeface="Times New Roman" panose="02020603050405020304" pitchFamily="18" charset="0"/>
                <a:cs typeface="Arial" panose="020B0604020202020204" pitchFamily="34" charset="0"/>
              </a:rPr>
              <a:t>„Sebeobrana a </a:t>
            </a:r>
            <a:r>
              <a:rPr lang="cs-CZ" sz="1200" dirty="0" err="1">
                <a:effectLst/>
                <a:latin typeface="Arial" panose="020B0604020202020204" pitchFamily="34" charset="0"/>
                <a:ea typeface="Times New Roman" panose="02020603050405020304" pitchFamily="18" charset="0"/>
                <a:cs typeface="Arial" panose="020B0604020202020204" pitchFamily="34" charset="0"/>
              </a:rPr>
              <a:t>úpolové</a:t>
            </a:r>
            <a:r>
              <a:rPr lang="cs-CZ" sz="1200" dirty="0">
                <a:effectLst/>
                <a:latin typeface="Arial" panose="020B0604020202020204" pitchFamily="34" charset="0"/>
                <a:ea typeface="Times New Roman" panose="02020603050405020304" pitchFamily="18" charset="0"/>
                <a:cs typeface="Arial" panose="020B0604020202020204" pitchFamily="34" charset="0"/>
              </a:rPr>
              <a:t> aktivity“, doc. Zdenko Reguli (</a:t>
            </a:r>
            <a:r>
              <a:rPr lang="cs-CZ" sz="1200" dirty="0" err="1">
                <a:effectLst/>
                <a:latin typeface="Arial" panose="020B0604020202020204" pitchFamily="34" charset="0"/>
                <a:ea typeface="Times New Roman" panose="02020603050405020304" pitchFamily="18" charset="0"/>
                <a:cs typeface="Arial" panose="020B0604020202020204" pitchFamily="34" charset="0"/>
              </a:rPr>
              <a:t>FSpS</a:t>
            </a:r>
            <a:r>
              <a:rPr lang="cs-CZ" sz="1200" dirty="0">
                <a:effectLst/>
                <a:latin typeface="Arial" panose="020B0604020202020204" pitchFamily="34" charset="0"/>
                <a:ea typeface="Times New Roman" panose="02020603050405020304" pitchFamily="18" charset="0"/>
                <a:cs typeface="Arial" panose="020B0604020202020204" pitchFamily="34" charset="0"/>
              </a:rPr>
              <a:t> MU)</a:t>
            </a:r>
          </a:p>
          <a:p>
            <a:endParaRPr lang="cs-CZ" sz="1200" dirty="0">
              <a:effectLst/>
              <a:latin typeface="Arial" panose="020B0604020202020204" pitchFamily="34" charset="0"/>
              <a:ea typeface="Times New Roman" panose="02020603050405020304" pitchFamily="18" charset="0"/>
              <a:cs typeface="Arial" panose="020B0604020202020204" pitchFamily="34" charset="0"/>
            </a:endParaRPr>
          </a:p>
          <a:p>
            <a:r>
              <a:rPr lang="cs-CZ" sz="1200" dirty="0">
                <a:latin typeface="Arial" panose="020B0604020202020204" pitchFamily="34" charset="0"/>
                <a:cs typeface="Arial" panose="020B0604020202020204" pitchFamily="34" charset="0"/>
              </a:rPr>
              <a:t>2008 Praha – Seminář  sebeobrany pro osoby se zrakovým postižením, Akademie EMBAS WT</a:t>
            </a:r>
          </a:p>
          <a:p>
            <a:endParaRPr lang="cs-CZ" sz="1200" dirty="0">
              <a:latin typeface="Arial" panose="020B0604020202020204" pitchFamily="34" charset="0"/>
              <a:cs typeface="Arial" panose="020B0604020202020204" pitchFamily="34" charset="0"/>
            </a:endParaRPr>
          </a:p>
          <a:p>
            <a:r>
              <a:rPr lang="cs-CZ" sz="1200" dirty="0">
                <a:effectLst/>
                <a:latin typeface="Arial" panose="020B0604020202020204" pitchFamily="34" charset="0"/>
                <a:ea typeface="Times New Roman" panose="02020603050405020304" pitchFamily="18" charset="0"/>
                <a:cs typeface="Arial" panose="020B0604020202020204" pitchFamily="34" charset="0"/>
              </a:rPr>
              <a:t>2013/2014 Brno </a:t>
            </a:r>
            <a:r>
              <a:rPr lang="cs-CZ" sz="1200" dirty="0">
                <a:latin typeface="Arial" panose="020B0604020202020204" pitchFamily="34" charset="0"/>
                <a:cs typeface="Arial" panose="020B0604020202020204" pitchFamily="34" charset="0"/>
              </a:rPr>
              <a:t>– Kurz sebeobrany pro osoby se zrakovým postižením, Evropská </a:t>
            </a:r>
            <a:r>
              <a:rPr lang="cs-CZ" sz="1200" dirty="0" err="1">
                <a:latin typeface="Arial" panose="020B0604020202020204" pitchFamily="34" charset="0"/>
                <a:cs typeface="Arial" panose="020B0604020202020204" pitchFamily="34" charset="0"/>
              </a:rPr>
              <a:t>Wing</a:t>
            </a:r>
            <a:r>
              <a:rPr lang="cs-CZ" sz="1200" dirty="0">
                <a:latin typeface="Arial" panose="020B0604020202020204" pitchFamily="34" charset="0"/>
                <a:cs typeface="Arial" panose="020B0604020202020204" pitchFamily="34" charset="0"/>
              </a:rPr>
              <a:t> </a:t>
            </a:r>
            <a:r>
              <a:rPr lang="cs-CZ" sz="1200" dirty="0" err="1">
                <a:latin typeface="Arial" panose="020B0604020202020204" pitchFamily="34" charset="0"/>
                <a:cs typeface="Arial" panose="020B0604020202020204" pitchFamily="34" charset="0"/>
              </a:rPr>
              <a:t>Tsun</a:t>
            </a:r>
            <a:r>
              <a:rPr lang="cs-CZ" sz="1200" dirty="0">
                <a:latin typeface="Arial" panose="020B0604020202020204" pitchFamily="34" charset="0"/>
                <a:cs typeface="Arial" panose="020B0604020202020204" pitchFamily="34" charset="0"/>
              </a:rPr>
              <a:t> Organizace (EWTO)</a:t>
            </a:r>
          </a:p>
          <a:p>
            <a:endParaRPr lang="cs-CZ" sz="1200" dirty="0">
              <a:latin typeface="Arial" panose="020B0604020202020204" pitchFamily="34" charset="0"/>
              <a:cs typeface="Arial" panose="020B0604020202020204" pitchFamily="34" charset="0"/>
            </a:endParaRPr>
          </a:p>
          <a:p>
            <a:r>
              <a:rPr lang="cs-CZ" sz="1200" dirty="0">
                <a:effectLst/>
                <a:latin typeface="Arial" panose="020B0604020202020204" pitchFamily="34" charset="0"/>
                <a:ea typeface="Times New Roman" panose="02020603050405020304" pitchFamily="18" charset="0"/>
                <a:cs typeface="Arial" panose="020B0604020202020204" pitchFamily="34" charset="0"/>
              </a:rPr>
              <a:t>2014 </a:t>
            </a:r>
            <a:r>
              <a:rPr lang="cs-CZ" sz="1200" dirty="0">
                <a:latin typeface="Arial" panose="020B0604020202020204" pitchFamily="34" charset="0"/>
                <a:cs typeface="Arial" panose="020B0604020202020204" pitchFamily="34" charset="0"/>
              </a:rPr>
              <a:t>– Pilotní seminář pro osoby se zrakovým postižením, Mgr. Jitka Čihounková </a:t>
            </a:r>
            <a:r>
              <a:rPr lang="cs-CZ" sz="1200" dirty="0">
                <a:effectLst/>
                <a:latin typeface="Arial" panose="020B0604020202020204" pitchFamily="34" charset="0"/>
                <a:ea typeface="Times New Roman" panose="02020603050405020304" pitchFamily="18" charset="0"/>
                <a:cs typeface="Arial" panose="020B0604020202020204" pitchFamily="34" charset="0"/>
              </a:rPr>
              <a:t>(</a:t>
            </a:r>
            <a:r>
              <a:rPr lang="cs-CZ" sz="1200" dirty="0" err="1">
                <a:effectLst/>
                <a:latin typeface="Arial" panose="020B0604020202020204" pitchFamily="34" charset="0"/>
                <a:ea typeface="Times New Roman" panose="02020603050405020304" pitchFamily="18" charset="0"/>
                <a:cs typeface="Arial" panose="020B0604020202020204" pitchFamily="34" charset="0"/>
              </a:rPr>
              <a:t>FSpS</a:t>
            </a:r>
            <a:r>
              <a:rPr lang="cs-CZ" sz="1200" dirty="0">
                <a:effectLst/>
                <a:latin typeface="Arial" panose="020B0604020202020204" pitchFamily="34" charset="0"/>
                <a:ea typeface="Times New Roman" panose="02020603050405020304" pitchFamily="18" charset="0"/>
                <a:cs typeface="Arial" panose="020B0604020202020204" pitchFamily="34" charset="0"/>
              </a:rPr>
              <a:t> MU)</a:t>
            </a:r>
          </a:p>
          <a:p>
            <a:endParaRPr lang="cs-CZ" sz="1200" dirty="0">
              <a:effectLst/>
              <a:latin typeface="Arial" panose="020B0604020202020204" pitchFamily="34" charset="0"/>
              <a:ea typeface="Times New Roman" panose="02020603050405020304" pitchFamily="18" charset="0"/>
              <a:cs typeface="Arial" panose="020B0604020202020204" pitchFamily="34" charset="0"/>
            </a:endParaRPr>
          </a:p>
          <a:p>
            <a:r>
              <a:rPr lang="cs-CZ" sz="1200" dirty="0">
                <a:effectLst/>
                <a:latin typeface="Arial" panose="020B0604020202020204" pitchFamily="34" charset="0"/>
                <a:ea typeface="Times New Roman" panose="02020603050405020304" pitchFamily="18" charset="0"/>
                <a:cs typeface="Arial" panose="020B0604020202020204" pitchFamily="34" charset="0"/>
              </a:rPr>
              <a:t>2014 </a:t>
            </a:r>
            <a:r>
              <a:rPr lang="cs-CZ" sz="1200" dirty="0">
                <a:latin typeface="Arial" panose="020B0604020202020204" pitchFamily="34" charset="0"/>
                <a:cs typeface="Arial" panose="020B0604020202020204" pitchFamily="34" charset="0"/>
              </a:rPr>
              <a:t>– „Seminář pro zrakově postižené“, Mgr. Jitka Čihounková, PhDr. </a:t>
            </a:r>
            <a:r>
              <a:rPr lang="cs-CZ" sz="1200" dirty="0" err="1">
                <a:latin typeface="Arial" panose="020B0604020202020204" pitchFamily="34" charset="0"/>
                <a:cs typeface="Arial" panose="020B0604020202020204" pitchFamily="34" charset="0"/>
              </a:rPr>
              <a:t>Bugala</a:t>
            </a:r>
            <a:r>
              <a:rPr lang="cs-CZ" sz="1200" dirty="0">
                <a:latin typeface="Arial" panose="020B0604020202020204" pitchFamily="34" charset="0"/>
                <a:cs typeface="Arial" panose="020B0604020202020204" pitchFamily="34" charset="0"/>
              </a:rPr>
              <a:t> </a:t>
            </a:r>
            <a:r>
              <a:rPr lang="cs-CZ" sz="1200" dirty="0">
                <a:effectLst/>
                <a:latin typeface="Arial" panose="020B0604020202020204" pitchFamily="34" charset="0"/>
                <a:ea typeface="Times New Roman" panose="02020603050405020304" pitchFamily="18" charset="0"/>
                <a:cs typeface="Arial" panose="020B0604020202020204" pitchFamily="34" charset="0"/>
              </a:rPr>
              <a:t>(</a:t>
            </a:r>
            <a:r>
              <a:rPr lang="cs-CZ" sz="1200" dirty="0" err="1">
                <a:effectLst/>
                <a:latin typeface="Arial" panose="020B0604020202020204" pitchFamily="34" charset="0"/>
                <a:ea typeface="Times New Roman" panose="02020603050405020304" pitchFamily="18" charset="0"/>
                <a:cs typeface="Arial" panose="020B0604020202020204" pitchFamily="34" charset="0"/>
              </a:rPr>
              <a:t>FSpS</a:t>
            </a:r>
            <a:r>
              <a:rPr lang="cs-CZ" sz="1200" dirty="0">
                <a:effectLst/>
                <a:latin typeface="Arial" panose="020B0604020202020204" pitchFamily="34" charset="0"/>
                <a:ea typeface="Times New Roman" panose="02020603050405020304" pitchFamily="18" charset="0"/>
                <a:cs typeface="Arial" panose="020B0604020202020204" pitchFamily="34" charset="0"/>
              </a:rPr>
              <a:t> MU) a Jan </a:t>
            </a:r>
            <a:r>
              <a:rPr lang="cs-CZ" sz="1200" dirty="0" err="1">
                <a:effectLst/>
                <a:latin typeface="Arial" panose="020B0604020202020204" pitchFamily="34" charset="0"/>
                <a:ea typeface="Times New Roman" panose="02020603050405020304" pitchFamily="18" charset="0"/>
                <a:cs typeface="Arial" panose="020B0604020202020204" pitchFamily="34" charset="0"/>
              </a:rPr>
              <a:t>Outlý</a:t>
            </a:r>
            <a:r>
              <a:rPr lang="cs-CZ" sz="1200" dirty="0">
                <a:effectLst/>
                <a:latin typeface="Arial" panose="020B0604020202020204" pitchFamily="34" charset="0"/>
                <a:ea typeface="Times New Roman" panose="02020603050405020304" pitchFamily="18" charset="0"/>
                <a:cs typeface="Arial" panose="020B0604020202020204" pitchFamily="34" charset="0"/>
              </a:rPr>
              <a:t> (EWTO)</a:t>
            </a:r>
          </a:p>
          <a:p>
            <a:endParaRPr lang="cs-CZ" sz="1200" dirty="0">
              <a:effectLst/>
              <a:latin typeface="Arial" panose="020B0604020202020204" pitchFamily="34" charset="0"/>
              <a:ea typeface="Times New Roman" panose="02020603050405020304" pitchFamily="18" charset="0"/>
              <a:cs typeface="Arial" panose="020B0604020202020204" pitchFamily="34" charset="0"/>
            </a:endParaRPr>
          </a:p>
          <a:p>
            <a:r>
              <a:rPr lang="cs-CZ" sz="1200" dirty="0">
                <a:effectLst/>
                <a:latin typeface="Arial" panose="020B0604020202020204" pitchFamily="34" charset="0"/>
                <a:ea typeface="Times New Roman" panose="02020603050405020304" pitchFamily="18" charset="0"/>
                <a:cs typeface="Arial" panose="020B0604020202020204" pitchFamily="34" charset="0"/>
              </a:rPr>
              <a:t>Další roky jednodenní semináře Mgr. </a:t>
            </a:r>
            <a:r>
              <a:rPr lang="cs-CZ" sz="1200" dirty="0" err="1">
                <a:effectLst/>
                <a:latin typeface="Arial" panose="020B0604020202020204" pitchFamily="34" charset="0"/>
                <a:ea typeface="Times New Roman" panose="02020603050405020304" pitchFamily="18" charset="0"/>
                <a:cs typeface="Arial" panose="020B0604020202020204" pitchFamily="34" charset="0"/>
              </a:rPr>
              <a:t>Čihounková</a:t>
            </a:r>
            <a:r>
              <a:rPr lang="cs-CZ" sz="1200" dirty="0">
                <a:effectLst/>
                <a:latin typeface="Arial" panose="020B0604020202020204" pitchFamily="34" charset="0"/>
                <a:ea typeface="Times New Roman" panose="02020603050405020304" pitchFamily="18" charset="0"/>
                <a:cs typeface="Arial" panose="020B0604020202020204" pitchFamily="34" charset="0"/>
              </a:rPr>
              <a:t>, </a:t>
            </a:r>
            <a:r>
              <a:rPr lang="cs-CZ" sz="1200" dirty="0" err="1">
                <a:effectLst/>
                <a:latin typeface="Arial" panose="020B0604020202020204" pitchFamily="34" charset="0"/>
                <a:ea typeface="Times New Roman" panose="02020603050405020304" pitchFamily="18" charset="0"/>
                <a:cs typeface="Arial" panose="020B0604020202020204" pitchFamily="34" charset="0"/>
              </a:rPr>
              <a:t>Zobač</a:t>
            </a:r>
            <a:r>
              <a:rPr lang="cs-CZ" sz="1200" dirty="0">
                <a:effectLst/>
                <a:latin typeface="Arial" panose="020B0604020202020204" pitchFamily="34" charset="0"/>
                <a:ea typeface="Times New Roman" panose="02020603050405020304" pitchFamily="18" charset="0"/>
                <a:cs typeface="Arial" panose="020B0604020202020204" pitchFamily="34" charset="0"/>
              </a:rPr>
              <a:t>…</a:t>
            </a:r>
          </a:p>
          <a:p>
            <a:endParaRPr lang="cs-CZ" sz="1200" dirty="0"/>
          </a:p>
        </p:txBody>
      </p:sp>
    </p:spTree>
    <p:extLst>
      <p:ext uri="{BB962C8B-B14F-4D97-AF65-F5344CB8AC3E}">
        <p14:creationId xmlns:p14="http://schemas.microsoft.com/office/powerpoint/2010/main" val="1123729679"/>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76672"/>
            <a:ext cx="7992888" cy="6048671"/>
          </a:xfrm>
        </p:spPr>
        <p:txBody>
          <a:bodyPr>
            <a:normAutofit fontScale="32500" lnSpcReduction="20000"/>
          </a:bodyPr>
          <a:lstStyle/>
          <a:p>
            <a:pPr>
              <a:buNone/>
            </a:pPr>
            <a:endParaRPr lang="cs-CZ" dirty="0">
              <a:latin typeface="Times New Roman" panose="02020603050405020304" pitchFamily="18" charset="0"/>
              <a:cs typeface="Times New Roman" panose="02020603050405020304" pitchFamily="18" charset="0"/>
            </a:endParaRPr>
          </a:p>
          <a:p>
            <a:pPr>
              <a:buNone/>
            </a:pPr>
            <a:endParaRPr lang="cs-CZ" sz="3400" b="1" dirty="0">
              <a:solidFill>
                <a:srgbClr val="00FF00"/>
              </a:solidFill>
              <a:latin typeface="Times New Roman" panose="02020603050405020304" pitchFamily="18" charset="0"/>
              <a:cs typeface="Times New Roman" panose="02020603050405020304" pitchFamily="18" charset="0"/>
            </a:endParaRPr>
          </a:p>
          <a:p>
            <a:pPr>
              <a:buNone/>
            </a:pPr>
            <a:r>
              <a:rPr lang="cs-CZ" sz="3400" b="1" dirty="0">
                <a:solidFill>
                  <a:srgbClr val="00FF00"/>
                </a:solidFill>
                <a:latin typeface="Arial" panose="020B0604020202020204" pitchFamily="34" charset="0"/>
                <a:cs typeface="Arial" panose="020B0604020202020204" pitchFamily="34" charset="0"/>
              </a:rPr>
              <a:t>                             </a:t>
            </a:r>
            <a:endParaRPr lang="cs-CZ" sz="5500" b="1" dirty="0">
              <a:solidFill>
                <a:srgbClr val="00FF00"/>
              </a:solidFill>
              <a:latin typeface="Arial" panose="020B0604020202020204" pitchFamily="34" charset="0"/>
              <a:cs typeface="Arial" panose="020B0604020202020204" pitchFamily="34" charset="0"/>
            </a:endParaRPr>
          </a:p>
          <a:p>
            <a:pPr>
              <a:buNone/>
            </a:pPr>
            <a:r>
              <a:rPr lang="cs-CZ" sz="5500" b="1" dirty="0">
                <a:solidFill>
                  <a:srgbClr val="00FF00"/>
                </a:solidFill>
                <a:latin typeface="Arial" panose="020B0604020202020204" pitchFamily="34" charset="0"/>
                <a:cs typeface="Arial" panose="020B0604020202020204" pitchFamily="34" charset="0"/>
              </a:rPr>
              <a:t>                        </a:t>
            </a:r>
            <a:r>
              <a:rPr lang="cs-CZ" sz="6200" b="1" dirty="0">
                <a:solidFill>
                  <a:srgbClr val="00FF00"/>
                </a:solidFill>
                <a:latin typeface="Arial" panose="020B0604020202020204" pitchFamily="34" charset="0"/>
                <a:cs typeface="Arial" panose="020B0604020202020204" pitchFamily="34" charset="0"/>
              </a:rPr>
              <a:t>Sebeobrana osob se zrakovým postižením</a:t>
            </a:r>
            <a:endParaRPr lang="pl-PL" sz="6200" dirty="0">
              <a:latin typeface="Arial" panose="020B0604020202020204" pitchFamily="34" charset="0"/>
              <a:cs typeface="Arial" panose="020B0604020202020204" pitchFamily="34" charset="0"/>
            </a:endParaRPr>
          </a:p>
          <a:p>
            <a:pPr>
              <a:buNone/>
            </a:pPr>
            <a:endParaRPr lang="pl-PL" sz="5600" dirty="0">
              <a:latin typeface="Arial" panose="020B0604020202020204" pitchFamily="34" charset="0"/>
              <a:cs typeface="Arial" panose="020B0604020202020204" pitchFamily="34" charset="0"/>
            </a:endParaRPr>
          </a:p>
          <a:p>
            <a:pPr>
              <a:buNone/>
            </a:pPr>
            <a:r>
              <a:rPr lang="cs-CZ" sz="6400" dirty="0">
                <a:solidFill>
                  <a:srgbClr val="FFC000"/>
                </a:solidFill>
                <a:latin typeface="Arial" panose="020B0604020202020204" pitchFamily="34" charset="0"/>
                <a:cs typeface="Arial" panose="020B0604020202020204" pitchFamily="34" charset="0"/>
              </a:rPr>
              <a:t>     </a:t>
            </a:r>
          </a:p>
          <a:p>
            <a:pPr>
              <a:buNone/>
            </a:pPr>
            <a:r>
              <a:rPr lang="cs-CZ" sz="4900" dirty="0">
                <a:latin typeface="Arial" panose="020B0604020202020204" pitchFamily="34" charset="0"/>
                <a:cs typeface="Arial" panose="020B0604020202020204" pitchFamily="34" charset="0"/>
              </a:rPr>
              <a:t>     Pro svůj handicap jsou snadnějšími cíli pro útočníky. </a:t>
            </a:r>
          </a:p>
          <a:p>
            <a:pPr>
              <a:buNone/>
            </a:pPr>
            <a:endParaRPr lang="cs-CZ" sz="4900" dirty="0">
              <a:latin typeface="Arial" panose="020B0604020202020204" pitchFamily="34" charset="0"/>
              <a:cs typeface="Arial" panose="020B0604020202020204" pitchFamily="34" charset="0"/>
            </a:endParaRPr>
          </a:p>
          <a:p>
            <a:pPr>
              <a:buNone/>
            </a:pPr>
            <a:endParaRPr lang="cs-CZ" sz="4900" dirty="0">
              <a:latin typeface="Arial" panose="020B0604020202020204" pitchFamily="34" charset="0"/>
              <a:cs typeface="Arial" panose="020B0604020202020204" pitchFamily="34" charset="0"/>
            </a:endParaRPr>
          </a:p>
          <a:p>
            <a:pPr>
              <a:buNone/>
            </a:pPr>
            <a:r>
              <a:rPr lang="cs-CZ" sz="4900" dirty="0">
                <a:latin typeface="Arial" panose="020B0604020202020204" pitchFamily="34" charset="0"/>
                <a:cs typeface="Arial" panose="020B0604020202020204" pitchFamily="34" charset="0"/>
              </a:rPr>
              <a:t>     </a:t>
            </a:r>
            <a:r>
              <a:rPr lang="cs-CZ" sz="6200" b="1" dirty="0">
                <a:solidFill>
                  <a:srgbClr val="FF0000"/>
                </a:solidFill>
                <a:latin typeface="Arial" panose="020B0604020202020204" pitchFamily="34" charset="0"/>
                <a:cs typeface="Arial" panose="020B0604020202020204" pitchFamily="34" charset="0"/>
              </a:rPr>
              <a:t>Hrozby:</a:t>
            </a:r>
          </a:p>
          <a:p>
            <a:pPr>
              <a:buNone/>
            </a:pPr>
            <a:endParaRPr lang="cs-CZ" sz="4900" b="1" dirty="0">
              <a:solidFill>
                <a:srgbClr val="FFC000"/>
              </a:solidFill>
              <a:latin typeface="Arial" panose="020B0604020202020204" pitchFamily="34" charset="0"/>
              <a:cs typeface="Arial" panose="020B0604020202020204" pitchFamily="34" charset="0"/>
            </a:endParaRPr>
          </a:p>
          <a:p>
            <a:pPr>
              <a:buNone/>
            </a:pPr>
            <a:r>
              <a:rPr lang="cs-CZ" sz="4900" dirty="0">
                <a:latin typeface="Arial" panose="020B0604020202020204" pitchFamily="34" charset="0"/>
                <a:cs typeface="Arial" panose="020B0604020202020204" pitchFamily="34" charset="0"/>
              </a:rPr>
              <a:t>     </a:t>
            </a:r>
            <a:r>
              <a:rPr lang="cs-CZ" sz="6200" i="1" dirty="0">
                <a:solidFill>
                  <a:srgbClr val="FFC000"/>
                </a:solidFill>
                <a:latin typeface="Arial" panose="020B0604020202020204" pitchFamily="34" charset="0"/>
                <a:cs typeface="Arial" panose="020B0604020202020204" pitchFamily="34" charset="0"/>
              </a:rPr>
              <a:t>Okradení</a:t>
            </a:r>
            <a:r>
              <a:rPr lang="cs-CZ" sz="4900" dirty="0">
                <a:latin typeface="Arial" panose="020B0604020202020204" pitchFamily="34" charset="0"/>
                <a:cs typeface="Arial" panose="020B0604020202020204" pitchFamily="34" charset="0"/>
              </a:rPr>
              <a:t> = kapsáři=možnost ukradení osobních věcí nevhodně přenášených např. v batohu apod.</a:t>
            </a:r>
          </a:p>
          <a:p>
            <a:pPr>
              <a:buNone/>
            </a:pPr>
            <a:endParaRPr lang="cs-CZ" sz="4900" dirty="0">
              <a:latin typeface="Arial" panose="020B0604020202020204" pitchFamily="34" charset="0"/>
              <a:cs typeface="Arial" panose="020B0604020202020204" pitchFamily="34" charset="0"/>
            </a:endParaRPr>
          </a:p>
          <a:p>
            <a:pPr>
              <a:buNone/>
            </a:pPr>
            <a:r>
              <a:rPr lang="cs-CZ" sz="4900" dirty="0">
                <a:latin typeface="Arial" panose="020B0604020202020204" pitchFamily="34" charset="0"/>
                <a:cs typeface="Arial" panose="020B0604020202020204" pitchFamily="34" charset="0"/>
              </a:rPr>
              <a:t>     </a:t>
            </a:r>
            <a:r>
              <a:rPr lang="cs-CZ" sz="6200" i="1" dirty="0">
                <a:solidFill>
                  <a:srgbClr val="FFC000"/>
                </a:solidFill>
                <a:latin typeface="Arial" panose="020B0604020202020204" pitchFamily="34" charset="0"/>
                <a:cs typeface="Arial" panose="020B0604020202020204" pitchFamily="34" charset="0"/>
              </a:rPr>
              <a:t>Verbální útok </a:t>
            </a:r>
            <a:r>
              <a:rPr lang="cs-CZ" sz="4900" i="1" dirty="0">
                <a:latin typeface="Arial" panose="020B0604020202020204" pitchFamily="34" charset="0"/>
                <a:cs typeface="Arial" panose="020B0604020202020204" pitchFamily="34" charset="0"/>
              </a:rPr>
              <a:t>=</a:t>
            </a:r>
            <a:r>
              <a:rPr lang="cs-CZ" sz="4900" i="1" dirty="0">
                <a:solidFill>
                  <a:srgbClr val="FFC000"/>
                </a:solidFill>
                <a:latin typeface="Arial" panose="020B0604020202020204" pitchFamily="34" charset="0"/>
                <a:cs typeface="Arial" panose="020B0604020202020204" pitchFamily="34" charset="0"/>
              </a:rPr>
              <a:t> </a:t>
            </a:r>
            <a:r>
              <a:rPr lang="cs-CZ" sz="4900" dirty="0">
                <a:latin typeface="Arial" panose="020B0604020202020204" pitchFamily="34" charset="0"/>
                <a:cs typeface="Arial" panose="020B0604020202020204" pitchFamily="34" charset="0"/>
              </a:rPr>
              <a:t>např. pro svoji odlišnost (pohyb se slepeckou holí, tmavé brýle, …</a:t>
            </a:r>
          </a:p>
          <a:p>
            <a:pPr>
              <a:buNone/>
            </a:pPr>
            <a:endParaRPr lang="cs-CZ" sz="4900" dirty="0">
              <a:latin typeface="Arial" panose="020B0604020202020204" pitchFamily="34" charset="0"/>
              <a:cs typeface="Arial" panose="020B0604020202020204" pitchFamily="34" charset="0"/>
            </a:endParaRPr>
          </a:p>
          <a:p>
            <a:pPr>
              <a:buNone/>
            </a:pPr>
            <a:r>
              <a:rPr lang="cs-CZ" sz="4900" dirty="0">
                <a:latin typeface="Arial" panose="020B0604020202020204" pitchFamily="34" charset="0"/>
                <a:cs typeface="Arial" panose="020B0604020202020204" pitchFamily="34" charset="0"/>
              </a:rPr>
              <a:t>     </a:t>
            </a:r>
            <a:r>
              <a:rPr lang="cs-CZ" sz="6200" i="1" dirty="0">
                <a:solidFill>
                  <a:srgbClr val="FFC000"/>
                </a:solidFill>
                <a:latin typeface="Arial" panose="020B0604020202020204" pitchFamily="34" charset="0"/>
                <a:cs typeface="Arial" panose="020B0604020202020204" pitchFamily="34" charset="0"/>
              </a:rPr>
              <a:t>Fyzický útok </a:t>
            </a:r>
            <a:r>
              <a:rPr lang="cs-CZ" sz="4900" i="1" dirty="0">
                <a:latin typeface="Arial" panose="020B0604020202020204" pitchFamily="34" charset="0"/>
                <a:cs typeface="Arial" panose="020B0604020202020204" pitchFamily="34" charset="0"/>
              </a:rPr>
              <a:t>=</a:t>
            </a:r>
            <a:r>
              <a:rPr lang="cs-CZ" sz="4900" i="1" dirty="0">
                <a:solidFill>
                  <a:srgbClr val="FFC000"/>
                </a:solidFill>
                <a:latin typeface="Arial" panose="020B0604020202020204" pitchFamily="34" charset="0"/>
                <a:cs typeface="Arial" panose="020B0604020202020204" pitchFamily="34" charset="0"/>
              </a:rPr>
              <a:t> </a:t>
            </a:r>
            <a:r>
              <a:rPr lang="cs-CZ" sz="4900" dirty="0">
                <a:latin typeface="Arial" panose="020B0604020202020204" pitchFamily="34" charset="0"/>
                <a:cs typeface="Arial" panose="020B0604020202020204" pitchFamily="34" charset="0"/>
              </a:rPr>
              <a:t>limity rychlého pohybu (nemožnost rychlého úniku, …</a:t>
            </a:r>
          </a:p>
          <a:p>
            <a:pPr>
              <a:buNone/>
            </a:pPr>
            <a:r>
              <a:rPr lang="cs-CZ" sz="4900" dirty="0">
                <a:latin typeface="Arial" panose="020B0604020202020204" pitchFamily="34" charset="0"/>
                <a:cs typeface="Arial" panose="020B0604020202020204" pitchFamily="34" charset="0"/>
              </a:rPr>
              <a:t>                             </a:t>
            </a:r>
          </a:p>
          <a:p>
            <a:pPr>
              <a:buNone/>
            </a:pPr>
            <a:r>
              <a:rPr lang="cs-CZ" sz="6400" dirty="0">
                <a:latin typeface="Arial" panose="020B0604020202020204" pitchFamily="34" charset="0"/>
                <a:cs typeface="Arial" panose="020B0604020202020204" pitchFamily="34" charset="0"/>
              </a:rPr>
              <a:t>       </a:t>
            </a: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2207397969"/>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95536" y="476672"/>
            <a:ext cx="8352928" cy="6048671"/>
          </a:xfrm>
        </p:spPr>
        <p:txBody>
          <a:bodyPr>
            <a:normAutofit fontScale="32500" lnSpcReduction="20000"/>
          </a:bodyPr>
          <a:lstStyle/>
          <a:p>
            <a:pPr>
              <a:buNone/>
            </a:pPr>
            <a:endParaRPr lang="cs-CZ" sz="3400" b="1" dirty="0">
              <a:solidFill>
                <a:srgbClr val="00FF00"/>
              </a:solidFill>
              <a:latin typeface="Times New Roman" panose="02020603050405020304" pitchFamily="18" charset="0"/>
              <a:cs typeface="Times New Roman" panose="02020603050405020304" pitchFamily="18" charset="0"/>
            </a:endParaRPr>
          </a:p>
          <a:p>
            <a:pPr>
              <a:buNone/>
            </a:pPr>
            <a:r>
              <a:rPr lang="cs-CZ" sz="3400" b="1" dirty="0">
                <a:solidFill>
                  <a:srgbClr val="00FF00"/>
                </a:solidFill>
                <a:latin typeface="Arial" panose="020B0604020202020204" pitchFamily="34" charset="0"/>
                <a:cs typeface="Arial" panose="020B0604020202020204" pitchFamily="34" charset="0"/>
              </a:rPr>
              <a:t>                                </a:t>
            </a:r>
          </a:p>
          <a:p>
            <a:pPr>
              <a:buNone/>
            </a:pPr>
            <a:r>
              <a:rPr lang="cs-CZ" sz="3400" b="1" dirty="0">
                <a:solidFill>
                  <a:srgbClr val="00FF00"/>
                </a:solidFill>
                <a:latin typeface="Arial" panose="020B0604020202020204" pitchFamily="34" charset="0"/>
                <a:cs typeface="Arial" panose="020B0604020202020204" pitchFamily="34" charset="0"/>
              </a:rPr>
              <a:t>                                                       </a:t>
            </a:r>
            <a:r>
              <a:rPr lang="cs-CZ" sz="5000" b="1" dirty="0">
                <a:solidFill>
                  <a:srgbClr val="00FF00"/>
                </a:solidFill>
                <a:latin typeface="Arial" panose="020B0604020202020204" pitchFamily="34" charset="0"/>
                <a:cs typeface="Arial" panose="020B0604020202020204" pitchFamily="34" charset="0"/>
              </a:rPr>
              <a:t>Sebeobrana osob se zrakovým postižením</a:t>
            </a:r>
          </a:p>
          <a:p>
            <a:pPr>
              <a:buNone/>
            </a:pPr>
            <a:endParaRPr lang="cs-CZ" sz="5000" dirty="0">
              <a:latin typeface="Arial" panose="020B0604020202020204" pitchFamily="34" charset="0"/>
              <a:cs typeface="Arial" panose="020B0604020202020204" pitchFamily="34" charset="0"/>
            </a:endParaRPr>
          </a:p>
          <a:p>
            <a:pPr>
              <a:buNone/>
            </a:pPr>
            <a:endParaRPr lang="cs-CZ" sz="5000" dirty="0">
              <a:latin typeface="Arial" panose="020B0604020202020204" pitchFamily="34" charset="0"/>
              <a:cs typeface="Arial" panose="020B0604020202020204" pitchFamily="34" charset="0"/>
            </a:endParaRPr>
          </a:p>
          <a:p>
            <a:pPr>
              <a:buNone/>
            </a:pPr>
            <a:r>
              <a:rPr lang="cs-CZ" sz="6400" dirty="0">
                <a:solidFill>
                  <a:schemeClr val="tx2"/>
                </a:solidFill>
                <a:latin typeface="Arial" panose="020B0604020202020204" pitchFamily="34" charset="0"/>
                <a:cs typeface="Arial" panose="020B0604020202020204" pitchFamily="34" charset="0"/>
              </a:rPr>
              <a:t>  </a:t>
            </a:r>
            <a:r>
              <a:rPr lang="cs-CZ" sz="4900" dirty="0">
                <a:latin typeface="Arial" panose="020B0604020202020204" pitchFamily="34" charset="0"/>
                <a:cs typeface="Arial" panose="020B0604020202020204" pitchFamily="34" charset="0"/>
              </a:rPr>
              <a:t>Rýč a Petrů (2008) rozdělují sebeobranu obecně do 3 fází:</a:t>
            </a:r>
          </a:p>
          <a:p>
            <a:pPr>
              <a:buNone/>
            </a:pPr>
            <a:endParaRPr lang="cs-CZ" sz="4900" dirty="0">
              <a:solidFill>
                <a:schemeClr val="tx2"/>
              </a:solidFill>
              <a:latin typeface="Arial" panose="020B0604020202020204" pitchFamily="34" charset="0"/>
              <a:cs typeface="Arial" panose="020B0604020202020204" pitchFamily="34" charset="0"/>
            </a:endParaRPr>
          </a:p>
          <a:p>
            <a:pPr>
              <a:buNone/>
            </a:pPr>
            <a:r>
              <a:rPr lang="cs-CZ" sz="4900" dirty="0">
                <a:solidFill>
                  <a:schemeClr val="tx2"/>
                </a:solidFill>
                <a:latin typeface="Arial" panose="020B0604020202020204" pitchFamily="34" charset="0"/>
                <a:cs typeface="Arial" panose="020B0604020202020204" pitchFamily="34" charset="0"/>
              </a:rPr>
              <a:t>   </a:t>
            </a:r>
            <a:r>
              <a:rPr lang="cs-CZ" sz="4900" dirty="0">
                <a:solidFill>
                  <a:srgbClr val="FFC000"/>
                </a:solidFill>
                <a:latin typeface="Arial" panose="020B0604020202020204" pitchFamily="34" charset="0"/>
                <a:cs typeface="Arial" panose="020B0604020202020204" pitchFamily="34" charset="0"/>
              </a:rPr>
              <a:t>1.  Prevence</a:t>
            </a:r>
          </a:p>
          <a:p>
            <a:pPr>
              <a:buNone/>
            </a:pPr>
            <a:r>
              <a:rPr lang="cs-CZ" sz="4900" dirty="0">
                <a:solidFill>
                  <a:srgbClr val="FFC000"/>
                </a:solidFill>
                <a:latin typeface="Arial" panose="020B0604020202020204" pitchFamily="34" charset="0"/>
                <a:cs typeface="Arial" panose="020B0604020202020204" pitchFamily="34" charset="0"/>
              </a:rPr>
              <a:t>   2.  Verbální sebeobrana</a:t>
            </a:r>
          </a:p>
          <a:p>
            <a:pPr>
              <a:buNone/>
            </a:pPr>
            <a:r>
              <a:rPr lang="cs-CZ" sz="4900" dirty="0">
                <a:solidFill>
                  <a:srgbClr val="FFC000"/>
                </a:solidFill>
                <a:latin typeface="Arial" panose="020B0604020202020204" pitchFamily="34" charset="0"/>
                <a:cs typeface="Arial" panose="020B0604020202020204" pitchFamily="34" charset="0"/>
              </a:rPr>
              <a:t>   3.  Fyzická sebeobrana</a:t>
            </a:r>
          </a:p>
          <a:p>
            <a:pPr>
              <a:buNone/>
            </a:pPr>
            <a:endParaRPr lang="cs-CZ" sz="4300" dirty="0">
              <a:solidFill>
                <a:srgbClr val="FFC000"/>
              </a:solidFill>
              <a:latin typeface="Arial" panose="020B0604020202020204" pitchFamily="34" charset="0"/>
              <a:cs typeface="Arial" panose="020B0604020202020204" pitchFamily="34" charset="0"/>
            </a:endParaRPr>
          </a:p>
          <a:p>
            <a:pPr>
              <a:buNone/>
            </a:pPr>
            <a:endParaRPr lang="cs-CZ" sz="4300" dirty="0">
              <a:solidFill>
                <a:srgbClr val="FFC000"/>
              </a:solidFill>
              <a:latin typeface="Arial" panose="020B0604020202020204" pitchFamily="34" charset="0"/>
              <a:cs typeface="Arial" panose="020B0604020202020204" pitchFamily="34" charset="0"/>
            </a:endParaRPr>
          </a:p>
          <a:p>
            <a:pPr>
              <a:buNone/>
            </a:pPr>
            <a:endParaRPr lang="cs-CZ" sz="4300" dirty="0">
              <a:solidFill>
                <a:schemeClr val="tx2"/>
              </a:solidFill>
              <a:latin typeface="Arial" panose="020B0604020202020204" pitchFamily="34" charset="0"/>
              <a:cs typeface="Arial" panose="020B0604020202020204" pitchFamily="34" charset="0"/>
            </a:endParaRPr>
          </a:p>
          <a:p>
            <a:pPr>
              <a:buNone/>
            </a:pPr>
            <a:r>
              <a:rPr lang="cs-CZ" sz="4300" dirty="0">
                <a:latin typeface="Times New Roman" panose="02020603050405020304" pitchFamily="18" charset="0"/>
                <a:cs typeface="Times New Roman" panose="02020603050405020304" pitchFamily="18" charset="0"/>
              </a:rPr>
              <a:t>     </a:t>
            </a:r>
            <a:r>
              <a:rPr lang="cs-CZ" sz="4300" dirty="0">
                <a:latin typeface="Arial" panose="020B0604020202020204" pitchFamily="34" charset="0"/>
                <a:cs typeface="Arial" panose="020B0604020202020204" pitchFamily="34" charset="0"/>
              </a:rPr>
              <a:t>Při výuce sebeobrany je třeba u osob se ZP především klást důraz na:</a:t>
            </a:r>
          </a:p>
          <a:p>
            <a:endParaRPr lang="cs-CZ" sz="4300" dirty="0">
              <a:latin typeface="Arial" panose="020B0604020202020204" pitchFamily="34" charset="0"/>
              <a:cs typeface="Arial" panose="020B0604020202020204" pitchFamily="34" charset="0"/>
            </a:endParaRPr>
          </a:p>
          <a:p>
            <a:pPr marL="36576" indent="0">
              <a:buNone/>
            </a:pPr>
            <a:r>
              <a:rPr lang="cs-CZ" sz="4300" b="1" dirty="0">
                <a:solidFill>
                  <a:srgbClr val="FFC000"/>
                </a:solidFill>
                <a:latin typeface="Arial" panose="020B0604020202020204" pitchFamily="34" charset="0"/>
                <a:cs typeface="Arial" panose="020B0604020202020204" pitchFamily="34" charset="0"/>
              </a:rPr>
              <a:t>     Prevenci</a:t>
            </a:r>
            <a:r>
              <a:rPr lang="cs-CZ" sz="4300" b="1" dirty="0">
                <a:solidFill>
                  <a:schemeClr val="tx2"/>
                </a:solidFill>
                <a:latin typeface="Arial" panose="020B0604020202020204" pitchFamily="34" charset="0"/>
                <a:cs typeface="Arial" panose="020B0604020202020204" pitchFamily="34" charset="0"/>
              </a:rPr>
              <a:t>  </a:t>
            </a:r>
            <a:r>
              <a:rPr lang="cs-CZ" sz="4300" dirty="0">
                <a:latin typeface="Arial" panose="020B0604020202020204" pitchFamily="34" charset="0"/>
                <a:cs typeface="Arial" panose="020B0604020202020204" pitchFamily="34" charset="0"/>
              </a:rPr>
              <a:t> - vyhýbání se potencionálně rizikovým místům </a:t>
            </a:r>
          </a:p>
          <a:p>
            <a:pPr marL="36576" indent="0">
              <a:buNone/>
            </a:pPr>
            <a:r>
              <a:rPr lang="cs-CZ" sz="4300" dirty="0">
                <a:latin typeface="Arial" panose="020B0604020202020204" pitchFamily="34" charset="0"/>
                <a:cs typeface="Arial" panose="020B0604020202020204" pitchFamily="34" charset="0"/>
              </a:rPr>
              <a:t>                         - předcházet nebezpečným situacím a situacím</a:t>
            </a:r>
          </a:p>
          <a:p>
            <a:pPr marL="36576" indent="0">
              <a:buNone/>
            </a:pPr>
            <a:r>
              <a:rPr lang="cs-CZ" sz="4300" dirty="0">
                <a:latin typeface="Arial" panose="020B0604020202020204" pitchFamily="34" charset="0"/>
                <a:cs typeface="Arial" panose="020B0604020202020204" pitchFamily="34" charset="0"/>
              </a:rPr>
              <a:t>                         - vhodné převážení osobních věcí atd.</a:t>
            </a:r>
          </a:p>
          <a:p>
            <a:pPr marL="36576" indent="0">
              <a:buNone/>
            </a:pPr>
            <a:r>
              <a:rPr lang="cs-CZ" sz="4300" dirty="0">
                <a:solidFill>
                  <a:schemeClr val="tx2"/>
                </a:solidFill>
                <a:latin typeface="Arial" panose="020B0604020202020204" pitchFamily="34" charset="0"/>
                <a:cs typeface="Arial" panose="020B0604020202020204" pitchFamily="34" charset="0"/>
              </a:rPr>
              <a:t>                            </a:t>
            </a:r>
          </a:p>
          <a:p>
            <a:pPr>
              <a:buNone/>
            </a:pPr>
            <a:r>
              <a:rPr lang="cs-CZ" sz="4300" b="1" dirty="0">
                <a:solidFill>
                  <a:srgbClr val="FFC000"/>
                </a:solidFill>
                <a:latin typeface="Arial" panose="020B0604020202020204" pitchFamily="34" charset="0"/>
                <a:cs typeface="Arial" panose="020B0604020202020204" pitchFamily="34" charset="0"/>
              </a:rPr>
              <a:t>     Verbální sebeobranu / komunikaci</a:t>
            </a:r>
            <a:r>
              <a:rPr lang="cs-CZ" sz="4300" dirty="0">
                <a:solidFill>
                  <a:schemeClr val="tx2"/>
                </a:solidFill>
                <a:latin typeface="Arial" panose="020B0604020202020204" pitchFamily="34" charset="0"/>
                <a:cs typeface="Arial" panose="020B0604020202020204" pitchFamily="34" charset="0"/>
              </a:rPr>
              <a:t>  - </a:t>
            </a:r>
            <a:r>
              <a:rPr lang="cs-CZ" sz="4300" dirty="0">
                <a:latin typeface="Arial" panose="020B0604020202020204" pitchFamily="34" charset="0"/>
                <a:cs typeface="Arial" panose="020B0604020202020204" pitchFamily="34" charset="0"/>
              </a:rPr>
              <a:t>správná komunikační strategie s okolím</a:t>
            </a:r>
          </a:p>
          <a:p>
            <a:pPr>
              <a:buNone/>
            </a:pPr>
            <a:r>
              <a:rPr lang="cs-CZ" sz="4300" dirty="0">
                <a:latin typeface="Arial" panose="020B0604020202020204" pitchFamily="34" charset="0"/>
                <a:cs typeface="Arial" panose="020B0604020202020204" pitchFamily="34" charset="0"/>
              </a:rPr>
              <a:t>                                                                 - při konfliktu udržet situaci v rovině verbální komunikace</a:t>
            </a:r>
            <a:r>
              <a:rPr lang="cs-CZ" sz="4300" dirty="0">
                <a:solidFill>
                  <a:schemeClr val="tx2"/>
                </a:solidFill>
                <a:latin typeface="Arial" panose="020B0604020202020204" pitchFamily="34" charset="0"/>
                <a:cs typeface="Arial" panose="020B0604020202020204" pitchFamily="34" charset="0"/>
              </a:rPr>
              <a:t>                                               </a:t>
            </a:r>
          </a:p>
          <a:p>
            <a:pPr marL="36576" indent="0">
              <a:buNone/>
            </a:pPr>
            <a:endParaRPr lang="cs-CZ" sz="5500" dirty="0">
              <a:latin typeface="Times New Roman" panose="02020603050405020304" pitchFamily="18" charset="0"/>
              <a:cs typeface="Times New Roman" panose="02020603050405020304" pitchFamily="18" charset="0"/>
            </a:endParaRPr>
          </a:p>
          <a:p>
            <a:endParaRPr lang="cs-CZ" sz="5500" dirty="0">
              <a:latin typeface="Times New Roman" panose="02020603050405020304" pitchFamily="18" charset="0"/>
              <a:cs typeface="Times New Roman" panose="02020603050405020304" pitchFamily="18" charset="0"/>
            </a:endParaRPr>
          </a:p>
          <a:p>
            <a:pPr marL="45720" indent="0">
              <a:buNone/>
            </a:pP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2207397969"/>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325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6600" b="1" dirty="0">
                <a:solidFill>
                  <a:srgbClr val="00FF00"/>
                </a:solidFill>
                <a:latin typeface="Arial" panose="020B0604020202020204" pitchFamily="34" charset="0"/>
                <a:cs typeface="Arial" panose="020B0604020202020204" pitchFamily="34" charset="0"/>
              </a:rPr>
              <a:t>                     </a:t>
            </a:r>
            <a:r>
              <a:rPr lang="cs-CZ" sz="5500" b="1" dirty="0">
                <a:solidFill>
                  <a:srgbClr val="00FF00"/>
                </a:solidFill>
                <a:latin typeface="Arial" panose="020B0604020202020204" pitchFamily="34" charset="0"/>
                <a:cs typeface="Arial" panose="020B0604020202020204" pitchFamily="34" charset="0"/>
              </a:rPr>
              <a:t>Sebeobrana osob se zrakovým postižením</a:t>
            </a:r>
          </a:p>
          <a:p>
            <a:pPr>
              <a:buNone/>
            </a:pPr>
            <a:endParaRPr lang="cs-CZ" sz="5500" dirty="0">
              <a:solidFill>
                <a:schemeClr val="tx2"/>
              </a:solidFill>
              <a:latin typeface="Arial" panose="020B0604020202020204" pitchFamily="34" charset="0"/>
              <a:cs typeface="Arial" panose="020B0604020202020204" pitchFamily="34" charset="0"/>
            </a:endParaRPr>
          </a:p>
          <a:p>
            <a:pPr>
              <a:buNone/>
            </a:pPr>
            <a:r>
              <a:rPr lang="cs-CZ" sz="6400" dirty="0">
                <a:latin typeface="Times New Roman" panose="02020603050405020304" pitchFamily="18" charset="0"/>
                <a:cs typeface="Times New Roman" panose="02020603050405020304" pitchFamily="18" charset="0"/>
              </a:rPr>
              <a:t>        </a:t>
            </a:r>
            <a:r>
              <a:rPr lang="cs-CZ" sz="4900" dirty="0">
                <a:latin typeface="Arial" panose="020B0604020202020204" pitchFamily="34" charset="0"/>
                <a:cs typeface="Arial" panose="020B0604020202020204" pitchFamily="34" charset="0"/>
              </a:rPr>
              <a:t>Při výuce (kurzech) sebeobrany můžeme obecně hovořit o 3 cílech nebo zásadách, které by měli osoby splnit nebo se je snažit dodržovat v běžném životě:</a:t>
            </a:r>
          </a:p>
          <a:p>
            <a:endParaRPr lang="cs-CZ" sz="6400" dirty="0">
              <a:latin typeface="Arial" panose="020B0604020202020204" pitchFamily="34" charset="0"/>
              <a:cs typeface="Arial" panose="020B0604020202020204" pitchFamily="34" charset="0"/>
            </a:endParaRPr>
          </a:p>
          <a:p>
            <a:endParaRPr lang="cs-CZ" sz="6400" dirty="0">
              <a:latin typeface="Arial" panose="020B0604020202020204" pitchFamily="34" charset="0"/>
              <a:cs typeface="Arial" panose="020B0604020202020204" pitchFamily="34" charset="0"/>
            </a:endParaRPr>
          </a:p>
          <a:p>
            <a:pPr marL="36576" indent="0">
              <a:buNone/>
            </a:pPr>
            <a:r>
              <a:rPr lang="cs-CZ" sz="6400" b="1" dirty="0">
                <a:solidFill>
                  <a:srgbClr val="FFC000"/>
                </a:solidFill>
                <a:latin typeface="Arial" panose="020B0604020202020204" pitchFamily="34" charset="0"/>
                <a:cs typeface="Arial" panose="020B0604020202020204" pitchFamily="34" charset="0"/>
              </a:rPr>
              <a:t>       Ostražitost</a:t>
            </a:r>
            <a:r>
              <a:rPr lang="cs-CZ" sz="6400" dirty="0">
                <a:solidFill>
                  <a:schemeClr val="tx2"/>
                </a:solidFill>
                <a:latin typeface="Arial" panose="020B0604020202020204" pitchFamily="34" charset="0"/>
                <a:cs typeface="Arial" panose="020B0604020202020204" pitchFamily="34" charset="0"/>
              </a:rPr>
              <a:t>  </a:t>
            </a:r>
            <a:r>
              <a:rPr lang="cs-CZ" sz="4900" dirty="0">
                <a:latin typeface="Arial" panose="020B0604020202020204" pitchFamily="34" charset="0"/>
                <a:cs typeface="Arial" panose="020B0604020202020204" pitchFamily="34" charset="0"/>
              </a:rPr>
              <a:t>chovat se ostražitě=dodržovat takticko-strategické zásady při </a:t>
            </a:r>
          </a:p>
          <a:p>
            <a:pPr marL="36576" indent="0">
              <a:buNone/>
            </a:pPr>
            <a:r>
              <a:rPr lang="cs-CZ" sz="4900" dirty="0">
                <a:latin typeface="Arial" panose="020B0604020202020204" pitchFamily="34" charset="0"/>
                <a:cs typeface="Arial" panose="020B0604020202020204" pitchFamily="34" charset="0"/>
              </a:rPr>
              <a:t>       pohybu po ulicích apod.</a:t>
            </a:r>
          </a:p>
          <a:p>
            <a:pPr marL="36576" indent="0">
              <a:buNone/>
            </a:pPr>
            <a:r>
              <a:rPr lang="cs-CZ" sz="4900" dirty="0">
                <a:solidFill>
                  <a:schemeClr val="tx2"/>
                </a:solidFill>
                <a:latin typeface="Arial" panose="020B0604020202020204" pitchFamily="34" charset="0"/>
                <a:cs typeface="Arial" panose="020B0604020202020204" pitchFamily="34" charset="0"/>
              </a:rPr>
              <a:t>                  </a:t>
            </a:r>
            <a:r>
              <a:rPr lang="cs-CZ" sz="6400" dirty="0">
                <a:solidFill>
                  <a:schemeClr val="tx2"/>
                </a:solidFill>
                <a:latin typeface="Arial" panose="020B0604020202020204" pitchFamily="34" charset="0"/>
                <a:cs typeface="Arial" panose="020B0604020202020204" pitchFamily="34" charset="0"/>
              </a:rPr>
              <a:t>                              </a:t>
            </a:r>
          </a:p>
          <a:p>
            <a:pPr>
              <a:buNone/>
            </a:pPr>
            <a:r>
              <a:rPr lang="cs-CZ" sz="6400" b="1" dirty="0">
                <a:solidFill>
                  <a:srgbClr val="FFC000"/>
                </a:solidFill>
                <a:latin typeface="Arial" panose="020B0604020202020204" pitchFamily="34" charset="0"/>
                <a:cs typeface="Arial" panose="020B0604020202020204" pitchFamily="34" charset="0"/>
              </a:rPr>
              <a:t>       Strategický plán</a:t>
            </a:r>
            <a:r>
              <a:rPr lang="cs-CZ" sz="6400" dirty="0">
                <a:solidFill>
                  <a:schemeClr val="tx2"/>
                </a:solidFill>
                <a:latin typeface="Arial" panose="020B0604020202020204" pitchFamily="34" charset="0"/>
                <a:cs typeface="Arial" panose="020B0604020202020204" pitchFamily="34" charset="0"/>
              </a:rPr>
              <a:t>  </a:t>
            </a:r>
            <a:r>
              <a:rPr lang="cs-CZ" sz="4900" dirty="0">
                <a:latin typeface="Arial" panose="020B0604020202020204" pitchFamily="34" charset="0"/>
                <a:cs typeface="Arial" panose="020B0604020202020204" pitchFamily="34" charset="0"/>
              </a:rPr>
              <a:t>být po stránce vědomostní připraven na nečekané   nebezpečné situace, např. komu, jak zatelefonovat, koho informovat, jakým způsobem komunikovat např. s Policií ČR, také informovat někoho předem kam, kdy, s kým, na jak dlouho někam jedu atd.</a:t>
            </a:r>
          </a:p>
          <a:p>
            <a:endParaRPr lang="cs-CZ" sz="6000" dirty="0">
              <a:solidFill>
                <a:schemeClr val="tx2"/>
              </a:solidFill>
              <a:latin typeface="Arial" panose="020B0604020202020204" pitchFamily="34" charset="0"/>
              <a:cs typeface="Arial" panose="020B0604020202020204" pitchFamily="34" charset="0"/>
            </a:endParaRPr>
          </a:p>
          <a:p>
            <a:pPr>
              <a:buNone/>
            </a:pPr>
            <a:r>
              <a:rPr lang="cs-CZ" sz="6400" dirty="0">
                <a:solidFill>
                  <a:srgbClr val="FFC000"/>
                </a:solidFill>
                <a:cs typeface="Times New Roman" panose="02020603050405020304" pitchFamily="18" charset="0"/>
              </a:rPr>
              <a:t>       </a:t>
            </a:r>
            <a:r>
              <a:rPr lang="cs-CZ" sz="6400" b="1" dirty="0">
                <a:solidFill>
                  <a:srgbClr val="FFC000"/>
                </a:solidFill>
                <a:cs typeface="Times New Roman" panose="02020603050405020304" pitchFamily="18" charset="0"/>
              </a:rPr>
              <a:t>Rozhodnost</a:t>
            </a:r>
            <a:r>
              <a:rPr lang="cs-CZ" sz="6400" dirty="0">
                <a:solidFill>
                  <a:srgbClr val="FFC000"/>
                </a:solidFill>
                <a:cs typeface="Arial" panose="020B0604020202020204" pitchFamily="34" charset="0"/>
              </a:rPr>
              <a:t> </a:t>
            </a:r>
            <a:r>
              <a:rPr lang="cs-CZ" sz="4900" dirty="0">
                <a:latin typeface="Arial" panose="020B0604020202020204" pitchFamily="34" charset="0"/>
                <a:cs typeface="Arial" panose="020B0604020202020204" pitchFamily="34" charset="0"/>
              </a:rPr>
              <a:t>v případě akutního řešení sebeobranné situace jednat s rozhodností a bez váhání (použití naučených sebeobranných technik).</a:t>
            </a:r>
            <a:endParaRPr lang="cs-CZ" sz="4900" dirty="0">
              <a:latin typeface="Times New Roman" panose="02020603050405020304" pitchFamily="18" charset="0"/>
              <a:cs typeface="Times New Roman" panose="02020603050405020304" pitchFamily="18" charset="0"/>
            </a:endParaRPr>
          </a:p>
          <a:p>
            <a:pPr marL="45720" indent="0">
              <a:buNone/>
            </a:pP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3612353812"/>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400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3800" b="1" dirty="0">
                <a:solidFill>
                  <a:srgbClr val="00FF00"/>
                </a:solidFill>
                <a:latin typeface="Arial" panose="020B0604020202020204" pitchFamily="34" charset="0"/>
                <a:cs typeface="Arial" panose="020B0604020202020204" pitchFamily="34" charset="0"/>
              </a:rPr>
              <a:t>                                      </a:t>
            </a:r>
            <a:r>
              <a:rPr lang="cs-CZ" sz="4000" b="1" dirty="0">
                <a:solidFill>
                  <a:srgbClr val="00FF00"/>
                </a:solidFill>
                <a:latin typeface="Arial" panose="020B0604020202020204" pitchFamily="34" charset="0"/>
                <a:cs typeface="Arial" panose="020B0604020202020204" pitchFamily="34" charset="0"/>
              </a:rPr>
              <a:t>Sebeobrana osob se zrakovým postižením</a:t>
            </a:r>
          </a:p>
          <a:p>
            <a:pPr>
              <a:buNone/>
            </a:pPr>
            <a:endParaRPr lang="cs-CZ" sz="3800" dirty="0">
              <a:solidFill>
                <a:schemeClr val="tx2"/>
              </a:solidFill>
              <a:latin typeface="Arial" panose="020B0604020202020204" pitchFamily="34" charset="0"/>
              <a:cs typeface="Arial" panose="020B0604020202020204" pitchFamily="34" charset="0"/>
            </a:endParaRPr>
          </a:p>
          <a:p>
            <a:pPr>
              <a:buNone/>
            </a:pPr>
            <a:endParaRPr lang="cs-CZ" sz="3800" dirty="0">
              <a:solidFill>
                <a:schemeClr val="tx2"/>
              </a:solidFill>
              <a:latin typeface="Arial" panose="020B0604020202020204" pitchFamily="34" charset="0"/>
              <a:cs typeface="Arial" panose="020B0604020202020204" pitchFamily="34" charset="0"/>
            </a:endParaRPr>
          </a:p>
          <a:p>
            <a:pPr>
              <a:buNone/>
            </a:pPr>
            <a:r>
              <a:rPr lang="cs-CZ" sz="3800" dirty="0">
                <a:latin typeface="Arial" panose="020B0604020202020204" pitchFamily="34" charset="0"/>
                <a:cs typeface="Arial" panose="020B0604020202020204" pitchFamily="34" charset="0"/>
              </a:rPr>
              <a:t>      </a:t>
            </a:r>
            <a:r>
              <a:rPr lang="cs-CZ" sz="3800" dirty="0">
                <a:solidFill>
                  <a:srgbClr val="FFCC00"/>
                </a:solidFill>
                <a:latin typeface="Arial" panose="020B0604020202020204" pitchFamily="34" charset="0"/>
                <a:cs typeface="Arial" panose="020B0604020202020204" pitchFamily="34" charset="0"/>
              </a:rPr>
              <a:t>Technické prostředky při výuce sebeobrany nevidomých:</a:t>
            </a:r>
          </a:p>
          <a:p>
            <a:pPr>
              <a:buNone/>
            </a:pPr>
            <a:endParaRPr lang="cs-CZ" sz="3800" dirty="0">
              <a:solidFill>
                <a:srgbClr val="FFCC00"/>
              </a:solidFill>
              <a:latin typeface="Arial" panose="020B0604020202020204" pitchFamily="34" charset="0"/>
              <a:cs typeface="Arial" panose="020B0604020202020204" pitchFamily="34" charset="0"/>
            </a:endParaRPr>
          </a:p>
          <a:p>
            <a:r>
              <a:rPr lang="cs-CZ" sz="4000" dirty="0"/>
              <a:t>Postoje, střehy, kryty, obraty, úhyby a přesuny</a:t>
            </a:r>
          </a:p>
          <a:p>
            <a:endParaRPr lang="cs-CZ" sz="4000" dirty="0"/>
          </a:p>
          <a:p>
            <a:r>
              <a:rPr lang="cs-CZ" sz="4000" dirty="0"/>
              <a:t>Páky na prsty na rukou</a:t>
            </a:r>
          </a:p>
          <a:p>
            <a:endParaRPr lang="cs-CZ" sz="4000" dirty="0"/>
          </a:p>
          <a:p>
            <a:r>
              <a:rPr lang="cs-CZ" sz="4000" dirty="0"/>
              <a:t>Vyprošťování z úchopů a držení (obejmutí) ve stoje </a:t>
            </a:r>
          </a:p>
          <a:p>
            <a:endParaRPr lang="cs-CZ" sz="4000" dirty="0"/>
          </a:p>
          <a:p>
            <a:r>
              <a:rPr lang="cs-CZ" sz="4000" dirty="0"/>
              <a:t>Tlaky, kopy a údery do citlivých míst těla útočníka</a:t>
            </a:r>
          </a:p>
          <a:p>
            <a:endParaRPr lang="cs-CZ" sz="4000" dirty="0"/>
          </a:p>
          <a:p>
            <a:r>
              <a:rPr lang="cs-CZ" sz="4000" dirty="0"/>
              <a:t>Obrana proti držení, rdoušení a škrcení na zemi</a:t>
            </a:r>
          </a:p>
          <a:p>
            <a:endParaRPr lang="cs-CZ" sz="4000" dirty="0"/>
          </a:p>
          <a:p>
            <a:r>
              <a:rPr lang="cs-CZ" sz="4000" dirty="0"/>
              <a:t>Držení na zemi</a:t>
            </a:r>
          </a:p>
          <a:p>
            <a:endParaRPr lang="cs-CZ" sz="4000" dirty="0"/>
          </a:p>
          <a:p>
            <a:r>
              <a:rPr lang="cs-CZ" sz="4000" dirty="0"/>
              <a:t>Pádové techniky a obrana na zemi</a:t>
            </a:r>
          </a:p>
          <a:p>
            <a:endParaRPr lang="cs-CZ" sz="4000" dirty="0"/>
          </a:p>
          <a:p>
            <a:r>
              <a:rPr lang="cs-CZ" sz="4000" dirty="0">
                <a:solidFill>
                  <a:srgbClr val="FF0000"/>
                </a:solidFill>
                <a:latin typeface="Arial" panose="020B0604020202020204" pitchFamily="34" charset="0"/>
                <a:cs typeface="Arial" panose="020B0604020202020204" pitchFamily="34" charset="0"/>
              </a:rPr>
              <a:t>Prostředky osobní ochrany</a:t>
            </a:r>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1161202208"/>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475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3800" b="1" dirty="0">
                <a:solidFill>
                  <a:srgbClr val="00FF00"/>
                </a:solidFill>
                <a:latin typeface="Arial" panose="020B0604020202020204" pitchFamily="34" charset="0"/>
                <a:cs typeface="Arial" panose="020B0604020202020204" pitchFamily="34" charset="0"/>
              </a:rPr>
              <a:t>                           </a:t>
            </a:r>
            <a:r>
              <a:rPr lang="cs-CZ" sz="4000" b="1" dirty="0">
                <a:solidFill>
                  <a:srgbClr val="00FF00"/>
                </a:solidFill>
                <a:latin typeface="Arial" panose="020B0604020202020204" pitchFamily="34" charset="0"/>
                <a:cs typeface="Arial" panose="020B0604020202020204" pitchFamily="34" charset="0"/>
              </a:rPr>
              <a:t>Sebeobrana osob se zrakovým postižením</a:t>
            </a:r>
          </a:p>
          <a:p>
            <a:pPr>
              <a:buNone/>
            </a:pPr>
            <a:endParaRPr lang="cs-CZ" sz="3800" dirty="0">
              <a:solidFill>
                <a:schemeClr val="tx2"/>
              </a:solidFill>
              <a:latin typeface="Arial" panose="020B0604020202020204" pitchFamily="34" charset="0"/>
              <a:cs typeface="Arial" panose="020B0604020202020204" pitchFamily="34" charset="0"/>
            </a:endParaRPr>
          </a:p>
          <a:p>
            <a:pPr>
              <a:buNone/>
            </a:pPr>
            <a:endParaRPr lang="cs-CZ" sz="3800" dirty="0">
              <a:solidFill>
                <a:schemeClr val="tx2"/>
              </a:solidFill>
              <a:latin typeface="Arial" panose="020B0604020202020204" pitchFamily="34" charset="0"/>
              <a:cs typeface="Arial" panose="020B0604020202020204" pitchFamily="34" charset="0"/>
            </a:endParaRPr>
          </a:p>
          <a:p>
            <a:pPr>
              <a:buNone/>
            </a:pPr>
            <a:r>
              <a:rPr lang="cs-CZ" sz="4900" dirty="0">
                <a:solidFill>
                  <a:srgbClr val="FFCC00"/>
                </a:solidFill>
                <a:latin typeface="Arial" panose="020B0604020202020204" pitchFamily="34" charset="0"/>
                <a:cs typeface="Arial" panose="020B0604020202020204" pitchFamily="34" charset="0"/>
              </a:rPr>
              <a:t>      </a:t>
            </a:r>
            <a:r>
              <a:rPr lang="cs-CZ" sz="4000" dirty="0">
                <a:solidFill>
                  <a:srgbClr val="FFCC00"/>
                </a:solidFill>
              </a:rPr>
              <a:t>Význam zraku při sebeobraně a výuce sebeobrany osob se ZP</a:t>
            </a:r>
            <a:r>
              <a:rPr lang="cs-CZ" sz="4000" b="1" dirty="0">
                <a:solidFill>
                  <a:srgbClr val="FFCC00"/>
                </a:solidFill>
              </a:rPr>
              <a:t>:</a:t>
            </a:r>
          </a:p>
          <a:p>
            <a:pPr>
              <a:buNone/>
            </a:pPr>
            <a:endParaRPr lang="cs-CZ" sz="3800" dirty="0">
              <a:solidFill>
                <a:srgbClr val="FFCC00"/>
              </a:solidFill>
              <a:latin typeface="Arial" panose="020B0604020202020204" pitchFamily="34" charset="0"/>
              <a:cs typeface="Arial" panose="020B0604020202020204" pitchFamily="34" charset="0"/>
            </a:endParaRPr>
          </a:p>
          <a:p>
            <a:pPr>
              <a:buNone/>
            </a:pPr>
            <a:r>
              <a:rPr lang="cs-CZ" sz="3700" dirty="0"/>
              <a:t>      Zrak je pro člověka nejdůležitějším smyslem. Udává se, že až 90 % veškerých informací je získáváno právě jeho prostřednictvím (Králíček, 2011).</a:t>
            </a:r>
          </a:p>
          <a:p>
            <a:pPr>
              <a:buNone/>
            </a:pPr>
            <a:endParaRPr lang="cs-CZ" sz="3700" dirty="0">
              <a:solidFill>
                <a:srgbClr val="FFCC00"/>
              </a:solidFill>
              <a:cs typeface="Arial" panose="020B0604020202020204" pitchFamily="34" charset="0"/>
            </a:endParaRPr>
          </a:p>
          <a:p>
            <a:pPr>
              <a:buNone/>
            </a:pPr>
            <a:endParaRPr lang="cs-CZ" sz="3700" dirty="0">
              <a:solidFill>
                <a:srgbClr val="FFCC00"/>
              </a:solidFill>
              <a:cs typeface="Arial" panose="020B0604020202020204" pitchFamily="34" charset="0"/>
            </a:endParaRPr>
          </a:p>
          <a:p>
            <a:pPr>
              <a:buNone/>
            </a:pPr>
            <a:r>
              <a:rPr lang="cs-CZ" sz="3700" i="1" dirty="0"/>
              <a:t>          „Zrak není jediným smyslem, který správně odráží okolní svět, ale poskytuje nejvíce autentické vjemy předmětů. Proto musí být výpadek zraku nahrazen jinými smysly – sluchem, hmatem a kinestetickými (pohybovými) pocity“</a:t>
            </a:r>
            <a:r>
              <a:rPr lang="cs-CZ" sz="3700" dirty="0"/>
              <a:t> (Hamadová, </a:t>
            </a:r>
            <a:r>
              <a:rPr lang="cs-CZ" sz="3700" dirty="0" err="1"/>
              <a:t>Květoňová-Švecová</a:t>
            </a:r>
            <a:r>
              <a:rPr lang="cs-CZ" sz="3700" dirty="0"/>
              <a:t> a Nováková, 2007).</a:t>
            </a:r>
          </a:p>
          <a:p>
            <a:pPr>
              <a:buNone/>
            </a:pPr>
            <a:endParaRPr lang="cs-CZ" sz="3800" dirty="0">
              <a:solidFill>
                <a:srgbClr val="FFCC00"/>
              </a:solidFill>
              <a:latin typeface="Arial" panose="020B0604020202020204" pitchFamily="34" charset="0"/>
              <a:cs typeface="Arial" panose="020B0604020202020204" pitchFamily="34" charset="0"/>
            </a:endParaRPr>
          </a:p>
          <a:p>
            <a:endParaRPr lang="cs-CZ" sz="4000" dirty="0"/>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3893570910"/>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70000" lnSpcReduction="20000"/>
          </a:bodyPr>
          <a:lstStyle/>
          <a:p>
            <a:pPr>
              <a:buNone/>
            </a:pPr>
            <a:endParaRPr lang="cs-CZ" sz="2600" b="1" dirty="0">
              <a:solidFill>
                <a:srgbClr val="00FF00"/>
              </a:solidFill>
              <a:latin typeface="Arial" panose="020B0604020202020204" pitchFamily="34" charset="0"/>
              <a:cs typeface="Arial" panose="020B0604020202020204" pitchFamily="34" charset="0"/>
            </a:endParaRPr>
          </a:p>
          <a:p>
            <a:pPr>
              <a:buNone/>
            </a:pPr>
            <a:r>
              <a:rPr lang="cs-CZ" sz="2600" b="1" dirty="0">
                <a:solidFill>
                  <a:srgbClr val="00FF00"/>
                </a:solidFill>
                <a:latin typeface="Arial" panose="020B0604020202020204" pitchFamily="34" charset="0"/>
                <a:cs typeface="Arial" panose="020B0604020202020204" pitchFamily="34" charset="0"/>
              </a:rPr>
              <a:t>                         Sebeobrana osob se zrakovým postižením</a:t>
            </a:r>
          </a:p>
          <a:p>
            <a:pPr>
              <a:buNone/>
            </a:pPr>
            <a:endParaRPr lang="cs-CZ" sz="3800" dirty="0">
              <a:solidFill>
                <a:srgbClr val="FFCC00"/>
              </a:solidFill>
              <a:latin typeface="Arial" panose="020B0604020202020204" pitchFamily="34" charset="0"/>
              <a:cs typeface="Arial" panose="020B0604020202020204" pitchFamily="34" charset="0"/>
            </a:endParaRPr>
          </a:p>
          <a:p>
            <a:pPr>
              <a:buNone/>
            </a:pPr>
            <a:r>
              <a:rPr lang="cs-CZ" sz="3700" dirty="0"/>
              <a:t>    </a:t>
            </a:r>
            <a:r>
              <a:rPr lang="cs-CZ" sz="2600" dirty="0"/>
              <a:t>Při výuce sebeobrany osob se ZP je nutné vzít v potaz úroveň ZP a všechny sebeobranné techniky včetně jednotlivých pohybů zvolit tak, aby se je dotyčný byl schopen naučit a zvládnout.</a:t>
            </a:r>
          </a:p>
          <a:p>
            <a:pPr>
              <a:buNone/>
            </a:pPr>
            <a:endParaRPr lang="cs-CZ" sz="2600" dirty="0"/>
          </a:p>
          <a:p>
            <a:pPr>
              <a:buNone/>
            </a:pPr>
            <a:r>
              <a:rPr lang="cs-CZ" sz="2600" dirty="0"/>
              <a:t>     Z toho vyplývají určité zásady, kterých je nutno se při výuce sebeobrany osob se ZP držet:</a:t>
            </a:r>
          </a:p>
          <a:p>
            <a:pPr>
              <a:buNone/>
            </a:pPr>
            <a:endParaRPr lang="cs-CZ" dirty="0"/>
          </a:p>
          <a:p>
            <a:pPr>
              <a:buNone/>
            </a:pPr>
            <a:endParaRPr lang="cs-CZ" dirty="0"/>
          </a:p>
          <a:p>
            <a:pPr>
              <a:buNone/>
            </a:pPr>
            <a:r>
              <a:rPr lang="cs-CZ" dirty="0"/>
              <a:t>      </a:t>
            </a:r>
            <a:r>
              <a:rPr lang="cs-CZ" dirty="0">
                <a:solidFill>
                  <a:srgbClr val="FFC000"/>
                </a:solidFill>
              </a:rPr>
              <a:t>Zásada bezpečnosti </a:t>
            </a:r>
          </a:p>
          <a:p>
            <a:pPr>
              <a:buNone/>
            </a:pPr>
            <a:r>
              <a:rPr lang="cs-CZ" dirty="0">
                <a:solidFill>
                  <a:srgbClr val="FFC000"/>
                </a:solidFill>
              </a:rPr>
              <a:t>      Zásada individuálního přístupu </a:t>
            </a:r>
            <a:endParaRPr lang="cs-CZ" sz="3800" dirty="0">
              <a:solidFill>
                <a:srgbClr val="FFC000"/>
              </a:solidFill>
              <a:latin typeface="Arial" panose="020B0604020202020204" pitchFamily="34" charset="0"/>
              <a:cs typeface="Arial" panose="020B0604020202020204" pitchFamily="34" charset="0"/>
            </a:endParaRPr>
          </a:p>
          <a:p>
            <a:pPr marL="36576" indent="0">
              <a:buNone/>
            </a:pPr>
            <a:r>
              <a:rPr lang="cs-CZ" dirty="0">
                <a:solidFill>
                  <a:srgbClr val="FFC000"/>
                </a:solidFill>
              </a:rPr>
              <a:t>      Zásada názornosti </a:t>
            </a:r>
          </a:p>
          <a:p>
            <a:pPr marL="36576" indent="0">
              <a:buNone/>
            </a:pPr>
            <a:r>
              <a:rPr lang="cs-CZ" dirty="0">
                <a:solidFill>
                  <a:srgbClr val="FFC000"/>
                </a:solidFill>
              </a:rPr>
              <a:t>      Zásada přiměřenosti </a:t>
            </a:r>
            <a:endParaRPr lang="cs-CZ" sz="4000" dirty="0">
              <a:solidFill>
                <a:srgbClr val="FFC000"/>
              </a:solidFill>
            </a:endParaRPr>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
        <p:nvSpPr>
          <p:cNvPr id="2" name="Rectangle 1">
            <a:extLst>
              <a:ext uri="{FF2B5EF4-FFF2-40B4-BE49-F238E27FC236}">
                <a16:creationId xmlns:a16="http://schemas.microsoft.com/office/drawing/2014/main" id="{77D1D8BE-0BF1-4D88-BD0C-0E01F7A26760}"/>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200" b="0" i="0" u="sng"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Zásada přiměřenosti</a:t>
            </a:r>
            <a:r>
              <a:rPr kumimoji="0" lang="cs-CZ" altLang="cs-CZ" sz="1200" b="0"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cs-CZ" altLang="cs-CZ"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02307568"/>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a:bodyPr>
          <a:lstStyle/>
          <a:p>
            <a:pPr>
              <a:buNone/>
            </a:pPr>
            <a:r>
              <a:rPr lang="cs-CZ" sz="6400" b="1" dirty="0">
                <a:solidFill>
                  <a:srgbClr val="00FF00"/>
                </a:solidFill>
                <a:latin typeface="Arial" panose="020B0604020202020204" pitchFamily="34" charset="0"/>
                <a:cs typeface="Arial" panose="020B0604020202020204" pitchFamily="34" charset="0"/>
              </a:rPr>
              <a:t>        </a:t>
            </a:r>
            <a:r>
              <a:rPr lang="cs-CZ" sz="1600" b="1" dirty="0">
                <a:solidFill>
                  <a:srgbClr val="00FF00"/>
                </a:solidFill>
                <a:cs typeface="Arial" panose="020B0604020202020204" pitchFamily="34" charset="0"/>
              </a:rPr>
              <a:t>Sebeobrana osob se zrakovým postižením</a:t>
            </a:r>
            <a:endParaRPr lang="cs-CZ" sz="1600" dirty="0">
              <a:solidFill>
                <a:schemeClr val="tx2"/>
              </a:solidFill>
              <a:cs typeface="Arial" panose="020B0604020202020204" pitchFamily="34" charset="0"/>
            </a:endParaRPr>
          </a:p>
          <a:p>
            <a:pPr>
              <a:buNone/>
            </a:pPr>
            <a:r>
              <a:rPr lang="cs-CZ" sz="1600" dirty="0">
                <a:cs typeface="Arial" panose="020B0604020202020204" pitchFamily="34" charset="0"/>
              </a:rPr>
              <a:t>                 </a:t>
            </a:r>
            <a:r>
              <a:rPr lang="cs-CZ" sz="1600" b="1" dirty="0">
                <a:solidFill>
                  <a:srgbClr val="FFCC00"/>
                </a:solidFill>
              </a:rPr>
              <a:t>Funkce sparingpartnerů v kurzu sebeobrany osob se ZP:</a:t>
            </a:r>
          </a:p>
          <a:p>
            <a:pPr>
              <a:buNone/>
            </a:pPr>
            <a:endParaRPr lang="cs-CZ" sz="3800" dirty="0">
              <a:solidFill>
                <a:srgbClr val="FFCC00"/>
              </a:solidFill>
              <a:latin typeface="Arial" panose="020B0604020202020204" pitchFamily="34" charset="0"/>
              <a:cs typeface="Arial" panose="020B0604020202020204" pitchFamily="34" charset="0"/>
            </a:endParaRPr>
          </a:p>
          <a:p>
            <a:pPr>
              <a:buNone/>
            </a:pPr>
            <a:endParaRPr lang="cs-CZ" sz="3800" dirty="0">
              <a:solidFill>
                <a:srgbClr val="FFCC00"/>
              </a:solidFill>
              <a:latin typeface="Arial" panose="020B0604020202020204" pitchFamily="34" charset="0"/>
              <a:cs typeface="Arial" panose="020B0604020202020204" pitchFamily="34" charset="0"/>
            </a:endParaRPr>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pic>
        <p:nvPicPr>
          <p:cNvPr id="4" name="Obrázek 3">
            <a:extLst>
              <a:ext uri="{FF2B5EF4-FFF2-40B4-BE49-F238E27FC236}">
                <a16:creationId xmlns:a16="http://schemas.microsoft.com/office/drawing/2014/main" id="{21593AF3-FF85-44C1-8175-79DEC39ED31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03848" y="2276872"/>
            <a:ext cx="2520280" cy="3360375"/>
          </a:xfrm>
          <a:prstGeom prst="rect">
            <a:avLst/>
          </a:prstGeom>
        </p:spPr>
      </p:pic>
    </p:spTree>
    <p:extLst>
      <p:ext uri="{BB962C8B-B14F-4D97-AF65-F5344CB8AC3E}">
        <p14:creationId xmlns:p14="http://schemas.microsoft.com/office/powerpoint/2010/main" val="2656915402"/>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a:bodyPr>
          <a:lstStyle/>
          <a:p>
            <a:pPr>
              <a:buNone/>
            </a:pPr>
            <a:r>
              <a:rPr lang="cs-CZ" sz="6400" b="1" dirty="0">
                <a:solidFill>
                  <a:srgbClr val="00FF00"/>
                </a:solidFill>
                <a:latin typeface="Arial" panose="020B0604020202020204" pitchFamily="34" charset="0"/>
                <a:cs typeface="Arial" panose="020B0604020202020204" pitchFamily="34" charset="0"/>
              </a:rPr>
              <a:t>        </a:t>
            </a:r>
            <a:r>
              <a:rPr lang="cs-CZ" sz="1600" b="1" dirty="0">
                <a:solidFill>
                  <a:srgbClr val="00FF00"/>
                </a:solidFill>
                <a:cs typeface="Arial" panose="020B0604020202020204" pitchFamily="34" charset="0"/>
              </a:rPr>
              <a:t>Sebeobrana osob se zrakovým postižením</a:t>
            </a:r>
            <a:endParaRPr lang="cs-CZ" sz="1600" dirty="0">
              <a:solidFill>
                <a:schemeClr val="tx2"/>
              </a:solidFill>
              <a:cs typeface="Arial" panose="020B0604020202020204" pitchFamily="34" charset="0"/>
            </a:endParaRPr>
          </a:p>
          <a:p>
            <a:pPr>
              <a:buNone/>
            </a:pPr>
            <a:r>
              <a:rPr lang="cs-CZ" sz="1600" dirty="0">
                <a:cs typeface="Arial" panose="020B0604020202020204" pitchFamily="34" charset="0"/>
              </a:rPr>
              <a:t>                   </a:t>
            </a:r>
            <a:r>
              <a:rPr lang="cs-CZ" sz="1600" b="1" dirty="0">
                <a:solidFill>
                  <a:srgbClr val="FFCC00"/>
                </a:solidFill>
              </a:rPr>
              <a:t>Funkce sparingpartnerů v kurzu sebeobrany osob se ZP:</a:t>
            </a:r>
          </a:p>
          <a:p>
            <a:pPr>
              <a:buNone/>
            </a:pPr>
            <a:endParaRPr lang="cs-CZ" sz="3800" dirty="0">
              <a:solidFill>
                <a:srgbClr val="FFCC00"/>
              </a:solidFill>
              <a:latin typeface="Arial" panose="020B0604020202020204" pitchFamily="34" charset="0"/>
              <a:cs typeface="Arial" panose="020B0604020202020204" pitchFamily="34" charset="0"/>
            </a:endParaRPr>
          </a:p>
          <a:p>
            <a:pPr>
              <a:buNone/>
            </a:pPr>
            <a:endParaRPr lang="cs-CZ" sz="3800" dirty="0">
              <a:solidFill>
                <a:srgbClr val="FFCC00"/>
              </a:solidFill>
              <a:latin typeface="Arial" panose="020B0604020202020204" pitchFamily="34" charset="0"/>
              <a:cs typeface="Arial" panose="020B0604020202020204" pitchFamily="34" charset="0"/>
            </a:endParaRPr>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pic>
        <p:nvPicPr>
          <p:cNvPr id="6" name="Obrázek 5" descr="Obsah obrázku interiér, strop, osoba, stojící&#10;&#10;Popis byl vytvořen automaticky">
            <a:extLst>
              <a:ext uri="{FF2B5EF4-FFF2-40B4-BE49-F238E27FC236}">
                <a16:creationId xmlns:a16="http://schemas.microsoft.com/office/drawing/2014/main" id="{3086482B-4F2E-485F-A607-C2D561B6335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11760" y="2420888"/>
            <a:ext cx="4464496" cy="3348373"/>
          </a:xfrm>
          <a:prstGeom prst="rect">
            <a:avLst/>
          </a:prstGeom>
        </p:spPr>
      </p:pic>
    </p:spTree>
    <p:extLst>
      <p:ext uri="{BB962C8B-B14F-4D97-AF65-F5344CB8AC3E}">
        <p14:creationId xmlns:p14="http://schemas.microsoft.com/office/powerpoint/2010/main" val="3011116757"/>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a:bodyPr>
          <a:lstStyle/>
          <a:p>
            <a:pPr>
              <a:buNone/>
            </a:pPr>
            <a:r>
              <a:rPr lang="cs-CZ" sz="6400" b="1" dirty="0">
                <a:solidFill>
                  <a:srgbClr val="00FF00"/>
                </a:solidFill>
                <a:latin typeface="Arial" panose="020B0604020202020204" pitchFamily="34" charset="0"/>
                <a:cs typeface="Arial" panose="020B0604020202020204" pitchFamily="34" charset="0"/>
              </a:rPr>
              <a:t>        </a:t>
            </a:r>
            <a:r>
              <a:rPr lang="cs-CZ" sz="1600" b="1" dirty="0">
                <a:solidFill>
                  <a:srgbClr val="00FF00"/>
                </a:solidFill>
                <a:cs typeface="Arial" panose="020B0604020202020204" pitchFamily="34" charset="0"/>
              </a:rPr>
              <a:t>Sebeobrana osob se zrakovým postižením</a:t>
            </a:r>
            <a:endParaRPr lang="cs-CZ" sz="1600" dirty="0">
              <a:solidFill>
                <a:schemeClr val="tx2"/>
              </a:solidFill>
              <a:cs typeface="Arial" panose="020B0604020202020204" pitchFamily="34" charset="0"/>
            </a:endParaRPr>
          </a:p>
          <a:p>
            <a:pPr>
              <a:buNone/>
            </a:pPr>
            <a:r>
              <a:rPr lang="cs-CZ" sz="1600" dirty="0">
                <a:cs typeface="Arial" panose="020B0604020202020204" pitchFamily="34" charset="0"/>
              </a:rPr>
              <a:t>                   </a:t>
            </a:r>
            <a:r>
              <a:rPr lang="cs-CZ" sz="1600" b="1" dirty="0">
                <a:solidFill>
                  <a:srgbClr val="FFCC00"/>
                </a:solidFill>
              </a:rPr>
              <a:t>Funkce sparingpartnerů v kurzu sebeobrany osob se ZP:</a:t>
            </a:r>
          </a:p>
          <a:p>
            <a:pPr>
              <a:buNone/>
            </a:pPr>
            <a:endParaRPr lang="cs-CZ" sz="3800" dirty="0">
              <a:solidFill>
                <a:srgbClr val="FFCC00"/>
              </a:solidFill>
              <a:latin typeface="Arial" panose="020B0604020202020204" pitchFamily="34" charset="0"/>
              <a:cs typeface="Arial" panose="020B0604020202020204" pitchFamily="34" charset="0"/>
            </a:endParaRPr>
          </a:p>
          <a:p>
            <a:pPr>
              <a:buNone/>
            </a:pPr>
            <a:endParaRPr lang="cs-CZ" sz="3800" dirty="0">
              <a:solidFill>
                <a:srgbClr val="FFCC00"/>
              </a:solidFill>
              <a:latin typeface="Arial" panose="020B0604020202020204" pitchFamily="34" charset="0"/>
              <a:cs typeface="Arial" panose="020B0604020202020204" pitchFamily="34" charset="0"/>
            </a:endParaRPr>
          </a:p>
          <a:p>
            <a:pPr marL="36576" indent="0">
              <a:buNone/>
            </a:pPr>
            <a:r>
              <a:rPr lang="cs-CZ" sz="6400" b="1" dirty="0">
                <a:solidFill>
                  <a:srgbClr val="FFC000"/>
                </a:solidFill>
                <a:latin typeface="Arial" panose="020B0604020202020204" pitchFamily="34" charset="0"/>
                <a:cs typeface="Arial" panose="020B0604020202020204" pitchFamily="34" charset="0"/>
              </a:rPr>
              <a:t>             </a:t>
            </a: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pic>
        <p:nvPicPr>
          <p:cNvPr id="8" name="Obrázek 7" descr="Obsah obrázku žena, mladý, dívka, budova&#10;&#10;Popis byl vytvořen automaticky">
            <a:extLst>
              <a:ext uri="{FF2B5EF4-FFF2-40B4-BE49-F238E27FC236}">
                <a16:creationId xmlns:a16="http://schemas.microsoft.com/office/drawing/2014/main" id="{2D016A53-C052-431E-BB83-80FDC2FD8BB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5736" y="2420888"/>
            <a:ext cx="4608512" cy="3456384"/>
          </a:xfrm>
          <a:prstGeom prst="rect">
            <a:avLst/>
          </a:prstGeom>
        </p:spPr>
      </p:pic>
    </p:spTree>
    <p:extLst>
      <p:ext uri="{BB962C8B-B14F-4D97-AF65-F5344CB8AC3E}">
        <p14:creationId xmlns:p14="http://schemas.microsoft.com/office/powerpoint/2010/main" val="3513522822"/>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76673"/>
            <a:ext cx="8064896" cy="5832688"/>
          </a:xfrm>
        </p:spPr>
        <p:txBody>
          <a:bodyPr>
            <a:normAutofit/>
          </a:bodyPr>
          <a:lstStyle/>
          <a:p>
            <a:pPr>
              <a:buNone/>
            </a:pPr>
            <a:endParaRPr lang="cs-CZ" dirty="0">
              <a:latin typeface="Arial" panose="020B0604020202020204" pitchFamily="34" charset="0"/>
              <a:cs typeface="Arial" panose="020B0604020202020204" pitchFamily="34" charset="0"/>
            </a:endParaRPr>
          </a:p>
          <a:p>
            <a:pPr>
              <a:buNone/>
            </a:pPr>
            <a:r>
              <a:rPr lang="cs-CZ" sz="2000" b="1" dirty="0">
                <a:latin typeface="Arial" panose="020B0604020202020204" pitchFamily="34" charset="0"/>
                <a:cs typeface="Arial" panose="020B0604020202020204" pitchFamily="34" charset="0"/>
              </a:rPr>
              <a:t>                      </a:t>
            </a:r>
            <a:r>
              <a:rPr lang="cs-CZ" sz="2000" b="1" dirty="0">
                <a:solidFill>
                  <a:srgbClr val="00FF00"/>
                </a:solidFill>
                <a:latin typeface="Arial" panose="020B0604020202020204" pitchFamily="34" charset="0"/>
                <a:cs typeface="Arial" panose="020B0604020202020204" pitchFamily="34" charset="0"/>
              </a:rPr>
              <a:t>Sebeobrana - </a:t>
            </a:r>
            <a:r>
              <a:rPr lang="cs-CZ" sz="2000" b="1" dirty="0">
                <a:solidFill>
                  <a:srgbClr val="00FF00"/>
                </a:solidFill>
              </a:rPr>
              <a:t>specifické skupiny obyvatel</a:t>
            </a:r>
            <a:endParaRPr lang="cs-CZ" sz="2000" b="1" dirty="0">
              <a:solidFill>
                <a:srgbClr val="00FF00"/>
              </a:solidFill>
              <a:latin typeface="Arial" panose="020B0604020202020204" pitchFamily="34" charset="0"/>
              <a:cs typeface="Arial" panose="020B0604020202020204" pitchFamily="34" charset="0"/>
            </a:endParaRPr>
          </a:p>
          <a:p>
            <a:pPr>
              <a:buNone/>
            </a:pPr>
            <a:endParaRPr lang="cs-CZ" sz="1600" dirty="0">
              <a:latin typeface="Arial" panose="020B0604020202020204" pitchFamily="34" charset="0"/>
              <a:cs typeface="Arial" panose="020B0604020202020204" pitchFamily="34" charset="0"/>
            </a:endParaRPr>
          </a:p>
          <a:p>
            <a:pPr>
              <a:buNone/>
            </a:pPr>
            <a:r>
              <a:rPr lang="cs-CZ" sz="1600" dirty="0"/>
              <a:t>      Vít, Reguli, </a:t>
            </a:r>
            <a:r>
              <a:rPr lang="cs-CZ" sz="1600" dirty="0" err="1"/>
              <a:t>Čihounková</a:t>
            </a:r>
            <a:r>
              <a:rPr lang="cs-CZ" sz="1600" dirty="0"/>
              <a:t> a </a:t>
            </a:r>
            <a:r>
              <a:rPr lang="cs-CZ" sz="1600" dirty="0" err="1"/>
              <a:t>Bugala</a:t>
            </a:r>
            <a:r>
              <a:rPr lang="cs-CZ" sz="1600" dirty="0"/>
              <a:t> (2013) rozdělují sebeobranu specifických skupin na:</a:t>
            </a:r>
            <a:endParaRPr lang="cs-CZ" sz="1600" dirty="0">
              <a:latin typeface="Arial" panose="020B0604020202020204" pitchFamily="34" charset="0"/>
              <a:cs typeface="Arial" panose="020B0604020202020204" pitchFamily="34" charset="0"/>
            </a:endParaRPr>
          </a:p>
          <a:p>
            <a:pPr>
              <a:buNone/>
            </a:pPr>
            <a:endParaRPr lang="cs-CZ" sz="1600" dirty="0">
              <a:latin typeface="Arial" panose="020B0604020202020204" pitchFamily="34" charset="0"/>
              <a:cs typeface="Arial" panose="020B0604020202020204" pitchFamily="34" charset="0"/>
            </a:endParaRPr>
          </a:p>
          <a:p>
            <a:r>
              <a:rPr lang="cs-CZ" sz="1800" dirty="0">
                <a:solidFill>
                  <a:srgbClr val="FFC000"/>
                </a:solidFill>
                <a:latin typeface="Arial" pitchFamily="34" charset="0"/>
                <a:cs typeface="Arial" pitchFamily="34" charset="0"/>
              </a:rPr>
              <a:t>Sebeobranu žen.</a:t>
            </a:r>
          </a:p>
          <a:p>
            <a:r>
              <a:rPr lang="cs-CZ" sz="1800" dirty="0">
                <a:solidFill>
                  <a:srgbClr val="FFC000"/>
                </a:solidFill>
                <a:latin typeface="Arial" pitchFamily="34" charset="0"/>
                <a:cs typeface="Arial" pitchFamily="34" charset="0"/>
              </a:rPr>
              <a:t>Sebeobranu dětí.</a:t>
            </a:r>
          </a:p>
          <a:p>
            <a:r>
              <a:rPr lang="cs-CZ" sz="1800" dirty="0">
                <a:solidFill>
                  <a:srgbClr val="FFC000"/>
                </a:solidFill>
                <a:latin typeface="Arial" pitchFamily="34" charset="0"/>
                <a:cs typeface="Arial" pitchFamily="34" charset="0"/>
              </a:rPr>
              <a:t>Sebeobranu seniorů.</a:t>
            </a:r>
          </a:p>
          <a:p>
            <a:r>
              <a:rPr lang="cs-CZ" sz="1800" dirty="0">
                <a:solidFill>
                  <a:srgbClr val="FFC000"/>
                </a:solidFill>
                <a:latin typeface="Arial" pitchFamily="34" charset="0"/>
                <a:cs typeface="Arial" pitchFamily="34" charset="0"/>
              </a:rPr>
              <a:t>Sebeobranu osob se specifickými potřebami </a:t>
            </a:r>
            <a:r>
              <a:rPr lang="cs-CZ" sz="1400" dirty="0">
                <a:latin typeface="Arial" pitchFamily="34" charset="0"/>
                <a:cs typeface="Arial" pitchFamily="34" charset="0"/>
              </a:rPr>
              <a:t>(tělesně postižení=porušená hybnost, sluchově a zrakově postižení…).</a:t>
            </a:r>
          </a:p>
          <a:p>
            <a:pPr>
              <a:buNone/>
            </a:pPr>
            <a:endParaRPr lang="cs-CZ" sz="1600" dirty="0">
              <a:latin typeface="Arial" pitchFamily="34" charset="0"/>
              <a:cs typeface="Arial" pitchFamily="34" charset="0"/>
            </a:endParaRPr>
          </a:p>
          <a:p>
            <a:pPr>
              <a:buNone/>
            </a:pPr>
            <a:r>
              <a:rPr lang="cs-CZ" sz="1600" dirty="0"/>
              <a:t>           Každá skupina obyvatel má specifické nároky a potřeby týkající sebeobrany. Navíc každý člověk v rámci dané skupiny má specifické vlastnosti, schopnosti a možnosti, které se vzhledem k ostatním mohou významně lišit, např. někdo je vlivem své pohybové vady nucen užívat ortopedický vozík, někdo nikoliv.</a:t>
            </a:r>
            <a:endParaRPr lang="cs-CZ" sz="1600" dirty="0">
              <a:latin typeface="Arial" pitchFamily="34" charset="0"/>
              <a:cs typeface="Arial" pitchFamily="34" charset="0"/>
            </a:endParaRPr>
          </a:p>
          <a:p>
            <a:pPr>
              <a:buNone/>
            </a:pPr>
            <a:endParaRPr lang="cs-CZ" sz="1600" dirty="0">
              <a:latin typeface="Arial" pitchFamily="34" charset="0"/>
              <a:cs typeface="Arial" pitchFamily="34" charset="0"/>
            </a:endParaRPr>
          </a:p>
        </p:txBody>
      </p:sp>
    </p:spTree>
    <p:extLst>
      <p:ext uri="{BB962C8B-B14F-4D97-AF65-F5344CB8AC3E}">
        <p14:creationId xmlns:p14="http://schemas.microsoft.com/office/powerpoint/2010/main" val="1123729679"/>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76672"/>
            <a:ext cx="7992888" cy="6048671"/>
          </a:xfrm>
        </p:spPr>
        <p:txBody>
          <a:bodyPr>
            <a:normAutofit fontScale="62500" lnSpcReduction="20000"/>
          </a:bodyPr>
          <a:lstStyle/>
          <a:p>
            <a:pPr>
              <a:buNone/>
            </a:pPr>
            <a:endParaRPr lang="cs-CZ" dirty="0">
              <a:latin typeface="Times New Roman" panose="02020603050405020304" pitchFamily="18" charset="0"/>
              <a:cs typeface="Times New Roman" panose="02020603050405020304" pitchFamily="18" charset="0"/>
            </a:endParaRPr>
          </a:p>
          <a:p>
            <a:pPr>
              <a:buNone/>
            </a:pPr>
            <a:r>
              <a:rPr lang="cs-CZ" sz="1700" b="1" dirty="0">
                <a:solidFill>
                  <a:srgbClr val="00FF00"/>
                </a:solidFill>
                <a:latin typeface="Times New Roman" panose="02020603050405020304" pitchFamily="18" charset="0"/>
                <a:cs typeface="Times New Roman" panose="02020603050405020304" pitchFamily="18" charset="0"/>
              </a:rPr>
              <a:t>                    </a:t>
            </a:r>
            <a:endParaRPr lang="cs-CZ" sz="2600" dirty="0">
              <a:solidFill>
                <a:schemeClr val="tx2"/>
              </a:solidFill>
              <a:latin typeface="Arial" panose="020B0604020202020204" pitchFamily="34" charset="0"/>
              <a:cs typeface="Arial" panose="020B0604020202020204" pitchFamily="34" charset="0"/>
            </a:endParaRPr>
          </a:p>
          <a:p>
            <a:pPr>
              <a:buNone/>
            </a:pPr>
            <a:r>
              <a:rPr lang="cs-CZ" sz="2900" dirty="0">
                <a:latin typeface="Arial" panose="020B0604020202020204" pitchFamily="34" charset="0"/>
                <a:cs typeface="Arial" panose="020B0604020202020204" pitchFamily="34" charset="0"/>
              </a:rPr>
              <a:t>                               </a:t>
            </a:r>
            <a:r>
              <a:rPr lang="cs-CZ" sz="2900" b="1" dirty="0">
                <a:solidFill>
                  <a:srgbClr val="00FF00"/>
                </a:solidFill>
                <a:latin typeface="Arial" panose="020B0604020202020204" pitchFamily="34" charset="0"/>
                <a:cs typeface="Arial" panose="020B0604020202020204" pitchFamily="34" charset="0"/>
              </a:rPr>
              <a:t>Přehled prostředků osobní ochrany:</a:t>
            </a:r>
          </a:p>
          <a:p>
            <a:pPr>
              <a:buNone/>
            </a:pPr>
            <a:endParaRPr lang="cs-CZ" sz="2600" b="1" dirty="0">
              <a:latin typeface="Arial" panose="020B0604020202020204" pitchFamily="34" charset="0"/>
              <a:cs typeface="Arial" panose="020B0604020202020204" pitchFamily="34" charset="0"/>
            </a:endParaRPr>
          </a:p>
          <a:p>
            <a:pPr>
              <a:buNone/>
            </a:pPr>
            <a:endParaRPr lang="cs-CZ" sz="2500" dirty="0">
              <a:latin typeface="Arial" panose="020B0604020202020204" pitchFamily="34" charset="0"/>
              <a:cs typeface="Arial" panose="020B0604020202020204" pitchFamily="34" charset="0"/>
            </a:endParaRPr>
          </a:p>
          <a:p>
            <a:pPr>
              <a:buNone/>
            </a:pPr>
            <a:r>
              <a:rPr lang="cs-CZ" sz="2500" u="sng" dirty="0">
                <a:solidFill>
                  <a:srgbClr val="FFC000"/>
                </a:solidFill>
                <a:latin typeface="Arial" panose="020B0604020202020204" pitchFamily="34" charset="0"/>
                <a:cs typeface="Arial" panose="020B0604020202020204" pitchFamily="34" charset="0"/>
              </a:rPr>
              <a:t>Spíše vhodné pro osoby se zrakovým postižením:</a:t>
            </a:r>
          </a:p>
          <a:p>
            <a:pPr>
              <a:buNone/>
            </a:pPr>
            <a:endParaRPr lang="cs-CZ" sz="2500" dirty="0">
              <a:latin typeface="Arial" panose="020B0604020202020204" pitchFamily="34" charset="0"/>
              <a:cs typeface="Arial" panose="020B0604020202020204" pitchFamily="34" charset="0"/>
            </a:endParaRPr>
          </a:p>
          <a:p>
            <a:pPr>
              <a:buNone/>
            </a:pPr>
            <a:r>
              <a:rPr lang="cs-CZ" sz="2500" dirty="0">
                <a:latin typeface="Arial" panose="020B0604020202020204" pitchFamily="34" charset="0"/>
                <a:cs typeface="Arial" panose="020B0604020202020204" pitchFamily="34" charset="0"/>
              </a:rPr>
              <a:t>Elektrický paralyzér</a:t>
            </a:r>
          </a:p>
          <a:p>
            <a:pPr>
              <a:buNone/>
            </a:pPr>
            <a:r>
              <a:rPr lang="cs-CZ" sz="2500" dirty="0">
                <a:latin typeface="Arial" panose="020B0604020202020204" pitchFamily="34" charset="0"/>
                <a:cs typeface="Arial" panose="020B0604020202020204" pitchFamily="34" charset="0"/>
              </a:rPr>
              <a:t>Pepřový, slzný  sprej   </a:t>
            </a:r>
          </a:p>
          <a:p>
            <a:pPr>
              <a:buNone/>
            </a:pPr>
            <a:r>
              <a:rPr lang="cs-CZ" sz="2500" dirty="0">
                <a:solidFill>
                  <a:srgbClr val="FF0000"/>
                </a:solidFill>
                <a:latin typeface="Arial" panose="020B0604020202020204" pitchFamily="34" charset="0"/>
                <a:cs typeface="Arial" panose="020B0604020202020204" pitchFamily="34" charset="0"/>
              </a:rPr>
              <a:t>Osobní alarm</a:t>
            </a:r>
          </a:p>
          <a:p>
            <a:pPr>
              <a:buNone/>
            </a:pPr>
            <a:endParaRPr lang="cs-CZ" sz="2500" dirty="0">
              <a:latin typeface="Arial" panose="020B0604020202020204" pitchFamily="34" charset="0"/>
              <a:cs typeface="Arial" panose="020B0604020202020204" pitchFamily="34" charset="0"/>
            </a:endParaRPr>
          </a:p>
          <a:p>
            <a:pPr>
              <a:buNone/>
            </a:pPr>
            <a:endParaRPr lang="cs-CZ" sz="2500" dirty="0">
              <a:latin typeface="Arial" panose="020B0604020202020204" pitchFamily="34" charset="0"/>
              <a:cs typeface="Arial" panose="020B0604020202020204" pitchFamily="34" charset="0"/>
            </a:endParaRPr>
          </a:p>
          <a:p>
            <a:pPr>
              <a:buNone/>
            </a:pPr>
            <a:endParaRPr lang="cs-CZ" sz="2500" dirty="0">
              <a:latin typeface="Arial" panose="020B0604020202020204" pitchFamily="34" charset="0"/>
              <a:cs typeface="Arial" panose="020B0604020202020204" pitchFamily="34" charset="0"/>
            </a:endParaRPr>
          </a:p>
          <a:p>
            <a:pPr>
              <a:buNone/>
            </a:pPr>
            <a:r>
              <a:rPr lang="cs-CZ" sz="2500" u="sng" dirty="0">
                <a:solidFill>
                  <a:srgbClr val="FFC000"/>
                </a:solidFill>
                <a:latin typeface="Arial" panose="020B0604020202020204" pitchFamily="34" charset="0"/>
                <a:cs typeface="Arial" panose="020B0604020202020204" pitchFamily="34" charset="0"/>
              </a:rPr>
              <a:t>Spíše nevhodné pro osoby se zrakovým postižením:</a:t>
            </a:r>
          </a:p>
          <a:p>
            <a:pPr>
              <a:buNone/>
            </a:pPr>
            <a:endParaRPr lang="cs-CZ" sz="2500" dirty="0">
              <a:latin typeface="Arial" panose="020B0604020202020204" pitchFamily="34" charset="0"/>
              <a:cs typeface="Arial" panose="020B0604020202020204" pitchFamily="34" charset="0"/>
            </a:endParaRPr>
          </a:p>
          <a:p>
            <a:pPr>
              <a:buNone/>
            </a:pPr>
            <a:r>
              <a:rPr lang="cs-CZ" sz="2500" dirty="0">
                <a:latin typeface="Arial" panose="020B0604020202020204" pitchFamily="34" charset="0"/>
                <a:cs typeface="Arial" panose="020B0604020202020204" pitchFamily="34" charset="0"/>
              </a:rPr>
              <a:t>Chladné zbraně</a:t>
            </a:r>
          </a:p>
          <a:p>
            <a:pPr>
              <a:buNone/>
            </a:pPr>
            <a:r>
              <a:rPr lang="cs-CZ" sz="2500" dirty="0">
                <a:latin typeface="Arial" panose="020B0604020202020204" pitchFamily="34" charset="0"/>
                <a:cs typeface="Arial" panose="020B0604020202020204" pitchFamily="34" charset="0"/>
              </a:rPr>
              <a:t>Střelné zbraně</a:t>
            </a:r>
          </a:p>
          <a:p>
            <a:pPr>
              <a:buNone/>
            </a:pPr>
            <a:r>
              <a:rPr lang="cs-CZ" sz="2500" dirty="0" err="1">
                <a:latin typeface="Arial" panose="020B0604020202020204" pitchFamily="34" charset="0"/>
                <a:cs typeface="Arial" panose="020B0604020202020204" pitchFamily="34" charset="0"/>
              </a:rPr>
              <a:t>Taser</a:t>
            </a:r>
            <a:endParaRPr lang="cs-CZ" sz="2500" dirty="0">
              <a:latin typeface="Arial" panose="020B0604020202020204" pitchFamily="34" charset="0"/>
              <a:cs typeface="Arial" panose="020B0604020202020204" pitchFamily="34" charset="0"/>
            </a:endParaRPr>
          </a:p>
          <a:p>
            <a:pPr>
              <a:buNone/>
            </a:pPr>
            <a:r>
              <a:rPr lang="cs-CZ" sz="2500" dirty="0">
                <a:latin typeface="Arial" panose="020B0604020202020204" pitchFamily="34" charset="0"/>
                <a:cs typeface="Arial" panose="020B0604020202020204" pitchFamily="34" charset="0"/>
              </a:rPr>
              <a:t>Teleskopický obušek</a:t>
            </a:r>
          </a:p>
          <a:p>
            <a:pPr>
              <a:buNone/>
            </a:pPr>
            <a:r>
              <a:rPr lang="cs-CZ" sz="4900" dirty="0">
                <a:solidFill>
                  <a:schemeClr val="tx2"/>
                </a:solidFill>
                <a:latin typeface="Arial" panose="020B0604020202020204" pitchFamily="34" charset="0"/>
                <a:cs typeface="Arial" panose="020B0604020202020204" pitchFamily="34" charset="0"/>
              </a:rPr>
              <a:t>      </a:t>
            </a:r>
          </a:p>
          <a:p>
            <a:pPr marL="45720" indent="0">
              <a:buNone/>
            </a:pP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2207397969"/>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250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6600" b="1" dirty="0">
                <a:solidFill>
                  <a:srgbClr val="00FF00"/>
                </a:solidFill>
                <a:latin typeface="Arial" panose="020B0604020202020204" pitchFamily="34" charset="0"/>
                <a:cs typeface="Arial" panose="020B0604020202020204" pitchFamily="34" charset="0"/>
              </a:rPr>
              <a:t>                               </a:t>
            </a:r>
            <a:r>
              <a:rPr lang="cs-CZ" sz="4800" b="1" dirty="0">
                <a:solidFill>
                  <a:srgbClr val="00FF00"/>
                </a:solidFill>
                <a:latin typeface="Arial" panose="020B0604020202020204" pitchFamily="34" charset="0"/>
                <a:cs typeface="Arial" panose="020B0604020202020204" pitchFamily="34" charset="0"/>
              </a:rPr>
              <a:t>Program Kurzu sebeobrany pro slabozraké a nevidomé</a:t>
            </a:r>
          </a:p>
          <a:p>
            <a:pPr>
              <a:lnSpc>
                <a:spcPct val="115000"/>
              </a:lnSpc>
              <a:spcAft>
                <a:spcPts val="1000"/>
              </a:spcAft>
            </a:pPr>
            <a:r>
              <a:rPr lang="cs-CZ" sz="3600" b="1" dirty="0">
                <a:solidFill>
                  <a:srgbClr val="FFCC00"/>
                </a:solidFill>
                <a:effectLst/>
                <a:ea typeface="Times New Roman" panose="02020603050405020304" pitchFamily="18" charset="0"/>
                <a:cs typeface="Times New Roman" panose="02020603050405020304" pitchFamily="18" charset="0"/>
              </a:rPr>
              <a:t>Úvod</a:t>
            </a:r>
            <a:endParaRPr lang="cs-CZ" sz="3600" dirty="0">
              <a:solidFill>
                <a:srgbClr val="FFCC00"/>
              </a:solidFill>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Čas </a:t>
            </a:r>
            <a:r>
              <a:rPr lang="cs-CZ" sz="3600" i="1" dirty="0">
                <a:effectLst/>
                <a:ea typeface="Times New Roman" panose="02020603050405020304" pitchFamily="18" charset="0"/>
                <a:cs typeface="Times New Roman" panose="02020603050405020304" pitchFamily="18" charset="0"/>
              </a:rPr>
              <a:t>= 10.00 až 10.10 hodin</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Téma TJ</a:t>
            </a:r>
            <a:r>
              <a:rPr lang="cs-CZ" sz="3600" u="sng"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 zahájení semináře, představení lektorů a účastníků, seznámení s časovým harmonogramem a pravidly v průběhu kurzu, popis metodiky kurzu</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Cíl TJ </a:t>
            </a:r>
            <a:r>
              <a:rPr lang="cs-CZ" sz="3600" dirty="0">
                <a:effectLst/>
                <a:ea typeface="Times New Roman" panose="02020603050405020304" pitchFamily="18" charset="0"/>
                <a:cs typeface="Times New Roman" panose="02020603050405020304" pitchFamily="18" charset="0"/>
              </a:rPr>
              <a:t>= navození vzájemné důvěry mezi lektory a účastníky</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Místo </a:t>
            </a:r>
            <a:r>
              <a:rPr lang="cs-CZ" sz="3600" i="1"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v tělocvičně na </a:t>
            </a:r>
            <a:r>
              <a:rPr lang="cs-CZ" sz="3600" dirty="0" err="1">
                <a:effectLst/>
                <a:ea typeface="Times New Roman" panose="02020603050405020304" pitchFamily="18" charset="0"/>
                <a:cs typeface="Times New Roman" panose="02020603050405020304" pitchFamily="18" charset="0"/>
              </a:rPr>
              <a:t>tatami</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b="1" dirty="0">
                <a:solidFill>
                  <a:srgbClr val="FFCC00"/>
                </a:solidFill>
                <a:effectLst/>
                <a:ea typeface="Times New Roman" panose="02020603050405020304" pitchFamily="18" charset="0"/>
                <a:cs typeface="Times New Roman" panose="02020603050405020304" pitchFamily="18" charset="0"/>
              </a:rPr>
              <a:t>Teoretická část</a:t>
            </a:r>
            <a:endParaRPr lang="cs-CZ" sz="3600" dirty="0">
              <a:solidFill>
                <a:srgbClr val="FFCC00"/>
              </a:solidFill>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Čas </a:t>
            </a:r>
            <a:r>
              <a:rPr lang="cs-CZ" sz="3600" i="1" dirty="0">
                <a:effectLst/>
                <a:ea typeface="Times New Roman" panose="02020603050405020304" pitchFamily="18" charset="0"/>
                <a:cs typeface="Times New Roman" panose="02020603050405020304" pitchFamily="18" charset="0"/>
              </a:rPr>
              <a:t>= 10.10 až 11.00 hodin</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Téma TJ</a:t>
            </a:r>
            <a:r>
              <a:rPr lang="cs-CZ" sz="3600" u="sng"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 právní minimum, psychologie sebeobrany, takticko-strategické zásady proti vyloučení přepadu, osobní obranné prostředky</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Cíl TJ </a:t>
            </a:r>
            <a:r>
              <a:rPr lang="cs-CZ" sz="3600" dirty="0">
                <a:effectLst/>
                <a:ea typeface="Times New Roman" panose="02020603050405020304" pitchFamily="18" charset="0"/>
                <a:cs typeface="Times New Roman" panose="02020603050405020304" pitchFamily="18" charset="0"/>
              </a:rPr>
              <a:t>= získání povědomí o probírané teorii</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Pomůcky</a:t>
            </a:r>
            <a:r>
              <a:rPr lang="cs-CZ" sz="3600" i="1" dirty="0">
                <a:effectLst/>
                <a:ea typeface="Times New Roman" panose="02020603050405020304" pitchFamily="18" charset="0"/>
                <a:cs typeface="Times New Roman" panose="02020603050405020304" pitchFamily="18" charset="0"/>
              </a:rPr>
              <a:t> = </a:t>
            </a:r>
            <a:r>
              <a:rPr lang="cs-CZ" sz="3600" dirty="0">
                <a:effectLst/>
                <a:ea typeface="Times New Roman" panose="02020603050405020304" pitchFamily="18" charset="0"/>
                <a:cs typeface="Times New Roman" panose="02020603050405020304" pitchFamily="18" charset="0"/>
              </a:rPr>
              <a:t>výtah z trestního zákoníku, statistické údaje kriminality (Policie ČR)</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Místo </a:t>
            </a:r>
            <a:r>
              <a:rPr lang="cs-CZ" sz="3600" i="1"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v tělocvičně na </a:t>
            </a:r>
            <a:r>
              <a:rPr lang="cs-CZ" sz="3600" dirty="0" err="1">
                <a:effectLst/>
                <a:ea typeface="Times New Roman" panose="02020603050405020304" pitchFamily="18" charset="0"/>
                <a:cs typeface="Times New Roman" panose="02020603050405020304" pitchFamily="18" charset="0"/>
              </a:rPr>
              <a:t>tatami</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b="1" dirty="0">
                <a:solidFill>
                  <a:srgbClr val="FFCC00"/>
                </a:solidFill>
                <a:effectLst/>
                <a:ea typeface="Times New Roman" panose="02020603050405020304" pitchFamily="18" charset="0"/>
                <a:cs typeface="Times New Roman" panose="02020603050405020304" pitchFamily="18" charset="0"/>
              </a:rPr>
              <a:t>Průpravná část</a:t>
            </a:r>
            <a:endParaRPr lang="cs-CZ" sz="3600" dirty="0">
              <a:solidFill>
                <a:srgbClr val="FFCC00"/>
              </a:solidFill>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Čas </a:t>
            </a:r>
            <a:r>
              <a:rPr lang="cs-CZ" sz="3600" i="1" dirty="0">
                <a:effectLst/>
                <a:ea typeface="Times New Roman" panose="02020603050405020304" pitchFamily="18" charset="0"/>
                <a:cs typeface="Times New Roman" panose="02020603050405020304" pitchFamily="18" charset="0"/>
              </a:rPr>
              <a:t>= 11.10 až 12.00 hodin</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Téma TJ</a:t>
            </a:r>
            <a:r>
              <a:rPr lang="cs-CZ" sz="3600" u="sng"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 zahřátí, rozcvičení, průpravná cvičení.</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Cíl TJ </a:t>
            </a:r>
            <a:r>
              <a:rPr lang="cs-CZ" sz="3600" dirty="0">
                <a:effectLst/>
                <a:ea typeface="Times New Roman" panose="02020603050405020304" pitchFamily="18" charset="0"/>
                <a:cs typeface="Times New Roman" panose="02020603050405020304" pitchFamily="18" charset="0"/>
              </a:rPr>
              <a:t>= příprava cvičenců na následující tréninkové jednotky formou: zahřátí (rychlá chůze), kloubně mobilizační cvičení, přechody do poloh (leh-sed-stoj), orientace v prostoru (akustický a taktilní signál), verbální sebeobrana, přetahy a přetlaky </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Pomůcky</a:t>
            </a:r>
            <a:r>
              <a:rPr lang="cs-CZ" sz="3600" i="1" dirty="0">
                <a:effectLst/>
                <a:ea typeface="Times New Roman" panose="02020603050405020304" pitchFamily="18" charset="0"/>
                <a:cs typeface="Times New Roman" panose="02020603050405020304" pitchFamily="18" charset="0"/>
              </a:rPr>
              <a:t> = </a:t>
            </a:r>
            <a:r>
              <a:rPr lang="cs-CZ" sz="3600" dirty="0">
                <a:effectLst/>
                <a:ea typeface="Times New Roman" panose="02020603050405020304" pitchFamily="18" charset="0"/>
                <a:cs typeface="Times New Roman" panose="02020603050405020304" pitchFamily="18" charset="0"/>
              </a:rPr>
              <a:t>bez pomůcek</a:t>
            </a:r>
            <a:endParaRPr lang="cs-CZ" sz="36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600" i="1" u="sng" dirty="0">
                <a:effectLst/>
                <a:ea typeface="Times New Roman" panose="02020603050405020304" pitchFamily="18" charset="0"/>
                <a:cs typeface="Times New Roman" panose="02020603050405020304" pitchFamily="18" charset="0"/>
              </a:rPr>
              <a:t>Místo </a:t>
            </a:r>
            <a:r>
              <a:rPr lang="cs-CZ" sz="3600" i="1" dirty="0">
                <a:effectLst/>
                <a:ea typeface="Times New Roman" panose="02020603050405020304" pitchFamily="18" charset="0"/>
                <a:cs typeface="Times New Roman" panose="02020603050405020304" pitchFamily="18" charset="0"/>
              </a:rPr>
              <a:t>= </a:t>
            </a:r>
            <a:r>
              <a:rPr lang="cs-CZ" sz="3600" dirty="0">
                <a:effectLst/>
                <a:ea typeface="Times New Roman" panose="02020603050405020304" pitchFamily="18" charset="0"/>
                <a:cs typeface="Times New Roman" panose="02020603050405020304" pitchFamily="18" charset="0"/>
              </a:rPr>
              <a:t>v tělocvičně na </a:t>
            </a:r>
            <a:r>
              <a:rPr lang="cs-CZ" sz="3600" dirty="0" err="1">
                <a:effectLst/>
                <a:ea typeface="Times New Roman" panose="02020603050405020304" pitchFamily="18" charset="0"/>
                <a:cs typeface="Times New Roman" panose="02020603050405020304" pitchFamily="18" charset="0"/>
              </a:rPr>
              <a:t>tatami</a:t>
            </a:r>
            <a:endParaRPr lang="cs-CZ" sz="3600" dirty="0">
              <a:effectLst/>
              <a:ea typeface="Calibri" panose="020F0502020204030204" pitchFamily="34" charset="0"/>
              <a:cs typeface="Times New Roman" panose="02020603050405020304" pitchFamily="18" charset="0"/>
            </a:endParaRPr>
          </a:p>
          <a:p>
            <a:pPr>
              <a:buNone/>
            </a:pPr>
            <a:endParaRPr lang="cs-CZ" sz="5500" dirty="0">
              <a:solidFill>
                <a:schemeClr val="tx2"/>
              </a:solidFill>
              <a:latin typeface="Arial" panose="020B0604020202020204" pitchFamily="34" charset="0"/>
              <a:cs typeface="Arial" panose="020B0604020202020204" pitchFamily="34" charset="0"/>
            </a:endParaRPr>
          </a:p>
          <a:p>
            <a:pPr>
              <a:buNone/>
            </a:pPr>
            <a:r>
              <a:rPr lang="cs-CZ" sz="6400"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2693154707"/>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76673"/>
            <a:ext cx="8064896" cy="5832648"/>
          </a:xfrm>
        </p:spPr>
        <p:txBody>
          <a:bodyPr>
            <a:normAutofit fontScale="250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6600" b="1" dirty="0">
                <a:solidFill>
                  <a:srgbClr val="00FF00"/>
                </a:solidFill>
                <a:latin typeface="Arial" panose="020B0604020202020204" pitchFamily="34" charset="0"/>
                <a:cs typeface="Arial" panose="020B0604020202020204" pitchFamily="34" charset="0"/>
              </a:rPr>
              <a:t>                               </a:t>
            </a:r>
            <a:r>
              <a:rPr lang="cs-CZ" sz="4800" b="1" dirty="0">
                <a:solidFill>
                  <a:srgbClr val="00FF00"/>
                </a:solidFill>
                <a:latin typeface="Arial" panose="020B0604020202020204" pitchFamily="34" charset="0"/>
                <a:cs typeface="Arial" panose="020B0604020202020204" pitchFamily="34" charset="0"/>
              </a:rPr>
              <a:t>Program Kurzu sebeobrany pro slabozraké a nevidomé</a:t>
            </a:r>
          </a:p>
          <a:p>
            <a:pPr>
              <a:buNone/>
            </a:pPr>
            <a:endParaRPr lang="cs-CZ" sz="4800" b="1" dirty="0">
              <a:solidFill>
                <a:srgbClr val="00FF00"/>
              </a:solidFill>
              <a:latin typeface="Arial" panose="020B0604020202020204" pitchFamily="34" charset="0"/>
              <a:cs typeface="Arial" panose="020B0604020202020204" pitchFamily="34" charset="0"/>
            </a:endParaRPr>
          </a:p>
          <a:p>
            <a:pPr>
              <a:buNone/>
            </a:pPr>
            <a:r>
              <a:rPr lang="cs-CZ" sz="4000" b="1" dirty="0">
                <a:solidFill>
                  <a:srgbClr val="FFC000"/>
                </a:solidFill>
                <a:effectLst/>
                <a:ea typeface="Times New Roman" panose="02020603050405020304" pitchFamily="18" charset="0"/>
                <a:cs typeface="Times New Roman" panose="02020603050405020304" pitchFamily="18" charset="0"/>
              </a:rPr>
              <a:t>Hlavní část: 12.00 – 17.30</a:t>
            </a:r>
            <a:r>
              <a:rPr lang="cs-CZ" sz="4000" dirty="0">
                <a:solidFill>
                  <a:srgbClr val="FFC000"/>
                </a:solidFill>
                <a:effectLst/>
                <a:ea typeface="Times New Roman" panose="02020603050405020304" pitchFamily="18" charset="0"/>
                <a:cs typeface="Times New Roman" panose="02020603050405020304" pitchFamily="18" charset="0"/>
              </a:rPr>
              <a:t> (4 tréninkové jednotky)</a:t>
            </a:r>
            <a:endParaRPr lang="cs-CZ" sz="4000" dirty="0">
              <a:solidFill>
                <a:srgbClr val="FFC000"/>
              </a:solidFill>
              <a:effectLst/>
              <a:ea typeface="Calibri" panose="020F0502020204030204" pitchFamily="34" charset="0"/>
              <a:cs typeface="Times New Roman" panose="02020603050405020304" pitchFamily="18" charset="0"/>
            </a:endParaRPr>
          </a:p>
          <a:p>
            <a:pPr>
              <a:buNone/>
            </a:pPr>
            <a:endParaRPr lang="cs-CZ" sz="4800" b="1" dirty="0">
              <a:solidFill>
                <a:srgbClr val="00FF00"/>
              </a:solidFill>
              <a:latin typeface="Arial" panose="020B0604020202020204" pitchFamily="34" charset="0"/>
              <a:cs typeface="Arial" panose="020B0604020202020204" pitchFamily="34" charset="0"/>
            </a:endParaRPr>
          </a:p>
          <a:p>
            <a:pPr>
              <a:buNone/>
            </a:pPr>
            <a:endParaRPr lang="cs-CZ" sz="4000" b="1" dirty="0">
              <a:solidFill>
                <a:srgbClr val="00FF00"/>
              </a:solidFill>
              <a:cs typeface="Arial" panose="020B0604020202020204" pitchFamily="34" charset="0"/>
            </a:endParaRPr>
          </a:p>
          <a:p>
            <a:pPr>
              <a:lnSpc>
                <a:spcPct val="115000"/>
              </a:lnSpc>
              <a:spcAft>
                <a:spcPts val="1000"/>
              </a:spcAft>
            </a:pPr>
            <a:r>
              <a:rPr lang="cs-CZ" sz="4000" b="1" dirty="0">
                <a:effectLst/>
                <a:ea typeface="Times New Roman" panose="02020603050405020304" pitchFamily="18" charset="0"/>
                <a:cs typeface="Times New Roman" panose="02020603050405020304" pitchFamily="18" charset="0"/>
              </a:rPr>
              <a:t>1. Tréninková jednotka</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Čas </a:t>
            </a:r>
            <a:r>
              <a:rPr lang="cs-CZ" sz="4000" i="1" dirty="0">
                <a:effectLst/>
                <a:ea typeface="Times New Roman" panose="02020603050405020304" pitchFamily="18" charset="0"/>
                <a:cs typeface="Times New Roman" panose="02020603050405020304" pitchFamily="18" charset="0"/>
              </a:rPr>
              <a:t>= 12.10 až 13.00 hodin</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Téma TJ</a:t>
            </a:r>
            <a:r>
              <a:rPr lang="cs-CZ" sz="4000" u="sng" dirty="0">
                <a:effectLst/>
                <a:ea typeface="Times New Roman" panose="02020603050405020304" pitchFamily="18" charset="0"/>
                <a:cs typeface="Times New Roman" panose="02020603050405020304" pitchFamily="18" charset="0"/>
              </a:rPr>
              <a:t> </a:t>
            </a:r>
            <a:r>
              <a:rPr lang="cs-CZ" sz="4000" dirty="0">
                <a:effectLst/>
                <a:ea typeface="Times New Roman" panose="02020603050405020304" pitchFamily="18" charset="0"/>
                <a:cs typeface="Times New Roman" panose="02020603050405020304" pitchFamily="18" charset="0"/>
              </a:rPr>
              <a:t>= minimalizace následků fyzického napadení pohyby vlastního těla (techniky postojů, obratů, střehů, krytů)</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Cíl TJ </a:t>
            </a:r>
            <a:r>
              <a:rPr lang="cs-CZ" sz="4000" dirty="0">
                <a:effectLst/>
                <a:ea typeface="Times New Roman" panose="02020603050405020304" pitchFamily="18" charset="0"/>
                <a:cs typeface="Times New Roman" panose="02020603050405020304" pitchFamily="18" charset="0"/>
              </a:rPr>
              <a:t>= nácvik výše zmíněných technik</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Pomůcky</a:t>
            </a:r>
            <a:r>
              <a:rPr lang="cs-CZ" sz="4000" i="1" dirty="0">
                <a:effectLst/>
                <a:ea typeface="Times New Roman" panose="02020603050405020304" pitchFamily="18" charset="0"/>
                <a:cs typeface="Times New Roman" panose="02020603050405020304" pitchFamily="18" charset="0"/>
              </a:rPr>
              <a:t> = </a:t>
            </a:r>
            <a:r>
              <a:rPr lang="cs-CZ" sz="4000" dirty="0">
                <a:effectLst/>
                <a:ea typeface="Times New Roman" panose="02020603050405020304" pitchFamily="18" charset="0"/>
                <a:cs typeface="Times New Roman" panose="02020603050405020304" pitchFamily="18" charset="0"/>
              </a:rPr>
              <a:t>pěnové tyče, </a:t>
            </a:r>
            <a:r>
              <a:rPr lang="cs-CZ" sz="4000" dirty="0" err="1">
                <a:effectLst/>
                <a:ea typeface="Times New Roman" panose="02020603050405020304" pitchFamily="18" charset="0"/>
                <a:cs typeface="Times New Roman" panose="02020603050405020304" pitchFamily="18" charset="0"/>
              </a:rPr>
              <a:t>lapy</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Místo </a:t>
            </a:r>
            <a:r>
              <a:rPr lang="cs-CZ" sz="4000" i="1" dirty="0">
                <a:effectLst/>
                <a:ea typeface="Times New Roman" panose="02020603050405020304" pitchFamily="18" charset="0"/>
                <a:cs typeface="Times New Roman" panose="02020603050405020304" pitchFamily="18" charset="0"/>
              </a:rPr>
              <a:t>= </a:t>
            </a:r>
            <a:r>
              <a:rPr lang="cs-CZ" sz="4000" dirty="0">
                <a:effectLst/>
                <a:ea typeface="Times New Roman" panose="02020603050405020304" pitchFamily="18" charset="0"/>
                <a:cs typeface="Times New Roman" panose="02020603050405020304" pitchFamily="18" charset="0"/>
              </a:rPr>
              <a:t>v tělocvičně na </a:t>
            </a:r>
            <a:r>
              <a:rPr lang="cs-CZ" sz="4000" dirty="0" err="1">
                <a:effectLst/>
                <a:ea typeface="Times New Roman" panose="02020603050405020304" pitchFamily="18" charset="0"/>
                <a:cs typeface="Times New Roman" panose="02020603050405020304" pitchFamily="18" charset="0"/>
              </a:rPr>
              <a:t>tatami</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dirty="0">
                <a:effectLst/>
                <a:ea typeface="Times New Roman" panose="02020603050405020304" pitchFamily="18" charset="0"/>
                <a:cs typeface="Times New Roman" panose="02020603050405020304" pitchFamily="18" charset="0"/>
              </a:rPr>
              <a:t> </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b="1" dirty="0">
                <a:effectLst/>
                <a:ea typeface="Times New Roman" panose="02020603050405020304" pitchFamily="18" charset="0"/>
                <a:cs typeface="Times New Roman" panose="02020603050405020304" pitchFamily="18" charset="0"/>
              </a:rPr>
              <a:t>2. Tréninková jednotka</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Čas </a:t>
            </a:r>
            <a:r>
              <a:rPr lang="cs-CZ" sz="4000" i="1" dirty="0">
                <a:effectLst/>
                <a:ea typeface="Times New Roman" panose="02020603050405020304" pitchFamily="18" charset="0"/>
                <a:cs typeface="Times New Roman" panose="02020603050405020304" pitchFamily="18" charset="0"/>
              </a:rPr>
              <a:t>= 13.10 až 14.00 hodin</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Téma TJ</a:t>
            </a:r>
            <a:r>
              <a:rPr lang="cs-CZ" sz="4000" u="sng" dirty="0">
                <a:effectLst/>
                <a:ea typeface="Times New Roman" panose="02020603050405020304" pitchFamily="18" charset="0"/>
                <a:cs typeface="Times New Roman" panose="02020603050405020304" pitchFamily="18" charset="0"/>
              </a:rPr>
              <a:t> </a:t>
            </a:r>
            <a:r>
              <a:rPr lang="cs-CZ" sz="4000" dirty="0">
                <a:effectLst/>
                <a:ea typeface="Times New Roman" panose="02020603050405020304" pitchFamily="18" charset="0"/>
                <a:cs typeface="Times New Roman" panose="02020603050405020304" pitchFamily="18" charset="0"/>
              </a:rPr>
              <a:t>= </a:t>
            </a:r>
            <a:r>
              <a:rPr lang="cs-CZ" sz="4000" dirty="0" err="1">
                <a:effectLst/>
                <a:ea typeface="Times New Roman" panose="02020603050405020304" pitchFamily="18" charset="0"/>
                <a:cs typeface="Times New Roman" panose="02020603050405020304" pitchFamily="18" charset="0"/>
              </a:rPr>
              <a:t>navolňovací</a:t>
            </a:r>
            <a:r>
              <a:rPr lang="cs-CZ" sz="4000" dirty="0">
                <a:effectLst/>
                <a:ea typeface="Times New Roman" panose="02020603050405020304" pitchFamily="18" charset="0"/>
                <a:cs typeface="Times New Roman" panose="02020603050405020304" pitchFamily="18" charset="0"/>
              </a:rPr>
              <a:t> údery horními a dolními končetinami, vyprošťování z úchopů a držení, údery kolenem</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Cíl TJ </a:t>
            </a:r>
            <a:r>
              <a:rPr lang="cs-CZ" sz="4000" dirty="0">
                <a:effectLst/>
                <a:ea typeface="Times New Roman" panose="02020603050405020304" pitchFamily="18" charset="0"/>
                <a:cs typeface="Times New Roman" panose="02020603050405020304" pitchFamily="18" charset="0"/>
              </a:rPr>
              <a:t>= nácvik výše zmíněných technik</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Pomůcky</a:t>
            </a:r>
            <a:r>
              <a:rPr lang="cs-CZ" sz="4000" i="1" dirty="0">
                <a:effectLst/>
                <a:ea typeface="Times New Roman" panose="02020603050405020304" pitchFamily="18" charset="0"/>
                <a:cs typeface="Times New Roman" panose="02020603050405020304" pitchFamily="18" charset="0"/>
              </a:rPr>
              <a:t> = </a:t>
            </a:r>
            <a:r>
              <a:rPr lang="cs-CZ" sz="4000" dirty="0">
                <a:effectLst/>
                <a:ea typeface="Times New Roman" panose="02020603050405020304" pitchFamily="18" charset="0"/>
                <a:cs typeface="Times New Roman" panose="02020603050405020304" pitchFamily="18" charset="0"/>
              </a:rPr>
              <a:t>pěnové tyče, pěnový odražeč</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i="1" u="sng" dirty="0">
                <a:effectLst/>
                <a:ea typeface="Times New Roman" panose="02020603050405020304" pitchFamily="18" charset="0"/>
                <a:cs typeface="Times New Roman" panose="02020603050405020304" pitchFamily="18" charset="0"/>
              </a:rPr>
              <a:t>Místo </a:t>
            </a:r>
            <a:r>
              <a:rPr lang="cs-CZ" sz="4000" i="1" dirty="0">
                <a:effectLst/>
                <a:ea typeface="Times New Roman" panose="02020603050405020304" pitchFamily="18" charset="0"/>
                <a:cs typeface="Times New Roman" panose="02020603050405020304" pitchFamily="18" charset="0"/>
              </a:rPr>
              <a:t>= </a:t>
            </a:r>
            <a:r>
              <a:rPr lang="cs-CZ" sz="4000" dirty="0">
                <a:effectLst/>
                <a:ea typeface="Times New Roman" panose="02020603050405020304" pitchFamily="18" charset="0"/>
                <a:cs typeface="Times New Roman" panose="02020603050405020304" pitchFamily="18" charset="0"/>
              </a:rPr>
              <a:t>v tělocvičně na </a:t>
            </a:r>
            <a:r>
              <a:rPr lang="cs-CZ" sz="4000" dirty="0" err="1">
                <a:effectLst/>
                <a:ea typeface="Times New Roman" panose="02020603050405020304" pitchFamily="18" charset="0"/>
                <a:cs typeface="Times New Roman" panose="02020603050405020304" pitchFamily="18" charset="0"/>
              </a:rPr>
              <a:t>tatami</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dirty="0">
                <a:effectLst/>
                <a:ea typeface="Times New Roman" panose="02020603050405020304" pitchFamily="18" charset="0"/>
                <a:cs typeface="Times New Roman" panose="02020603050405020304" pitchFamily="18" charset="0"/>
              </a:rPr>
              <a:t> </a:t>
            </a:r>
            <a:endParaRPr lang="cs-CZ" sz="40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4000" dirty="0">
                <a:effectLst/>
                <a:ea typeface="Times New Roman" panose="02020603050405020304" pitchFamily="18" charset="0"/>
                <a:cs typeface="Times New Roman" panose="02020603050405020304" pitchFamily="18" charset="0"/>
              </a:rPr>
              <a:t>Přestávka na oběd: 14.00 až 15.00 hod.</a:t>
            </a:r>
            <a:endParaRPr lang="cs-CZ" sz="4000" dirty="0">
              <a:effectLst/>
              <a:ea typeface="Calibri" panose="020F0502020204030204" pitchFamily="34" charset="0"/>
              <a:cs typeface="Times New Roman" panose="02020603050405020304" pitchFamily="18" charset="0"/>
            </a:endParaRPr>
          </a:p>
          <a:p>
            <a:pPr>
              <a:buNone/>
            </a:pPr>
            <a:endParaRPr lang="cs-CZ" sz="5500" dirty="0">
              <a:solidFill>
                <a:schemeClr val="tx2"/>
              </a:solidFill>
              <a:latin typeface="Arial" panose="020B0604020202020204" pitchFamily="34" charset="0"/>
              <a:cs typeface="Arial" panose="020B0604020202020204" pitchFamily="34" charset="0"/>
            </a:endParaRPr>
          </a:p>
          <a:p>
            <a:pPr>
              <a:buNone/>
            </a:pPr>
            <a:r>
              <a:rPr lang="cs-CZ" sz="6400"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1333879268"/>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67544" y="404664"/>
            <a:ext cx="8064896" cy="6048672"/>
          </a:xfrm>
        </p:spPr>
        <p:txBody>
          <a:bodyPr>
            <a:normAutofit fontScale="25000" lnSpcReduction="20000"/>
          </a:bodyPr>
          <a:lstStyle/>
          <a:p>
            <a:pPr>
              <a:buNone/>
            </a:pPr>
            <a:endParaRPr lang="cs-CZ" sz="6400" b="1" dirty="0">
              <a:solidFill>
                <a:srgbClr val="00FF00"/>
              </a:solidFill>
              <a:latin typeface="Arial" panose="020B0604020202020204" pitchFamily="34" charset="0"/>
              <a:cs typeface="Arial" panose="020B0604020202020204" pitchFamily="34" charset="0"/>
            </a:endParaRPr>
          </a:p>
          <a:p>
            <a:pPr>
              <a:buNone/>
            </a:pPr>
            <a:r>
              <a:rPr lang="cs-CZ" sz="6600" b="1" dirty="0">
                <a:solidFill>
                  <a:srgbClr val="00FF00"/>
                </a:solidFill>
                <a:latin typeface="Arial" panose="020B0604020202020204" pitchFamily="34" charset="0"/>
                <a:cs typeface="Arial" panose="020B0604020202020204" pitchFamily="34" charset="0"/>
              </a:rPr>
              <a:t>                               </a:t>
            </a:r>
            <a:r>
              <a:rPr lang="cs-CZ" sz="4800" b="1" dirty="0">
                <a:solidFill>
                  <a:srgbClr val="00FF00"/>
                </a:solidFill>
                <a:latin typeface="Arial" panose="020B0604020202020204" pitchFamily="34" charset="0"/>
                <a:cs typeface="Arial" panose="020B0604020202020204" pitchFamily="34" charset="0"/>
              </a:rPr>
              <a:t>Program Kurzu sebeobrany pro slabozraké a nevidomé</a:t>
            </a:r>
          </a:p>
          <a:p>
            <a:pPr>
              <a:buNone/>
            </a:pPr>
            <a:endParaRPr lang="cs-CZ" sz="4800" b="1" dirty="0">
              <a:solidFill>
                <a:srgbClr val="00FF00"/>
              </a:solidFill>
              <a:latin typeface="Arial" panose="020B0604020202020204" pitchFamily="34" charset="0"/>
              <a:cs typeface="Arial" panose="020B0604020202020204" pitchFamily="34" charset="0"/>
            </a:endParaRPr>
          </a:p>
          <a:p>
            <a:pPr>
              <a:lnSpc>
                <a:spcPct val="115000"/>
              </a:lnSpc>
              <a:spcAft>
                <a:spcPts val="1000"/>
              </a:spcAft>
            </a:pPr>
            <a:r>
              <a:rPr lang="cs-CZ" sz="3200" b="1" dirty="0">
                <a:effectLst/>
                <a:ea typeface="Times New Roman" panose="02020603050405020304" pitchFamily="18" charset="0"/>
                <a:cs typeface="Times New Roman" panose="02020603050405020304" pitchFamily="18" charset="0"/>
              </a:rPr>
              <a:t>3. Tréninková jednotka</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Čas </a:t>
            </a:r>
            <a:r>
              <a:rPr lang="cs-CZ" sz="3200" i="1" dirty="0">
                <a:effectLst/>
                <a:ea typeface="Times New Roman" panose="02020603050405020304" pitchFamily="18" charset="0"/>
                <a:cs typeface="Times New Roman" panose="02020603050405020304" pitchFamily="18" charset="0"/>
              </a:rPr>
              <a:t>= 15.10 až 16.00 hodin</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Téma TJ</a:t>
            </a:r>
            <a:r>
              <a:rPr lang="cs-CZ" sz="3200" u="sng"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 pádová technika</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Cíl TJ </a:t>
            </a:r>
            <a:r>
              <a:rPr lang="cs-CZ" sz="3200" dirty="0">
                <a:effectLst/>
                <a:ea typeface="Times New Roman" panose="02020603050405020304" pitchFamily="18" charset="0"/>
                <a:cs typeface="Times New Roman" panose="02020603050405020304" pitchFamily="18" charset="0"/>
              </a:rPr>
              <a:t>= získat dovednost provádění pádové techniky pádu vzad se zaražením</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Pomůcky</a:t>
            </a:r>
            <a:r>
              <a:rPr lang="cs-CZ" sz="3200" i="1" dirty="0">
                <a:effectLst/>
                <a:ea typeface="Times New Roman" panose="02020603050405020304" pitchFamily="18" charset="0"/>
                <a:cs typeface="Times New Roman" panose="02020603050405020304" pitchFamily="18" charset="0"/>
              </a:rPr>
              <a:t> = </a:t>
            </a:r>
            <a:r>
              <a:rPr lang="cs-CZ" sz="3200" dirty="0">
                <a:effectLst/>
                <a:ea typeface="Times New Roman" panose="02020603050405020304" pitchFamily="18" charset="0"/>
                <a:cs typeface="Times New Roman" panose="02020603050405020304" pitchFamily="18" charset="0"/>
              </a:rPr>
              <a:t>bez pomůcek</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Místo </a:t>
            </a:r>
            <a:r>
              <a:rPr lang="cs-CZ" sz="3200" i="1"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v tělocvičně na </a:t>
            </a:r>
            <a:r>
              <a:rPr lang="cs-CZ" sz="3200" dirty="0" err="1">
                <a:effectLst/>
                <a:ea typeface="Times New Roman" panose="02020603050405020304" pitchFamily="18" charset="0"/>
                <a:cs typeface="Times New Roman" panose="02020603050405020304" pitchFamily="18" charset="0"/>
              </a:rPr>
              <a:t>tatami</a:t>
            </a:r>
            <a:endParaRPr lang="cs-CZ" sz="3200" dirty="0">
              <a:effectLst/>
              <a:ea typeface="Times New Roman" panose="02020603050405020304" pitchFamily="18" charset="0"/>
              <a:cs typeface="Times New Roman" panose="02020603050405020304" pitchFamily="18" charset="0"/>
            </a:endParaRPr>
          </a:p>
          <a:p>
            <a:pPr>
              <a:lnSpc>
                <a:spcPct val="115000"/>
              </a:lnSpc>
              <a:spcAft>
                <a:spcPts val="1000"/>
              </a:spcAft>
            </a:pP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b="1" dirty="0">
                <a:effectLst/>
                <a:ea typeface="Times New Roman" panose="02020603050405020304" pitchFamily="18" charset="0"/>
                <a:cs typeface="Times New Roman" panose="02020603050405020304" pitchFamily="18" charset="0"/>
              </a:rPr>
              <a:t>4. Tréninková jednotka</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Čas </a:t>
            </a:r>
            <a:r>
              <a:rPr lang="cs-CZ" sz="3200" i="1" dirty="0">
                <a:effectLst/>
                <a:ea typeface="Times New Roman" panose="02020603050405020304" pitchFamily="18" charset="0"/>
                <a:cs typeface="Times New Roman" panose="02020603050405020304" pitchFamily="18" charset="0"/>
              </a:rPr>
              <a:t>= 16.10 až 17.00 hodin</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Téma TJ</a:t>
            </a:r>
            <a:r>
              <a:rPr lang="cs-CZ" sz="3200" u="sng"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 řešení sebeobranné situace pomocí obranného prostředku</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Cíl TJ </a:t>
            </a:r>
            <a:r>
              <a:rPr lang="cs-CZ" sz="3200" dirty="0">
                <a:effectLst/>
                <a:ea typeface="Times New Roman" panose="02020603050405020304" pitchFamily="18" charset="0"/>
                <a:cs typeface="Times New Roman" panose="02020603050405020304" pitchFamily="18" charset="0"/>
              </a:rPr>
              <a:t>= nácvik nošení a použití pepřového spreje při sebeobranné situaci ve střední vzdálenosti mezi útočníkem a obráncem</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Pomůcky</a:t>
            </a:r>
            <a:r>
              <a:rPr lang="cs-CZ" sz="3200" i="1" dirty="0">
                <a:effectLst/>
                <a:ea typeface="Times New Roman" panose="02020603050405020304" pitchFamily="18" charset="0"/>
                <a:cs typeface="Times New Roman" panose="02020603050405020304" pitchFamily="18" charset="0"/>
              </a:rPr>
              <a:t> = </a:t>
            </a:r>
            <a:r>
              <a:rPr lang="cs-CZ" sz="3200" dirty="0">
                <a:effectLst/>
                <a:ea typeface="Times New Roman" panose="02020603050405020304" pitchFamily="18" charset="0"/>
                <a:cs typeface="Times New Roman" panose="02020603050405020304" pitchFamily="18" charset="0"/>
              </a:rPr>
              <a:t>cvičný pepřový sprej.</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Místo </a:t>
            </a:r>
            <a:r>
              <a:rPr lang="cs-CZ" sz="3200" i="1"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v tělocvičně na </a:t>
            </a:r>
            <a:r>
              <a:rPr lang="cs-CZ" sz="3200" dirty="0" err="1">
                <a:effectLst/>
                <a:ea typeface="Times New Roman" panose="02020603050405020304" pitchFamily="18" charset="0"/>
                <a:cs typeface="Times New Roman" panose="02020603050405020304" pitchFamily="18" charset="0"/>
              </a:rPr>
              <a:t>tatami</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dirty="0">
                <a:effectLst/>
                <a:ea typeface="Times New Roman" panose="02020603050405020304" pitchFamily="18" charset="0"/>
                <a:cs typeface="Times New Roman" panose="02020603050405020304" pitchFamily="18" charset="0"/>
              </a:rPr>
              <a:t> </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b="1" dirty="0">
                <a:solidFill>
                  <a:srgbClr val="FFC000"/>
                </a:solidFill>
                <a:effectLst/>
                <a:ea typeface="Times New Roman" panose="02020603050405020304" pitchFamily="18" charset="0"/>
                <a:cs typeface="Times New Roman" panose="02020603050405020304" pitchFamily="18" charset="0"/>
              </a:rPr>
              <a:t>Závěrečný osobní praktický výstup.</a:t>
            </a:r>
            <a:endParaRPr lang="cs-CZ" sz="3200" dirty="0">
              <a:solidFill>
                <a:srgbClr val="FFC000"/>
              </a:solidFill>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Čas </a:t>
            </a:r>
            <a:r>
              <a:rPr lang="cs-CZ" sz="3200" i="1" dirty="0">
                <a:effectLst/>
                <a:ea typeface="Times New Roman" panose="02020603050405020304" pitchFamily="18" charset="0"/>
                <a:cs typeface="Times New Roman" panose="02020603050405020304" pitchFamily="18" charset="0"/>
              </a:rPr>
              <a:t>= 17.10 až 17.30 hodin</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Téma TJ</a:t>
            </a:r>
            <a:r>
              <a:rPr lang="cs-CZ" sz="3200" u="sng"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 reálný verbální a fyzický útok na klienta</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Cíl TJ </a:t>
            </a:r>
            <a:r>
              <a:rPr lang="cs-CZ" sz="3200" dirty="0">
                <a:effectLst/>
                <a:ea typeface="Times New Roman" panose="02020603050405020304" pitchFamily="18" charset="0"/>
                <a:cs typeface="Times New Roman" panose="02020603050405020304" pitchFamily="18" charset="0"/>
              </a:rPr>
              <a:t>= praktickou zkouškou zjistit úroveň získaných dovedností z kurzu</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Pomůcky</a:t>
            </a:r>
            <a:r>
              <a:rPr lang="cs-CZ" sz="3200" i="1" dirty="0">
                <a:effectLst/>
                <a:ea typeface="Times New Roman" panose="02020603050405020304" pitchFamily="18" charset="0"/>
                <a:cs typeface="Times New Roman" panose="02020603050405020304" pitchFamily="18" charset="0"/>
              </a:rPr>
              <a:t> = </a:t>
            </a:r>
            <a:r>
              <a:rPr lang="cs-CZ" sz="3200" dirty="0">
                <a:effectLst/>
                <a:ea typeface="Times New Roman" panose="02020603050405020304" pitchFamily="18" charset="0"/>
                <a:cs typeface="Times New Roman" panose="02020603050405020304" pitchFamily="18" charset="0"/>
              </a:rPr>
              <a:t>osobní alarm, cvičný pepřový sprej, ochranný oblek </a:t>
            </a:r>
            <a:r>
              <a:rPr lang="cs-CZ" sz="3200" dirty="0" err="1">
                <a:effectLst/>
                <a:ea typeface="Times New Roman" panose="02020603050405020304" pitchFamily="18" charset="0"/>
                <a:cs typeface="Times New Roman" panose="02020603050405020304" pitchFamily="18" charset="0"/>
              </a:rPr>
              <a:t>High</a:t>
            </a:r>
            <a:r>
              <a:rPr lang="cs-CZ" sz="3200" dirty="0">
                <a:effectLst/>
                <a:ea typeface="Times New Roman" panose="02020603050405020304" pitchFamily="18" charset="0"/>
                <a:cs typeface="Times New Roman" panose="02020603050405020304" pitchFamily="18" charset="0"/>
              </a:rPr>
              <a:t> </a:t>
            </a:r>
            <a:r>
              <a:rPr lang="cs-CZ" sz="3200" dirty="0" err="1">
                <a:effectLst/>
                <a:ea typeface="Times New Roman" panose="02020603050405020304" pitchFamily="18" charset="0"/>
                <a:cs typeface="Times New Roman" panose="02020603050405020304" pitchFamily="18" charset="0"/>
              </a:rPr>
              <a:t>Gear</a:t>
            </a:r>
            <a:endParaRPr lang="cs-CZ" sz="3200" dirty="0">
              <a:effectLst/>
              <a:ea typeface="Calibri" panose="020F0502020204030204" pitchFamily="34" charset="0"/>
              <a:cs typeface="Times New Roman" panose="02020603050405020304" pitchFamily="18" charset="0"/>
            </a:endParaRPr>
          </a:p>
          <a:p>
            <a:pPr>
              <a:lnSpc>
                <a:spcPct val="115000"/>
              </a:lnSpc>
              <a:spcAft>
                <a:spcPts val="1000"/>
              </a:spcAft>
            </a:pPr>
            <a:r>
              <a:rPr lang="cs-CZ" sz="3200" i="1" u="sng" dirty="0">
                <a:effectLst/>
                <a:ea typeface="Times New Roman" panose="02020603050405020304" pitchFamily="18" charset="0"/>
                <a:cs typeface="Times New Roman" panose="02020603050405020304" pitchFamily="18" charset="0"/>
              </a:rPr>
              <a:t>Místo </a:t>
            </a:r>
            <a:r>
              <a:rPr lang="cs-CZ" sz="3200" i="1" dirty="0">
                <a:effectLst/>
                <a:ea typeface="Times New Roman" panose="02020603050405020304" pitchFamily="18" charset="0"/>
                <a:cs typeface="Times New Roman" panose="02020603050405020304" pitchFamily="18" charset="0"/>
              </a:rPr>
              <a:t>= </a:t>
            </a:r>
            <a:r>
              <a:rPr lang="cs-CZ" sz="3200" dirty="0">
                <a:effectLst/>
                <a:ea typeface="Times New Roman" panose="02020603050405020304" pitchFamily="18" charset="0"/>
                <a:cs typeface="Times New Roman" panose="02020603050405020304" pitchFamily="18" charset="0"/>
              </a:rPr>
              <a:t>v tělocvičně na </a:t>
            </a:r>
            <a:r>
              <a:rPr lang="cs-CZ" sz="3200" dirty="0" err="1">
                <a:effectLst/>
                <a:ea typeface="Times New Roman" panose="02020603050405020304" pitchFamily="18" charset="0"/>
                <a:cs typeface="Times New Roman" panose="02020603050405020304" pitchFamily="18" charset="0"/>
              </a:rPr>
              <a:t>tatami</a:t>
            </a:r>
            <a:endParaRPr lang="cs-CZ" sz="3200" dirty="0">
              <a:effectLst/>
              <a:ea typeface="Calibri" panose="020F0502020204030204" pitchFamily="34" charset="0"/>
              <a:cs typeface="Times New Roman" panose="02020603050405020304" pitchFamily="18" charset="0"/>
            </a:endParaRPr>
          </a:p>
          <a:p>
            <a:pPr>
              <a:buNone/>
            </a:pPr>
            <a:endParaRPr lang="cs-CZ" sz="4800" b="1" dirty="0">
              <a:solidFill>
                <a:srgbClr val="00FF00"/>
              </a:solidFill>
              <a:latin typeface="Arial" panose="020B0604020202020204" pitchFamily="34" charset="0"/>
              <a:cs typeface="Arial" panose="020B0604020202020204" pitchFamily="34" charset="0"/>
            </a:endParaRPr>
          </a:p>
          <a:p>
            <a:pPr>
              <a:buNone/>
            </a:pPr>
            <a:endParaRPr lang="cs-CZ" sz="5500" dirty="0">
              <a:solidFill>
                <a:schemeClr val="tx2"/>
              </a:solidFill>
              <a:latin typeface="Arial" panose="020B0604020202020204" pitchFamily="34" charset="0"/>
              <a:cs typeface="Arial" panose="020B0604020202020204" pitchFamily="34" charset="0"/>
            </a:endParaRPr>
          </a:p>
          <a:p>
            <a:pPr>
              <a:buNone/>
            </a:pPr>
            <a:r>
              <a:rPr lang="cs-CZ" sz="6400" dirty="0">
                <a:latin typeface="Times New Roman" panose="02020603050405020304" pitchFamily="18" charset="0"/>
                <a:cs typeface="Times New Roman" panose="02020603050405020304" pitchFamily="18" charset="0"/>
              </a:rPr>
              <a:t>        </a:t>
            </a:r>
            <a:endParaRPr lang="cs-CZ" dirty="0">
              <a:latin typeface="Times New Roman" panose="02020603050405020304" pitchFamily="18" charset="0"/>
              <a:cs typeface="Times New Roman" panose="02020603050405020304" pitchFamily="18" charset="0"/>
            </a:endParaRPr>
          </a:p>
          <a:p>
            <a:pPr marL="45720" indent="0">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3238705336"/>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476673"/>
            <a:ext cx="7546032" cy="5832688"/>
          </a:xfrm>
        </p:spPr>
        <p:txBody>
          <a:bodyPr>
            <a:normAutofit/>
          </a:bodyPr>
          <a:lstStyle/>
          <a:p>
            <a:pPr marL="0" indent="0">
              <a:buNone/>
            </a:pPr>
            <a:endParaRPr lang="cs-CZ" dirty="0">
              <a:latin typeface="Arial" panose="020B0604020202020204" pitchFamily="34" charset="0"/>
              <a:cs typeface="Arial" panose="020B0604020202020204" pitchFamily="34" charset="0"/>
            </a:endParaRPr>
          </a:p>
          <a:p>
            <a:pPr>
              <a:buNone/>
            </a:pPr>
            <a:r>
              <a:rPr lang="cs-CZ" dirty="0">
                <a:latin typeface="Arial" panose="020B0604020202020204" pitchFamily="34" charset="0"/>
                <a:cs typeface="Arial" panose="020B0604020202020204" pitchFamily="34" charset="0"/>
              </a:rPr>
              <a:t>       </a:t>
            </a:r>
            <a:endParaRPr lang="cs-CZ" sz="4000" dirty="0">
              <a:solidFill>
                <a:srgbClr val="00FF00"/>
              </a:solidFill>
              <a:latin typeface="Arial" panose="020B0604020202020204" pitchFamily="34" charset="0"/>
              <a:cs typeface="Arial" panose="020B0604020202020204" pitchFamily="34" charset="0"/>
            </a:endParaRPr>
          </a:p>
          <a:p>
            <a:pPr>
              <a:buNone/>
            </a:pPr>
            <a:r>
              <a:rPr lang="cs-CZ" sz="1600" b="1" dirty="0">
                <a:solidFill>
                  <a:schemeClr val="tx2"/>
                </a:solidFill>
                <a:latin typeface="Arial" panose="020B0604020202020204" pitchFamily="34" charset="0"/>
                <a:cs typeface="Arial" panose="020B0604020202020204" pitchFamily="34" charset="0"/>
              </a:rPr>
              <a:t>       </a:t>
            </a:r>
            <a:r>
              <a:rPr lang="cs-CZ" sz="1600" b="1" dirty="0">
                <a:latin typeface="Arial" panose="020B0604020202020204" pitchFamily="34" charset="0"/>
                <a:cs typeface="Arial" panose="020B0604020202020204" pitchFamily="34" charset="0"/>
              </a:rPr>
              <a:t>Z</a:t>
            </a:r>
            <a:r>
              <a:rPr lang="cs-CZ" sz="1600" b="1" dirty="0">
                <a:effectLst/>
                <a:latin typeface="Arial" panose="020B0604020202020204" pitchFamily="34" charset="0"/>
                <a:ea typeface="Times New Roman" panose="02020603050405020304" pitchFamily="18" charset="0"/>
                <a:cs typeface="Arial" panose="020B0604020202020204" pitchFamily="34" charset="0"/>
              </a:rPr>
              <a:t>raková postižení z hlediska omezení zrakových funkcí, 3 úrovně </a:t>
            </a:r>
            <a:r>
              <a:rPr lang="cs-CZ" sz="1600" b="1" dirty="0">
                <a:latin typeface="Arial" panose="020B0604020202020204" pitchFamily="34" charset="0"/>
                <a:cs typeface="Arial" panose="020B0604020202020204" pitchFamily="34" charset="0"/>
              </a:rPr>
              <a:t>(Vágnerová, 2008):</a:t>
            </a:r>
          </a:p>
          <a:p>
            <a:pPr>
              <a:buNone/>
            </a:pPr>
            <a:endParaRPr lang="cs-CZ" sz="1600" b="1" i="1" dirty="0">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Slabozrakost </a:t>
            </a:r>
            <a:r>
              <a:rPr lang="cs-CZ" sz="1600" b="1" dirty="0">
                <a:latin typeface="Arial" panose="020B0604020202020204" pitchFamily="34" charset="0"/>
                <a:cs typeface="Arial" panose="020B0604020202020204" pitchFamily="34" charset="0"/>
              </a:rPr>
              <a:t>–</a:t>
            </a:r>
            <a:r>
              <a:rPr lang="cs-CZ" sz="1600" b="1" dirty="0">
                <a:solidFill>
                  <a:srgbClr val="FFC000"/>
                </a:solidFill>
                <a:latin typeface="Arial" panose="020B0604020202020204" pitchFamily="34" charset="0"/>
                <a:cs typeface="Arial" panose="020B0604020202020204" pitchFamily="34" charset="0"/>
              </a:rPr>
              <a:t> </a:t>
            </a:r>
            <a:r>
              <a:rPr lang="cs-CZ" sz="1800" dirty="0">
                <a:effectLst/>
                <a:latin typeface="Times New Roman" panose="02020603050405020304" pitchFamily="18" charset="0"/>
                <a:ea typeface="Times New Roman" panose="02020603050405020304" pitchFamily="18" charset="0"/>
              </a:rPr>
              <a:t>snížení zrakových funkcí na úroveň 15 – 5 % běžné kapacity.</a:t>
            </a:r>
            <a:endParaRPr lang="cs-CZ" sz="1600" b="1" dirty="0">
              <a:latin typeface="Arial" panose="020B0604020202020204" pitchFamily="34" charset="0"/>
              <a:cs typeface="Arial" panose="020B0604020202020204" pitchFamily="34" charset="0"/>
            </a:endParaRPr>
          </a:p>
          <a:p>
            <a:endParaRPr lang="cs-CZ" sz="1600" b="1" dirty="0">
              <a:solidFill>
                <a:srgbClr val="FFC000"/>
              </a:solidFill>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Praktická nevidomost </a:t>
            </a:r>
            <a:r>
              <a:rPr lang="cs-CZ" sz="1600" b="1" dirty="0">
                <a:latin typeface="Arial" panose="020B0604020202020204" pitchFamily="34" charset="0"/>
                <a:cs typeface="Arial" panose="020B0604020202020204" pitchFamily="34" charset="0"/>
              </a:rPr>
              <a:t>–</a:t>
            </a:r>
            <a:r>
              <a:rPr lang="cs-CZ" sz="1600" b="1" dirty="0">
                <a:solidFill>
                  <a:srgbClr val="FFC000"/>
                </a:solidFill>
                <a:latin typeface="Arial" panose="020B0604020202020204" pitchFamily="34" charset="0"/>
                <a:cs typeface="Arial" panose="020B0604020202020204" pitchFamily="34" charset="0"/>
              </a:rPr>
              <a:t> </a:t>
            </a:r>
            <a:r>
              <a:rPr lang="cs-CZ" sz="1800" dirty="0">
                <a:effectLst/>
                <a:latin typeface="Times New Roman" panose="02020603050405020304" pitchFamily="18" charset="0"/>
                <a:ea typeface="Times New Roman" panose="02020603050405020304" pitchFamily="18" charset="0"/>
              </a:rPr>
              <a:t>zbytky zraku, což je úbytek zrakových funkcí na úroveň méně než 4 % běžné kapacity až po ztrátu jakékoliv schopnosti vizuálního rozlišení. </a:t>
            </a:r>
          </a:p>
          <a:p>
            <a:pPr marL="36576" indent="0">
              <a:buNone/>
            </a:pPr>
            <a:endParaRPr lang="cs-CZ" sz="1600" b="1" dirty="0">
              <a:solidFill>
                <a:srgbClr val="FFC000"/>
              </a:solidFill>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Nevidomost </a:t>
            </a:r>
            <a:r>
              <a:rPr lang="cs-CZ" sz="1600" b="1" dirty="0">
                <a:latin typeface="Arial" panose="020B0604020202020204" pitchFamily="34" charset="0"/>
                <a:cs typeface="Arial" panose="020B0604020202020204" pitchFamily="34" charset="0"/>
              </a:rPr>
              <a:t>–</a:t>
            </a:r>
            <a:r>
              <a:rPr lang="cs-CZ" sz="1600" b="1" dirty="0">
                <a:solidFill>
                  <a:srgbClr val="FFC000"/>
                </a:solidFill>
                <a:latin typeface="Arial" panose="020B0604020202020204" pitchFamily="34" charset="0"/>
                <a:cs typeface="Arial" panose="020B0604020202020204" pitchFamily="34" charset="0"/>
              </a:rPr>
              <a:t>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chybění tvarového vidění, částečně může být zachována schopnost rozlišovat světlo a tmu, někdy je i možné určit směr, z něhož světlo přichází.</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600" b="1" dirty="0">
              <a:solidFill>
                <a:srgbClr val="FFC000"/>
              </a:solidFill>
              <a:latin typeface="Arial" panose="020B0604020202020204" pitchFamily="34" charset="0"/>
              <a:cs typeface="Arial" panose="020B0604020202020204" pitchFamily="34" charset="0"/>
            </a:endParaRPr>
          </a:p>
        </p:txBody>
      </p:sp>
      <p:sp>
        <p:nvSpPr>
          <p:cNvPr id="5" name="Obdélník 4"/>
          <p:cNvSpPr/>
          <p:nvPr/>
        </p:nvSpPr>
        <p:spPr>
          <a:xfrm>
            <a:off x="1403648" y="908720"/>
            <a:ext cx="7305283" cy="461665"/>
          </a:xfrm>
          <a:prstGeom prst="rect">
            <a:avLst/>
          </a:prstGeom>
        </p:spPr>
        <p:txBody>
          <a:bodyPr wrap="square">
            <a:spAutoFit/>
          </a:bodyPr>
          <a:lstStyle/>
          <a:p>
            <a:r>
              <a:rPr lang="cs-CZ" sz="2400" b="1" dirty="0">
                <a:solidFill>
                  <a:srgbClr val="00FF00"/>
                </a:solidFill>
              </a:rPr>
              <a:t>                        Zrakové vady</a:t>
            </a:r>
          </a:p>
        </p:txBody>
      </p:sp>
    </p:spTree>
    <p:extLst>
      <p:ext uri="{BB962C8B-B14F-4D97-AF65-F5344CB8AC3E}">
        <p14:creationId xmlns:p14="http://schemas.microsoft.com/office/powerpoint/2010/main" val="1123729679"/>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476673"/>
            <a:ext cx="7546032" cy="5832688"/>
          </a:xfrm>
        </p:spPr>
        <p:txBody>
          <a:bodyPr>
            <a:normAutofit/>
          </a:bodyPr>
          <a:lstStyle/>
          <a:p>
            <a:pPr marL="0" indent="0">
              <a:buNone/>
            </a:pPr>
            <a:endParaRPr lang="cs-CZ" dirty="0">
              <a:latin typeface="Arial" panose="020B0604020202020204" pitchFamily="34" charset="0"/>
              <a:cs typeface="Arial" panose="020B0604020202020204" pitchFamily="34" charset="0"/>
            </a:endParaRPr>
          </a:p>
          <a:p>
            <a:pPr>
              <a:buNone/>
            </a:pPr>
            <a:r>
              <a:rPr lang="cs-CZ" dirty="0">
                <a:latin typeface="Arial" panose="020B0604020202020204" pitchFamily="34" charset="0"/>
                <a:cs typeface="Arial" panose="020B0604020202020204" pitchFamily="34" charset="0"/>
              </a:rPr>
              <a:t>       </a:t>
            </a:r>
            <a:endParaRPr lang="cs-CZ" sz="4000" dirty="0">
              <a:solidFill>
                <a:srgbClr val="00FF00"/>
              </a:solidFill>
              <a:latin typeface="Arial" panose="020B0604020202020204" pitchFamily="34" charset="0"/>
              <a:cs typeface="Arial" panose="020B0604020202020204" pitchFamily="34" charset="0"/>
            </a:endParaRPr>
          </a:p>
          <a:p>
            <a:pPr>
              <a:buNone/>
            </a:pPr>
            <a:r>
              <a:rPr lang="cs-CZ" sz="1600" b="1" dirty="0">
                <a:solidFill>
                  <a:schemeClr val="tx2"/>
                </a:solidFill>
                <a:latin typeface="Arial" panose="020B0604020202020204" pitchFamily="34" charset="0"/>
                <a:cs typeface="Arial" panose="020B0604020202020204" pitchFamily="34" charset="0"/>
              </a:rPr>
              <a:t>       </a:t>
            </a:r>
            <a:r>
              <a:rPr lang="cs-CZ" sz="1600" b="1" dirty="0">
                <a:latin typeface="Arial" panose="020B0604020202020204" pitchFamily="34" charset="0"/>
                <a:cs typeface="Arial" panose="020B0604020202020204" pitchFamily="34" charset="0"/>
              </a:rPr>
              <a:t>Velmi významná pro vývoj osobnosti (Vágnerová, 2008):</a:t>
            </a:r>
          </a:p>
          <a:p>
            <a:pPr>
              <a:buNone/>
            </a:pPr>
            <a:endParaRPr lang="cs-CZ" sz="1600" b="1" i="1" dirty="0">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Vrozené postižení (popř. získané v raném věku) </a:t>
            </a:r>
          </a:p>
          <a:p>
            <a:pPr marL="36576" indent="0">
              <a:buNone/>
            </a:pPr>
            <a:r>
              <a:rPr lang="cs-CZ" sz="1800" dirty="0">
                <a:latin typeface="Times New Roman" panose="02020603050405020304" pitchFamily="18" charset="0"/>
                <a:ea typeface="Times New Roman" panose="02020603050405020304" pitchFamily="18" charset="0"/>
                <a:cs typeface="Times New Roman" panose="02020603050405020304" pitchFamily="18" charset="0"/>
              </a:rPr>
              <a:t>- O</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vlivňuje vývoj člověka</a:t>
            </a:r>
            <a:r>
              <a:rPr lang="cs-CZ" sz="1800" dirty="0">
                <a:latin typeface="Times New Roman" panose="02020603050405020304" pitchFamily="18" charset="0"/>
                <a:ea typeface="Times New Roman" panose="02020603050405020304" pitchFamily="18" charset="0"/>
                <a:cs typeface="Times New Roman" panose="02020603050405020304" pitchFamily="18" charset="0"/>
              </a:rPr>
              <a:t> =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nezíská některé zkušenosti. </a:t>
            </a:r>
          </a:p>
          <a:p>
            <a:pPr marL="36576" indent="0">
              <a:buNone/>
            </a:pP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 Není však tak subjektivně traumatizován, protože se svému handicapu od   narození již přizpůsobil. Uvědomí si sice, že ostatní lidé mají další možnosti, které on nemůže mít, ale pokud by je mohl mít, tak vůbec nemá představu, jaké výhody by to pro něho znamenalo.</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600" b="1" dirty="0">
              <a:solidFill>
                <a:srgbClr val="FFC000"/>
              </a:solidFill>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Získané postižení (v pozdějším věku)  </a:t>
            </a:r>
          </a:p>
          <a:p>
            <a:pPr marL="36576" indent="0">
              <a:buNone/>
            </a:pPr>
            <a:r>
              <a:rPr lang="cs-CZ" sz="1800" dirty="0">
                <a:latin typeface="Times New Roman" panose="02020603050405020304" pitchFamily="18" charset="0"/>
                <a:ea typeface="Times New Roman" panose="02020603050405020304" pitchFamily="18" charset="0"/>
                <a:cs typeface="Times New Roman" panose="02020603050405020304" pitchFamily="18" charset="0"/>
              </a:rPr>
              <a:t>- V</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elké trauma, srovnává a uvědomuje si svoji ztrátu. Svoji současnou situaci považuje za velmi špatnou, ne-li za téměř pro něj nepřijatelnou. </a:t>
            </a:r>
          </a:p>
          <a:p>
            <a:pPr marL="36576" indent="0">
              <a:buNone/>
            </a:pPr>
            <a:r>
              <a:rPr lang="cs-CZ" sz="1800" dirty="0">
                <a:latin typeface="Times New Roman" panose="02020603050405020304" pitchFamily="18" charset="0"/>
                <a:ea typeface="Times New Roman" panose="02020603050405020304" pitchFamily="18" charset="0"/>
                <a:cs typeface="Times New Roman" panose="02020603050405020304" pitchFamily="18" charset="0"/>
              </a:rPr>
              <a:t>- </a:t>
            </a:r>
            <a:r>
              <a:rPr lang="cs-CZ" sz="1800" dirty="0">
                <a:effectLst/>
                <a:latin typeface="Times New Roman" panose="02020603050405020304" pitchFamily="18" charset="0"/>
                <a:ea typeface="Times New Roman" panose="02020603050405020304" pitchFamily="18" charset="0"/>
                <a:cs typeface="Times New Roman" panose="02020603050405020304" pitchFamily="18" charset="0"/>
              </a:rPr>
              <a:t>Má však výhodu zachování dřívějších zkušeností, např. má určitou prostorovou představu, kterou od narození postižený nemá, a má také mnoho dovedností, které se naučil, než k jeho postižení došlo.</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6576" indent="0">
              <a:buNone/>
            </a:pPr>
            <a:endParaRPr lang="cs-CZ" sz="1600" b="1" dirty="0">
              <a:solidFill>
                <a:srgbClr val="FFC000"/>
              </a:solidFill>
              <a:latin typeface="Arial" panose="020B0604020202020204" pitchFamily="34" charset="0"/>
              <a:cs typeface="Arial" panose="020B0604020202020204" pitchFamily="34" charset="0"/>
            </a:endParaRPr>
          </a:p>
        </p:txBody>
      </p:sp>
      <p:sp>
        <p:nvSpPr>
          <p:cNvPr id="5" name="Obdélník 4"/>
          <p:cNvSpPr/>
          <p:nvPr/>
        </p:nvSpPr>
        <p:spPr>
          <a:xfrm>
            <a:off x="1403648" y="908720"/>
            <a:ext cx="7305283" cy="461665"/>
          </a:xfrm>
          <a:prstGeom prst="rect">
            <a:avLst/>
          </a:prstGeom>
        </p:spPr>
        <p:txBody>
          <a:bodyPr wrap="square">
            <a:spAutoFit/>
          </a:bodyPr>
          <a:lstStyle/>
          <a:p>
            <a:r>
              <a:rPr lang="cs-CZ" sz="2400" b="1" dirty="0">
                <a:solidFill>
                  <a:srgbClr val="00FF00"/>
                </a:solidFill>
              </a:rPr>
              <a:t>                   </a:t>
            </a:r>
            <a:r>
              <a:rPr lang="cs-CZ" sz="2000" b="1" dirty="0">
                <a:solidFill>
                  <a:srgbClr val="00FF00"/>
                </a:solidFill>
              </a:rPr>
              <a:t>Doba vzniku postižení</a:t>
            </a:r>
          </a:p>
        </p:txBody>
      </p:sp>
    </p:spTree>
    <p:extLst>
      <p:ext uri="{BB962C8B-B14F-4D97-AF65-F5344CB8AC3E}">
        <p14:creationId xmlns:p14="http://schemas.microsoft.com/office/powerpoint/2010/main" val="318788684"/>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476673"/>
            <a:ext cx="7546032" cy="5832688"/>
          </a:xfrm>
        </p:spPr>
        <p:txBody>
          <a:bodyPr>
            <a:normAutofit/>
          </a:bodyPr>
          <a:lstStyle/>
          <a:p>
            <a:pPr marL="0" indent="0">
              <a:buNone/>
            </a:pPr>
            <a:endParaRPr lang="cs-CZ" dirty="0">
              <a:latin typeface="Arial" panose="020B0604020202020204" pitchFamily="34" charset="0"/>
              <a:cs typeface="Arial" panose="020B0604020202020204" pitchFamily="34" charset="0"/>
            </a:endParaRPr>
          </a:p>
          <a:p>
            <a:pPr>
              <a:buNone/>
            </a:pPr>
            <a:r>
              <a:rPr lang="cs-CZ" dirty="0">
                <a:latin typeface="Arial" panose="020B0604020202020204" pitchFamily="34" charset="0"/>
                <a:cs typeface="Arial" panose="020B0604020202020204" pitchFamily="34" charset="0"/>
              </a:rPr>
              <a:t>       </a:t>
            </a:r>
            <a:endParaRPr lang="cs-CZ" sz="4000" dirty="0">
              <a:solidFill>
                <a:srgbClr val="00FF00"/>
              </a:solidFill>
              <a:latin typeface="Arial" panose="020B0604020202020204" pitchFamily="34" charset="0"/>
              <a:cs typeface="Arial" panose="020B0604020202020204" pitchFamily="34" charset="0"/>
            </a:endParaRPr>
          </a:p>
          <a:p>
            <a:pPr>
              <a:buNone/>
            </a:pPr>
            <a:r>
              <a:rPr lang="cs-CZ" sz="1600" b="1" dirty="0">
                <a:solidFill>
                  <a:schemeClr val="tx2"/>
                </a:solidFill>
                <a:latin typeface="Arial" panose="020B0604020202020204" pitchFamily="34" charset="0"/>
                <a:cs typeface="Arial" panose="020B0604020202020204" pitchFamily="34" charset="0"/>
              </a:rPr>
              <a:t>      </a:t>
            </a:r>
            <a:endParaRPr lang="cs-CZ" sz="1600" b="1" i="1" dirty="0">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ea typeface="Times New Roman" panose="02020603050405020304" pitchFamily="18" charset="0"/>
                <a:cs typeface="Arial" panose="020B0604020202020204" pitchFamily="34" charset="0"/>
              </a:rPr>
              <a:t>Úbytek smyslových podnětů při ztrátě zraku:</a:t>
            </a:r>
          </a:p>
          <a:p>
            <a:r>
              <a:rPr lang="cs-CZ" sz="1600" dirty="0">
                <a:latin typeface="Times New Roman" panose="02020603050405020304" pitchFamily="18" charset="0"/>
                <a:ea typeface="Times New Roman" panose="02020603050405020304" pitchFamily="18" charset="0"/>
                <a:cs typeface="Times New Roman" panose="02020603050405020304" pitchFamily="18" charset="0"/>
              </a:rPr>
              <a:t>a) vede ke snížení potřeby pohybu, často spojeno s obavou ze zranění,</a:t>
            </a:r>
          </a:p>
          <a:p>
            <a:r>
              <a:rPr lang="cs-CZ" sz="1600" dirty="0">
                <a:latin typeface="Times New Roman" panose="02020603050405020304" pitchFamily="18" charset="0"/>
                <a:cs typeface="Times New Roman" panose="02020603050405020304" pitchFamily="18" charset="0"/>
              </a:rPr>
              <a:t>b) následně nadváha až obezita, úbytek svalové hmoty,</a:t>
            </a:r>
          </a:p>
          <a:p>
            <a:r>
              <a:rPr lang="cs-CZ" sz="1600" dirty="0">
                <a:latin typeface="Times New Roman" panose="02020603050405020304" pitchFamily="18" charset="0"/>
                <a:cs typeface="Times New Roman" panose="02020603050405020304" pitchFamily="18" charset="0"/>
              </a:rPr>
              <a:t>c) zhoršení kondičních a koordinačních schopností = riziko úrazů,</a:t>
            </a:r>
          </a:p>
          <a:p>
            <a:r>
              <a:rPr lang="cs-CZ" sz="1600" dirty="0">
                <a:latin typeface="Times New Roman" panose="02020603050405020304" pitchFamily="18" charset="0"/>
                <a:cs typeface="Times New Roman" panose="02020603050405020304" pitchFamily="18" charset="0"/>
              </a:rPr>
              <a:t>d) vadné držení těla a vznik špatných pohybových návyků.</a:t>
            </a:r>
          </a:p>
          <a:p>
            <a:endParaRPr lang="cs-CZ" sz="1600" dirty="0">
              <a:latin typeface="Arial" panose="020B0604020202020204" pitchFamily="34" charset="0"/>
              <a:cs typeface="Arial" panose="020B0604020202020204" pitchFamily="34" charset="0"/>
            </a:endParaRPr>
          </a:p>
          <a:p>
            <a:r>
              <a:rPr lang="cs-CZ" sz="1600" b="1" dirty="0">
                <a:solidFill>
                  <a:srgbClr val="FFC000"/>
                </a:solidFill>
                <a:latin typeface="Arial" panose="020B0604020202020204" pitchFamily="34" charset="0"/>
                <a:cs typeface="Arial" panose="020B0604020202020204" pitchFamily="34" charset="0"/>
              </a:rPr>
              <a:t>Nejčastější vad držení těla (Trnka, 2012):</a:t>
            </a:r>
          </a:p>
          <a:p>
            <a:pPr>
              <a:buFontTx/>
              <a:buChar char="-"/>
            </a:pPr>
            <a:r>
              <a:rPr lang="cs-CZ" sz="1600" dirty="0">
                <a:effectLst/>
                <a:latin typeface="Times New Roman" panose="02020603050405020304" pitchFamily="18" charset="0"/>
                <a:ea typeface="Times New Roman" panose="02020603050405020304" pitchFamily="18" charset="0"/>
              </a:rPr>
              <a:t>předklon hlavy nebo její nachýlení do strany, </a:t>
            </a:r>
          </a:p>
          <a:p>
            <a:pPr>
              <a:buFontTx/>
              <a:buChar char="-"/>
            </a:pPr>
            <a:r>
              <a:rPr lang="cs-CZ" sz="1600" dirty="0">
                <a:effectLst/>
                <a:latin typeface="Times New Roman" panose="02020603050405020304" pitchFamily="18" charset="0"/>
                <a:ea typeface="Times New Roman" panose="02020603050405020304" pitchFamily="18" charset="0"/>
              </a:rPr>
              <a:t>ramena nachýlená vpřed,</a:t>
            </a:r>
          </a:p>
          <a:p>
            <a:pPr>
              <a:buFontTx/>
              <a:buChar char="-"/>
            </a:pPr>
            <a:r>
              <a:rPr lang="cs-CZ" sz="1600" dirty="0">
                <a:effectLst/>
                <a:latin typeface="Times New Roman" panose="02020603050405020304" pitchFamily="18" charset="0"/>
                <a:ea typeface="Times New Roman" panose="02020603050405020304" pitchFamily="18" charset="0"/>
              </a:rPr>
              <a:t>zvýšená kyfóza (prohnutí páteře dozadu) v horní hrudní páteři, </a:t>
            </a:r>
          </a:p>
          <a:p>
            <a:pPr>
              <a:buFontTx/>
              <a:buChar char="-"/>
            </a:pPr>
            <a:r>
              <a:rPr lang="cs-CZ" sz="1600" dirty="0">
                <a:effectLst/>
                <a:latin typeface="Times New Roman" panose="02020603050405020304" pitchFamily="18" charset="0"/>
                <a:ea typeface="Times New Roman" panose="02020603050405020304" pitchFamily="18" charset="0"/>
              </a:rPr>
              <a:t>skoliotické držení, </a:t>
            </a:r>
          </a:p>
          <a:p>
            <a:pPr>
              <a:buFontTx/>
              <a:buChar char="-"/>
            </a:pPr>
            <a:r>
              <a:rPr lang="cs-CZ" sz="1600" dirty="0">
                <a:effectLst/>
                <a:latin typeface="Times New Roman" panose="02020603050405020304" pitchFamily="18" charset="0"/>
                <a:ea typeface="Times New Roman" panose="02020603050405020304" pitchFamily="18" charset="0"/>
              </a:rPr>
              <a:t>zvýšená bederní lordóza (prohnutí páteře dopředu) s vystupujícím břichem a pánví sklopenou vpřed.</a:t>
            </a:r>
            <a:endParaRPr lang="cs-CZ" sz="1600" b="1" dirty="0">
              <a:solidFill>
                <a:srgbClr val="FFC000"/>
              </a:solidFill>
              <a:latin typeface="Arial" panose="020B0604020202020204" pitchFamily="34" charset="0"/>
              <a:cs typeface="Arial" panose="020B0604020202020204" pitchFamily="34" charset="0"/>
            </a:endParaRPr>
          </a:p>
        </p:txBody>
      </p:sp>
      <p:sp>
        <p:nvSpPr>
          <p:cNvPr id="5" name="Obdélník 4"/>
          <p:cNvSpPr/>
          <p:nvPr/>
        </p:nvSpPr>
        <p:spPr>
          <a:xfrm>
            <a:off x="1403648" y="908720"/>
            <a:ext cx="7305283" cy="461665"/>
          </a:xfrm>
          <a:prstGeom prst="rect">
            <a:avLst/>
          </a:prstGeom>
        </p:spPr>
        <p:txBody>
          <a:bodyPr wrap="square">
            <a:spAutoFit/>
          </a:bodyPr>
          <a:lstStyle/>
          <a:p>
            <a:r>
              <a:rPr lang="cs-CZ" sz="2400" b="1" dirty="0">
                <a:solidFill>
                  <a:srgbClr val="00FF00"/>
                </a:solidFill>
              </a:rPr>
              <a:t>              </a:t>
            </a:r>
            <a:r>
              <a:rPr lang="cs-CZ" sz="2000" b="1" dirty="0">
                <a:solidFill>
                  <a:srgbClr val="00FF00"/>
                </a:solidFill>
              </a:rPr>
              <a:t>Pohybové aktivity osob se ZP</a:t>
            </a:r>
          </a:p>
        </p:txBody>
      </p:sp>
    </p:spTree>
    <p:extLst>
      <p:ext uri="{BB962C8B-B14F-4D97-AF65-F5344CB8AC3E}">
        <p14:creationId xmlns:p14="http://schemas.microsoft.com/office/powerpoint/2010/main" val="2492059112"/>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3568" y="476673"/>
            <a:ext cx="7546032" cy="5832688"/>
          </a:xfrm>
        </p:spPr>
        <p:txBody>
          <a:bodyPr>
            <a:normAutofit/>
          </a:bodyPr>
          <a:lstStyle/>
          <a:p>
            <a:pPr marL="0" indent="0">
              <a:buNone/>
            </a:pPr>
            <a:endParaRPr lang="cs-CZ" dirty="0">
              <a:latin typeface="Arial" panose="020B0604020202020204" pitchFamily="34" charset="0"/>
              <a:cs typeface="Arial" panose="020B0604020202020204" pitchFamily="34" charset="0"/>
            </a:endParaRPr>
          </a:p>
          <a:p>
            <a:pPr>
              <a:buNone/>
            </a:pPr>
            <a:r>
              <a:rPr lang="cs-CZ" dirty="0">
                <a:latin typeface="Arial" panose="020B0604020202020204" pitchFamily="34" charset="0"/>
                <a:cs typeface="Arial" panose="020B0604020202020204" pitchFamily="34" charset="0"/>
              </a:rPr>
              <a:t>       </a:t>
            </a:r>
            <a:endParaRPr lang="cs-CZ" sz="4000" dirty="0">
              <a:solidFill>
                <a:srgbClr val="00FF00"/>
              </a:solidFill>
              <a:latin typeface="Arial" panose="020B0604020202020204" pitchFamily="34" charset="0"/>
              <a:cs typeface="Arial" panose="020B0604020202020204" pitchFamily="34" charset="0"/>
            </a:endParaRPr>
          </a:p>
          <a:p>
            <a:pPr>
              <a:buNone/>
            </a:pPr>
            <a:r>
              <a:rPr lang="cs-CZ" sz="1600" b="1" dirty="0">
                <a:solidFill>
                  <a:schemeClr val="tx2"/>
                </a:solidFill>
                <a:latin typeface="Arial" panose="020B0604020202020204" pitchFamily="34" charset="0"/>
                <a:cs typeface="Arial" panose="020B0604020202020204" pitchFamily="34" charset="0"/>
              </a:rPr>
              <a:t>      </a:t>
            </a:r>
            <a:endParaRPr lang="cs-CZ" sz="1600" b="1" i="1" dirty="0">
              <a:latin typeface="Arial" panose="020B0604020202020204" pitchFamily="34" charset="0"/>
              <a:cs typeface="Arial" panose="020B0604020202020204" pitchFamily="34" charset="0"/>
            </a:endParaRPr>
          </a:p>
          <a:p>
            <a:r>
              <a:rPr lang="cs-CZ" sz="1600" dirty="0">
                <a:solidFill>
                  <a:srgbClr val="FFCC00"/>
                </a:solidFill>
                <a:ea typeface="Times New Roman" panose="02020603050405020304" pitchFamily="18" charset="0"/>
                <a:cs typeface="Arial" panose="020B0604020202020204" pitchFamily="34" charset="0"/>
              </a:rPr>
              <a:t>a</a:t>
            </a:r>
            <a:r>
              <a:rPr lang="cs-CZ" sz="1600" dirty="0">
                <a:solidFill>
                  <a:srgbClr val="FFCC00"/>
                </a:solidFill>
                <a:effectLst/>
                <a:ea typeface="Times New Roman" panose="02020603050405020304" pitchFamily="18" charset="0"/>
                <a:cs typeface="Arial" panose="020B0604020202020204" pitchFamily="34" charset="0"/>
              </a:rPr>
              <a:t>) </a:t>
            </a:r>
            <a:r>
              <a:rPr lang="cs-CZ" sz="1600" u="sng" dirty="0">
                <a:solidFill>
                  <a:srgbClr val="FFCC00"/>
                </a:solidFill>
                <a:effectLst/>
                <a:ea typeface="Times New Roman" panose="02020603050405020304" pitchFamily="18" charset="0"/>
                <a:cs typeface="Arial" panose="020B0604020202020204" pitchFamily="34" charset="0"/>
              </a:rPr>
              <a:t>R</a:t>
            </a:r>
            <a:r>
              <a:rPr lang="cs-CZ" sz="1600" u="sng" dirty="0">
                <a:solidFill>
                  <a:srgbClr val="FFCC00"/>
                </a:solidFill>
                <a:effectLst/>
                <a:ea typeface="Times New Roman" panose="02020603050405020304" pitchFamily="18" charset="0"/>
                <a:cs typeface="Times New Roman" panose="02020603050405020304" pitchFamily="18" charset="0"/>
              </a:rPr>
              <a:t>iziko zhoršení zdravotního stavu při fyzickém výkonu</a:t>
            </a:r>
          </a:p>
          <a:p>
            <a:pPr>
              <a:buFontTx/>
              <a:buChar char="-"/>
            </a:pPr>
            <a:r>
              <a:rPr lang="cs-CZ" sz="1600" dirty="0">
                <a:effectLst/>
                <a:ea typeface="Times New Roman" panose="02020603050405020304" pitchFamily="18" charset="0"/>
              </a:rPr>
              <a:t>- otřes (přímý nebo nepřímý náraz),</a:t>
            </a:r>
          </a:p>
          <a:p>
            <a:pPr>
              <a:buFontTx/>
              <a:buChar char="-"/>
            </a:pPr>
            <a:r>
              <a:rPr lang="cs-CZ" sz="1600" dirty="0">
                <a:ea typeface="Times New Roman" panose="02020603050405020304" pitchFamily="18" charset="0"/>
              </a:rPr>
              <a:t>- v</a:t>
            </a:r>
            <a:r>
              <a:rPr lang="cs-CZ" sz="1600" dirty="0">
                <a:effectLst/>
                <a:ea typeface="Times New Roman" panose="02020603050405020304" pitchFamily="18" charset="0"/>
              </a:rPr>
              <a:t>zestup nitroočního tlaku</a:t>
            </a:r>
            <a:r>
              <a:rPr lang="cs-CZ" sz="1600" dirty="0">
                <a:ea typeface="Times New Roman" panose="02020603050405020304" pitchFamily="18" charset="0"/>
              </a:rPr>
              <a:t>.</a:t>
            </a:r>
            <a:r>
              <a:rPr lang="cs-CZ" sz="1600" dirty="0">
                <a:effectLst/>
                <a:ea typeface="Times New Roman" panose="02020603050405020304" pitchFamily="18" charset="0"/>
              </a:rPr>
              <a:t> </a:t>
            </a:r>
          </a:p>
          <a:p>
            <a:pPr>
              <a:buFontTx/>
              <a:buChar char="-"/>
            </a:pPr>
            <a:endParaRPr lang="cs-CZ" sz="1600" dirty="0">
              <a:effectLst/>
              <a:ea typeface="Times New Roman" panose="02020603050405020304" pitchFamily="18" charset="0"/>
            </a:endParaRPr>
          </a:p>
          <a:p>
            <a:pPr>
              <a:buFontTx/>
              <a:buChar char="-"/>
            </a:pPr>
            <a:endParaRPr lang="cs-CZ" sz="1600" dirty="0">
              <a:effectLst/>
              <a:ea typeface="Times New Roman" panose="02020603050405020304" pitchFamily="18" charset="0"/>
            </a:endParaRPr>
          </a:p>
          <a:p>
            <a:pPr>
              <a:buFontTx/>
              <a:buChar char="-"/>
            </a:pPr>
            <a:r>
              <a:rPr lang="cs-CZ" sz="1600" dirty="0">
                <a:solidFill>
                  <a:srgbClr val="FFCC00"/>
                </a:solidFill>
                <a:effectLst/>
                <a:ea typeface="Times New Roman" panose="02020603050405020304" pitchFamily="18" charset="0"/>
              </a:rPr>
              <a:t>b) </a:t>
            </a:r>
            <a:r>
              <a:rPr lang="cs-CZ" sz="1600" u="sng" dirty="0">
                <a:solidFill>
                  <a:srgbClr val="FFCC00"/>
                </a:solidFill>
                <a:ea typeface="Times New Roman" panose="02020603050405020304" pitchFamily="18" charset="0"/>
                <a:cs typeface="Times New Roman" panose="02020603050405020304" pitchFamily="18" charset="0"/>
              </a:rPr>
              <a:t>R</a:t>
            </a:r>
            <a:r>
              <a:rPr lang="cs-CZ" sz="1600" u="sng" dirty="0">
                <a:solidFill>
                  <a:srgbClr val="FFCC00"/>
                </a:solidFill>
                <a:effectLst/>
                <a:ea typeface="Times New Roman" panose="02020603050405020304" pitchFamily="18" charset="0"/>
                <a:cs typeface="Times New Roman" panose="02020603050405020304" pitchFamily="18" charset="0"/>
              </a:rPr>
              <a:t>iziko snížení hmatové jemnosti</a:t>
            </a:r>
          </a:p>
          <a:p>
            <a:pPr>
              <a:buFontTx/>
              <a:buChar char="-"/>
            </a:pPr>
            <a:r>
              <a:rPr lang="cs-CZ" sz="1600" dirty="0">
                <a:effectLst/>
                <a:ea typeface="Times New Roman" panose="02020603050405020304" pitchFamily="18" charset="0"/>
              </a:rPr>
              <a:t>- </a:t>
            </a:r>
            <a:r>
              <a:rPr lang="cs-CZ" sz="1600" dirty="0">
                <a:ea typeface="Times New Roman" panose="02020603050405020304" pitchFamily="18" charset="0"/>
              </a:rPr>
              <a:t>n</a:t>
            </a:r>
            <a:r>
              <a:rPr lang="cs-CZ" sz="1600" dirty="0">
                <a:effectLst/>
                <a:ea typeface="Times New Roman" panose="02020603050405020304" pitchFamily="18" charset="0"/>
              </a:rPr>
              <a:t>apř</a:t>
            </a:r>
            <a:r>
              <a:rPr lang="cs-CZ" sz="1600" dirty="0">
                <a:ea typeface="Times New Roman" panose="02020603050405020304" pitchFamily="18" charset="0"/>
              </a:rPr>
              <a:t>. nácvik vyprošťovacích technik.</a:t>
            </a:r>
          </a:p>
          <a:p>
            <a:pPr>
              <a:buFontTx/>
              <a:buChar char="-"/>
            </a:pPr>
            <a:endParaRPr lang="cs-CZ" sz="1600" dirty="0">
              <a:ea typeface="Times New Roman" panose="02020603050405020304" pitchFamily="18" charset="0"/>
            </a:endParaRPr>
          </a:p>
          <a:p>
            <a:pPr>
              <a:buFontTx/>
              <a:buChar char="-"/>
            </a:pPr>
            <a:endParaRPr lang="cs-CZ" sz="1600" dirty="0">
              <a:ea typeface="Times New Roman" panose="02020603050405020304" pitchFamily="18" charset="0"/>
            </a:endParaRPr>
          </a:p>
          <a:p>
            <a:pPr>
              <a:buFontTx/>
              <a:buChar char="-"/>
            </a:pPr>
            <a:r>
              <a:rPr lang="cs-CZ" sz="1600" dirty="0">
                <a:solidFill>
                  <a:srgbClr val="FFCC00"/>
                </a:solidFill>
                <a:ea typeface="Times New Roman" panose="02020603050405020304" pitchFamily="18" charset="0"/>
              </a:rPr>
              <a:t>c</a:t>
            </a:r>
            <a:r>
              <a:rPr lang="cs-CZ" sz="1600" dirty="0">
                <a:solidFill>
                  <a:srgbClr val="FFCC00"/>
                </a:solidFill>
                <a:effectLst/>
                <a:ea typeface="Times New Roman" panose="02020603050405020304" pitchFamily="18" charset="0"/>
              </a:rPr>
              <a:t>)</a:t>
            </a:r>
            <a:r>
              <a:rPr lang="cs-CZ" sz="1600" dirty="0">
                <a:solidFill>
                  <a:srgbClr val="FFCC00"/>
                </a:solidFill>
                <a:effectLst/>
                <a:ea typeface="Times New Roman" panose="02020603050405020304" pitchFamily="18" charset="0"/>
                <a:cs typeface="Times New Roman" panose="02020603050405020304" pitchFamily="18" charset="0"/>
              </a:rPr>
              <a:t> </a:t>
            </a:r>
            <a:r>
              <a:rPr lang="cs-CZ" sz="1600" u="sng" dirty="0">
                <a:solidFill>
                  <a:srgbClr val="FFCC00"/>
                </a:solidFill>
                <a:effectLst/>
                <a:ea typeface="Times New Roman" panose="02020603050405020304" pitchFamily="18" charset="0"/>
                <a:cs typeface="Times New Roman" panose="02020603050405020304" pitchFamily="18" charset="0"/>
              </a:rPr>
              <a:t>Riziko při pohybu</a:t>
            </a:r>
            <a:r>
              <a:rPr lang="cs-CZ" sz="1600" dirty="0">
                <a:solidFill>
                  <a:srgbClr val="FFCC00"/>
                </a:solidFill>
                <a:effectLst/>
                <a:ea typeface="Times New Roman" panose="02020603050405020304" pitchFamily="18" charset="0"/>
                <a:cs typeface="Times New Roman" panose="02020603050405020304" pitchFamily="18" charset="0"/>
              </a:rPr>
              <a:t> </a:t>
            </a:r>
          </a:p>
          <a:p>
            <a:pPr>
              <a:buFontTx/>
              <a:buChar char="-"/>
            </a:pPr>
            <a:r>
              <a:rPr lang="cs-CZ" sz="1600" dirty="0">
                <a:ea typeface="Times New Roman" panose="02020603050405020304" pitchFamily="18" charset="0"/>
                <a:cs typeface="Times New Roman" panose="02020603050405020304" pitchFamily="18" charset="0"/>
              </a:rPr>
              <a:t>- vznik úrazu při </a:t>
            </a:r>
            <a:r>
              <a:rPr lang="cs-CZ" sz="1600" dirty="0">
                <a:effectLst/>
                <a:ea typeface="Times New Roman" panose="02020603050405020304" pitchFamily="18" charset="0"/>
                <a:cs typeface="Times New Roman" panose="02020603050405020304" pitchFamily="18" charset="0"/>
              </a:rPr>
              <a:t>udržování pohybu ve vymezeném prostoru.</a:t>
            </a:r>
          </a:p>
          <a:p>
            <a:pPr>
              <a:buFontTx/>
              <a:buChar char="-"/>
            </a:pPr>
            <a:r>
              <a:rPr lang="cs-CZ" sz="1600" dirty="0">
                <a:effectLst/>
                <a:latin typeface="Times New Roman" panose="02020603050405020304" pitchFamily="18" charset="0"/>
                <a:ea typeface="Times New Roman" panose="02020603050405020304" pitchFamily="18" charset="0"/>
              </a:rPr>
              <a:t> </a:t>
            </a:r>
          </a:p>
        </p:txBody>
      </p:sp>
      <p:sp>
        <p:nvSpPr>
          <p:cNvPr id="5" name="Obdélník 4"/>
          <p:cNvSpPr/>
          <p:nvPr/>
        </p:nvSpPr>
        <p:spPr>
          <a:xfrm>
            <a:off x="1403648" y="908720"/>
            <a:ext cx="7305283" cy="461665"/>
          </a:xfrm>
          <a:prstGeom prst="rect">
            <a:avLst/>
          </a:prstGeom>
        </p:spPr>
        <p:txBody>
          <a:bodyPr wrap="square">
            <a:spAutoFit/>
          </a:bodyPr>
          <a:lstStyle/>
          <a:p>
            <a:r>
              <a:rPr lang="cs-CZ" sz="2400" b="1" dirty="0">
                <a:solidFill>
                  <a:srgbClr val="00FF00"/>
                </a:solidFill>
              </a:rPr>
              <a:t>         </a:t>
            </a:r>
            <a:r>
              <a:rPr lang="cs-CZ" sz="2000" b="1" dirty="0">
                <a:solidFill>
                  <a:srgbClr val="00FF00"/>
                </a:solidFill>
              </a:rPr>
              <a:t>Zdravotní rizika při výuce osob se ZP</a:t>
            </a:r>
          </a:p>
        </p:txBody>
      </p:sp>
    </p:spTree>
    <p:extLst>
      <p:ext uri="{BB962C8B-B14F-4D97-AF65-F5344CB8AC3E}">
        <p14:creationId xmlns:p14="http://schemas.microsoft.com/office/powerpoint/2010/main" val="239053180"/>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71600" y="476673"/>
            <a:ext cx="7128792" cy="5832688"/>
          </a:xfrm>
        </p:spPr>
        <p:txBody>
          <a:bodyPr>
            <a:normAutofit/>
          </a:bodyPr>
          <a:lstStyle/>
          <a:p>
            <a:pPr>
              <a:buNone/>
            </a:pPr>
            <a:endParaRPr lang="cs-CZ" dirty="0">
              <a:latin typeface="Arial" panose="020B0604020202020204" pitchFamily="34" charset="0"/>
              <a:cs typeface="Arial" panose="020B0604020202020204" pitchFamily="34" charset="0"/>
            </a:endParaRPr>
          </a:p>
          <a:p>
            <a:pPr>
              <a:buNone/>
            </a:pPr>
            <a:r>
              <a:rPr lang="cs-CZ" sz="1600" b="1" dirty="0">
                <a:cs typeface="Arial" panose="020B0604020202020204" pitchFamily="34" charset="0"/>
              </a:rPr>
              <a:t>                    </a:t>
            </a:r>
            <a:r>
              <a:rPr lang="cs-CZ" sz="2000" b="1" dirty="0">
                <a:solidFill>
                  <a:srgbClr val="00FF00"/>
                </a:solidFill>
                <a:cs typeface="Arial" panose="020B0604020202020204" pitchFamily="34" charset="0"/>
              </a:rPr>
              <a:t>Současná situace výukových programů</a:t>
            </a:r>
          </a:p>
          <a:p>
            <a:pPr>
              <a:buNone/>
            </a:pPr>
            <a:r>
              <a:rPr lang="cs-CZ" sz="1600" b="1" dirty="0">
                <a:cs typeface="Arial" panose="020B0604020202020204" pitchFamily="34" charset="0"/>
              </a:rPr>
              <a:t>      </a:t>
            </a:r>
            <a:endParaRPr lang="cs-CZ" sz="1600" dirty="0">
              <a:cs typeface="Arial" panose="020B0604020202020204" pitchFamily="34" charset="0"/>
            </a:endParaRPr>
          </a:p>
          <a:p>
            <a:r>
              <a:rPr lang="cs-CZ" sz="1600" u="sng" dirty="0"/>
              <a:t>Kurzy nebo programy</a:t>
            </a:r>
            <a:r>
              <a:rPr lang="cs-CZ" sz="1600" dirty="0"/>
              <a:t> - výuka a výcvik sebeobrany některé specifické skupiny obyvatel. </a:t>
            </a:r>
          </a:p>
          <a:p>
            <a:r>
              <a:rPr lang="cs-CZ" sz="1600" dirty="0"/>
              <a:t>- nejčastěji jde o programy pro ženy, </a:t>
            </a:r>
          </a:p>
          <a:p>
            <a:r>
              <a:rPr lang="cs-CZ" sz="1600" dirty="0"/>
              <a:t>- velmi málo nabídky kurzů je pro osoby nevidomé (slabozraké) a pro osoby s tělesným postižením </a:t>
            </a:r>
          </a:p>
          <a:p>
            <a:r>
              <a:rPr lang="cs-CZ" sz="1600" dirty="0"/>
              <a:t>(náročnost výuky a výcviku pro tyto osoby je velmi obtížná a to jak pro učitele, tak především právě pro osoby z řad hendikepovaných, relativně malá cílová skupina). </a:t>
            </a:r>
          </a:p>
          <a:p>
            <a:endParaRPr lang="cs-CZ" sz="1600" dirty="0"/>
          </a:p>
          <a:p>
            <a:endParaRPr lang="cs-CZ" sz="1600" dirty="0"/>
          </a:p>
          <a:p>
            <a:r>
              <a:rPr lang="cs-CZ" sz="1600" dirty="0"/>
              <a:t>Ve světě existuje minimum organizací nebo programů, věnujících se primárně sebeobraně osob se zrakovým postižením. Co se týká České republiky, tak je bohužel tato situace podobná...</a:t>
            </a:r>
          </a:p>
        </p:txBody>
      </p:sp>
    </p:spTree>
    <p:extLst>
      <p:ext uri="{BB962C8B-B14F-4D97-AF65-F5344CB8AC3E}">
        <p14:creationId xmlns:p14="http://schemas.microsoft.com/office/powerpoint/2010/main" val="1796683785"/>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971600" y="476673"/>
            <a:ext cx="7128792" cy="5832688"/>
          </a:xfrm>
        </p:spPr>
        <p:txBody>
          <a:bodyPr>
            <a:normAutofit/>
          </a:bodyPr>
          <a:lstStyle/>
          <a:p>
            <a:pPr>
              <a:buNone/>
            </a:pPr>
            <a:endParaRPr lang="cs-CZ" sz="1500" b="1" dirty="0">
              <a:cs typeface="Arial" panose="020B0604020202020204" pitchFamily="34" charset="0"/>
            </a:endParaRPr>
          </a:p>
          <a:p>
            <a:pPr>
              <a:buNone/>
            </a:pPr>
            <a:r>
              <a:rPr lang="cs-CZ" sz="1500" b="1" dirty="0">
                <a:cs typeface="Arial" panose="020B0604020202020204" pitchFamily="34" charset="0"/>
              </a:rPr>
              <a:t>                           </a:t>
            </a:r>
            <a:r>
              <a:rPr lang="cs-CZ" sz="1500" b="1" dirty="0">
                <a:solidFill>
                  <a:srgbClr val="00FF00"/>
                </a:solidFill>
                <a:cs typeface="Arial" panose="020B0604020202020204" pitchFamily="34" charset="0"/>
              </a:rPr>
              <a:t>Získání sebeobranných dovedností </a:t>
            </a:r>
            <a:r>
              <a:rPr lang="cs-CZ" sz="1600" b="1" dirty="0">
                <a:solidFill>
                  <a:srgbClr val="00FF00"/>
                </a:solidFill>
                <a:latin typeface="Arial" panose="020B0604020202020204" pitchFamily="34" charset="0"/>
                <a:cs typeface="Arial" panose="020B0604020202020204" pitchFamily="34" charset="0"/>
              </a:rPr>
              <a:t>– možnosti</a:t>
            </a:r>
            <a:endParaRPr lang="cs-CZ" sz="1500" b="1" dirty="0">
              <a:solidFill>
                <a:srgbClr val="00FF00"/>
              </a:solidFill>
              <a:cs typeface="Arial" panose="020B0604020202020204" pitchFamily="34" charset="0"/>
            </a:endParaRPr>
          </a:p>
          <a:p>
            <a:pPr>
              <a:buNone/>
            </a:pPr>
            <a:r>
              <a:rPr lang="cs-CZ" sz="1500" b="1" dirty="0">
                <a:cs typeface="Arial" panose="020B0604020202020204" pitchFamily="34" charset="0"/>
              </a:rPr>
              <a:t>      </a:t>
            </a:r>
          </a:p>
          <a:p>
            <a:pPr>
              <a:buNone/>
            </a:pPr>
            <a:endParaRPr lang="cs-CZ" sz="1500" dirty="0"/>
          </a:p>
          <a:p>
            <a:r>
              <a:rPr lang="cs-CZ" sz="1500" dirty="0">
                <a:solidFill>
                  <a:srgbClr val="FFCC00"/>
                </a:solidFill>
              </a:rPr>
              <a:t>1)</a:t>
            </a:r>
            <a:r>
              <a:rPr lang="cs-CZ" sz="1500" dirty="0"/>
              <a:t> </a:t>
            </a:r>
            <a:r>
              <a:rPr lang="cs-CZ" sz="1500" dirty="0">
                <a:solidFill>
                  <a:srgbClr val="FFCC00"/>
                </a:solidFill>
              </a:rPr>
              <a:t>Z</a:t>
            </a:r>
            <a:r>
              <a:rPr lang="cs-CZ" sz="1500" dirty="0">
                <a:solidFill>
                  <a:srgbClr val="FFCC00"/>
                </a:solidFill>
                <a:effectLst/>
                <a:ea typeface="Times New Roman" panose="02020603050405020304" pitchFamily="18" charset="0"/>
              </a:rPr>
              <a:t>ačít s pravidelným aktivním cvičením nějakého bojového umění s prvky sebeobrany (popř. </a:t>
            </a:r>
            <a:r>
              <a:rPr lang="cs-CZ" sz="1500" dirty="0" err="1">
                <a:solidFill>
                  <a:srgbClr val="FFCC00"/>
                </a:solidFill>
                <a:effectLst/>
                <a:ea typeface="Times New Roman" panose="02020603050405020304" pitchFamily="18" charset="0"/>
              </a:rPr>
              <a:t>úpolového</a:t>
            </a:r>
            <a:r>
              <a:rPr lang="cs-CZ" sz="1500" dirty="0">
                <a:solidFill>
                  <a:srgbClr val="FFCC00"/>
                </a:solidFill>
                <a:effectLst/>
                <a:ea typeface="Times New Roman" panose="02020603050405020304" pitchFamily="18" charset="0"/>
              </a:rPr>
              <a:t> sportu)</a:t>
            </a:r>
          </a:p>
          <a:p>
            <a:endParaRPr lang="cs-CZ" sz="1500" dirty="0">
              <a:solidFill>
                <a:srgbClr val="FFCC00"/>
              </a:solidFill>
              <a:effectLst/>
              <a:ea typeface="Times New Roman" panose="02020603050405020304" pitchFamily="18" charset="0"/>
            </a:endParaRPr>
          </a:p>
          <a:p>
            <a:r>
              <a:rPr lang="cs-CZ" sz="1500" u="sng" dirty="0">
                <a:ea typeface="Times New Roman" panose="02020603050405020304" pitchFamily="18" charset="0"/>
              </a:rPr>
              <a:t>Výhody</a:t>
            </a:r>
            <a:r>
              <a:rPr lang="cs-CZ" sz="1500" dirty="0">
                <a:ea typeface="Times New Roman" panose="02020603050405020304" pitchFamily="18" charset="0"/>
              </a:rPr>
              <a:t>: </a:t>
            </a:r>
            <a:r>
              <a:rPr lang="cs-CZ" sz="1500" dirty="0"/>
              <a:t>zisk určitých základní znalostí a dovedností o sebeobraně, </a:t>
            </a:r>
            <a:r>
              <a:rPr lang="cs-CZ" sz="1500" dirty="0">
                <a:ea typeface="Times New Roman" panose="02020603050405020304" pitchFamily="18" charset="0"/>
              </a:rPr>
              <a:t>sociální začlenění, získání nových přátel, …</a:t>
            </a:r>
          </a:p>
          <a:p>
            <a:r>
              <a:rPr lang="cs-CZ" sz="1500" u="sng" dirty="0">
                <a:effectLst/>
                <a:ea typeface="Times New Roman" panose="02020603050405020304" pitchFamily="18" charset="0"/>
              </a:rPr>
              <a:t>Nevýhody</a:t>
            </a:r>
            <a:r>
              <a:rPr lang="cs-CZ" sz="1500" dirty="0">
                <a:effectLst/>
                <a:ea typeface="Times New Roman" panose="02020603050405020304" pitchFamily="18" charset="0"/>
              </a:rPr>
              <a:t>: </a:t>
            </a:r>
            <a:r>
              <a:rPr lang="cs-CZ" sz="1500" dirty="0"/>
              <a:t>dotyčný klub nebo oddíl nemá zpracovanou metodiku výuky pro osoby s tělesným postižením a nejde tedy o vyložené systémovou práci (většina členů daného oddílu jsou lidé bez tělesného handicapu).</a:t>
            </a:r>
            <a:endParaRPr lang="cs-CZ" sz="1500" dirty="0">
              <a:effectLst/>
              <a:ea typeface="Times New Roman" panose="02020603050405020304" pitchFamily="18" charset="0"/>
            </a:endParaRPr>
          </a:p>
          <a:p>
            <a:pPr marL="36576" indent="0">
              <a:buNone/>
            </a:pPr>
            <a:endParaRPr lang="cs-CZ" sz="1500" dirty="0">
              <a:effectLst/>
              <a:ea typeface="Times New Roman" panose="02020603050405020304" pitchFamily="18" charset="0"/>
            </a:endParaRPr>
          </a:p>
          <a:p>
            <a:r>
              <a:rPr lang="cs-CZ" sz="1500" dirty="0">
                <a:solidFill>
                  <a:srgbClr val="FFCC00"/>
                </a:solidFill>
              </a:rPr>
              <a:t>2) A</a:t>
            </a:r>
            <a:r>
              <a:rPr lang="cs-CZ" sz="1500" dirty="0">
                <a:solidFill>
                  <a:srgbClr val="FFCC00"/>
                </a:solidFill>
                <a:effectLst/>
                <a:ea typeface="Times New Roman" panose="02020603050405020304" pitchFamily="18" charset="0"/>
              </a:rPr>
              <a:t>bsolvování kurzu sebeobrany</a:t>
            </a:r>
            <a:endParaRPr lang="cs-CZ" sz="1500" dirty="0">
              <a:solidFill>
                <a:srgbClr val="FFCC00"/>
              </a:solidFill>
            </a:endParaRPr>
          </a:p>
          <a:p>
            <a:r>
              <a:rPr lang="cs-CZ" sz="1500" u="sng" dirty="0">
                <a:ea typeface="Times New Roman" panose="02020603050405020304" pitchFamily="18" charset="0"/>
              </a:rPr>
              <a:t>Výhody</a:t>
            </a:r>
            <a:r>
              <a:rPr lang="cs-CZ" sz="1500" dirty="0">
                <a:ea typeface="Times New Roman" panose="02020603050405020304" pitchFamily="18" charset="0"/>
              </a:rPr>
              <a:t>: </a:t>
            </a:r>
            <a:r>
              <a:rPr lang="cs-CZ" sz="1500" dirty="0"/>
              <a:t>zisk základní znalostí a dovedností o sebeobraně (vhodných pro danou skupinu), </a:t>
            </a:r>
            <a:r>
              <a:rPr lang="cs-CZ" sz="1500" dirty="0">
                <a:ea typeface="Times New Roman" panose="02020603050405020304" pitchFamily="18" charset="0"/>
              </a:rPr>
              <a:t>sociální začlenění, získání nových přátel, …</a:t>
            </a:r>
          </a:p>
          <a:p>
            <a:r>
              <a:rPr lang="cs-CZ" sz="1500" u="sng" dirty="0">
                <a:effectLst/>
                <a:ea typeface="Times New Roman" panose="02020603050405020304" pitchFamily="18" charset="0"/>
              </a:rPr>
              <a:t>Nevýhody</a:t>
            </a:r>
            <a:r>
              <a:rPr lang="cs-CZ" sz="1500" dirty="0">
                <a:effectLst/>
                <a:ea typeface="Times New Roman" panose="02020603050405020304" pitchFamily="18" charset="0"/>
              </a:rPr>
              <a:t>: absolvování pouze jednorázového kurzu není dostatečné…</a:t>
            </a:r>
            <a:endParaRPr lang="cs-CZ" sz="1500" dirty="0">
              <a:ea typeface="Times New Roman" panose="02020603050405020304" pitchFamily="18" charset="0"/>
            </a:endParaRPr>
          </a:p>
        </p:txBody>
      </p:sp>
    </p:spTree>
    <p:extLst>
      <p:ext uri="{BB962C8B-B14F-4D97-AF65-F5344CB8AC3E}">
        <p14:creationId xmlns:p14="http://schemas.microsoft.com/office/powerpoint/2010/main" val="3135738615"/>
      </p:ext>
    </p:extLst>
  </p:cSld>
  <p:clrMapOvr>
    <a:masterClrMapping/>
  </p:clrMapOvr>
  <mc:AlternateContent xmlns:mc="http://schemas.openxmlformats.org/markup-compatibility/2006" xmlns:p14="http://schemas.microsoft.com/office/powerpoint/2010/main">
    <mc:Choice Requires="p14">
      <p:transition spd="med" p14:dur="700" advTm="22226">
        <p:fade/>
      </p:transition>
    </mc:Choice>
    <mc:Fallback xmlns="">
      <p:transition spd="med" advTm="22226">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476672"/>
            <a:ext cx="7920880" cy="6048671"/>
          </a:xfrm>
        </p:spPr>
        <p:txBody>
          <a:bodyPr>
            <a:normAutofit fontScale="25000" lnSpcReduction="20000"/>
          </a:bodyPr>
          <a:lstStyle/>
          <a:p>
            <a:pPr>
              <a:buNone/>
            </a:pPr>
            <a:endParaRPr lang="cs-CZ" dirty="0">
              <a:latin typeface="Times New Roman" panose="02020603050405020304" pitchFamily="18" charset="0"/>
              <a:cs typeface="Times New Roman" panose="02020603050405020304" pitchFamily="18" charset="0"/>
            </a:endParaRPr>
          </a:p>
          <a:p>
            <a:pPr>
              <a:buNone/>
            </a:pPr>
            <a:endParaRPr lang="cs-CZ" sz="3400" b="1" dirty="0">
              <a:solidFill>
                <a:srgbClr val="00FF00"/>
              </a:solidFill>
              <a:latin typeface="Times New Roman" panose="02020603050405020304" pitchFamily="18" charset="0"/>
              <a:cs typeface="Times New Roman" panose="02020603050405020304" pitchFamily="18" charset="0"/>
            </a:endParaRPr>
          </a:p>
          <a:p>
            <a:pPr>
              <a:buNone/>
            </a:pPr>
            <a:r>
              <a:rPr lang="cs-CZ" sz="3400" b="1" dirty="0">
                <a:solidFill>
                  <a:srgbClr val="00FF00"/>
                </a:solidFill>
                <a:latin typeface="Arial" panose="020B0604020202020204" pitchFamily="34" charset="0"/>
                <a:cs typeface="Arial" panose="020B0604020202020204" pitchFamily="34" charset="0"/>
              </a:rPr>
              <a:t>                        </a:t>
            </a:r>
            <a:endParaRPr lang="pl-PL" sz="5600" dirty="0">
              <a:latin typeface="Arial" panose="020B0604020202020204" pitchFamily="34" charset="0"/>
              <a:cs typeface="Arial" panose="020B0604020202020204" pitchFamily="34" charset="0"/>
            </a:endParaRPr>
          </a:p>
          <a:p>
            <a:pPr>
              <a:buNone/>
            </a:pPr>
            <a:r>
              <a:rPr lang="pl-PL" sz="5600" dirty="0">
                <a:latin typeface="Arial" panose="020B0604020202020204" pitchFamily="34" charset="0"/>
                <a:cs typeface="Arial" panose="020B0604020202020204" pitchFamily="34" charset="0"/>
              </a:rPr>
              <a:t>                             </a:t>
            </a:r>
            <a:r>
              <a:rPr lang="pl-PL" sz="7200" b="1" dirty="0">
                <a:solidFill>
                  <a:srgbClr val="00FF00"/>
                </a:solidFill>
                <a:latin typeface="Arial" panose="020B0604020202020204" pitchFamily="34" charset="0"/>
                <a:cs typeface="Arial" panose="020B0604020202020204" pitchFamily="34" charset="0"/>
              </a:rPr>
              <a:t>Praktický nácvik sebeobrany formou kurzu</a:t>
            </a:r>
            <a:endParaRPr lang="cs-CZ" sz="7200" b="1" dirty="0">
              <a:solidFill>
                <a:srgbClr val="00FF00"/>
              </a:solidFill>
              <a:latin typeface="Arial" panose="020B0604020202020204" pitchFamily="34" charset="0"/>
              <a:cs typeface="Arial" panose="020B0604020202020204" pitchFamily="34" charset="0"/>
            </a:endParaRPr>
          </a:p>
          <a:p>
            <a:pPr>
              <a:buNone/>
            </a:pPr>
            <a:endParaRPr lang="cs-CZ" sz="64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a:t>
            </a:r>
            <a:r>
              <a:rPr lang="cs-CZ" sz="6400" dirty="0">
                <a:latin typeface="Arial" panose="020B0604020202020204" pitchFamily="34" charset="0"/>
                <a:cs typeface="Arial" panose="020B0604020202020204" pitchFamily="34" charset="0"/>
              </a:rPr>
              <a:t>Kromě osobního života je zrakové postižení těchto lidí limitující také v nácviku obranných technik, které by se mohli naučit používat. U každého je nutné přistupovat individuálně při výuce sebeobrany k jeho fyzickým možnostem a jeho zdravotní stavu.</a:t>
            </a:r>
          </a:p>
          <a:p>
            <a:pPr marL="36576" indent="0">
              <a:buNone/>
            </a:pPr>
            <a:endParaRPr lang="cs-CZ" sz="6400" dirty="0">
              <a:latin typeface="Arial" panose="020B0604020202020204" pitchFamily="34" charset="0"/>
              <a:cs typeface="Arial" panose="020B0604020202020204" pitchFamily="34" charset="0"/>
            </a:endParaRPr>
          </a:p>
          <a:p>
            <a:pPr marL="36576" indent="0">
              <a:buNone/>
            </a:pPr>
            <a:endParaRPr lang="cs-CZ" sz="6400" dirty="0">
              <a:latin typeface="Arial" panose="020B0604020202020204" pitchFamily="34" charset="0"/>
              <a:cs typeface="Arial" panose="020B0604020202020204" pitchFamily="34" charset="0"/>
            </a:endParaRPr>
          </a:p>
          <a:p>
            <a:pPr>
              <a:buNone/>
            </a:pPr>
            <a:r>
              <a:rPr lang="cs-CZ" sz="6400" dirty="0">
                <a:latin typeface="Arial" panose="020B0604020202020204" pitchFamily="34" charset="0"/>
                <a:cs typeface="Arial" panose="020B0604020202020204" pitchFamily="34" charset="0"/>
              </a:rPr>
              <a:t>      </a:t>
            </a:r>
            <a:r>
              <a:rPr lang="cs-CZ" sz="6400" b="1" i="1" dirty="0">
                <a:solidFill>
                  <a:srgbClr val="FFC000"/>
                </a:solidFill>
                <a:latin typeface="Arial" panose="020B0604020202020204" pitchFamily="34" charset="0"/>
                <a:cs typeface="Arial" panose="020B0604020202020204" pitchFamily="34" charset="0"/>
              </a:rPr>
              <a:t>Přínosy pro klienta absolvováním kurzu sebeobrany:</a:t>
            </a:r>
          </a:p>
          <a:p>
            <a:pPr>
              <a:buNone/>
            </a:pPr>
            <a:endParaRPr lang="cs-CZ" sz="6400" i="1" dirty="0">
              <a:latin typeface="Arial" panose="020B0604020202020204" pitchFamily="34" charset="0"/>
              <a:cs typeface="Arial" panose="020B0604020202020204" pitchFamily="34" charset="0"/>
            </a:endParaRPr>
          </a:p>
          <a:p>
            <a:pPr>
              <a:buNone/>
            </a:pPr>
            <a:r>
              <a:rPr lang="cs-CZ" sz="6400" dirty="0">
                <a:latin typeface="Arial" panose="020B0604020202020204" pitchFamily="34" charset="0"/>
                <a:cs typeface="Arial" panose="020B0604020202020204" pitchFamily="34" charset="0"/>
              </a:rPr>
              <a:t>     </a:t>
            </a:r>
            <a:r>
              <a:rPr lang="cs-CZ" sz="5600" dirty="0">
                <a:latin typeface="Arial" panose="020B0604020202020204" pitchFamily="34" charset="0"/>
                <a:cs typeface="Arial" panose="020B0604020202020204" pitchFamily="34" charset="0"/>
              </a:rPr>
              <a:t>- získání nových informací a teoretických znalostí</a:t>
            </a:r>
          </a:p>
          <a:p>
            <a:pPr>
              <a:buNone/>
            </a:pPr>
            <a:endParaRPr lang="cs-CZ" sz="56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 rozvoj koordinačních schopností</a:t>
            </a:r>
          </a:p>
          <a:p>
            <a:pPr>
              <a:buNone/>
            </a:pPr>
            <a:endParaRPr lang="cs-CZ" sz="56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 zlepšení fyzické kondice</a:t>
            </a:r>
          </a:p>
          <a:p>
            <a:pPr>
              <a:buNone/>
            </a:pPr>
            <a:endParaRPr lang="cs-CZ" sz="56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 zlepšení psychické kondice (více sebevědomí, zbavení se strachu před napadením apod.)</a:t>
            </a:r>
          </a:p>
          <a:p>
            <a:pPr>
              <a:buNone/>
            </a:pPr>
            <a:endParaRPr lang="cs-CZ" sz="56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 nové pohybové dovednosti použitelné pro svoji sebeobranu (včetně používání prostředků osobní ochrany)</a:t>
            </a:r>
          </a:p>
          <a:p>
            <a:pPr>
              <a:buNone/>
            </a:pPr>
            <a:endParaRPr lang="cs-CZ" sz="5600" dirty="0">
              <a:latin typeface="Arial" panose="020B0604020202020204" pitchFamily="34" charset="0"/>
              <a:cs typeface="Arial" panose="020B0604020202020204" pitchFamily="34" charset="0"/>
            </a:endParaRPr>
          </a:p>
          <a:p>
            <a:pPr>
              <a:buNone/>
            </a:pPr>
            <a:r>
              <a:rPr lang="cs-CZ" sz="5600" dirty="0">
                <a:latin typeface="Arial" panose="020B0604020202020204" pitchFamily="34" charset="0"/>
                <a:cs typeface="Arial" panose="020B0604020202020204" pitchFamily="34" charset="0"/>
              </a:rPr>
              <a:t>      - sociální začlenění (nový přátelé apod.)</a:t>
            </a:r>
          </a:p>
          <a:p>
            <a:pPr>
              <a:buNone/>
            </a:pPr>
            <a:r>
              <a:rPr lang="cs-CZ" sz="6400" dirty="0">
                <a:latin typeface="Arial" panose="020B0604020202020204" pitchFamily="34" charset="0"/>
                <a:cs typeface="Arial" panose="020B0604020202020204" pitchFamily="34" charset="0"/>
              </a:rPr>
              <a:t>     </a:t>
            </a:r>
          </a:p>
          <a:p>
            <a:pPr>
              <a:buNone/>
            </a:pPr>
            <a:r>
              <a:rPr lang="cs-CZ" sz="6400" dirty="0">
                <a:latin typeface="Arial" panose="020B0604020202020204" pitchFamily="34" charset="0"/>
                <a:cs typeface="Arial" panose="020B0604020202020204" pitchFamily="34" charset="0"/>
              </a:rPr>
              <a:t>   </a:t>
            </a:r>
          </a:p>
          <a:p>
            <a:pPr>
              <a:buNone/>
            </a:pPr>
            <a:endParaRPr lang="cs-CZ" b="1" dirty="0">
              <a:latin typeface="Times New Roman" panose="02020603050405020304" pitchFamily="18" charset="0"/>
              <a:cs typeface="Times New Roman" panose="02020603050405020304" pitchFamily="18" charset="0"/>
            </a:endParaRPr>
          </a:p>
          <a:p>
            <a:pPr marL="45720" indent="0">
              <a:buNone/>
            </a:pPr>
            <a:r>
              <a:rPr lang="cs-CZ" b="1" dirty="0"/>
              <a:t>                               </a:t>
            </a:r>
            <a:endParaRPr lang="cs-CZ" dirty="0"/>
          </a:p>
        </p:txBody>
      </p:sp>
    </p:spTree>
    <p:extLst>
      <p:ext uri="{BB962C8B-B14F-4D97-AF65-F5344CB8AC3E}">
        <p14:creationId xmlns:p14="http://schemas.microsoft.com/office/powerpoint/2010/main" val="816683164"/>
      </p:ext>
    </p:extLst>
  </p:cSld>
  <p:clrMapOvr>
    <a:masterClrMapping/>
  </p:clrMapOvr>
  <mc:AlternateContent xmlns:mc="http://schemas.openxmlformats.org/markup-compatibility/2006" xmlns:p14="http://schemas.microsoft.com/office/powerpoint/2010/main">
    <mc:Choice Requires="p14">
      <p:transition spd="med" p14:dur="700" advTm="23508">
        <p:fade/>
      </p:transition>
    </mc:Choice>
    <mc:Fallback xmlns="">
      <p:transition spd="med" advTm="23508">
        <p:fade/>
      </p:transition>
    </mc:Fallback>
  </mc:AlternateContent>
</p:sld>
</file>

<file path=ppt/theme/theme1.xml><?xml version="1.0" encoding="utf-8"?>
<a:theme xmlns:a="http://schemas.openxmlformats.org/drawingml/2006/main" name="Technický">
  <a:themeElements>
    <a:clrScheme name="Technický">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ký">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ký">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EB89AE9B726E84DBBBF69A881ED4B3A" ma:contentTypeVersion="0" ma:contentTypeDescription="Vytvoří nový dokument" ma:contentTypeScope="" ma:versionID="9c3597d670d8325711a9013adf0deb30">
  <xsd:schema xmlns:xsd="http://www.w3.org/2001/XMLSchema" xmlns:xs="http://www.w3.org/2001/XMLSchema" xmlns:p="http://schemas.microsoft.com/office/2006/metadata/properties" targetNamespace="http://schemas.microsoft.com/office/2006/metadata/properties" ma:root="true" ma:fieldsID="ecf299a61f40d1b25bab83def3a93045">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0C05EA5-2DA3-4726-9BF2-07C47FE8AB98}"/>
</file>

<file path=customXml/itemProps2.xml><?xml version="1.0" encoding="utf-8"?>
<ds:datastoreItem xmlns:ds="http://schemas.openxmlformats.org/officeDocument/2006/customXml" ds:itemID="{93C429E1-F31E-4EFE-AF89-A88B64E52034}"/>
</file>

<file path=customXml/itemProps3.xml><?xml version="1.0" encoding="utf-8"?>
<ds:datastoreItem xmlns:ds="http://schemas.openxmlformats.org/officeDocument/2006/customXml" ds:itemID="{87D3B938-A743-47BA-B1BF-325542E43351}"/>
</file>

<file path=docProps/app.xml><?xml version="1.0" encoding="utf-8"?>
<Properties xmlns="http://schemas.openxmlformats.org/officeDocument/2006/extended-properties" xmlns:vt="http://schemas.openxmlformats.org/officeDocument/2006/docPropsVTypes">
  <Template>Technic</Template>
  <TotalTime>2747</TotalTime>
  <Words>2150</Words>
  <Application>Microsoft Office PowerPoint</Application>
  <PresentationFormat>Předvádění na obrazovce (4:3)</PresentationFormat>
  <Paragraphs>376</Paragraphs>
  <Slides>23</Slides>
  <Notes>14</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23</vt:i4>
      </vt:variant>
    </vt:vector>
  </HeadingPairs>
  <TitlesOfParts>
    <vt:vector size="30" baseType="lpstr">
      <vt:lpstr>Arial</vt:lpstr>
      <vt:lpstr>Calibri</vt:lpstr>
      <vt:lpstr>Century Gothic</vt:lpstr>
      <vt:lpstr>Franklin Gothic Book</vt:lpstr>
      <vt:lpstr>Times New Roman</vt:lpstr>
      <vt:lpstr>Wingdings 2</vt:lpstr>
      <vt:lpstr>Technický</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Vojta</dc:creator>
  <cp:lastModifiedBy>Martin Zobač</cp:lastModifiedBy>
  <cp:revision>870</cp:revision>
  <dcterms:created xsi:type="dcterms:W3CDTF">2014-04-02T18:46:33Z</dcterms:created>
  <dcterms:modified xsi:type="dcterms:W3CDTF">2020-10-26T12:48:20Z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0x010100BEB89AE9B726E84DBBBF69A881ED4B3A</vt:lpwstr>
  </property>
</Properties>
</file>