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2"/>
  </p:notesMasterIdLst>
  <p:sldIdLst>
    <p:sldId id="256" r:id="rId3"/>
    <p:sldId id="258" r:id="rId4"/>
    <p:sldId id="291" r:id="rId5"/>
    <p:sldId id="277" r:id="rId6"/>
    <p:sldId id="283" r:id="rId7"/>
    <p:sldId id="279" r:id="rId8"/>
    <p:sldId id="278" r:id="rId9"/>
    <p:sldId id="280" r:id="rId10"/>
    <p:sldId id="282" r:id="rId11"/>
    <p:sldId id="262" r:id="rId12"/>
    <p:sldId id="299" r:id="rId13"/>
    <p:sldId id="293" r:id="rId14"/>
    <p:sldId id="294" r:id="rId15"/>
    <p:sldId id="259" r:id="rId16"/>
    <p:sldId id="295" r:id="rId17"/>
    <p:sldId id="296" r:id="rId18"/>
    <p:sldId id="297" r:id="rId19"/>
    <p:sldId id="300" r:id="rId20"/>
    <p:sldId id="270" r:id="rId21"/>
    <p:sldId id="310" r:id="rId22"/>
    <p:sldId id="269" r:id="rId23"/>
    <p:sldId id="268" r:id="rId24"/>
    <p:sldId id="301" r:id="rId25"/>
    <p:sldId id="302" r:id="rId26"/>
    <p:sldId id="267" r:id="rId27"/>
    <p:sldId id="303" r:id="rId28"/>
    <p:sldId id="275" r:id="rId29"/>
    <p:sldId id="304" r:id="rId30"/>
    <p:sldId id="305" r:id="rId31"/>
    <p:sldId id="306" r:id="rId32"/>
    <p:sldId id="271" r:id="rId33"/>
    <p:sldId id="272" r:id="rId34"/>
    <p:sldId id="263" r:id="rId35"/>
    <p:sldId id="264" r:id="rId36"/>
    <p:sldId id="307" r:id="rId37"/>
    <p:sldId id="311" r:id="rId38"/>
    <p:sldId id="312" r:id="rId39"/>
    <p:sldId id="308" r:id="rId40"/>
    <p:sldId id="309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09945-3A10-4DD8-8D41-510ED1C84905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4EF1-571B-4614-A4C4-7DCFE5CB262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76DC-6D1E-4E68-AC4B-A4794F880C9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BB3F-AAAE-4F55-8461-93AB390EDC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64F1-C42F-423D-9A82-D0C8390D6FF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3EC5-868B-4AE2-BA52-EEA259E5325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05F7-C9F1-4012-BD45-1EDB4FC6C01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FD1D-77FA-44E8-9453-8EF6D94DB4E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91F5-A44C-41B5-ADD9-D415E92C2CE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4907-B3C5-461C-A91F-C223D7B577F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9AEB-0A16-4975-9C4D-293ADDA93DE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14BB-1A03-4B1B-8631-07CF7B0A88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5090-106C-4A0A-BD30-ACB9D08E934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7216-41FE-4AA3-875C-55C49F525B0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5C51-23B2-44D7-9A63-B43BA651707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26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26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80C00-ACFC-425F-81FD-2D29AC364381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300E96-168D-4F9A-A809-C255C59A11C1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rus.com/" TargetMode="External"/><Relationship Id="rId2" Type="http://schemas.openxmlformats.org/officeDocument/2006/relationships/hyperlink" Target="http://scholar.googl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b.muni.cz/kuk/mvs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Biomechanika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55976" y="3789040"/>
            <a:ext cx="4038272" cy="2448272"/>
          </a:xfrm>
        </p:spPr>
        <p:txBody>
          <a:bodyPr>
            <a:normAutofit/>
          </a:bodyPr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Optimalizace techniky (ekonomičnost a efektivita)</a:t>
            </a:r>
          </a:p>
          <a:p>
            <a:r>
              <a:rPr lang="cs-CZ"/>
              <a:t>Sestavení metodických postupů</a:t>
            </a:r>
          </a:p>
          <a:p>
            <a:r>
              <a:rPr lang="cs-CZ"/>
              <a:t>Zdravotní </a:t>
            </a:r>
            <a:r>
              <a:rPr lang="cs-CZ" dirty="0"/>
              <a:t>aspekty</a:t>
            </a:r>
          </a:p>
          <a:p>
            <a:r>
              <a:rPr lang="cs-CZ" dirty="0"/>
              <a:t>Protetika</a:t>
            </a:r>
          </a:p>
          <a:p>
            <a:r>
              <a:rPr lang="cs-CZ" dirty="0"/>
              <a:t>Kriminalistika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EEFF2-D569-4216-A9B2-181F971F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r>
              <a:rPr lang="cs-CZ" sz="4000" dirty="0"/>
              <a:t>Zápočtový požadavek – seminární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8C9E1C-1DE6-4240-B80F-43858969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517231"/>
          </a:xfrm>
        </p:spPr>
        <p:txBody>
          <a:bodyPr/>
          <a:lstStyle/>
          <a:p>
            <a:r>
              <a:rPr lang="cs-CZ" dirty="0"/>
              <a:t>Úvod o vybraném pohybovém prvku</a:t>
            </a:r>
          </a:p>
          <a:p>
            <a:r>
              <a:rPr lang="cs-CZ" dirty="0"/>
              <a:t>5 knih nebo článků, které se prvkem zabývají</a:t>
            </a:r>
          </a:p>
          <a:p>
            <a:r>
              <a:rPr lang="cs-CZ" dirty="0"/>
              <a:t>Kinematická analýza – povinně </a:t>
            </a:r>
            <a:r>
              <a:rPr lang="cs-CZ" dirty="0" err="1"/>
              <a:t>kinogram</a:t>
            </a:r>
            <a:r>
              <a:rPr lang="cs-CZ" dirty="0"/>
              <a:t> – rozfázovaný pohyb, dále rychlosti, vzdálenosti, úhly apod.</a:t>
            </a:r>
          </a:p>
          <a:p>
            <a:r>
              <a:rPr lang="cs-CZ" dirty="0"/>
              <a:t>Dynamická analýza – obrázek jedné fáze pohybu se zakreslenými všemi působícími silami</a:t>
            </a:r>
          </a:p>
          <a:p>
            <a:r>
              <a:rPr lang="cs-CZ" dirty="0"/>
              <a:t>Využívané fyzikální principy</a:t>
            </a:r>
          </a:p>
          <a:p>
            <a:r>
              <a:rPr lang="cs-CZ" dirty="0"/>
              <a:t>Hlavní zapojené svaly</a:t>
            </a:r>
          </a:p>
          <a:p>
            <a:r>
              <a:rPr lang="cs-CZ" dirty="0"/>
              <a:t>výzkumu využívajícího biomechanických metod</a:t>
            </a:r>
          </a:p>
          <a:p>
            <a:r>
              <a:rPr lang="cs-CZ" dirty="0"/>
              <a:t>Úvod, Výzkumné metody (skupina, metodika), Výsledky, Závěry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18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360" y="404664"/>
            <a:ext cx="8435280" cy="850106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Databáze pro hledání odborných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20824" y="1700808"/>
            <a:ext cx="7467600" cy="458572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Vyhledávače odborných informací: Google </a:t>
            </a:r>
            <a:r>
              <a:rPr lang="cs-CZ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Scholar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http://scholar.google.cz/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Scirus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http://www.scirus.com/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http://ezdroje.muni.cz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Přehled zdrojů – podle fakult – FSpS, v knihovně i lékařské a přírodovědné databáze</a:t>
            </a:r>
          </a:p>
          <a:p>
            <a:pPr>
              <a:buFontTx/>
              <a:buChar char="-"/>
            </a:pP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Scopus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SPORTDiscus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, Web 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 Science</a:t>
            </a:r>
          </a:p>
          <a:p>
            <a:pPr marL="0" indent="0">
              <a:buNone/>
            </a:pP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Přístup k databázím z domu </a:t>
            </a:r>
          </a:p>
          <a:p>
            <a:pPr lvl="1"/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Kliknout na žlutý řádek nahoře a přihlášení jako do </a:t>
            </a:r>
            <a:r>
              <a:rPr lang="cs-CZ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ISu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35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376" y="692696"/>
            <a:ext cx="8147248" cy="778098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Jak zadat vyhledávací dotaz do databází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772400" cy="4608512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Z vybraného tématu vyberu klíčová slova – to co vystihuje obsah – jsou to slova, která v názvu zůstanou, když odstraním spojky a předložky a slova obecného nespecifického významu</a:t>
            </a:r>
          </a:p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Za prvé filtruji na název článků – TITLE, málo výsledků: filtruji na Abstrakt</a:t>
            </a:r>
          </a:p>
          <a:p>
            <a:pPr marL="0" indent="0">
              <a:buNone/>
            </a:pP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Boole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ovské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 operátory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ND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-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zužuje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Např.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education 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sport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nalezne články, které obsahují </a:t>
            </a:r>
            <a:r>
              <a:rPr lang="cs-CZ" i="1" dirty="0">
                <a:latin typeface="Tahoma" pitchFamily="34" charset="0"/>
                <a:ea typeface="Tahoma" pitchFamily="34" charset="0"/>
                <a:cs typeface="Tahoma" pitchFamily="34" charset="0"/>
              </a:rPr>
              <a:t>obě slova</a:t>
            </a:r>
            <a:endParaRPr lang="en-US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-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rozšiřuje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Např.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 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football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soccer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 nalezne články, které obsahují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cs-CZ" i="1" dirty="0">
                <a:latin typeface="Tahoma" pitchFamily="34" charset="0"/>
                <a:ea typeface="Tahoma" pitchFamily="34" charset="0"/>
                <a:cs typeface="Tahoma" pitchFamily="34" charset="0"/>
              </a:rPr>
              <a:t>jedno nebo obě slova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OT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-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zužuje vynecháním termínu za NOT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Např.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education 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NOT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primary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 nalezne články, které obsahují slovo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education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a neobsahují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cs-CZ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primary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vkládá se za kořen slova, aby došlo k pokrytí všech slov z kořene tvořených</a:t>
            </a:r>
          </a:p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Např. 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educat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*  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nahradí 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educate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education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educative</a:t>
            </a:r>
            <a:endParaRPr lang="cs-CZ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nahrazuje 1 písmeno: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 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m?n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najde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man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 </a:t>
            </a:r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cs-CZ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Pozn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Pokud hledáte podle názvu článku, který obsahuje otazník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vymažte ho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08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976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Závorky – </a:t>
            </a:r>
            <a:r>
              <a:rPr lang="cs-CZ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fungují jako v matematice</a:t>
            </a:r>
          </a:p>
          <a:p>
            <a:pPr marL="0" indent="0">
              <a:buNone/>
            </a:pPr>
            <a:endParaRPr lang="en-US" sz="3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Obecné vyhledávání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: dog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cat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show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parade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Nalezne články o psech, kočkách a show a současně všechno o přehlídkách, aniž by tyto články měly vztah ke kočkám a psům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Cílené vyhledávání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: (dog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cat)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(show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parade)</a:t>
            </a:r>
          </a:p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Se závorkami přesně specifikujeme, že chceme články o psech nebo kočkách, ve kterých je současně zmíněna show nebo přehlídka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cs-CZ" sz="3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Úvozovky</a:t>
            </a:r>
            <a:endParaRPr lang="en-US" sz="3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„přesná fráze“ 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– přesná fráze, kterou chci vyhledávat, se dá do </a:t>
            </a:r>
            <a:r>
              <a:rPr lang="cs-CZ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úvozovek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 („</a:t>
            </a:r>
            <a:r>
              <a:rPr lang="cs-CZ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aqua</a:t>
            </a: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 aerobic“)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4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60407"/>
            <a:ext cx="7169224" cy="778098"/>
          </a:xfrm>
        </p:spPr>
        <p:txBody>
          <a:bodyPr/>
          <a:lstStyle/>
          <a:p>
            <a:r>
              <a:rPr lang="cs-CZ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Příklad 1 – databáze </a:t>
            </a:r>
            <a:r>
              <a:rPr lang="cs-CZ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Scopus</a:t>
            </a:r>
            <a:endParaRPr lang="cs-CZ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06043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Výzkum pohybové aktivity seniorů se zaměřením na chůzi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Seniors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 </a:t>
            </a:r>
            <a:r>
              <a:rPr lang="cs-CZ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focused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cs-CZ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gait</a:t>
            </a: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Klíčová slova: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physical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seniors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elderly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gait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Návrh: </a:t>
            </a:r>
            <a:r>
              <a:rPr lang="en-US" dirty="0">
                <a:latin typeface="Arial" pitchFamily="34" charset="0"/>
                <a:cs typeface="Arial" pitchFamily="34" charset="0"/>
              </a:rPr>
              <a:t>physical activity AND (elderly OR senior*)</a:t>
            </a:r>
            <a:r>
              <a:rPr lang="cs-CZ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gait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1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Co s nalezenými výsledky, jak získat plnou verzi článku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1600" y="249289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do 100 výsledků – OK - Projít nadpisy –– stáhnu relevantní články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nad 100 výsledků – přeformulovat dotaz, vyšší specifičnost, filtruju např. na články z posledních 10 let nebo podle oboru</a:t>
            </a:r>
          </a:p>
          <a:p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Název vyjadřuje, co hledám – stáhnu si plnou verzi článku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pokud není plná verze ve vybrané databázi, kliknout na znak 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SFX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Zobrazí dostupné databáze, kde je ke stažení plná verze – GO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</a:rPr>
              <a:t>Pokud ani SFX nenajde plnou verzi ke stažení: </a:t>
            </a:r>
            <a:r>
              <a:rPr lang="cs-CZ" b="1" dirty="0">
                <a:latin typeface="Tahoma" pitchFamily="34" charset="0"/>
                <a:ea typeface="Tahoma" pitchFamily="34" charset="0"/>
                <a:cs typeface="Tahoma" pitchFamily="34" charset="0"/>
              </a:rPr>
              <a:t>meziknihovní výpůjční služba: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http://www.ukb.muni.cz/kuk/mvs/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54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16824" cy="778098"/>
          </a:xfrm>
        </p:spPr>
        <p:txBody>
          <a:bodyPr>
            <a:noAutofit/>
          </a:bodyPr>
          <a:lstStyle/>
          <a:p>
            <a:r>
              <a:rPr lang="cs-CZ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Příklad 2 – databáze Web </a:t>
            </a:r>
            <a:r>
              <a:rPr lang="cs-CZ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cs-CZ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Science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99592" y="1844824"/>
            <a:ext cx="77773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Ekonomika vytrvalostního běhu na různých površích tratě</a:t>
            </a:r>
          </a:p>
          <a:p>
            <a:endParaRPr lang="cs-CZ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ndurance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running 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conomy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on different track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s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urfaces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Klíčová slova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cs-CZ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endurance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running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long-distance </a:t>
            </a:r>
            <a:r>
              <a:rPr lang="cs-CZ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running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running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economy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track </a:t>
            </a:r>
            <a:r>
              <a:rPr lang="cs-CZ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surface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Rešeršní dotaz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cs-CZ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endurance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run* OR long-distance run*) AND run* </a:t>
            </a:r>
            <a:r>
              <a:rPr lang="cs-CZ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economy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AND track </a:t>
            </a:r>
            <a:r>
              <a:rPr lang="cs-CZ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surfac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  <a:p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4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Kinematika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Převody jednotek</a:t>
            </a:r>
          </a:p>
          <a:p>
            <a:pPr marL="0" indent="0">
              <a:buNone/>
            </a:pPr>
            <a:r>
              <a:rPr lang="cs-CZ" dirty="0"/>
              <a:t>   km/h na m/s</a:t>
            </a:r>
          </a:p>
          <a:p>
            <a:endParaRPr lang="cs-CZ" dirty="0"/>
          </a:p>
          <a:p>
            <a:r>
              <a:rPr lang="cs-CZ" dirty="0"/>
              <a:t>Skaláry/vektory?</a:t>
            </a:r>
          </a:p>
          <a:p>
            <a:pPr lvl="1"/>
            <a:r>
              <a:rPr lang="cs-CZ" dirty="0"/>
              <a:t>Hmotnost, dráha, okamžitá rychlost, průměrná rychlost, síla, čas,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28600"/>
            <a:ext cx="7900988" cy="1325563"/>
          </a:xfrm>
        </p:spPr>
        <p:txBody>
          <a:bodyPr/>
          <a:lstStyle/>
          <a:p>
            <a:pPr eaLnBrk="1" hangingPunct="1"/>
            <a:r>
              <a:rPr lang="cs-CZ" dirty="0"/>
              <a:t>Požadavky z biomechaniky</a:t>
            </a:r>
            <a:endParaRPr lang="en-US" dirty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2204864"/>
            <a:ext cx="8235950" cy="18722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Povinná docházka na semináře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Seminární práce v odevzdávárně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/>
              <a:t>Rozbor pohybového prvku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/>
              <a:t>Zpracování vědeckého výzkumu místo vlastního návrhu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48662C-A683-4547-98F5-133C80D7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487888"/>
          </a:xfrm>
        </p:spPr>
        <p:txBody>
          <a:bodyPr/>
          <a:lstStyle/>
          <a:p>
            <a:r>
              <a:rPr lang="cs-CZ" dirty="0"/>
              <a:t>Rovnoměrný pohyb:</a:t>
            </a:r>
          </a:p>
          <a:p>
            <a:pPr lvl="1"/>
            <a:r>
              <a:rPr lang="cs-CZ" dirty="0"/>
              <a:t>v = s/t</a:t>
            </a:r>
          </a:p>
          <a:p>
            <a:r>
              <a:rPr lang="cs-CZ" dirty="0"/>
              <a:t>Zrychlený pohyb:</a:t>
            </a:r>
          </a:p>
          <a:p>
            <a:pPr lvl="1"/>
            <a:r>
              <a:rPr lang="cs-CZ" dirty="0"/>
              <a:t>v = a . t</a:t>
            </a:r>
          </a:p>
          <a:p>
            <a:pPr lvl="1"/>
            <a:r>
              <a:rPr lang="cs-CZ" dirty="0"/>
              <a:t>s = ½ a.t</a:t>
            </a:r>
            <a:r>
              <a:rPr lang="cs-CZ" baseline="30000" dirty="0"/>
              <a:t>2</a:t>
            </a:r>
          </a:p>
          <a:p>
            <a:r>
              <a:rPr lang="cs-CZ" dirty="0"/>
              <a:t>Zpomalený pohyb</a:t>
            </a:r>
          </a:p>
          <a:p>
            <a:pPr lvl="1"/>
            <a:r>
              <a:rPr lang="cs-CZ" dirty="0"/>
              <a:t>v = v</a:t>
            </a:r>
            <a:r>
              <a:rPr lang="cs-CZ" baseline="-25000" dirty="0"/>
              <a:t>0</a:t>
            </a:r>
            <a:r>
              <a:rPr lang="cs-CZ" dirty="0"/>
              <a:t> – </a:t>
            </a:r>
            <a:r>
              <a:rPr lang="cs-CZ" dirty="0" err="1"/>
              <a:t>at</a:t>
            </a:r>
            <a:endParaRPr lang="cs-CZ" dirty="0"/>
          </a:p>
          <a:p>
            <a:pPr lvl="1"/>
            <a:r>
              <a:rPr lang="cs-CZ" dirty="0"/>
              <a:t>s = v</a:t>
            </a:r>
            <a:r>
              <a:rPr lang="cs-CZ" baseline="-25000" dirty="0"/>
              <a:t>0</a:t>
            </a:r>
            <a:r>
              <a:rPr lang="cs-CZ" dirty="0"/>
              <a:t>t - ½ a.t</a:t>
            </a:r>
            <a:r>
              <a:rPr lang="cs-CZ" baseline="30000" dirty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5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dirty="0"/>
              <a:t>Průměrná rychlost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3648"/>
            <a:ext cx="8229600" cy="5193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   Lyžař projel prvním měřeným úsekem o délce 100m rychlostí 72km/h následující 100m úsek projel rychlostí 36km/</a:t>
            </a:r>
            <a:r>
              <a:rPr lang="cs-CZ" dirty="0" err="1"/>
              <a:t>h</a:t>
            </a:r>
            <a:r>
              <a:rPr lang="cs-CZ" dirty="0"/>
              <a:t>. Jaká byla jeho průměrná rychlost?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s…..100 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…72 km/h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…36 km/h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 m/s,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 m/s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=celková dráha/celkový čas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=2s/(s/v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+s/v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=200/(100/20+100/10) m/s=200/15 m/s=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13,3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Rovnoměrný pohyb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dirty="0"/>
              <a:t>    Při časových cyklistických závodech dlouhých 45,8 km startují závodníci jeden po druhém s časovým odstupem 90 s. Cyklista chce dorazit do cíle současně se závodníkem, který startoval o 270 s dřív. O kolik metrů za sekundu by musel jet cyklista rychleji než tento závodník, který celou trať zvládne za 2 h 2 min? Pro oba jezdce znázorněte také graficky závislost ujeté dráhy na čase.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05FCC2-EBBA-4E26-A7ED-07068198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s…..45,8km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-270s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….2h 2min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s=45800m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=7320 s     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=7050 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=s/t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-s/t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=45800/7050-45800/7320 m/s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0,25 m/s</a:t>
            </a:r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29A0A2-144C-4832-A2AD-992E7CB7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836712"/>
            <a:ext cx="41719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Zrychlený pohyb - volný pád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Př. Jaké rychlosti dosáhne parašutista 10s po výskoku z letadla? Jak velkou vzdálenost při tom urazí?</a:t>
            </a:r>
          </a:p>
          <a:p>
            <a:endParaRPr lang="cs-CZ" dirty="0"/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t…..10s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v….?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s…?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v=9,8.10 m/s =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98m/s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s=1/2 gt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s=1/2 .9,8.100 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490 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aseline="300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/>
          <a:lstStyle/>
          <a:p>
            <a:r>
              <a:rPr lang="cs-CZ" dirty="0"/>
              <a:t>Zpomalení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dirty="0"/>
              <a:t>   Formule Indy potřebuje na zastavení z rychlosti 300 km.h</a:t>
            </a:r>
            <a:r>
              <a:rPr lang="cs-CZ" baseline="30000" dirty="0"/>
              <a:t>-1</a:t>
            </a:r>
            <a:r>
              <a:rPr lang="cs-CZ" dirty="0"/>
              <a:t> brzdnou dráhu 85 m. Jaká je velikost zpomalení, kterého můžou tyto vozy dosáhnout? Při závodech formule Indy jsou naměřeny rychlosti až 370 km.h</a:t>
            </a:r>
            <a:r>
              <a:rPr lang="cs-CZ" baseline="30000" dirty="0"/>
              <a:t>-1</a:t>
            </a:r>
            <a:r>
              <a:rPr lang="cs-CZ" dirty="0"/>
              <a:t>. Jakou dráhu formule Indy ujede, než zastaví z této rychlosti?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B5C91-F058-469C-A6CA-1378CBD2A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……300 km/h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85 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….370 km/h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a…….?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=83,3 m/s     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=102,8 m/s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t-1/2 at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-a.t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0=v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-a.t      a.t=v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t=v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/a)-1/2 a.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/a-1/2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/a=1/2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a=83,3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/2.85 m/s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40,8 m/s</a:t>
            </a:r>
            <a:r>
              <a:rPr lang="cs-CZ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1/2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/a=1/2 .102,8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/40,8 m=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129,5 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5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Rovnoměrný pohyb po kružnici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Nemění se velikost rychlosti, pouze směr (tečný)</a:t>
            </a:r>
          </a:p>
          <a:p>
            <a:r>
              <a:rPr lang="cs-CZ" dirty="0"/>
              <a:t>Obvodová rychlost</a:t>
            </a:r>
          </a:p>
          <a:p>
            <a:endParaRPr lang="cs-CZ" dirty="0"/>
          </a:p>
          <a:p>
            <a:r>
              <a:rPr lang="cs-CZ" dirty="0"/>
              <a:t>Úhlová rychlost</a:t>
            </a:r>
          </a:p>
          <a:p>
            <a:endParaRPr lang="cs-CZ" dirty="0"/>
          </a:p>
          <a:p>
            <a:r>
              <a:rPr lang="cs-CZ" dirty="0"/>
              <a:t>Perioda T, frekvence f</a:t>
            </a:r>
          </a:p>
          <a:p>
            <a:r>
              <a:rPr lang="cs-CZ" dirty="0"/>
              <a:t>Normálové zrychlení – dostředivé </a:t>
            </a:r>
          </a:p>
        </p:txBody>
      </p:sp>
      <p:pic>
        <p:nvPicPr>
          <p:cNvPr id="4" name="Obrázek 3" descr="vzore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348880"/>
            <a:ext cx="1168896" cy="97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zore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zore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140968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vzore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157192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sz="20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cs-CZ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10" name="Picture 2" descr="vzore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6093296"/>
            <a:ext cx="1274965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B1223D3-322B-460D-B79D-828A392CE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24744"/>
            <a:ext cx="5753100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 po kružnici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letecké normy nesmí na pilota působit větší přetížení než 5, 95 </a:t>
            </a:r>
            <a:r>
              <a:rPr lang="cs-CZ" i="1" dirty="0"/>
              <a:t>g</a:t>
            </a:r>
            <a:r>
              <a:rPr lang="cs-CZ" dirty="0"/>
              <a:t>. Jaký nejmenší poloměr může mít zatáčka, kterou pilot proletí rychlostí 700 km·h</a:t>
            </a:r>
            <a:r>
              <a:rPr lang="cs-CZ" baseline="30000" dirty="0"/>
              <a:t>-1</a:t>
            </a:r>
            <a:r>
              <a:rPr lang="cs-CZ" dirty="0"/>
              <a:t>, aby se nedostal mimo normu? Jak dlouho touto zatáčkou poletí, chce-li změnit směr o 90°?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2BD51-19EB-4F57-B1B1-52A2A335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Studijní materiál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6B7F7-E6E8-4F0A-A705-8CD5A361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2276872"/>
            <a:ext cx="8435280" cy="404772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Kalichová a kol.: Základy biomechaniky tělesných cvičení</a:t>
            </a:r>
          </a:p>
          <a:p>
            <a:pPr marL="0" indent="0">
              <a:buNone/>
            </a:pPr>
            <a:r>
              <a:rPr lang="cs-CZ" sz="2800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167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E1029C-5D6B-4D06-9CA5-B8C82567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…….5,95g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v……….700 km/h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r……..?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T/4…..?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v=194,4m/s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     r=v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r=37800/5,95.10 m=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635 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v=2πr/T        T/4= 2πr/4v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T/4= 2π.635/4.194,4 s=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5,14 s</a:t>
            </a:r>
          </a:p>
        </p:txBody>
      </p:sp>
    </p:spTree>
    <p:extLst>
      <p:ext uri="{BB962C8B-B14F-4D97-AF65-F5344CB8AC3E}">
        <p14:creationId xmlns:p14="http://schemas.microsoft.com/office/powerpoint/2010/main" val="16646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Skládání (sčítání) pohybů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17656"/>
          </a:xfrm>
        </p:spPr>
        <p:txBody>
          <a:bodyPr>
            <a:normAutofit/>
          </a:bodyPr>
          <a:lstStyle/>
          <a:p>
            <a:r>
              <a:rPr lang="cs-CZ" dirty="0"/>
              <a:t>Komplexně těžko řešitelné složité pohyby rozkládáme na pohyby jednodušší</a:t>
            </a:r>
          </a:p>
          <a:p>
            <a:r>
              <a:rPr lang="cs-CZ" dirty="0"/>
              <a:t>Obvykle pohyb rozdělujeme na pohyb ve vertikálním a horizontálním směru</a:t>
            </a:r>
          </a:p>
        </p:txBody>
      </p:sp>
      <p:pic>
        <p:nvPicPr>
          <p:cNvPr id="4" name="Picture 6" descr="skenovat0002"/>
          <p:cNvPicPr>
            <a:picLocks noChangeAspect="1" noChangeArrowheads="1"/>
          </p:cNvPicPr>
          <p:nvPr/>
        </p:nvPicPr>
        <p:blipFill>
          <a:blip r:embed="rId2" cstate="print"/>
          <a:srcRect l="2238" t="59531" b="9721"/>
          <a:stretch>
            <a:fillRect/>
          </a:stretch>
        </p:blipFill>
        <p:spPr bwMode="auto">
          <a:xfrm>
            <a:off x="762000" y="4648200"/>
            <a:ext cx="739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Šikmý vrh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V ose </a:t>
            </a:r>
            <a:r>
              <a:rPr lang="cs-CZ" i="1" dirty="0"/>
              <a:t>x</a:t>
            </a:r>
            <a:r>
              <a:rPr lang="cs-CZ" dirty="0"/>
              <a:t> – rovnoměrný přímočarý pohyb</a:t>
            </a:r>
          </a:p>
          <a:p>
            <a:pPr fontAlgn="base"/>
            <a:r>
              <a:rPr lang="cs-CZ" dirty="0"/>
              <a:t>V ose </a:t>
            </a:r>
            <a:r>
              <a:rPr lang="cs-CZ" i="1" dirty="0"/>
              <a:t>y</a:t>
            </a:r>
            <a:r>
              <a:rPr lang="cs-CZ" dirty="0"/>
              <a:t> – svislý vrh vzhůru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Pro složky počáteční rychlosti platí: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vzore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700808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zore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1656184" cy="7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zore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21088"/>
            <a:ext cx="18002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vzore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21088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020E3E9-211D-420C-83E1-FEC98038B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598" y="3975402"/>
            <a:ext cx="371475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18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Vodorovný vrh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76184"/>
                <a:ext cx="8579296" cy="5148416"/>
              </a:xfrm>
            </p:spPr>
            <p:txBody>
              <a:bodyPr>
                <a:normAutofit fontScale="92500" lnSpcReduction="10000"/>
              </a:bodyPr>
              <a:lstStyle/>
              <a:p>
                <a:pPr lvl="0">
                  <a:buNone/>
                </a:pPr>
                <a:r>
                  <a:rPr lang="cs-CZ" dirty="0"/>
                  <a:t>	Při filmování honičky na ploché střeše má kaskadér přeskočit na střechu sousední budovy. Ještě před tím ho prozíravě napadne, zda vůbec může tento úkol zvládnout, běží-li po střeše nanejvýš rychlostí 4,5 m·s</a:t>
                </a:r>
                <a:r>
                  <a:rPr lang="cs-CZ" baseline="30000" dirty="0"/>
                  <a:t>-1</a:t>
                </a:r>
                <a:r>
                  <a:rPr lang="cs-CZ" dirty="0"/>
                  <a:t>. Vzdálenost budov je 6,2 m a rozdíl jejich výšek 4,9m. Zvládne to kaskadér?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d…….6,2 m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v…….4,5 m/s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h…….4,9 m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s=v.t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h=1/2 gt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cs-CZ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.4,9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9,8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s=4,5.1 m=4,5 m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76184"/>
                <a:ext cx="8579296" cy="5148416"/>
              </a:xfrm>
              <a:blipFill>
                <a:blip r:embed="rId2"/>
                <a:stretch>
                  <a:fillRect l="-782" t="-1657" r="-4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2433112D-E885-416B-B32A-A9364C3A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84984"/>
            <a:ext cx="31623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cs-CZ" dirty="0"/>
              <a:t>Šikmý vrh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6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	Horizontální rychlost těch nejlepších skokanů do dálky dosahuje až 10,7 m.s</a:t>
            </a:r>
            <a:r>
              <a:rPr lang="cs-CZ" baseline="30000" dirty="0"/>
              <a:t>-1</a:t>
            </a:r>
            <a:r>
              <a:rPr lang="cs-CZ" dirty="0"/>
              <a:t>. Jak velká je při odrazu vertikální rychlost, naměří-li rozhodčí délku skoku 8,8 m? Pro zjednodušení předpokládejme, že těžiště atleta je ve chvíli odrazu a doskoku ve stejné výšce.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……10,7 m/s</a:t>
            </a:r>
          </a:p>
          <a:p>
            <a:pPr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s……..8,8 m</a:t>
            </a:r>
          </a:p>
          <a:p>
            <a:pPr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…….?</a:t>
            </a:r>
          </a:p>
          <a:p>
            <a:pPr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-gt</a:t>
            </a:r>
          </a:p>
          <a:p>
            <a:pPr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0=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-gt/2     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pPr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t=s/ 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x0         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=g. s/ 2v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8,8.10/2.10,7 m/s = 4,1 m/s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Dynamika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Druhy sil</a:t>
            </a:r>
          </a:p>
          <a:p>
            <a:r>
              <a:rPr lang="cs-CZ" dirty="0"/>
              <a:t>Newtonovy zákony</a:t>
            </a:r>
          </a:p>
          <a:p>
            <a:r>
              <a:rPr lang="cs-CZ" dirty="0"/>
              <a:t>Třecí síla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F49C6-CE6C-43B3-B095-BD121E3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r>
              <a:rPr lang="cs-CZ" dirty="0"/>
              <a:t>Druhy sil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E9508-E51A-4AE9-A7B0-656FE77A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83832"/>
          </a:xfrm>
        </p:spPr>
        <p:txBody>
          <a:bodyPr/>
          <a:lstStyle/>
          <a:p>
            <a:r>
              <a:rPr lang="cs-CZ" dirty="0"/>
              <a:t>Vnitřní</a:t>
            </a:r>
          </a:p>
          <a:p>
            <a:pPr lvl="1"/>
            <a:r>
              <a:rPr lang="cs-CZ" dirty="0"/>
              <a:t>Svalová – sama nás neuvede do pohybu</a:t>
            </a:r>
          </a:p>
          <a:p>
            <a:r>
              <a:rPr lang="cs-CZ" dirty="0"/>
              <a:t>Vnější</a:t>
            </a:r>
          </a:p>
          <a:p>
            <a:pPr lvl="1"/>
            <a:r>
              <a:rPr lang="cs-CZ" dirty="0"/>
              <a:t>Gravitační síla  </a:t>
            </a:r>
          </a:p>
          <a:p>
            <a:pPr lvl="2"/>
            <a:r>
              <a:rPr lang="cs-CZ" dirty="0" err="1"/>
              <a:t>Fg</a:t>
            </a:r>
            <a:r>
              <a:rPr lang="cs-CZ" dirty="0"/>
              <a:t>=</a:t>
            </a:r>
            <a:r>
              <a:rPr lang="cs-CZ" dirty="0" err="1"/>
              <a:t>m.g</a:t>
            </a:r>
            <a:endParaRPr lang="cs-CZ" dirty="0"/>
          </a:p>
          <a:p>
            <a:pPr lvl="1"/>
            <a:r>
              <a:rPr lang="cs-CZ" dirty="0"/>
              <a:t>Reakce podložky</a:t>
            </a:r>
          </a:p>
          <a:p>
            <a:pPr lvl="1"/>
            <a:r>
              <a:rPr lang="cs-CZ" dirty="0"/>
              <a:t>Třecí síla </a:t>
            </a:r>
          </a:p>
          <a:p>
            <a:pPr lvl="2"/>
            <a:r>
              <a:rPr lang="cs-CZ" dirty="0"/>
              <a:t>F</a:t>
            </a:r>
            <a:r>
              <a:rPr lang="cs-CZ" baseline="-25000" dirty="0"/>
              <a:t>t</a:t>
            </a:r>
            <a:r>
              <a:rPr lang="cs-CZ" dirty="0"/>
              <a:t>=</a:t>
            </a:r>
            <a:r>
              <a:rPr lang="cs-CZ" dirty="0" err="1"/>
              <a:t>F</a:t>
            </a:r>
            <a:r>
              <a:rPr lang="cs-CZ" baseline="-25000" dirty="0" err="1"/>
              <a:t>N</a:t>
            </a:r>
            <a:r>
              <a:rPr lang="cs-CZ" dirty="0" err="1"/>
              <a:t>.f</a:t>
            </a:r>
            <a:endParaRPr lang="cs-CZ" dirty="0"/>
          </a:p>
          <a:p>
            <a:pPr lvl="1"/>
            <a:r>
              <a:rPr lang="cs-CZ" dirty="0"/>
              <a:t>Odpor prostředí </a:t>
            </a:r>
          </a:p>
          <a:p>
            <a:pPr lvl="1"/>
            <a:r>
              <a:rPr lang="cs-CZ" dirty="0"/>
              <a:t>Dostředivá síla</a:t>
            </a:r>
          </a:p>
          <a:p>
            <a:pPr lvl="1"/>
            <a:r>
              <a:rPr lang="cs-CZ" dirty="0"/>
              <a:t>Setrvačná síla</a:t>
            </a:r>
          </a:p>
        </p:txBody>
      </p:sp>
    </p:spTree>
    <p:extLst>
      <p:ext uri="{BB962C8B-B14F-4D97-AF65-F5344CB8AC3E}">
        <p14:creationId xmlns:p14="http://schemas.microsoft.com/office/powerpoint/2010/main" val="3794087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77967-6447-44DB-AAB8-77D58BD3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Newtonovy zákony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6B564B-F03B-4E39-8220-1259C25C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47850"/>
            <a:ext cx="8229600" cy="4389437"/>
          </a:xfrm>
        </p:spPr>
        <p:txBody>
          <a:bodyPr/>
          <a:lstStyle/>
          <a:p>
            <a:r>
              <a:rPr lang="cs-CZ" dirty="0"/>
              <a:t>1.NZ</a:t>
            </a:r>
          </a:p>
          <a:p>
            <a:pPr lvl="1"/>
            <a:r>
              <a:rPr lang="cs-CZ" dirty="0"/>
              <a:t>Setrvačnosti</a:t>
            </a:r>
          </a:p>
          <a:p>
            <a:pPr lvl="1"/>
            <a:r>
              <a:rPr lang="cs-CZ" dirty="0"/>
              <a:t>Součet všech F=0, potom klid nebo rovnoměrný pohyb</a:t>
            </a:r>
          </a:p>
          <a:p>
            <a:r>
              <a:rPr lang="cs-CZ" dirty="0"/>
              <a:t>2.NZ</a:t>
            </a:r>
          </a:p>
          <a:p>
            <a:pPr lvl="1"/>
            <a:r>
              <a:rPr lang="cs-CZ" dirty="0"/>
              <a:t>Síly</a:t>
            </a:r>
          </a:p>
          <a:p>
            <a:pPr lvl="1"/>
            <a:r>
              <a:rPr lang="cs-CZ" dirty="0"/>
              <a:t>Součet všech F není 0, potom zrychlený pohyb F=</a:t>
            </a:r>
            <a:r>
              <a:rPr lang="cs-CZ" dirty="0" err="1"/>
              <a:t>m.a</a:t>
            </a:r>
            <a:endParaRPr lang="cs-CZ" dirty="0"/>
          </a:p>
          <a:p>
            <a:r>
              <a:rPr lang="cs-CZ" dirty="0"/>
              <a:t>3.NZ</a:t>
            </a:r>
          </a:p>
          <a:p>
            <a:pPr lvl="1"/>
            <a:r>
              <a:rPr lang="cs-CZ" dirty="0"/>
              <a:t>Akce a reakce</a:t>
            </a:r>
          </a:p>
          <a:p>
            <a:pPr lvl="1"/>
            <a:r>
              <a:rPr lang="cs-CZ" dirty="0"/>
              <a:t>Jedno těleso působí na druhé a zároveň druhé stejnou silou na první</a:t>
            </a:r>
          </a:p>
        </p:txBody>
      </p:sp>
    </p:spTree>
    <p:extLst>
      <p:ext uri="{BB962C8B-B14F-4D97-AF65-F5344CB8AC3E}">
        <p14:creationId xmlns:p14="http://schemas.microsoft.com/office/powerpoint/2010/main" val="38596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Působící síly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Automobil se pohybuje po rovné silnici stálou rychlostí 80 km/</a:t>
            </a:r>
            <a:r>
              <a:rPr lang="cs-CZ" dirty="0" err="1"/>
              <a:t>h</a:t>
            </a:r>
            <a:r>
              <a:rPr lang="cs-CZ" dirty="0"/>
              <a:t>. Zakreslete všechny síly, které na automobil působí.</a:t>
            </a:r>
          </a:p>
        </p:txBody>
      </p:sp>
      <p:pic>
        <p:nvPicPr>
          <p:cNvPr id="1026" name="Picture 2" descr="Auto Kreslený Ilustrace - Obrázek zdarma na Pixabay">
            <a:extLst>
              <a:ext uri="{FF2B5EF4-FFF2-40B4-BE49-F238E27FC236}">
                <a16:creationId xmlns:a16="http://schemas.microsoft.com/office/drawing/2014/main" id="{5F97DFC2-4A6E-4E25-AE76-3D1347A6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72" y="3573016"/>
            <a:ext cx="3275856" cy="199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CE07179D-86B5-4A0C-85B2-AC7C83311490}"/>
              </a:ext>
            </a:extLst>
          </p:cNvPr>
          <p:cNvSpPr/>
          <p:nvPr/>
        </p:nvSpPr>
        <p:spPr>
          <a:xfrm>
            <a:off x="4211960" y="4572834"/>
            <a:ext cx="144016" cy="1581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Fg</a:t>
            </a:r>
            <a:endParaRPr lang="cs-CZ" dirty="0"/>
          </a:p>
        </p:txBody>
      </p:sp>
      <p:sp>
        <p:nvSpPr>
          <p:cNvPr id="5" name="Šipka: nahoru 4">
            <a:extLst>
              <a:ext uri="{FF2B5EF4-FFF2-40B4-BE49-F238E27FC236}">
                <a16:creationId xmlns:a16="http://schemas.microsoft.com/office/drawing/2014/main" id="{37FC1F22-48E5-4514-B9C5-10E8DA01C9D5}"/>
              </a:ext>
            </a:extLst>
          </p:cNvPr>
          <p:cNvSpPr/>
          <p:nvPr/>
        </p:nvSpPr>
        <p:spPr>
          <a:xfrm>
            <a:off x="4211960" y="2991757"/>
            <a:ext cx="144016" cy="1581077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Fr</a:t>
            </a: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BE24CC2B-9209-49A0-8ECB-AF8C897132CF}"/>
              </a:ext>
            </a:extLst>
          </p:cNvPr>
          <p:cNvSpPr/>
          <p:nvPr/>
        </p:nvSpPr>
        <p:spPr>
          <a:xfrm>
            <a:off x="1886000" y="4531464"/>
            <a:ext cx="2376264" cy="16625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Fo</a:t>
            </a:r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44C845A-B6E3-4C57-A7BD-73637FC494B2}"/>
              </a:ext>
            </a:extLst>
          </p:cNvPr>
          <p:cNvSpPr/>
          <p:nvPr/>
        </p:nvSpPr>
        <p:spPr>
          <a:xfrm>
            <a:off x="4283968" y="4513475"/>
            <a:ext cx="2304256" cy="1662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Fm</a:t>
            </a: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7E4CC17-15B0-46BE-AF1B-51E8450998B8}"/>
              </a:ext>
            </a:extLst>
          </p:cNvPr>
          <p:cNvCxnSpPr/>
          <p:nvPr/>
        </p:nvCxnSpPr>
        <p:spPr>
          <a:xfrm>
            <a:off x="1043608" y="5572653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Třecí síla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velký musí být součinitel smykového tření mezi podrážkou boty a podložkou, aby se sprinter mohl rozběhnout s horizontálním zrychlením 1,2 m∙s</a:t>
            </a:r>
            <a:r>
              <a:rPr lang="cs-CZ" baseline="30000" dirty="0"/>
              <a:t>-2</a:t>
            </a:r>
            <a:r>
              <a:rPr lang="cs-CZ" dirty="0"/>
              <a:t>?</a:t>
            </a:r>
          </a:p>
          <a:p>
            <a:r>
              <a:rPr lang="cs-CZ" dirty="0"/>
              <a:t>F</a:t>
            </a:r>
            <a:r>
              <a:rPr lang="cs-CZ" baseline="-25000" dirty="0"/>
              <a:t>t</a:t>
            </a:r>
            <a:r>
              <a:rPr lang="cs-CZ" dirty="0"/>
              <a:t>=</a:t>
            </a:r>
            <a:r>
              <a:rPr lang="cs-CZ" dirty="0" err="1"/>
              <a:t>F</a:t>
            </a:r>
            <a:r>
              <a:rPr lang="cs-CZ" baseline="-25000" dirty="0" err="1"/>
              <a:t>N</a:t>
            </a:r>
            <a:r>
              <a:rPr lang="cs-CZ" dirty="0" err="1"/>
              <a:t>.f</a:t>
            </a:r>
            <a:endParaRPr lang="cs-CZ" dirty="0"/>
          </a:p>
          <a:p>
            <a:r>
              <a:rPr lang="cs-CZ" dirty="0"/>
              <a:t>F</a:t>
            </a:r>
            <a:r>
              <a:rPr lang="cs-CZ" baseline="-25000" dirty="0"/>
              <a:t>t </a:t>
            </a:r>
            <a:r>
              <a:rPr lang="cs-CZ" dirty="0"/>
              <a:t>=</a:t>
            </a:r>
            <a:r>
              <a:rPr lang="cs-CZ" dirty="0" err="1"/>
              <a:t>m.a</a:t>
            </a:r>
            <a:endParaRPr lang="cs-CZ" dirty="0"/>
          </a:p>
          <a:p>
            <a:r>
              <a:rPr lang="cs-CZ" dirty="0"/>
              <a:t>F</a:t>
            </a:r>
            <a:r>
              <a:rPr lang="cs-CZ" baseline="-25000" dirty="0"/>
              <a:t>t </a:t>
            </a:r>
            <a:r>
              <a:rPr lang="cs-CZ" dirty="0"/>
              <a:t>=</a:t>
            </a:r>
            <a:r>
              <a:rPr lang="cs-CZ" dirty="0" err="1"/>
              <a:t>m.g.f</a:t>
            </a:r>
            <a:endParaRPr lang="cs-CZ" dirty="0"/>
          </a:p>
          <a:p>
            <a:r>
              <a:rPr lang="cs-CZ" dirty="0" err="1"/>
              <a:t>m.a</a:t>
            </a:r>
            <a:r>
              <a:rPr lang="cs-CZ" dirty="0"/>
              <a:t>=</a:t>
            </a:r>
            <a:r>
              <a:rPr lang="cs-CZ" dirty="0" err="1"/>
              <a:t>m.g.f</a:t>
            </a:r>
            <a:endParaRPr lang="cs-CZ" dirty="0"/>
          </a:p>
          <a:p>
            <a:r>
              <a:rPr lang="cs-CZ" dirty="0"/>
              <a:t>a/g=f</a:t>
            </a:r>
          </a:p>
          <a:p>
            <a:r>
              <a:rPr lang="cs-CZ" dirty="0"/>
              <a:t>1,2/9,8=</a:t>
            </a:r>
            <a:r>
              <a:rPr lang="cs-CZ" b="1" dirty="0"/>
              <a:t>0,12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3DE9F2E-D356-4103-BF1B-8396A0E1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212976"/>
            <a:ext cx="309562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Biomechanika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 člověka z pohledu</a:t>
            </a:r>
          </a:p>
          <a:p>
            <a:pPr lvl="1"/>
            <a:r>
              <a:rPr lang="cs-CZ" dirty="0"/>
              <a:t>Fyzikálního</a:t>
            </a:r>
          </a:p>
          <a:p>
            <a:pPr lvl="1"/>
            <a:r>
              <a:rPr lang="cs-CZ" dirty="0"/>
              <a:t>Anatomického</a:t>
            </a:r>
          </a:p>
          <a:p>
            <a:pPr lvl="1"/>
            <a:r>
              <a:rPr lang="cs-CZ" dirty="0"/>
              <a:t>Fyziologického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Věda zabývající se pohybem</a:t>
            </a:r>
          </a:p>
          <a:p>
            <a:r>
              <a:rPr lang="cs-CZ" dirty="0"/>
              <a:t>Dělí se na:</a:t>
            </a:r>
          </a:p>
          <a:p>
            <a:pPr lvl="2"/>
            <a:r>
              <a:rPr lang="cs-CZ" dirty="0"/>
              <a:t>Kinematiku – obor, který se zabývá popisem pohybu bez ohledu na jeho příčiny</a:t>
            </a:r>
          </a:p>
          <a:p>
            <a:pPr lvl="3"/>
            <a:r>
              <a:rPr lang="cs-CZ" dirty="0"/>
              <a:t>Základními kinematickými veličinami jsou dráha, rychlost, zrychlení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Dynamiku – obor, který zkoumá příčiny pohybu a jeho změn, také deformaci těles</a:t>
            </a:r>
          </a:p>
          <a:p>
            <a:pPr lvl="3"/>
            <a:r>
              <a:rPr lang="cs-CZ" dirty="0"/>
              <a:t>Základní dynamickou veličinou je síla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8246"/>
            <a:ext cx="8229600" cy="1143000"/>
          </a:xfrm>
        </p:spPr>
        <p:txBody>
          <a:bodyPr/>
          <a:lstStyle/>
          <a:p>
            <a:r>
              <a:rPr lang="cs-CZ" sz="4000" dirty="0"/>
              <a:t>Biomechanický výzkum u nás na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/>
          <a:lstStyle/>
          <a:p>
            <a:r>
              <a:rPr lang="cs-CZ" dirty="0"/>
              <a:t>3D kinematická analýza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92C818-DBA1-4B00-B583-1B3D27C74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1930104"/>
            <a:ext cx="4867275" cy="4819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r>
              <a:rPr lang="cs-CZ" sz="4000" dirty="0"/>
              <a:t>Biomechanický výzkum u nás na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049" y="1556792"/>
            <a:ext cx="7467600" cy="4084885"/>
          </a:xfrm>
        </p:spPr>
        <p:txBody>
          <a:bodyPr/>
          <a:lstStyle/>
          <a:p>
            <a:r>
              <a:rPr lang="cs-CZ" dirty="0" err="1"/>
              <a:t>Izokinetický</a:t>
            </a:r>
            <a:r>
              <a:rPr lang="cs-CZ" dirty="0"/>
              <a:t> dynamometr</a:t>
            </a:r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CE57CA-5E68-47C7-8F83-102F85C91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2" y="2547938"/>
            <a:ext cx="4894793" cy="32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89437"/>
          </a:xfrm>
        </p:spPr>
        <p:txBody>
          <a:bodyPr/>
          <a:lstStyle/>
          <a:p>
            <a:r>
              <a:rPr lang="cs-CZ" dirty="0"/>
              <a:t>Dynamická plantografie</a:t>
            </a:r>
          </a:p>
          <a:p>
            <a:endParaRPr lang="cs-CZ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735263" y="2452688"/>
            <a:ext cx="1841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cs-CZ" sz="600" b="1">
                <a:latin typeface="Arial" charset="0"/>
              </a:rPr>
            </a:br>
            <a:br>
              <a:rPr lang="cs-CZ" sz="600" b="1">
                <a:latin typeface="Arial" charset="0"/>
              </a:rPr>
            </a:br>
            <a:endParaRPr lang="cs-CZ"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735263" y="2452688"/>
            <a:ext cx="1841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cs-CZ" sz="600" b="1">
                <a:latin typeface="Arial" charset="0"/>
              </a:rPr>
            </a:br>
            <a:br>
              <a:rPr lang="cs-CZ" sz="600" b="1">
                <a:latin typeface="Arial" charset="0"/>
              </a:rPr>
            </a:br>
            <a:endParaRPr lang="cs-CZ">
              <a:latin typeface="Arial" charset="0"/>
            </a:endParaRPr>
          </a:p>
        </p:txBody>
      </p:sp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2744788" y="3016250"/>
          <a:ext cx="3656012" cy="2255838"/>
        </p:xfrm>
        <a:graphic>
          <a:graphicData uri="http://schemas.openxmlformats.org/drawingml/2006/table">
            <a:tbl>
              <a:tblPr/>
              <a:tblGrid>
                <a:gridCol w="3328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152"/>
          <p:cNvGraphicFramePr>
            <a:graphicFrameLocks noGrp="1"/>
          </p:cNvGraphicFramePr>
          <p:nvPr/>
        </p:nvGraphicFramePr>
        <p:xfrm>
          <a:off x="2532063" y="1947863"/>
          <a:ext cx="3932555" cy="295592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142"/>
          <p:cNvGraphicFramePr>
            <a:graphicFrameLocks noGrp="1"/>
          </p:cNvGraphicFramePr>
          <p:nvPr/>
        </p:nvGraphicFramePr>
        <p:xfrm>
          <a:off x="2714625" y="1957388"/>
          <a:ext cx="3881438" cy="2955925"/>
        </p:xfrm>
        <a:graphic>
          <a:graphicData uri="http://schemas.openxmlformats.org/drawingml/2006/table">
            <a:tbl>
              <a:tblPr/>
              <a:tblGrid>
                <a:gridCol w="388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153"/>
          <p:cNvGraphicFramePr>
            <a:graphicFrameLocks noGrp="1"/>
          </p:cNvGraphicFramePr>
          <p:nvPr/>
        </p:nvGraphicFramePr>
        <p:xfrm>
          <a:off x="2724150" y="1966913"/>
          <a:ext cx="3871913" cy="2940685"/>
        </p:xfrm>
        <a:graphic>
          <a:graphicData uri="http://schemas.openxmlformats.org/drawingml/2006/table">
            <a:tbl>
              <a:tblPr/>
              <a:tblGrid>
                <a:gridCol w="24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12"/>
          <p:cNvGraphicFramePr>
            <a:graphicFrameLocks noGrp="1"/>
          </p:cNvGraphicFramePr>
          <p:nvPr/>
        </p:nvGraphicFramePr>
        <p:xfrm>
          <a:off x="2979738" y="2997200"/>
          <a:ext cx="3624262" cy="1920875"/>
        </p:xfrm>
        <a:graphic>
          <a:graphicData uri="http://schemas.openxmlformats.org/drawingml/2006/table">
            <a:tbl>
              <a:tblPr/>
              <a:tblGrid>
                <a:gridCol w="362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156"/>
          <p:cNvGraphicFramePr>
            <a:graphicFrameLocks noGrp="1"/>
          </p:cNvGraphicFramePr>
          <p:nvPr/>
        </p:nvGraphicFramePr>
        <p:xfrm>
          <a:off x="2989263" y="3006725"/>
          <a:ext cx="3624262" cy="192024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 descr="Diagnostika plantárního tlaku pomocí systému EMED | Fakulta sportovních  studií Masarykovy univerzity">
            <a:extLst>
              <a:ext uri="{FF2B5EF4-FFF2-40B4-BE49-F238E27FC236}">
                <a16:creationId xmlns:a16="http://schemas.microsoft.com/office/drawing/2014/main" id="{620EC613-8949-4AE7-A739-8D229032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40" y="2204864"/>
            <a:ext cx="6096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5">
            <a:extLst>
              <a:ext uri="{FF2B5EF4-FFF2-40B4-BE49-F238E27FC236}">
                <a16:creationId xmlns:a16="http://schemas.microsoft.com/office/drawing/2014/main" id="{6204FFBB-6D58-43E4-9983-71F5DE29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82" y="136817"/>
            <a:ext cx="8229600" cy="1143000"/>
          </a:xfrm>
        </p:spPr>
        <p:txBody>
          <a:bodyPr/>
          <a:lstStyle/>
          <a:p>
            <a:r>
              <a:rPr lang="cs-CZ" sz="4000" dirty="0"/>
              <a:t>Biomechanický výzkum u nás na škole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Goniometrie</a:t>
            </a:r>
          </a:p>
          <a:p>
            <a:r>
              <a:rPr lang="cs-CZ" dirty="0" err="1"/>
              <a:t>Akcelerometrie</a:t>
            </a:r>
            <a:endParaRPr lang="cs-CZ" dirty="0"/>
          </a:p>
          <a:p>
            <a:r>
              <a:rPr lang="cs-CZ" dirty="0" err="1"/>
              <a:t>Stabilometrie</a:t>
            </a:r>
            <a:endParaRPr lang="cs-CZ" dirty="0"/>
          </a:p>
          <a:p>
            <a:r>
              <a:rPr lang="cs-CZ" dirty="0"/>
              <a:t>EMG</a:t>
            </a:r>
          </a:p>
          <a:p>
            <a:r>
              <a:rPr lang="cs-CZ" dirty="0" err="1"/>
              <a:t>Myotonometrie</a:t>
            </a:r>
            <a:endParaRPr lang="cs-CZ" dirty="0"/>
          </a:p>
          <a:p>
            <a:r>
              <a:rPr lang="cs-CZ" dirty="0"/>
              <a:t>…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5473</TotalTime>
  <Words>1826</Words>
  <Application>Microsoft Office PowerPoint</Application>
  <PresentationFormat>Předvádění na obrazovce (4:3)</PresentationFormat>
  <Paragraphs>273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50" baseType="lpstr">
      <vt:lpstr>Arial</vt:lpstr>
      <vt:lpstr>Calibri</vt:lpstr>
      <vt:lpstr>Cambria Math</vt:lpstr>
      <vt:lpstr>Constantia</vt:lpstr>
      <vt:lpstr>Tahoma</vt:lpstr>
      <vt:lpstr>Times New Roman</vt:lpstr>
      <vt:lpstr>Verdana</vt:lpstr>
      <vt:lpstr>Wingdings</vt:lpstr>
      <vt:lpstr>Wingdings 2</vt:lpstr>
      <vt:lpstr>Tok</vt:lpstr>
      <vt:lpstr>1_Tok</vt:lpstr>
      <vt:lpstr>Biomechanika</vt:lpstr>
      <vt:lpstr>Požadavky z biomechaniky</vt:lpstr>
      <vt:lpstr>Studijní materiál</vt:lpstr>
      <vt:lpstr>Biomechanika člověka</vt:lpstr>
      <vt:lpstr>Mechanika</vt:lpstr>
      <vt:lpstr>Biomechanický výzkum u nás na škole</vt:lpstr>
      <vt:lpstr>Biomechanický výzkum u nás na škole</vt:lpstr>
      <vt:lpstr>Biomechanický výzkum u nás na škole</vt:lpstr>
      <vt:lpstr>Další metody</vt:lpstr>
      <vt:lpstr>Význam</vt:lpstr>
      <vt:lpstr>Zápočtový požadavek – seminární práce</vt:lpstr>
      <vt:lpstr>Databáze pro hledání odborných informací</vt:lpstr>
      <vt:lpstr>Jak zadat vyhledávací dotaz do databází</vt:lpstr>
      <vt:lpstr>Prezentace aplikace PowerPoint</vt:lpstr>
      <vt:lpstr>Příklad 1 – databáze Scopus</vt:lpstr>
      <vt:lpstr>Co s nalezenými výsledky, jak získat plnou verzi článku</vt:lpstr>
      <vt:lpstr>Příklad 2 – databáze Web of Science</vt:lpstr>
      <vt:lpstr>Kinematika</vt:lpstr>
      <vt:lpstr>Prezentace aplikace PowerPoint</vt:lpstr>
      <vt:lpstr>Prezentace aplikace PowerPoint</vt:lpstr>
      <vt:lpstr>Průměrná rychlost</vt:lpstr>
      <vt:lpstr>Rovnoměrný pohyb</vt:lpstr>
      <vt:lpstr>Prezentace aplikace PowerPoint</vt:lpstr>
      <vt:lpstr>Zrychlený pohyb - volný pád</vt:lpstr>
      <vt:lpstr>Zpomalení</vt:lpstr>
      <vt:lpstr>Prezentace aplikace PowerPoint</vt:lpstr>
      <vt:lpstr>Rovnoměrný pohyb po kružnici</vt:lpstr>
      <vt:lpstr>Prezentace aplikace PowerPoint</vt:lpstr>
      <vt:lpstr>Pohyb po kružnici</vt:lpstr>
      <vt:lpstr>Prezentace aplikace PowerPoint</vt:lpstr>
      <vt:lpstr>Skládání (sčítání) pohybů</vt:lpstr>
      <vt:lpstr>Šikmý vrh</vt:lpstr>
      <vt:lpstr>Vodorovný vrh</vt:lpstr>
      <vt:lpstr>Šikmý vrh</vt:lpstr>
      <vt:lpstr>Dynamika</vt:lpstr>
      <vt:lpstr>Druhy sil</vt:lpstr>
      <vt:lpstr>Newtonovy zákony</vt:lpstr>
      <vt:lpstr>Působící síly</vt:lpstr>
      <vt:lpstr>Třecí síla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Kinematika</dc:title>
  <dc:creator>k</dc:creator>
  <cp:lastModifiedBy>Katka</cp:lastModifiedBy>
  <cp:revision>45</cp:revision>
  <dcterms:created xsi:type="dcterms:W3CDTF">2015-02-24T08:58:17Z</dcterms:created>
  <dcterms:modified xsi:type="dcterms:W3CDTF">2020-12-14T15:15:14Z</dcterms:modified>
</cp:coreProperties>
</file>