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0" r:id="rId3"/>
    <p:sldId id="266" r:id="rId4"/>
    <p:sldId id="272" r:id="rId5"/>
    <p:sldId id="265" r:id="rId6"/>
    <p:sldId id="267" r:id="rId7"/>
    <p:sldId id="275" r:id="rId8"/>
    <p:sldId id="276" r:id="rId9"/>
    <p:sldId id="278" r:id="rId10"/>
    <p:sldId id="279" r:id="rId11"/>
    <p:sldId id="273" r:id="rId12"/>
    <p:sldId id="262" r:id="rId13"/>
    <p:sldId id="274" r:id="rId14"/>
    <p:sldId id="263" r:id="rId15"/>
    <p:sldId id="264" r:id="rId16"/>
    <p:sldId id="280" r:id="rId17"/>
    <p:sldId id="261" r:id="rId18"/>
    <p:sldId id="271" r:id="rId19"/>
    <p:sldId id="27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DDE55-A702-4AA1-B9F9-6EA6FCE95F31}" type="datetimeFigureOut">
              <a:rPr lang="cs-CZ" smtClean="0"/>
              <a:t>8.1.2021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5904F-C455-4E97-8B9C-A605384AE1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928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/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02BF8F-42D0-4456-ADD9-71AED189C37A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8.1.2021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8.1.2021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8.1.2021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8.1.2021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8.1.2021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8.1.2021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8.1.2021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8.1.2021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8.1.2021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8.1.2021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8.1.2021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1F400-D59A-41D3-94FD-2DC3607A3167}" type="datetimeFigureOut">
              <a:rPr lang="cs-CZ" smtClean="0"/>
              <a:pPr/>
              <a:t>8.1.2021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Dynamika pokračování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504720"/>
          </a:xfrm>
        </p:spPr>
        <p:txBody>
          <a:bodyPr>
            <a:normAutofit/>
          </a:bodyPr>
          <a:lstStyle/>
          <a:p>
            <a:r>
              <a:rPr lang="cs-CZ" dirty="0"/>
              <a:t>Moment síly</a:t>
            </a:r>
          </a:p>
          <a:p>
            <a:r>
              <a:rPr lang="cs-CZ" dirty="0"/>
              <a:t>Hybnost</a:t>
            </a:r>
          </a:p>
          <a:p>
            <a:r>
              <a:rPr lang="cs-CZ" dirty="0"/>
              <a:t>Mechanická energie</a:t>
            </a:r>
          </a:p>
          <a:p>
            <a:r>
              <a:rPr lang="cs-CZ" dirty="0"/>
              <a:t>Práce</a:t>
            </a:r>
          </a:p>
          <a:p>
            <a:r>
              <a:rPr lang="cs-CZ" dirty="0"/>
              <a:t>Tlak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Krasobruslař o hmotnosti 65kg jedoucí rychlostí 5m/s zdvihne do náruče partnerku o hmotnosti 50 kg, která jela jeho směrem rychlostí 2m/s. Jaká bude jejich výsledná rychlost?</a:t>
            </a:r>
          </a:p>
          <a:p>
            <a:r>
              <a:rPr lang="cs-CZ" dirty="0"/>
              <a:t>m1=65kg</a:t>
            </a:r>
          </a:p>
          <a:p>
            <a:r>
              <a:rPr lang="cs-CZ" dirty="0"/>
              <a:t>m2=50kg</a:t>
            </a:r>
          </a:p>
          <a:p>
            <a:r>
              <a:rPr lang="cs-CZ" dirty="0"/>
              <a:t>v1=5m/s</a:t>
            </a:r>
          </a:p>
          <a:p>
            <a:r>
              <a:rPr lang="cs-CZ" dirty="0"/>
              <a:t>v2=2m/s</a:t>
            </a:r>
          </a:p>
          <a:p>
            <a:r>
              <a:rPr lang="cs-CZ" dirty="0"/>
              <a:t>v=?</a:t>
            </a:r>
          </a:p>
          <a:p>
            <a:r>
              <a:rPr lang="cs-CZ" dirty="0"/>
              <a:t>p1+p2=p</a:t>
            </a:r>
          </a:p>
          <a:p>
            <a:r>
              <a:rPr lang="cs-CZ" dirty="0"/>
              <a:t>m1.v1+m2.v2=(m1+m2).v</a:t>
            </a:r>
          </a:p>
          <a:p>
            <a:r>
              <a:rPr lang="cs-CZ" dirty="0"/>
              <a:t>v=(m1.v1+m2.v2)/(m1+m2)</a:t>
            </a:r>
          </a:p>
          <a:p>
            <a:r>
              <a:rPr lang="cs-CZ" dirty="0"/>
              <a:t>v=(325+100)/115 m/s = </a:t>
            </a:r>
            <a:r>
              <a:rPr lang="cs-CZ" b="1" dirty="0"/>
              <a:t>3,7 m/s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Dráhový účinek síly – práce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Práce</a:t>
            </a:r>
          </a:p>
          <a:p>
            <a:pPr lvl="2"/>
            <a:r>
              <a:rPr lang="cs-CZ" dirty="0"/>
              <a:t>Značí se </a:t>
            </a:r>
            <a:r>
              <a:rPr lang="cs-CZ" b="1" dirty="0"/>
              <a:t>W</a:t>
            </a:r>
            <a:endParaRPr lang="cs-CZ" dirty="0"/>
          </a:p>
          <a:p>
            <a:pPr lvl="2"/>
            <a:r>
              <a:rPr lang="cs-CZ" dirty="0"/>
              <a:t>Jednotkou je J (joule)</a:t>
            </a:r>
          </a:p>
          <a:p>
            <a:pPr lvl="2"/>
            <a:r>
              <a:rPr lang="cs-CZ" b="1" dirty="0"/>
              <a:t>W=</a:t>
            </a:r>
            <a:r>
              <a:rPr lang="cs-CZ" b="1" dirty="0" err="1"/>
              <a:t>F.s</a:t>
            </a:r>
            <a:endParaRPr lang="cs-CZ" b="1" dirty="0"/>
          </a:p>
          <a:p>
            <a:pPr lvl="2"/>
            <a:r>
              <a:rPr lang="cs-CZ" dirty="0"/>
              <a:t>Když síla působí na těleso po nějaké dráze a uvádí jej do pohybu</a:t>
            </a:r>
          </a:p>
          <a:p>
            <a:pPr lvl="2"/>
            <a:r>
              <a:rPr lang="cs-CZ" dirty="0"/>
              <a:t>Pokud síla působí pod nějakým úhlem vůči směru pohybu:</a:t>
            </a:r>
          </a:p>
        </p:txBody>
      </p:sp>
      <p:pic>
        <p:nvPicPr>
          <p:cNvPr id="44036" name="Obrázek 3" descr="vzor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572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2" descr="obráze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572000"/>
            <a:ext cx="39846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V roce 1976 dokázal </a:t>
            </a:r>
            <a:r>
              <a:rPr lang="cs-CZ" dirty="0" err="1"/>
              <a:t>Vasilij</a:t>
            </a:r>
            <a:r>
              <a:rPr lang="cs-CZ" dirty="0"/>
              <a:t> </a:t>
            </a:r>
            <a:r>
              <a:rPr lang="cs-CZ" dirty="0" err="1"/>
              <a:t>Aleksjev</a:t>
            </a:r>
            <a:r>
              <a:rPr lang="cs-CZ" dirty="0"/>
              <a:t> na OH zvednout činku o hmotnosti 250 kg z podlahy nad hlavu do výšky asi 2 m. Téměř o dvacet let později si Paul </a:t>
            </a:r>
            <a:r>
              <a:rPr lang="cs-CZ" dirty="0" err="1"/>
              <a:t>Andrson</a:t>
            </a:r>
            <a:r>
              <a:rPr lang="cs-CZ" dirty="0"/>
              <a:t> lehl pod nákladní plošinu s nákladem o celkové hmotnosti 2790 kg a zády ji zvedl o 1 cm. Kdo při zvedání vykonal větší práci a o kolik?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m1=250kg        s1=2m</a:t>
            </a:r>
          </a:p>
          <a:p>
            <a:pPr lvl="0"/>
            <a:r>
              <a:rPr lang="cs-CZ" dirty="0"/>
              <a:t>m2=2790kg     s2=1cm=0,01m</a:t>
            </a:r>
          </a:p>
          <a:p>
            <a:pPr lvl="0"/>
            <a:r>
              <a:rPr lang="cs-CZ" dirty="0"/>
              <a:t>W1,2=?</a:t>
            </a:r>
          </a:p>
          <a:p>
            <a:pPr lvl="0"/>
            <a:r>
              <a:rPr lang="cs-CZ" dirty="0"/>
              <a:t>W=</a:t>
            </a:r>
            <a:r>
              <a:rPr lang="cs-CZ" dirty="0" err="1"/>
              <a:t>F.s</a:t>
            </a:r>
            <a:r>
              <a:rPr lang="cs-CZ" dirty="0"/>
              <a:t>=</a:t>
            </a:r>
            <a:r>
              <a:rPr lang="cs-CZ" dirty="0" err="1"/>
              <a:t>F</a:t>
            </a:r>
            <a:r>
              <a:rPr lang="cs-CZ" baseline="-25000" dirty="0" err="1"/>
              <a:t>g</a:t>
            </a:r>
            <a:r>
              <a:rPr lang="cs-CZ" dirty="0" err="1"/>
              <a:t>.s</a:t>
            </a:r>
            <a:r>
              <a:rPr lang="cs-CZ" dirty="0"/>
              <a:t>=</a:t>
            </a:r>
            <a:r>
              <a:rPr lang="cs-CZ" dirty="0" err="1"/>
              <a:t>m.g.s</a:t>
            </a:r>
            <a:endParaRPr lang="cs-CZ" dirty="0"/>
          </a:p>
          <a:p>
            <a:pPr lvl="0"/>
            <a:r>
              <a:rPr lang="cs-CZ" dirty="0"/>
              <a:t>W1=250.10.2J=5000J</a:t>
            </a:r>
          </a:p>
          <a:p>
            <a:pPr lvl="0"/>
            <a:r>
              <a:rPr lang="cs-CZ" dirty="0"/>
              <a:t>W2=2790.10.0,01J=279J</a:t>
            </a:r>
          </a:p>
          <a:p>
            <a:pPr lvl="0"/>
            <a:r>
              <a:rPr lang="cs-CZ" dirty="0"/>
              <a:t>W1-W2=(5000-279)J=</a:t>
            </a:r>
            <a:r>
              <a:rPr lang="cs-CZ" b="1" dirty="0"/>
              <a:t>4721J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Mechanická energie</a:t>
            </a:r>
            <a:endParaRPr lang="en-US"/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/>
              <a:t> </a:t>
            </a:r>
            <a:r>
              <a:rPr lang="cs-CZ" sz="2800" b="1" dirty="0"/>
              <a:t>Mechanická e</a:t>
            </a:r>
            <a:r>
              <a:rPr lang="en-US" sz="2800" b="1" dirty="0" err="1"/>
              <a:t>nerg</a:t>
            </a:r>
            <a:r>
              <a:rPr lang="cs-CZ" sz="2800" b="1" dirty="0" err="1"/>
              <a:t>ie</a:t>
            </a:r>
            <a:r>
              <a:rPr lang="en-US" sz="2800" dirty="0"/>
              <a:t> [</a:t>
            </a:r>
            <a:r>
              <a:rPr lang="cs-CZ" sz="2800" dirty="0"/>
              <a:t>E</a:t>
            </a:r>
            <a:r>
              <a:rPr lang="en-US" sz="2800" dirty="0"/>
              <a:t>]- </a:t>
            </a:r>
            <a:r>
              <a:rPr lang="cs-CZ" sz="2800" dirty="0"/>
              <a:t>Schopnost konat práci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Skalární veličina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Jednotkou je J</a:t>
            </a:r>
            <a:endParaRPr lang="en-US" dirty="0"/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/>
              <a:t>Kinetic</a:t>
            </a:r>
            <a:r>
              <a:rPr lang="cs-CZ" sz="2800" b="1" dirty="0" err="1"/>
              <a:t>ká</a:t>
            </a:r>
            <a:r>
              <a:rPr lang="en-US" sz="2800" b="1" dirty="0"/>
              <a:t> </a:t>
            </a:r>
            <a:r>
              <a:rPr lang="en-US" sz="2800" b="1" dirty="0" err="1"/>
              <a:t>Energ</a:t>
            </a:r>
            <a:r>
              <a:rPr lang="cs-CZ" sz="2800" b="1" dirty="0" err="1"/>
              <a:t>ie</a:t>
            </a:r>
            <a:r>
              <a:rPr lang="en-US" sz="2800" dirty="0"/>
              <a:t> [</a:t>
            </a:r>
            <a:r>
              <a:rPr lang="cs-CZ" sz="2800" dirty="0" err="1"/>
              <a:t>E</a:t>
            </a:r>
            <a:r>
              <a:rPr lang="cs-CZ" sz="2800" baseline="-25000" dirty="0" err="1"/>
              <a:t>k</a:t>
            </a:r>
            <a:r>
              <a:rPr lang="en-US" sz="2800" dirty="0"/>
              <a:t>]- </a:t>
            </a:r>
            <a:r>
              <a:rPr lang="en-US" sz="2800" dirty="0" err="1"/>
              <a:t>Energ</a:t>
            </a:r>
            <a:r>
              <a:rPr lang="cs-CZ" sz="2800" dirty="0" err="1"/>
              <a:t>ie</a:t>
            </a:r>
            <a:r>
              <a:rPr lang="cs-CZ" sz="2800" dirty="0"/>
              <a:t> spojená s pohybem předmětu</a:t>
            </a:r>
            <a:r>
              <a:rPr lang="en-US" sz="2800" dirty="0"/>
              <a:t> </a:t>
            </a:r>
            <a:endParaRPr lang="cs-CZ" sz="28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dirty="0"/>
              <a:t>    </a:t>
            </a:r>
            <a:r>
              <a:rPr lang="cs-CZ" sz="2800" dirty="0" err="1"/>
              <a:t>E</a:t>
            </a:r>
            <a:r>
              <a:rPr lang="cs-CZ" sz="2800" baseline="-25000" dirty="0" err="1"/>
              <a:t>k</a:t>
            </a:r>
            <a:r>
              <a:rPr lang="cs-CZ" sz="2800" baseline="-25000" dirty="0"/>
              <a:t> =</a:t>
            </a:r>
            <a:r>
              <a:rPr lang="cs-CZ" sz="2800" dirty="0"/>
              <a:t> </a:t>
            </a:r>
            <a:r>
              <a:rPr lang="en-US" sz="2800" dirty="0"/>
              <a:t>1/2mv</a:t>
            </a:r>
            <a:r>
              <a:rPr lang="cs-CZ" sz="2800" baseline="30000" dirty="0"/>
              <a:t>2 </a:t>
            </a:r>
            <a:r>
              <a:rPr lang="cs-CZ" sz="2800" dirty="0"/>
              <a:t>u posuvného pohybu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dirty="0"/>
              <a:t>    </a:t>
            </a:r>
            <a:r>
              <a:rPr lang="cs-CZ" sz="2800" dirty="0" err="1"/>
              <a:t>E</a:t>
            </a:r>
            <a:r>
              <a:rPr lang="cs-CZ" sz="2800" baseline="-25000" dirty="0" err="1"/>
              <a:t>k</a:t>
            </a:r>
            <a:r>
              <a:rPr lang="cs-CZ" sz="2800" baseline="-25000" dirty="0"/>
              <a:t> =</a:t>
            </a:r>
            <a:r>
              <a:rPr lang="cs-CZ" sz="2800" dirty="0"/>
              <a:t> </a:t>
            </a:r>
            <a:r>
              <a:rPr lang="en-US" sz="2800" dirty="0"/>
              <a:t>1/2</a:t>
            </a:r>
            <a:r>
              <a:rPr lang="cs-CZ" sz="2800" dirty="0"/>
              <a:t>J</a:t>
            </a:r>
            <a:r>
              <a:rPr lang="el-GR" sz="2800" dirty="0">
                <a:cs typeface="Arial" charset="0"/>
              </a:rPr>
              <a:t>ω</a:t>
            </a:r>
            <a:r>
              <a:rPr lang="cs-CZ" sz="2800" baseline="30000" dirty="0"/>
              <a:t>2 </a:t>
            </a:r>
            <a:r>
              <a:rPr lang="cs-CZ" sz="2800" dirty="0"/>
              <a:t>u rotačního pohybu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28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err="1"/>
              <a:t>Poten</a:t>
            </a:r>
            <a:r>
              <a:rPr lang="cs-CZ" sz="2800" b="1" dirty="0"/>
              <a:t>c</a:t>
            </a:r>
            <a:r>
              <a:rPr lang="en-US" sz="2800" b="1" dirty="0" err="1"/>
              <a:t>ial</a:t>
            </a:r>
            <a:r>
              <a:rPr lang="cs-CZ" sz="2800" b="1" dirty="0"/>
              <a:t>ní</a:t>
            </a:r>
            <a:r>
              <a:rPr lang="en-US" sz="2800" b="1" dirty="0"/>
              <a:t> </a:t>
            </a:r>
            <a:r>
              <a:rPr lang="en-US" sz="2800" b="1" dirty="0" err="1"/>
              <a:t>Energ</a:t>
            </a:r>
            <a:r>
              <a:rPr lang="cs-CZ" sz="2800" b="1" dirty="0" err="1"/>
              <a:t>ie</a:t>
            </a:r>
            <a:r>
              <a:rPr lang="en-US" sz="2800" dirty="0"/>
              <a:t> [</a:t>
            </a:r>
            <a:r>
              <a:rPr lang="cs-CZ" sz="2800" dirty="0" err="1"/>
              <a:t>E</a:t>
            </a:r>
            <a:r>
              <a:rPr lang="cs-CZ" sz="2800" baseline="-25000" dirty="0" err="1"/>
              <a:t>p</a:t>
            </a:r>
            <a:r>
              <a:rPr lang="en-US" sz="2800" dirty="0"/>
              <a:t>]- </a:t>
            </a:r>
            <a:r>
              <a:rPr lang="en-US" sz="2800" dirty="0" err="1"/>
              <a:t>Energ</a:t>
            </a:r>
            <a:r>
              <a:rPr lang="cs-CZ" sz="2800" dirty="0" err="1"/>
              <a:t>ie</a:t>
            </a:r>
            <a:r>
              <a:rPr lang="cs-CZ" sz="2800" dirty="0"/>
              <a:t>, která je spojená s polohou objektu v silovém poli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2800" dirty="0"/>
              <a:t> </a:t>
            </a:r>
            <a:r>
              <a:rPr lang="cs-CZ" sz="2800" dirty="0"/>
              <a:t>   </a:t>
            </a:r>
            <a:r>
              <a:rPr lang="cs-CZ" sz="2800" dirty="0" err="1"/>
              <a:t>Ep</a:t>
            </a:r>
            <a:r>
              <a:rPr lang="cs-CZ" sz="2800" baseline="-25000" dirty="0"/>
              <a:t> =</a:t>
            </a:r>
            <a:r>
              <a:rPr lang="cs-CZ" sz="2800" dirty="0"/>
              <a:t> </a:t>
            </a:r>
            <a:r>
              <a:rPr lang="cs-CZ" sz="2800" dirty="0" err="1"/>
              <a:t>mgh</a:t>
            </a:r>
            <a:endParaRPr lang="cs-CZ" sz="28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dirty="0"/>
          </a:p>
          <a:p>
            <a:pPr>
              <a:lnSpc>
                <a:spcPct val="90000"/>
              </a:lnSpc>
              <a:defRPr/>
            </a:pPr>
            <a:r>
              <a:rPr lang="cs-CZ" sz="2800" b="1" dirty="0"/>
              <a:t>Potenciální energie pružnosti </a:t>
            </a:r>
            <a:r>
              <a:rPr lang="cs-CZ" sz="2800" dirty="0"/>
              <a:t>– </a:t>
            </a:r>
            <a:r>
              <a:rPr lang="en-US" sz="2800" dirty="0"/>
              <a:t>[</a:t>
            </a:r>
            <a:r>
              <a:rPr lang="cs-CZ" sz="2800" dirty="0" err="1"/>
              <a:t>E</a:t>
            </a:r>
            <a:r>
              <a:rPr lang="cs-CZ" sz="2800" baseline="-25000" dirty="0" err="1"/>
              <a:t>p</a:t>
            </a:r>
            <a:r>
              <a:rPr lang="en-US" sz="2800" dirty="0"/>
              <a:t>]</a:t>
            </a:r>
            <a:r>
              <a:rPr lang="cs-CZ" sz="2800" dirty="0"/>
              <a:t> - Energie akumulovaná v pružně zdeformovaném tělese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 err="1"/>
              <a:t>E</a:t>
            </a:r>
            <a:r>
              <a:rPr lang="cs-CZ" sz="2800" baseline="-25000" dirty="0" err="1"/>
              <a:t>p</a:t>
            </a:r>
            <a:r>
              <a:rPr lang="cs-CZ" sz="2800" dirty="0"/>
              <a:t>=1/2ky</a:t>
            </a:r>
            <a:r>
              <a:rPr lang="cs-CZ" sz="2800" baseline="30000" dirty="0"/>
              <a:t>2</a:t>
            </a:r>
          </a:p>
          <a:p>
            <a:pPr marL="915670" lvl="2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dirty="0"/>
              <a:t>Energie uložená ve svalech</a:t>
            </a:r>
            <a:endParaRPr lang="en-US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4006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dirty="0"/>
              <a:t>Rychlobruslař o hmotnosti 80 kg při závodech předjíždí soupeře. Zrychluje proto ze svých 10 m·s</a:t>
            </a:r>
            <a:r>
              <a:rPr lang="cs-CZ" baseline="30000" dirty="0"/>
              <a:t>-1</a:t>
            </a:r>
            <a:r>
              <a:rPr lang="cs-CZ" dirty="0"/>
              <a:t> na 12 m·s</a:t>
            </a:r>
            <a:r>
              <a:rPr lang="cs-CZ" baseline="30000" dirty="0"/>
              <a:t>-1</a:t>
            </a:r>
            <a:r>
              <a:rPr lang="cs-CZ" dirty="0"/>
              <a:t>. Jakou práci vykonají přitom jeho svaly? Přeměny na vnitřní energii působením odporu vzduchu a tření zanedbejte.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m=80kg</a:t>
            </a:r>
          </a:p>
          <a:p>
            <a:pPr lvl="0"/>
            <a:r>
              <a:rPr lang="cs-CZ" dirty="0"/>
              <a:t>v1=10 m·s</a:t>
            </a:r>
            <a:r>
              <a:rPr lang="cs-CZ" baseline="30000" dirty="0"/>
              <a:t>-1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v2=12 m·s</a:t>
            </a:r>
            <a:r>
              <a:rPr lang="cs-CZ" baseline="30000" dirty="0"/>
              <a:t>-1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W=?</a:t>
            </a:r>
          </a:p>
          <a:p>
            <a:pPr lvl="0"/>
            <a:r>
              <a:rPr lang="cs-CZ" dirty="0"/>
              <a:t>Změna pohybové energie se uskutečnila prací svalů</a:t>
            </a:r>
          </a:p>
          <a:p>
            <a:pPr lvl="0"/>
            <a:r>
              <a:rPr lang="cs-CZ" dirty="0"/>
              <a:t>W=Ek2-Ek1=1/2mv</a:t>
            </a:r>
            <a:r>
              <a:rPr lang="cs-CZ" baseline="-25000" dirty="0"/>
              <a:t>2</a:t>
            </a:r>
            <a:r>
              <a:rPr lang="cs-CZ" baseline="30000" dirty="0"/>
              <a:t>2 </a:t>
            </a:r>
            <a:r>
              <a:rPr lang="cs-CZ" dirty="0"/>
              <a:t>- 1/2mv</a:t>
            </a:r>
            <a:r>
              <a:rPr lang="cs-CZ" baseline="-25000" dirty="0"/>
              <a:t>1</a:t>
            </a:r>
            <a:r>
              <a:rPr lang="cs-CZ" baseline="30000" dirty="0"/>
              <a:t>2 </a:t>
            </a:r>
            <a:r>
              <a:rPr lang="cs-CZ" dirty="0"/>
              <a:t>=1/2m(v</a:t>
            </a:r>
            <a:r>
              <a:rPr lang="cs-CZ" baseline="-25000" dirty="0"/>
              <a:t>2</a:t>
            </a:r>
            <a:r>
              <a:rPr lang="cs-CZ" baseline="30000" dirty="0"/>
              <a:t>2 </a:t>
            </a:r>
            <a:r>
              <a:rPr lang="cs-CZ" dirty="0"/>
              <a:t>- v</a:t>
            </a:r>
            <a:r>
              <a:rPr lang="cs-CZ" baseline="-25000" dirty="0"/>
              <a:t>1</a:t>
            </a:r>
            <a:r>
              <a:rPr lang="cs-CZ" baseline="30000" dirty="0"/>
              <a:t>2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W=1/2.80.(144-100)J=1760J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363272" cy="518457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Atlet odhodí oštěp o hmotnosti 800 g rychlostí 30 m.s</a:t>
            </a:r>
            <a:r>
              <a:rPr lang="cs-CZ" baseline="30000" dirty="0"/>
              <a:t>-1</a:t>
            </a:r>
            <a:r>
              <a:rPr lang="cs-CZ" dirty="0"/>
              <a:t>. Když jej vypouští z ruky, je těžiště oštěpu ve výšce 1,7 m. Jak velkou mechanickou energii má oštěp těsně po odhodu?</a:t>
            </a:r>
          </a:p>
          <a:p>
            <a:r>
              <a:rPr lang="cs-CZ" dirty="0"/>
              <a:t>m = 800g = 0,8kg</a:t>
            </a:r>
          </a:p>
          <a:p>
            <a:r>
              <a:rPr lang="cs-CZ" dirty="0"/>
              <a:t>v = 30m/s</a:t>
            </a:r>
          </a:p>
          <a:p>
            <a:r>
              <a:rPr lang="cs-CZ" dirty="0"/>
              <a:t>h = 1,7m</a:t>
            </a:r>
          </a:p>
          <a:p>
            <a:r>
              <a:rPr lang="cs-CZ" dirty="0"/>
              <a:t>E = ?</a:t>
            </a:r>
          </a:p>
          <a:p>
            <a:r>
              <a:rPr lang="cs-CZ" dirty="0"/>
              <a:t>E = </a:t>
            </a:r>
            <a:r>
              <a:rPr lang="cs-CZ" dirty="0" err="1"/>
              <a:t>E</a:t>
            </a:r>
            <a:r>
              <a:rPr lang="cs-CZ" baseline="-25000" dirty="0" err="1"/>
              <a:t>k</a:t>
            </a:r>
            <a:r>
              <a:rPr lang="cs-CZ" dirty="0" err="1"/>
              <a:t>+E</a:t>
            </a:r>
            <a:r>
              <a:rPr lang="cs-CZ" baseline="-25000" dirty="0" err="1"/>
              <a:t>p</a:t>
            </a:r>
            <a:endParaRPr lang="cs-CZ" baseline="-25000" dirty="0"/>
          </a:p>
          <a:p>
            <a:r>
              <a:rPr lang="cs-CZ" dirty="0"/>
              <a:t>E = 1/2 mv</a:t>
            </a:r>
            <a:r>
              <a:rPr lang="cs-CZ" baseline="30000" dirty="0"/>
              <a:t>2</a:t>
            </a:r>
            <a:r>
              <a:rPr lang="cs-CZ" dirty="0"/>
              <a:t> + </a:t>
            </a:r>
            <a:r>
              <a:rPr lang="cs-CZ" dirty="0" err="1"/>
              <a:t>mgh</a:t>
            </a:r>
            <a:endParaRPr lang="cs-CZ" dirty="0"/>
          </a:p>
          <a:p>
            <a:r>
              <a:rPr lang="cs-CZ" dirty="0"/>
              <a:t>E = ½ . 0,8 . 30</a:t>
            </a:r>
            <a:r>
              <a:rPr lang="cs-CZ" baseline="30000" dirty="0"/>
              <a:t>2</a:t>
            </a:r>
            <a:r>
              <a:rPr lang="cs-CZ" dirty="0"/>
              <a:t> + 0,8 . 10 . 1,7 J</a:t>
            </a:r>
          </a:p>
          <a:p>
            <a:r>
              <a:rPr lang="cs-CZ" dirty="0"/>
              <a:t>E = 360 + 13,6 J = </a:t>
            </a:r>
            <a:r>
              <a:rPr lang="cs-CZ" b="1" dirty="0"/>
              <a:t>373,6 J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229600" cy="5616624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Jakou rychlostí dopadne do vody skokan z 10m můstku?</a:t>
                </a:r>
              </a:p>
              <a:p>
                <a:endParaRPr lang="cs-CZ" dirty="0"/>
              </a:p>
              <a:p>
                <a:r>
                  <a:rPr lang="cs-CZ" dirty="0"/>
                  <a:t>h=10m</a:t>
                </a:r>
              </a:p>
              <a:p>
                <a:r>
                  <a:rPr lang="cs-CZ" dirty="0"/>
                  <a:t>v= ?</a:t>
                </a:r>
              </a:p>
              <a:p>
                <a:r>
                  <a:rPr lang="cs-CZ" dirty="0"/>
                  <a:t>Přeměna celé potenciální energie na kinetickou</a:t>
                </a:r>
              </a:p>
              <a:p>
                <a:r>
                  <a:rPr lang="cs-CZ" dirty="0" err="1"/>
                  <a:t>Ep</a:t>
                </a:r>
                <a:r>
                  <a:rPr lang="cs-CZ" dirty="0"/>
                  <a:t>=</a:t>
                </a:r>
                <a:r>
                  <a:rPr lang="cs-CZ" dirty="0" err="1"/>
                  <a:t>Ek</a:t>
                </a:r>
                <a:endParaRPr lang="cs-CZ" dirty="0"/>
              </a:p>
              <a:p>
                <a:r>
                  <a:rPr lang="cs-CZ" dirty="0" err="1"/>
                  <a:t>mgh</a:t>
                </a:r>
                <a:r>
                  <a:rPr lang="cs-CZ" dirty="0"/>
                  <a:t>=1/2 mv</a:t>
                </a:r>
                <a:r>
                  <a:rPr lang="cs-CZ" baseline="30000" dirty="0"/>
                  <a:t>2</a:t>
                </a:r>
              </a:p>
              <a:p>
                <a:r>
                  <a:rPr lang="cs-CZ" dirty="0"/>
                  <a:t>2gh=v</a:t>
                </a:r>
                <a:r>
                  <a:rPr lang="cs-CZ" baseline="30000" dirty="0"/>
                  <a:t>2</a:t>
                </a:r>
              </a:p>
              <a:p>
                <a:r>
                  <a:rPr lang="cs-CZ" dirty="0"/>
                  <a:t>v=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cs-CZ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cs-CZ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𝑔h</m:t>
                        </m:r>
                      </m:e>
                    </m:rad>
                    <m:r>
                      <a:rPr lang="cs-CZ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14 </m:t>
                    </m:r>
                    <m:r>
                      <a:rPr lang="cs-CZ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cs-CZ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cs-CZ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endParaRPr lang="cs-CZ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229600" cy="5616624"/>
              </a:xfrm>
              <a:blipFill>
                <a:blip r:embed="rId3"/>
                <a:stretch>
                  <a:fillRect l="-889" t="-9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623731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cs-CZ" dirty="0"/>
                  <a:t>Golfový míček se musí z roviny vykutálet k jamce, která je na 70cm vysokém kopečku. Jaká musí být rychlost těžiště míčku na rovině? Moment setrvačnosti koule je 2/5mR</a:t>
                </a:r>
                <a:r>
                  <a:rPr lang="cs-CZ" baseline="30000" dirty="0"/>
                  <a:t>2</a:t>
                </a:r>
                <a:r>
                  <a:rPr lang="cs-CZ" dirty="0"/>
                  <a:t>.</a:t>
                </a:r>
              </a:p>
              <a:p>
                <a:r>
                  <a:rPr lang="cs-CZ" dirty="0"/>
                  <a:t>h = 70cm = 0,7m</a:t>
                </a:r>
              </a:p>
              <a:p>
                <a:r>
                  <a:rPr lang="cs-CZ" dirty="0"/>
                  <a:t>v = ?</a:t>
                </a:r>
              </a:p>
              <a:p>
                <a:r>
                  <a:rPr lang="cs-CZ" dirty="0"/>
                  <a:t>J = 2/5mR</a:t>
                </a:r>
                <a:r>
                  <a:rPr lang="cs-CZ" baseline="30000" dirty="0"/>
                  <a:t>2</a:t>
                </a:r>
              </a:p>
              <a:p>
                <a:r>
                  <a:rPr lang="cs-CZ" dirty="0"/>
                  <a:t>E = </a:t>
                </a:r>
                <a:r>
                  <a:rPr lang="cs-CZ" dirty="0" err="1"/>
                  <a:t>E</a:t>
                </a:r>
                <a:r>
                  <a:rPr lang="cs-CZ" baseline="-25000" dirty="0" err="1"/>
                  <a:t>k</a:t>
                </a:r>
                <a:r>
                  <a:rPr lang="cs-CZ" dirty="0"/>
                  <a:t> = </a:t>
                </a:r>
                <a:r>
                  <a:rPr lang="cs-CZ" dirty="0" err="1"/>
                  <a:t>E</a:t>
                </a:r>
                <a:r>
                  <a:rPr lang="cs-CZ" baseline="-25000" dirty="0" err="1"/>
                  <a:t>p</a:t>
                </a:r>
                <a:endParaRPr lang="cs-CZ" baseline="-25000" dirty="0"/>
              </a:p>
              <a:p>
                <a:r>
                  <a:rPr lang="cs-CZ" dirty="0" err="1"/>
                  <a:t>E</a:t>
                </a:r>
                <a:r>
                  <a:rPr lang="cs-CZ" baseline="-25000" dirty="0" err="1"/>
                  <a:t>k</a:t>
                </a:r>
                <a:r>
                  <a:rPr lang="cs-CZ" dirty="0"/>
                  <a:t> = E</a:t>
                </a:r>
                <a:r>
                  <a:rPr lang="cs-CZ" baseline="-25000" dirty="0"/>
                  <a:t>pos</a:t>
                </a:r>
                <a:r>
                  <a:rPr lang="cs-CZ" dirty="0"/>
                  <a:t> + </a:t>
                </a:r>
                <a:r>
                  <a:rPr lang="cs-CZ" dirty="0" err="1"/>
                  <a:t>E</a:t>
                </a:r>
                <a:r>
                  <a:rPr lang="cs-CZ" baseline="-25000" dirty="0" err="1"/>
                  <a:t>rot</a:t>
                </a:r>
                <a:endParaRPr lang="cs-CZ" baseline="-25000" dirty="0"/>
              </a:p>
              <a:p>
                <a:r>
                  <a:rPr lang="cs-CZ" dirty="0"/>
                  <a:t>½ mv</a:t>
                </a:r>
                <a:r>
                  <a:rPr lang="cs-CZ" baseline="30000" dirty="0"/>
                  <a:t>2</a:t>
                </a:r>
                <a:r>
                  <a:rPr lang="cs-CZ" dirty="0"/>
                  <a:t> + ½ J</a:t>
                </a:r>
                <a:r>
                  <a:rPr lang="el-GR" dirty="0"/>
                  <a:t>ω</a:t>
                </a:r>
                <a:r>
                  <a:rPr lang="cs-CZ" baseline="30000" dirty="0"/>
                  <a:t>2</a:t>
                </a:r>
                <a:r>
                  <a:rPr lang="cs-CZ" dirty="0"/>
                  <a:t> = </a:t>
                </a:r>
                <a:r>
                  <a:rPr lang="cs-CZ" dirty="0" err="1"/>
                  <a:t>mgh</a:t>
                </a:r>
                <a:endParaRPr lang="cs-CZ" dirty="0"/>
              </a:p>
              <a:p>
                <a:r>
                  <a:rPr lang="cs-CZ" dirty="0"/>
                  <a:t>v = </a:t>
                </a:r>
                <a:r>
                  <a:rPr lang="el-GR" dirty="0"/>
                  <a:t>ω</a:t>
                </a:r>
                <a:r>
                  <a:rPr lang="cs-CZ" dirty="0"/>
                  <a:t>.R     </a:t>
                </a:r>
                <a:r>
                  <a:rPr lang="el-GR" dirty="0"/>
                  <a:t>ω</a:t>
                </a:r>
                <a:r>
                  <a:rPr lang="cs-CZ" dirty="0"/>
                  <a:t> = v/R</a:t>
                </a:r>
              </a:p>
              <a:p>
                <a:r>
                  <a:rPr lang="cs-CZ" dirty="0"/>
                  <a:t>½ mv</a:t>
                </a:r>
                <a:r>
                  <a:rPr lang="cs-CZ" baseline="30000" dirty="0"/>
                  <a:t>2</a:t>
                </a:r>
                <a:r>
                  <a:rPr lang="cs-CZ" dirty="0"/>
                  <a:t> + ½ .2/5mR</a:t>
                </a:r>
                <a:r>
                  <a:rPr lang="cs-CZ" baseline="30000" dirty="0"/>
                  <a:t>2</a:t>
                </a:r>
                <a:r>
                  <a:rPr lang="cs-CZ" dirty="0"/>
                  <a:t> v</a:t>
                </a:r>
                <a:r>
                  <a:rPr lang="cs-CZ" baseline="30000" dirty="0"/>
                  <a:t>2</a:t>
                </a:r>
                <a:r>
                  <a:rPr lang="cs-CZ" dirty="0"/>
                  <a:t>/R</a:t>
                </a:r>
                <a:r>
                  <a:rPr lang="cs-CZ" baseline="30000" dirty="0"/>
                  <a:t>2 </a:t>
                </a:r>
                <a:r>
                  <a:rPr lang="cs-CZ" dirty="0"/>
                  <a:t>= </a:t>
                </a:r>
                <a:r>
                  <a:rPr lang="cs-CZ" dirty="0" err="1"/>
                  <a:t>mgh</a:t>
                </a:r>
                <a:endParaRPr lang="cs-CZ" dirty="0"/>
              </a:p>
              <a:p>
                <a:r>
                  <a:rPr lang="cs-CZ" dirty="0"/>
                  <a:t>½ v</a:t>
                </a:r>
                <a:r>
                  <a:rPr lang="cs-CZ" baseline="30000" dirty="0"/>
                  <a:t>2</a:t>
                </a:r>
                <a:r>
                  <a:rPr lang="cs-CZ" dirty="0"/>
                  <a:t> + 1/5v</a:t>
                </a:r>
                <a:r>
                  <a:rPr lang="cs-CZ" baseline="30000" dirty="0"/>
                  <a:t>2 </a:t>
                </a:r>
                <a:r>
                  <a:rPr lang="cs-CZ" dirty="0"/>
                  <a:t>= </a:t>
                </a:r>
                <a:r>
                  <a:rPr lang="cs-CZ" dirty="0" err="1"/>
                  <a:t>gh</a:t>
                </a:r>
                <a:endParaRPr lang="cs-CZ" dirty="0"/>
              </a:p>
              <a:p>
                <a:r>
                  <a:rPr lang="cs-CZ" dirty="0"/>
                  <a:t>7/10 v</a:t>
                </a:r>
                <a:r>
                  <a:rPr lang="cs-CZ" baseline="30000" dirty="0"/>
                  <a:t>2 </a:t>
                </a:r>
                <a:r>
                  <a:rPr lang="cs-CZ" dirty="0"/>
                  <a:t>= </a:t>
                </a:r>
                <a:r>
                  <a:rPr lang="cs-CZ" dirty="0" err="1"/>
                  <a:t>gh</a:t>
                </a:r>
                <a:endParaRPr lang="cs-CZ" dirty="0"/>
              </a:p>
              <a:p>
                <a:r>
                  <a:rPr lang="cs-CZ" dirty="0"/>
                  <a:t>v 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𝑔h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cs-CZ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10.0,7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cs-CZ" dirty="0"/>
                  <a:t>m/s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cs-CZ" dirty="0"/>
                  <a:t> m/s = 3,16 m/s</a:t>
                </a:r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6237312"/>
              </a:xfrm>
              <a:blipFill>
                <a:blip r:embed="rId2"/>
                <a:stretch>
                  <a:fillRect l="-741" t="-13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koncentrace síly - tlak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p = F/S</a:t>
            </a:r>
          </a:p>
          <a:p>
            <a:pPr eaLnBrk="1" hangingPunct="1"/>
            <a:r>
              <a:rPr lang="en-US" dirty="0"/>
              <a:t>[</a:t>
            </a:r>
            <a:r>
              <a:rPr lang="cs-CZ" dirty="0"/>
              <a:t>p</a:t>
            </a:r>
            <a:r>
              <a:rPr lang="en-US" dirty="0"/>
              <a:t>]</a:t>
            </a:r>
            <a:r>
              <a:rPr lang="cs-CZ" dirty="0"/>
              <a:t> = N/m</a:t>
            </a:r>
            <a:r>
              <a:rPr lang="cs-CZ" baseline="30000" dirty="0"/>
              <a:t>2</a:t>
            </a:r>
            <a:r>
              <a:rPr lang="cs-CZ" dirty="0"/>
              <a:t> = Pa</a:t>
            </a:r>
          </a:p>
          <a:p>
            <a:pPr eaLnBrk="1" hangingPunct="1"/>
            <a:r>
              <a:rPr lang="cs-CZ" dirty="0"/>
              <a:t>Uplatněním kontaktní síly na malou cílovou plochu, můžeme vyvinout ostřejší, koncentrovanější náraz – čím má úder </a:t>
            </a:r>
            <a:r>
              <a:rPr lang="cs-CZ" b="1" dirty="0"/>
              <a:t>menší plochu</a:t>
            </a:r>
            <a:r>
              <a:rPr lang="cs-CZ" dirty="0"/>
              <a:t>, tím síla vyvolá </a:t>
            </a:r>
            <a:r>
              <a:rPr lang="cs-CZ" b="1" dirty="0"/>
              <a:t>větší tlak</a:t>
            </a:r>
            <a:r>
              <a:rPr lang="cs-CZ" dirty="0"/>
              <a:t>.</a:t>
            </a:r>
          </a:p>
          <a:p>
            <a:pPr eaLnBrk="1" hangingPunct="1"/>
            <a:r>
              <a:rPr lang="cs-CZ" dirty="0"/>
              <a:t>Čím je větší tlak, tím síla způsobí větší deformaci.</a:t>
            </a:r>
          </a:p>
          <a:p>
            <a:pPr eaLnBrk="1" hangingPunct="1"/>
            <a:r>
              <a:rPr lang="cs-CZ" dirty="0"/>
              <a:t>Rozložení síly na větší plochu – snížení deformačních účinků (pravděpodobnosti úrazu)</a:t>
            </a:r>
          </a:p>
          <a:p>
            <a:pPr lvl="2" eaLnBrk="1" hangingPunct="1"/>
            <a:r>
              <a:rPr lang="cs-CZ" dirty="0"/>
              <a:t>Pádové techniky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Jak velkým tlakem působí na led bruslař o hmotnosti 80kg, je-li celkový obsah nožů bruslí 0,0008m</a:t>
            </a:r>
            <a:r>
              <a:rPr lang="cs-CZ" baseline="30000" dirty="0"/>
              <a:t>2</a:t>
            </a:r>
            <a:r>
              <a:rPr lang="cs-CZ" dirty="0"/>
              <a:t>? (Můžete porovnat s tlakem v obuvi o ploše 0,05m</a:t>
            </a:r>
            <a:r>
              <a:rPr lang="cs-CZ" baseline="30000" dirty="0"/>
              <a:t>2</a:t>
            </a:r>
            <a:r>
              <a:rPr lang="cs-CZ" dirty="0"/>
              <a:t>)</a:t>
            </a:r>
          </a:p>
          <a:p>
            <a:r>
              <a:rPr lang="cs-CZ" dirty="0"/>
              <a:t>m=80kg</a:t>
            </a:r>
          </a:p>
          <a:p>
            <a:r>
              <a:rPr lang="cs-CZ" dirty="0"/>
              <a:t>S= 0,0008m</a:t>
            </a:r>
            <a:r>
              <a:rPr lang="cs-CZ" baseline="30000" dirty="0"/>
              <a:t>2</a:t>
            </a:r>
          </a:p>
          <a:p>
            <a:r>
              <a:rPr lang="cs-CZ" dirty="0"/>
              <a:t>S2= 0,05m</a:t>
            </a:r>
            <a:r>
              <a:rPr lang="cs-CZ" baseline="30000" dirty="0"/>
              <a:t>2</a:t>
            </a:r>
          </a:p>
          <a:p>
            <a:r>
              <a:rPr lang="cs-CZ" dirty="0"/>
              <a:t>p=?</a:t>
            </a:r>
          </a:p>
          <a:p>
            <a:r>
              <a:rPr lang="cs-CZ" dirty="0"/>
              <a:t>p=F/S</a:t>
            </a:r>
          </a:p>
          <a:p>
            <a:r>
              <a:rPr lang="cs-CZ" dirty="0"/>
              <a:t>p=mg/S</a:t>
            </a:r>
          </a:p>
          <a:p>
            <a:r>
              <a:rPr lang="cs-CZ" dirty="0"/>
              <a:t>p=800/0,0008Pa =1000000Pa=</a:t>
            </a:r>
            <a:r>
              <a:rPr lang="cs-CZ" b="1" dirty="0"/>
              <a:t>1MPa</a:t>
            </a:r>
          </a:p>
          <a:p>
            <a:r>
              <a:rPr lang="cs-CZ" dirty="0"/>
              <a:t>p2=800/0,05Pa=16000Pa=</a:t>
            </a:r>
            <a:r>
              <a:rPr lang="cs-CZ" b="1" dirty="0"/>
              <a:t>16kPa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Sklon sjezdovky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Lyžař stojí na svahu a chce se rozjet bez odpichování holemi. Jaký musí být sklon svahu, je-li sníh tvrdý se součinitelem smykového tření 0,03? Lyžař má i s vybavením hmotnost 90 kg.</a:t>
            </a:r>
          </a:p>
          <a:p>
            <a:endParaRPr lang="cs-CZ" dirty="0"/>
          </a:p>
          <a:p>
            <a:r>
              <a:rPr lang="cs-CZ" dirty="0"/>
              <a:t>f=0,03</a:t>
            </a:r>
          </a:p>
          <a:p>
            <a:r>
              <a:rPr lang="cs-CZ" dirty="0"/>
              <a:t>m=90kg</a:t>
            </a:r>
          </a:p>
          <a:p>
            <a:r>
              <a:rPr lang="el-GR" dirty="0"/>
              <a:t>α</a:t>
            </a:r>
            <a:r>
              <a:rPr lang="cs-CZ" dirty="0"/>
              <a:t>=?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B3A482A4-E739-49EF-BEFF-93EBA8273E8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16016" y="547346"/>
            <a:ext cx="3239996" cy="6291864"/>
          </a:xfrm>
          <a:prstGeom prst="rect">
            <a:avLst/>
          </a:prstGeom>
        </p:spPr>
      </p:pic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8EE0D2C-430F-4C66-B8CD-F69617E0D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199" y="611086"/>
            <a:ext cx="4978897" cy="6058273"/>
          </a:xfrm>
        </p:spPr>
        <p:txBody>
          <a:bodyPr/>
          <a:lstStyle/>
          <a:p>
            <a:r>
              <a:rPr lang="cs-CZ" dirty="0"/>
              <a:t>F</a:t>
            </a:r>
            <a:r>
              <a:rPr lang="cs-CZ" baseline="-25000" dirty="0"/>
              <a:t>N</a:t>
            </a:r>
            <a:r>
              <a:rPr lang="cs-CZ" dirty="0"/>
              <a:t>=</a:t>
            </a:r>
            <a:r>
              <a:rPr lang="cs-CZ" dirty="0" err="1"/>
              <a:t>F</a:t>
            </a:r>
            <a:r>
              <a:rPr lang="cs-CZ" baseline="-25000" dirty="0" err="1"/>
              <a:t>g</a:t>
            </a:r>
            <a:r>
              <a:rPr lang="cs-CZ" dirty="0" err="1"/>
              <a:t>.cos</a:t>
            </a:r>
            <a:r>
              <a:rPr lang="cs-CZ" dirty="0"/>
              <a:t> </a:t>
            </a:r>
            <a:r>
              <a:rPr lang="el-GR" dirty="0"/>
              <a:t>α</a:t>
            </a:r>
            <a:r>
              <a:rPr lang="cs-CZ" dirty="0"/>
              <a:t> </a:t>
            </a:r>
          </a:p>
          <a:p>
            <a:r>
              <a:rPr lang="cs-CZ" dirty="0" err="1"/>
              <a:t>F</a:t>
            </a:r>
            <a:r>
              <a:rPr lang="cs-CZ" baseline="-25000" dirty="0" err="1"/>
              <a:t>h</a:t>
            </a:r>
            <a:r>
              <a:rPr lang="cs-CZ" dirty="0"/>
              <a:t>=</a:t>
            </a:r>
            <a:r>
              <a:rPr lang="cs-CZ" dirty="0" err="1"/>
              <a:t>F</a:t>
            </a:r>
            <a:r>
              <a:rPr lang="cs-CZ" baseline="-25000" dirty="0" err="1"/>
              <a:t>g</a:t>
            </a:r>
            <a:r>
              <a:rPr lang="cs-CZ" dirty="0" err="1"/>
              <a:t>.sin</a:t>
            </a:r>
            <a:r>
              <a:rPr lang="cs-CZ" dirty="0"/>
              <a:t> </a:t>
            </a:r>
            <a:r>
              <a:rPr lang="el-GR" dirty="0"/>
              <a:t>α</a:t>
            </a:r>
            <a:endParaRPr lang="cs-CZ" dirty="0"/>
          </a:p>
          <a:p>
            <a:r>
              <a:rPr lang="cs-CZ" dirty="0" err="1"/>
              <a:t>F</a:t>
            </a:r>
            <a:r>
              <a:rPr lang="cs-CZ" baseline="-25000" dirty="0" err="1"/>
              <a:t>h</a:t>
            </a:r>
            <a:r>
              <a:rPr lang="cs-CZ" dirty="0"/>
              <a:t>=F</a:t>
            </a:r>
            <a:r>
              <a:rPr lang="cs-CZ" baseline="-25000" dirty="0"/>
              <a:t>t</a:t>
            </a:r>
            <a:r>
              <a:rPr lang="cs-CZ" dirty="0"/>
              <a:t>=</a:t>
            </a:r>
            <a:r>
              <a:rPr lang="cs-CZ" dirty="0" err="1"/>
              <a:t>f.F</a:t>
            </a:r>
            <a:r>
              <a:rPr lang="cs-CZ" baseline="-25000" dirty="0" err="1"/>
              <a:t>N</a:t>
            </a:r>
            <a:r>
              <a:rPr lang="cs-CZ" dirty="0"/>
              <a:t>=</a:t>
            </a:r>
            <a:r>
              <a:rPr lang="cs-CZ" dirty="0" err="1"/>
              <a:t>f.m.g.cos</a:t>
            </a:r>
            <a:r>
              <a:rPr lang="cs-CZ" dirty="0"/>
              <a:t> </a:t>
            </a:r>
            <a:r>
              <a:rPr lang="el-GR" dirty="0"/>
              <a:t>α</a:t>
            </a:r>
            <a:endParaRPr lang="cs-CZ" dirty="0"/>
          </a:p>
          <a:p>
            <a:r>
              <a:rPr lang="cs-CZ" dirty="0" err="1"/>
              <a:t>m.g.sin</a:t>
            </a:r>
            <a:r>
              <a:rPr lang="cs-CZ" dirty="0"/>
              <a:t> </a:t>
            </a:r>
            <a:r>
              <a:rPr lang="el-GR" dirty="0"/>
              <a:t>α</a:t>
            </a:r>
            <a:r>
              <a:rPr lang="cs-CZ" dirty="0"/>
              <a:t>=</a:t>
            </a:r>
            <a:r>
              <a:rPr lang="cs-CZ" dirty="0" err="1"/>
              <a:t>f.m.g.cos</a:t>
            </a:r>
            <a:r>
              <a:rPr lang="cs-CZ" dirty="0"/>
              <a:t> </a:t>
            </a:r>
            <a:r>
              <a:rPr lang="el-GR" dirty="0"/>
              <a:t>α</a:t>
            </a:r>
            <a:endParaRPr lang="cs-CZ" dirty="0"/>
          </a:p>
          <a:p>
            <a:r>
              <a:rPr lang="cs-CZ" dirty="0"/>
              <a:t>sin </a:t>
            </a:r>
            <a:r>
              <a:rPr lang="el-GR" dirty="0"/>
              <a:t>α</a:t>
            </a:r>
            <a:r>
              <a:rPr lang="cs-CZ" dirty="0"/>
              <a:t>/cos </a:t>
            </a:r>
            <a:r>
              <a:rPr lang="el-GR" dirty="0"/>
              <a:t>α</a:t>
            </a:r>
            <a:r>
              <a:rPr lang="cs-CZ" dirty="0"/>
              <a:t>=f</a:t>
            </a:r>
          </a:p>
          <a:p>
            <a:r>
              <a:rPr lang="cs-CZ" dirty="0"/>
              <a:t>tg </a:t>
            </a:r>
            <a:r>
              <a:rPr lang="el-GR" dirty="0"/>
              <a:t>α</a:t>
            </a:r>
            <a:r>
              <a:rPr lang="cs-CZ" dirty="0"/>
              <a:t>=f</a:t>
            </a:r>
          </a:p>
          <a:p>
            <a:r>
              <a:rPr lang="cs-CZ" dirty="0" err="1"/>
              <a:t>arctg</a:t>
            </a:r>
            <a:r>
              <a:rPr lang="cs-CZ" dirty="0"/>
              <a:t> f=</a:t>
            </a:r>
            <a:r>
              <a:rPr lang="el-GR" dirty="0"/>
              <a:t> α</a:t>
            </a:r>
            <a:endParaRPr lang="cs-CZ" dirty="0"/>
          </a:p>
          <a:p>
            <a:r>
              <a:rPr lang="el-GR" b="1" dirty="0"/>
              <a:t>α</a:t>
            </a:r>
            <a:r>
              <a:rPr lang="cs-CZ" b="1" dirty="0"/>
              <a:t>=1,72˚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17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85800" y="228600"/>
            <a:ext cx="7824788" cy="1325563"/>
          </a:xfrm>
        </p:spPr>
        <p:txBody>
          <a:bodyPr/>
          <a:lstStyle/>
          <a:p>
            <a:pPr eaLnBrk="1" hangingPunct="1"/>
            <a:r>
              <a:rPr lang="cs-CZ" sz="3600" dirty="0"/>
              <a:t>Moment síly</a:t>
            </a:r>
            <a:endParaRPr lang="en-US" sz="3600" dirty="0"/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685800" y="1676400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914400" y="1524000"/>
            <a:ext cx="3733800" cy="609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Moment síly </a:t>
            </a:r>
            <a:r>
              <a:rPr lang="cs-CZ" sz="2400" b="1" dirty="0"/>
              <a:t>M </a:t>
            </a:r>
            <a:r>
              <a:rPr lang="cs-CZ" sz="2400" dirty="0"/>
              <a:t>uvádí tělesa do rotačního pohybu.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cs-CZ" sz="2400" dirty="0"/>
              <a:t>Moment síly je výsledkem síly působící na určitém rameni síly.</a:t>
            </a:r>
          </a:p>
          <a:p>
            <a:pPr>
              <a:spcBef>
                <a:spcPct val="50000"/>
              </a:spcBef>
            </a:pPr>
            <a:r>
              <a:rPr lang="cs-CZ" sz="2400" dirty="0"/>
              <a:t>M = F*d</a:t>
            </a:r>
          </a:p>
          <a:p>
            <a:pPr>
              <a:spcBef>
                <a:spcPct val="50000"/>
              </a:spcBef>
            </a:pPr>
            <a:r>
              <a:rPr lang="cs-CZ" sz="2400" dirty="0"/>
              <a:t>Vektorová veličina, vektor leží v ose otáčení</a:t>
            </a:r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1000" dirty="0"/>
          </a:p>
          <a:p>
            <a:pPr>
              <a:spcBef>
                <a:spcPct val="50000"/>
              </a:spcBef>
            </a:pPr>
            <a:endParaRPr lang="en-US" sz="10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19B6558-B102-4066-B98E-1EEF393439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9761" y="2420888"/>
            <a:ext cx="3086100" cy="29813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Moment síly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jízdě na kole je svalová síla dolních končetin optimálně využita, když výslednice působí v každém okamžiku ve směru tečny ke kruhové dráze, po které se pedál pohybuje. Cyklista působí silou o velikosti 150 N na pedál ve fázi, kdy je klika od vertikály pootočena o 45º. Jaký je rozdíl v jejím otáčivém účinku v případě, že má tato síla optimální směr a v případě, že tato síla směřuje přímo dolů rovnoběžně s vertikálou? Délka kliky je 15 cm.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E076AC-8C1E-4495-BD5E-DDA2CCFEE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01994"/>
            <a:ext cx="8229600" cy="5622606"/>
          </a:xfrm>
        </p:spPr>
        <p:txBody>
          <a:bodyPr/>
          <a:lstStyle/>
          <a:p>
            <a:r>
              <a:rPr lang="cs-CZ" dirty="0"/>
              <a:t>F=150N</a:t>
            </a:r>
          </a:p>
          <a:p>
            <a:r>
              <a:rPr lang="cs-CZ" dirty="0"/>
              <a:t>r=0,15m</a:t>
            </a:r>
          </a:p>
          <a:p>
            <a:r>
              <a:rPr lang="cs-CZ" dirty="0"/>
              <a:t>M=</a:t>
            </a:r>
            <a:r>
              <a:rPr lang="cs-CZ" dirty="0" err="1"/>
              <a:t>F.r</a:t>
            </a:r>
            <a:endParaRPr lang="cs-CZ" dirty="0"/>
          </a:p>
          <a:p>
            <a:r>
              <a:rPr lang="cs-CZ" dirty="0"/>
              <a:t>M1=F1.r=</a:t>
            </a:r>
            <a:r>
              <a:rPr lang="cs-CZ" dirty="0" err="1"/>
              <a:t>F.r</a:t>
            </a:r>
            <a:endParaRPr lang="cs-CZ" dirty="0"/>
          </a:p>
          <a:p>
            <a:r>
              <a:rPr lang="cs-CZ" dirty="0"/>
              <a:t>M2=F2.r2=</a:t>
            </a:r>
            <a:r>
              <a:rPr lang="cs-CZ" dirty="0" err="1"/>
              <a:t>F.r.cos</a:t>
            </a:r>
            <a:r>
              <a:rPr lang="cs-CZ" dirty="0"/>
              <a:t> </a:t>
            </a:r>
            <a:r>
              <a:rPr lang="el-GR" dirty="0"/>
              <a:t>α</a:t>
            </a:r>
            <a:r>
              <a:rPr lang="cs-CZ" dirty="0"/>
              <a:t> </a:t>
            </a:r>
          </a:p>
          <a:p>
            <a:r>
              <a:rPr lang="cs-CZ" dirty="0"/>
              <a:t>M1-M2=</a:t>
            </a:r>
            <a:r>
              <a:rPr lang="cs-CZ" dirty="0" err="1"/>
              <a:t>F.r-F.r.cos</a:t>
            </a:r>
            <a:r>
              <a:rPr lang="cs-CZ" dirty="0"/>
              <a:t> </a:t>
            </a:r>
            <a:r>
              <a:rPr lang="el-GR" dirty="0"/>
              <a:t>α</a:t>
            </a:r>
            <a:endParaRPr lang="cs-CZ" dirty="0"/>
          </a:p>
          <a:p>
            <a:r>
              <a:rPr lang="cs-CZ" dirty="0"/>
              <a:t>M1-M2=</a:t>
            </a:r>
            <a:r>
              <a:rPr lang="cs-CZ" dirty="0" err="1"/>
              <a:t>F.r</a:t>
            </a:r>
            <a:r>
              <a:rPr lang="cs-CZ" dirty="0"/>
              <a:t>(1-cos </a:t>
            </a:r>
            <a:r>
              <a:rPr lang="el-GR" dirty="0"/>
              <a:t>α</a:t>
            </a:r>
            <a:r>
              <a:rPr lang="cs-CZ" dirty="0"/>
              <a:t>)</a:t>
            </a:r>
          </a:p>
          <a:p>
            <a:r>
              <a:rPr lang="cs-CZ" dirty="0"/>
              <a:t>M1-M2=150.0,15.0,29Nm</a:t>
            </a:r>
          </a:p>
          <a:p>
            <a:r>
              <a:rPr lang="cs-CZ" dirty="0"/>
              <a:t>M1-M2=</a:t>
            </a:r>
            <a:r>
              <a:rPr lang="cs-CZ" b="1" dirty="0"/>
              <a:t>6,53Nm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D7F27C6-30A0-43A5-B2EC-9BA69791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2636" y="1340768"/>
            <a:ext cx="4589945" cy="4403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29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Momentová věta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Otáčivý účinek sil působících na tuhé těleso se navzájem ruší, je-li vektorový součet momentů všech sil vzhledem k dané ose nulový</a:t>
            </a:r>
          </a:p>
          <a:p>
            <a:endParaRPr lang="cs-CZ" dirty="0"/>
          </a:p>
        </p:txBody>
      </p:sp>
      <p:pic>
        <p:nvPicPr>
          <p:cNvPr id="4" name="Obrázek 3" descr="vzore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501008"/>
            <a:ext cx="3197324" cy="877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Kuželkář drží v ruce kouli o hmotnosti 7,2kg. Paže je ve svislé poloze, předloktí o hmotnosti 1kg ve vodorovné. Jakou silou musí v tomto případě působit biceps na předloktí? Úpon bicepsu je asi 4cm od loketního kloubu, těžiště předloktí 15cm a těžiště koule 33cm.</a:t>
            </a:r>
          </a:p>
          <a:p>
            <a:r>
              <a:rPr lang="cs-CZ" dirty="0"/>
              <a:t>m</a:t>
            </a:r>
            <a:r>
              <a:rPr lang="cs-CZ" baseline="-25000" dirty="0"/>
              <a:t>1</a:t>
            </a:r>
            <a:r>
              <a:rPr lang="cs-CZ" dirty="0"/>
              <a:t>=7,2kg</a:t>
            </a:r>
          </a:p>
          <a:p>
            <a:r>
              <a:rPr lang="cs-CZ" dirty="0"/>
              <a:t>m</a:t>
            </a:r>
            <a:r>
              <a:rPr lang="cs-CZ" baseline="-25000" dirty="0"/>
              <a:t>2</a:t>
            </a:r>
            <a:r>
              <a:rPr lang="cs-CZ" dirty="0"/>
              <a:t>=1kg</a:t>
            </a:r>
          </a:p>
          <a:p>
            <a:r>
              <a:rPr lang="cs-CZ" dirty="0"/>
              <a:t>d</a:t>
            </a:r>
            <a:r>
              <a:rPr lang="cs-CZ" baseline="-25000" dirty="0"/>
              <a:t>3</a:t>
            </a:r>
            <a:r>
              <a:rPr lang="cs-CZ" dirty="0"/>
              <a:t>=0,04m</a:t>
            </a:r>
          </a:p>
          <a:p>
            <a:r>
              <a:rPr lang="cs-CZ" dirty="0"/>
              <a:t>d</a:t>
            </a:r>
            <a:r>
              <a:rPr lang="cs-CZ" baseline="-25000" dirty="0"/>
              <a:t>2</a:t>
            </a:r>
            <a:r>
              <a:rPr lang="cs-CZ" dirty="0"/>
              <a:t>=0,15m</a:t>
            </a:r>
          </a:p>
          <a:p>
            <a:r>
              <a:rPr lang="cs-CZ" dirty="0"/>
              <a:t>d</a:t>
            </a:r>
            <a:r>
              <a:rPr lang="cs-CZ" baseline="-25000" dirty="0"/>
              <a:t>1</a:t>
            </a:r>
            <a:r>
              <a:rPr lang="cs-CZ" dirty="0"/>
              <a:t>=0,33m</a:t>
            </a:r>
          </a:p>
          <a:p>
            <a:r>
              <a:rPr lang="cs-CZ" dirty="0"/>
              <a:t>F=?</a:t>
            </a:r>
          </a:p>
          <a:p>
            <a:r>
              <a:rPr lang="cs-CZ" dirty="0"/>
              <a:t>M1+M2=M3</a:t>
            </a:r>
          </a:p>
          <a:p>
            <a:r>
              <a:rPr lang="cs-CZ" dirty="0"/>
              <a:t>m</a:t>
            </a:r>
            <a:r>
              <a:rPr lang="cs-CZ" baseline="-25000" dirty="0"/>
              <a:t>1</a:t>
            </a:r>
            <a:r>
              <a:rPr lang="cs-CZ" dirty="0"/>
              <a:t>gd</a:t>
            </a:r>
            <a:r>
              <a:rPr lang="cs-CZ" baseline="-25000" dirty="0"/>
              <a:t>1</a:t>
            </a:r>
            <a:r>
              <a:rPr lang="cs-CZ" dirty="0"/>
              <a:t> + m</a:t>
            </a:r>
            <a:r>
              <a:rPr lang="cs-CZ" baseline="-25000" dirty="0"/>
              <a:t>2</a:t>
            </a:r>
            <a:r>
              <a:rPr lang="cs-CZ" dirty="0"/>
              <a:t>gd</a:t>
            </a:r>
            <a:r>
              <a:rPr lang="cs-CZ" baseline="-25000" dirty="0"/>
              <a:t>2</a:t>
            </a:r>
            <a:r>
              <a:rPr lang="cs-CZ" dirty="0"/>
              <a:t> = Fd</a:t>
            </a:r>
            <a:r>
              <a:rPr lang="cs-CZ" baseline="-25000" dirty="0"/>
              <a:t>3</a:t>
            </a:r>
          </a:p>
          <a:p>
            <a:r>
              <a:rPr lang="cs-CZ" dirty="0"/>
              <a:t>F=(m</a:t>
            </a:r>
            <a:r>
              <a:rPr lang="cs-CZ" baseline="-25000" dirty="0"/>
              <a:t>1</a:t>
            </a:r>
            <a:r>
              <a:rPr lang="cs-CZ" dirty="0"/>
              <a:t>gd</a:t>
            </a:r>
            <a:r>
              <a:rPr lang="cs-CZ" baseline="-25000" dirty="0"/>
              <a:t>1</a:t>
            </a:r>
            <a:r>
              <a:rPr lang="cs-CZ" dirty="0"/>
              <a:t> + m</a:t>
            </a:r>
            <a:r>
              <a:rPr lang="cs-CZ" baseline="-25000" dirty="0"/>
              <a:t>2</a:t>
            </a:r>
            <a:r>
              <a:rPr lang="cs-CZ" dirty="0"/>
              <a:t>gd</a:t>
            </a:r>
            <a:r>
              <a:rPr lang="cs-CZ" baseline="-25000" dirty="0"/>
              <a:t>2</a:t>
            </a:r>
            <a:r>
              <a:rPr lang="cs-CZ" dirty="0"/>
              <a:t> )/d</a:t>
            </a:r>
            <a:r>
              <a:rPr lang="cs-CZ" baseline="-25000" dirty="0"/>
              <a:t>3</a:t>
            </a:r>
            <a:endParaRPr lang="cs-CZ" dirty="0"/>
          </a:p>
          <a:p>
            <a:r>
              <a:rPr lang="cs-CZ" dirty="0"/>
              <a:t>F= (23,76+1,5)/0,04N</a:t>
            </a:r>
          </a:p>
          <a:p>
            <a:r>
              <a:rPr lang="cs-CZ" b="1" dirty="0"/>
              <a:t>F=631,5N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7DE02EA-5545-4CB4-9542-086EAAC838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2420888"/>
            <a:ext cx="2152650" cy="3305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zachování hybnosti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hybnost p=</a:t>
            </a:r>
            <a:r>
              <a:rPr lang="cs-CZ" dirty="0" err="1"/>
              <a:t>m.v</a:t>
            </a:r>
            <a:endParaRPr lang="cs-CZ" dirty="0"/>
          </a:p>
          <a:p>
            <a:r>
              <a:rPr lang="cs-CZ" dirty="0"/>
              <a:t>Celková hybnost se vzájemným působením těles nemění</a:t>
            </a:r>
          </a:p>
          <a:p>
            <a:r>
              <a:rPr lang="cs-CZ" dirty="0"/>
              <a:t>m</a:t>
            </a:r>
            <a:r>
              <a:rPr lang="cs-CZ" baseline="-25000" dirty="0"/>
              <a:t>1</a:t>
            </a:r>
            <a:r>
              <a:rPr lang="cs-CZ" dirty="0"/>
              <a:t>v</a:t>
            </a:r>
            <a:r>
              <a:rPr lang="cs-CZ" baseline="-25000" dirty="0"/>
              <a:t>1</a:t>
            </a:r>
            <a:r>
              <a:rPr lang="cs-CZ" dirty="0"/>
              <a:t>+m</a:t>
            </a:r>
            <a:r>
              <a:rPr lang="cs-CZ" baseline="-25000" dirty="0"/>
              <a:t>2</a:t>
            </a:r>
            <a:r>
              <a:rPr lang="cs-CZ" dirty="0"/>
              <a:t>v</a:t>
            </a:r>
            <a:r>
              <a:rPr lang="cs-CZ" baseline="-25000" dirty="0"/>
              <a:t>2</a:t>
            </a:r>
            <a:r>
              <a:rPr lang="cs-CZ" dirty="0"/>
              <a:t> = </a:t>
            </a:r>
            <a:r>
              <a:rPr lang="cs-CZ" dirty="0" err="1"/>
              <a:t>konst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17092</TotalTime>
  <Words>1203</Words>
  <Application>Microsoft Office PowerPoint</Application>
  <PresentationFormat>Předvádění na obrazovce (4:3)</PresentationFormat>
  <Paragraphs>154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Calibri</vt:lpstr>
      <vt:lpstr>Cambria Math</vt:lpstr>
      <vt:lpstr>Constantia</vt:lpstr>
      <vt:lpstr>Wingdings</vt:lpstr>
      <vt:lpstr>Wingdings 2</vt:lpstr>
      <vt:lpstr>Tok</vt:lpstr>
      <vt:lpstr>Dynamika pokračování</vt:lpstr>
      <vt:lpstr>Sklon sjezdovky</vt:lpstr>
      <vt:lpstr>Prezentace aplikace PowerPoint</vt:lpstr>
      <vt:lpstr>Moment síly</vt:lpstr>
      <vt:lpstr>Moment síly</vt:lpstr>
      <vt:lpstr>Prezentace aplikace PowerPoint</vt:lpstr>
      <vt:lpstr>Momentová věta</vt:lpstr>
      <vt:lpstr>Prezentace aplikace PowerPoint</vt:lpstr>
      <vt:lpstr>Zákon zachování hybnosti</vt:lpstr>
      <vt:lpstr>Prezentace aplikace PowerPoint</vt:lpstr>
      <vt:lpstr>Dráhový účinek síly – práce</vt:lpstr>
      <vt:lpstr>Prezentace aplikace PowerPoint</vt:lpstr>
      <vt:lpstr>Mechanická energie</vt:lpstr>
      <vt:lpstr>Prezentace aplikace PowerPoint</vt:lpstr>
      <vt:lpstr>Prezentace aplikace PowerPoint</vt:lpstr>
      <vt:lpstr>Prezentace aplikace PowerPoint</vt:lpstr>
      <vt:lpstr>Prezentace aplikace PowerPoint</vt:lpstr>
      <vt:lpstr>koncentrace síly - tlak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a energie</dc:title>
  <dc:creator>k</dc:creator>
  <cp:lastModifiedBy>Katka</cp:lastModifiedBy>
  <cp:revision>33</cp:revision>
  <dcterms:created xsi:type="dcterms:W3CDTF">2015-03-11T17:42:36Z</dcterms:created>
  <dcterms:modified xsi:type="dcterms:W3CDTF">2021-01-15T15:17:21Z</dcterms:modified>
</cp:coreProperties>
</file>