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3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09" autoAdjust="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4D530-B603-4360-A5CA-487CCDD0917B}" type="datetimeFigureOut">
              <a:rPr lang="cs-CZ" smtClean="0"/>
              <a:pPr/>
              <a:t>08.10.2020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508916-A12C-46CD-83BB-E0CC111192B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ED7A0-C1C9-417C-BBD5-2EED4F4BCFA0}" type="datetimeFigureOut">
              <a:rPr lang="cs-CZ" smtClean="0"/>
              <a:pPr/>
              <a:t>08.10.2020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4023A-6CC0-4FBB-AD59-1C11D394E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ED7A0-C1C9-417C-BBD5-2EED4F4BCFA0}" type="datetimeFigureOut">
              <a:rPr lang="cs-CZ" smtClean="0"/>
              <a:pPr/>
              <a:t>08.10.2020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4023A-6CC0-4FBB-AD59-1C11D394E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ED7A0-C1C9-417C-BBD5-2EED4F4BCFA0}" type="datetimeFigureOut">
              <a:rPr lang="cs-CZ" smtClean="0"/>
              <a:pPr/>
              <a:t>08.10.2020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4023A-6CC0-4FBB-AD59-1C11D394E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ED7A0-C1C9-417C-BBD5-2EED4F4BCFA0}" type="datetimeFigureOut">
              <a:rPr lang="cs-CZ" smtClean="0"/>
              <a:pPr/>
              <a:t>08.10.2020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4023A-6CC0-4FBB-AD59-1C11D394E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ED7A0-C1C9-417C-BBD5-2EED4F4BCFA0}" type="datetimeFigureOut">
              <a:rPr lang="cs-CZ" smtClean="0"/>
              <a:pPr/>
              <a:t>08.10.2020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4023A-6CC0-4FBB-AD59-1C11D394E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ED7A0-C1C9-417C-BBD5-2EED4F4BCFA0}" type="datetimeFigureOut">
              <a:rPr lang="cs-CZ" smtClean="0"/>
              <a:pPr/>
              <a:t>08.10.2020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4023A-6CC0-4FBB-AD59-1C11D394E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ED7A0-C1C9-417C-BBD5-2EED4F4BCFA0}" type="datetimeFigureOut">
              <a:rPr lang="cs-CZ" smtClean="0"/>
              <a:pPr/>
              <a:t>08.10.2020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4023A-6CC0-4FBB-AD59-1C11D394E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ED7A0-C1C9-417C-BBD5-2EED4F4BCFA0}" type="datetimeFigureOut">
              <a:rPr lang="cs-CZ" smtClean="0"/>
              <a:pPr/>
              <a:t>08.10.2020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4023A-6CC0-4FBB-AD59-1C11D394E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ED7A0-C1C9-417C-BBD5-2EED4F4BCFA0}" type="datetimeFigureOut">
              <a:rPr lang="cs-CZ" smtClean="0"/>
              <a:pPr/>
              <a:t>08.10.2020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4023A-6CC0-4FBB-AD59-1C11D394E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ED7A0-C1C9-417C-BBD5-2EED4F4BCFA0}" type="datetimeFigureOut">
              <a:rPr lang="cs-CZ" smtClean="0"/>
              <a:pPr/>
              <a:t>08.10.2020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4023A-6CC0-4FBB-AD59-1C11D394E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ED7A0-C1C9-417C-BBD5-2EED4F4BCFA0}" type="datetimeFigureOut">
              <a:rPr lang="cs-CZ" smtClean="0"/>
              <a:pPr/>
              <a:t>08.10.2020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4023A-6CC0-4FBB-AD59-1C11D394E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ED7A0-C1C9-417C-BBD5-2EED4F4BCFA0}" type="datetimeFigureOut">
              <a:rPr lang="cs-CZ" smtClean="0"/>
              <a:pPr/>
              <a:t>08.10.2020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4023A-6CC0-4FBB-AD59-1C11D394E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rmela@fsps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2160240"/>
          </a:xfrm>
        </p:spPr>
        <p:txBody>
          <a:bodyPr/>
          <a:lstStyle/>
          <a:p>
            <a:r>
              <a:rPr lang="cs-CZ" dirty="0" smtClean="0"/>
              <a:t>Didaktika tělesné výchovy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708920"/>
            <a:ext cx="6400800" cy="292988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Mgr. Roman </a:t>
            </a:r>
            <a:r>
              <a:rPr lang="cs-CZ" dirty="0" err="1" smtClean="0"/>
              <a:t>Grmela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</a:p>
          <a:p>
            <a:r>
              <a:rPr lang="cs-CZ" dirty="0" smtClean="0"/>
              <a:t>Katedra podpory zdraví</a:t>
            </a:r>
          </a:p>
          <a:p>
            <a:r>
              <a:rPr lang="cs-CZ" dirty="0" err="1" smtClean="0">
                <a:hlinkClick r:id="rId2"/>
              </a:rPr>
              <a:t>grmela</a:t>
            </a:r>
            <a:r>
              <a:rPr lang="cs-CZ" dirty="0" smtClean="0">
                <a:hlinkClick r:id="rId2"/>
              </a:rPr>
              <a:t>@</a:t>
            </a:r>
            <a:r>
              <a:rPr lang="cs-CZ" dirty="0" err="1" smtClean="0">
                <a:hlinkClick r:id="rId2"/>
              </a:rPr>
              <a:t>fsps.muni.cz</a:t>
            </a:r>
            <a:endParaRPr lang="cs-CZ" dirty="0" smtClean="0"/>
          </a:p>
          <a:p>
            <a:r>
              <a:rPr lang="cs-CZ" dirty="0" smtClean="0"/>
              <a:t>Konzultační hodiny: Úterý: 8:30-9:30</a:t>
            </a:r>
          </a:p>
          <a:p>
            <a:r>
              <a:rPr lang="cs-CZ" dirty="0" smtClean="0"/>
              <a:t>MS </a:t>
            </a:r>
            <a:r>
              <a:rPr lang="cs-CZ" dirty="0" err="1" smtClean="0"/>
              <a:t>Teams</a:t>
            </a:r>
            <a:endParaRPr lang="cs-CZ" dirty="0" smtClean="0"/>
          </a:p>
          <a:p>
            <a:r>
              <a:rPr lang="cs-CZ" dirty="0" smtClean="0"/>
              <a:t>Písemný test (70% úspěšnost)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764704"/>
            <a:ext cx="777686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cs-CZ" sz="2400" b="1" dirty="0" smtClean="0"/>
              <a:t>Vzdělávací proces</a:t>
            </a:r>
          </a:p>
          <a:p>
            <a:pPr marL="457200" indent="-457200" algn="just"/>
            <a:endParaRPr lang="cs-CZ" sz="2400" b="1" u="sng" dirty="0" smtClean="0"/>
          </a:p>
          <a:p>
            <a:pPr marL="457200" indent="-457200" algn="just"/>
            <a:endParaRPr lang="cs-CZ" sz="2400" b="1" u="sng" dirty="0" smtClean="0"/>
          </a:p>
          <a:p>
            <a:pPr marL="457200" indent="-457200" algn="just"/>
            <a:endParaRPr lang="cs-CZ" sz="2400" b="1" u="sng" dirty="0" smtClean="0"/>
          </a:p>
          <a:p>
            <a:pPr marL="457200" indent="-457200" algn="just"/>
            <a:r>
              <a:rPr lang="cs-CZ" sz="2400" b="1" u="sng" dirty="0" smtClean="0"/>
              <a:t>1. Činnost žáka</a:t>
            </a:r>
          </a:p>
          <a:p>
            <a:pPr marL="457200" indent="-457200" algn="just"/>
            <a:r>
              <a:rPr lang="cs-CZ" sz="2400" b="1" dirty="0" smtClean="0"/>
              <a:t> </a:t>
            </a:r>
            <a:endParaRPr lang="cs-CZ" sz="2400" dirty="0" smtClean="0"/>
          </a:p>
          <a:p>
            <a:pPr algn="just"/>
            <a:endParaRPr lang="cs-CZ" sz="2400" dirty="0" smtClean="0"/>
          </a:p>
          <a:p>
            <a:pPr algn="just"/>
            <a:r>
              <a:rPr lang="cs-CZ" sz="2400" b="1" u="sng" dirty="0" smtClean="0"/>
              <a:t>2. Činnost učitele</a:t>
            </a:r>
          </a:p>
          <a:p>
            <a:pPr algn="just"/>
            <a:r>
              <a:rPr lang="cs-CZ" sz="2400" b="1" dirty="0" smtClean="0"/>
              <a:t> </a:t>
            </a:r>
            <a:endParaRPr lang="cs-CZ" sz="2400" dirty="0" smtClean="0"/>
          </a:p>
          <a:p>
            <a:pPr algn="just"/>
            <a:endParaRPr lang="cs-CZ" sz="2400" dirty="0" smtClean="0"/>
          </a:p>
          <a:p>
            <a:pPr algn="just"/>
            <a:r>
              <a:rPr lang="cs-CZ" sz="2400" b="1" u="sng" dirty="0" smtClean="0"/>
              <a:t>3. Podmínky</a:t>
            </a:r>
            <a:r>
              <a:rPr lang="cs-CZ" sz="2400" b="1" dirty="0" smtClean="0"/>
              <a:t> 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476672"/>
            <a:ext cx="784887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400" dirty="0" smtClean="0"/>
              <a:t>VNĚJŠÍ ČINITELÉ </a:t>
            </a:r>
          </a:p>
          <a:p>
            <a:pPr algn="just"/>
            <a:endParaRPr lang="cs-CZ" sz="2400" dirty="0" smtClean="0"/>
          </a:p>
          <a:p>
            <a:pPr algn="just"/>
            <a:endParaRPr lang="cs-CZ" sz="2400" dirty="0" smtClean="0"/>
          </a:p>
          <a:p>
            <a:pPr algn="just"/>
            <a:endParaRPr lang="cs-CZ" sz="2400" dirty="0" smtClean="0"/>
          </a:p>
          <a:p>
            <a:pPr algn="just">
              <a:buFont typeface="Arial" pitchFamily="34" charset="0"/>
              <a:buChar char="•"/>
            </a:pPr>
            <a:r>
              <a:rPr lang="cs-CZ" sz="2400" b="1" u="sng" dirty="0" smtClean="0"/>
              <a:t> Rodinná výchova </a:t>
            </a:r>
            <a:endParaRPr lang="cs-CZ" sz="2400" dirty="0" smtClean="0"/>
          </a:p>
          <a:p>
            <a:pPr algn="just"/>
            <a:endParaRPr lang="cs-CZ" sz="2400" dirty="0" smtClean="0"/>
          </a:p>
          <a:p>
            <a:pPr algn="just">
              <a:buFont typeface="Arial" pitchFamily="34" charset="0"/>
              <a:buChar char="•"/>
            </a:pPr>
            <a:r>
              <a:rPr lang="cs-CZ" sz="2400" b="1" u="sng" dirty="0" smtClean="0"/>
              <a:t> Masmédia </a:t>
            </a:r>
            <a:endParaRPr lang="cs-CZ" sz="2400" dirty="0" smtClean="0"/>
          </a:p>
          <a:p>
            <a:pPr algn="just"/>
            <a:endParaRPr lang="cs-CZ" sz="2400" dirty="0" smtClean="0"/>
          </a:p>
          <a:p>
            <a:pPr algn="just">
              <a:buFont typeface="Arial" pitchFamily="34" charset="0"/>
              <a:buChar char="•"/>
            </a:pPr>
            <a:r>
              <a:rPr lang="cs-CZ" sz="2400" b="1" u="sng" dirty="0" smtClean="0"/>
              <a:t> Trenéři, cvičitelé </a:t>
            </a:r>
            <a:endParaRPr lang="cs-CZ" sz="2400" dirty="0" smtClean="0"/>
          </a:p>
          <a:p>
            <a:pPr algn="just"/>
            <a:endParaRPr lang="cs-CZ" sz="2400" dirty="0" smtClean="0"/>
          </a:p>
          <a:p>
            <a:pPr algn="just">
              <a:buFont typeface="Arial" pitchFamily="34" charset="0"/>
              <a:buChar char="•"/>
            </a:pPr>
            <a:r>
              <a:rPr lang="cs-CZ" sz="2400" b="1" u="sng" dirty="0" smtClean="0"/>
              <a:t> Mezipředmětové vztahy </a:t>
            </a:r>
            <a:endParaRPr lang="cs-CZ" sz="2400" dirty="0" smtClean="0"/>
          </a:p>
          <a:p>
            <a:pPr algn="just"/>
            <a:endParaRPr lang="cs-CZ" sz="2400" dirty="0" smtClean="0"/>
          </a:p>
          <a:p>
            <a:pPr algn="just">
              <a:buFont typeface="Arial" pitchFamily="34" charset="0"/>
              <a:buChar char="•"/>
            </a:pPr>
            <a:r>
              <a:rPr lang="cs-CZ" sz="2400" b="1" u="sng" dirty="0" smtClean="0"/>
              <a:t> Lékaři – pediatři 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VYUČOVÁNÍ A UČENÍ V TV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b="1" i="1" dirty="0" smtClean="0"/>
              <a:t>proces osvojování</a:t>
            </a:r>
          </a:p>
          <a:p>
            <a:pPr algn="just"/>
            <a:r>
              <a:rPr lang="cs-CZ" sz="2400" b="1" i="1" dirty="0" smtClean="0"/>
              <a:t>zdokonalování</a:t>
            </a:r>
          </a:p>
          <a:p>
            <a:pPr algn="just"/>
            <a:r>
              <a:rPr lang="cs-CZ" sz="2400" b="1" i="1" dirty="0" smtClean="0"/>
              <a:t>upevňování pohybových návyků a dovedností</a:t>
            </a:r>
            <a:r>
              <a:rPr lang="cs-CZ" sz="2400" dirty="0" smtClean="0"/>
              <a:t> a </a:t>
            </a:r>
            <a:r>
              <a:rPr lang="cs-CZ" sz="2400" b="1" i="1" dirty="0" smtClean="0"/>
              <a:t>vědomostí</a:t>
            </a:r>
          </a:p>
          <a:p>
            <a:pPr algn="just">
              <a:buNone/>
            </a:pPr>
            <a:endParaRPr lang="cs-CZ" sz="2400" dirty="0" smtClean="0"/>
          </a:p>
          <a:p>
            <a:pPr algn="just"/>
            <a:r>
              <a:rPr lang="cs-CZ" sz="2400" b="1" u="sng" dirty="0" smtClean="0"/>
              <a:t>Pohybový návyk </a:t>
            </a:r>
            <a:endParaRPr lang="cs-CZ" sz="2400" dirty="0" smtClean="0"/>
          </a:p>
          <a:p>
            <a:pPr algn="just"/>
            <a:endParaRPr lang="cs-CZ" sz="2400" dirty="0" smtClean="0"/>
          </a:p>
          <a:p>
            <a:pPr algn="just"/>
            <a:r>
              <a:rPr lang="cs-CZ" sz="2400" b="1" u="sng" dirty="0" smtClean="0"/>
              <a:t>Pohybová dovednost</a:t>
            </a:r>
            <a:endParaRPr lang="cs-CZ" sz="2400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755576" y="2348880"/>
            <a:ext cx="75608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 algn="just">
              <a:buFont typeface="Arial" pitchFamily="34" charset="0"/>
              <a:buChar char="•"/>
            </a:pPr>
            <a:r>
              <a:rPr lang="cs-CZ" sz="2400" b="1" u="sng" dirty="0" smtClean="0"/>
              <a:t>Vědomosti</a:t>
            </a:r>
          </a:p>
          <a:p>
            <a:pPr marL="914400" lvl="1" indent="-457200" algn="just">
              <a:buFont typeface="Arial" pitchFamily="34" charset="0"/>
              <a:buChar char="•"/>
            </a:pPr>
            <a:endParaRPr lang="cs-CZ" sz="2400" b="1" u="sng" dirty="0" smtClean="0"/>
          </a:p>
          <a:p>
            <a:pPr marL="914400" lvl="1" indent="-457200" algn="just"/>
            <a:r>
              <a:rPr lang="cs-CZ" sz="2400" u="sng" dirty="0" smtClean="0"/>
              <a:t> </a:t>
            </a:r>
            <a:endParaRPr lang="cs-CZ" sz="2400" dirty="0" smtClean="0"/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cs-CZ" sz="2400" b="1" u="sng" dirty="0" smtClean="0"/>
              <a:t>Motorické učení </a:t>
            </a:r>
            <a:endParaRPr lang="cs-CZ" sz="2400" dirty="0" smtClean="0"/>
          </a:p>
          <a:p>
            <a:pPr marL="914400" lvl="1" indent="-457200"/>
            <a:endParaRPr lang="cs-CZ" sz="2400" dirty="0"/>
          </a:p>
        </p:txBody>
      </p:sp>
      <p:sp>
        <p:nvSpPr>
          <p:cNvPr id="3" name="Obdélník 2"/>
          <p:cNvSpPr/>
          <p:nvPr/>
        </p:nvSpPr>
        <p:spPr>
          <a:xfrm>
            <a:off x="2286000" y="548681"/>
            <a:ext cx="457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/>
              <a:t>VYUČOVÁNÍ A UČENÍ V TV</a:t>
            </a:r>
            <a:br>
              <a:rPr lang="cs-CZ" sz="3200" dirty="0" smtClean="0"/>
            </a:b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 smtClean="0"/>
              <a:t>Pedagogické aspekty motorického učení: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 algn="just">
              <a:buNone/>
            </a:pPr>
            <a:endParaRPr lang="cs-CZ" sz="2400" b="1" u="sng" dirty="0" smtClean="0"/>
          </a:p>
          <a:p>
            <a:pPr marL="514350" lvl="0" indent="-514350" algn="just">
              <a:buNone/>
            </a:pPr>
            <a:endParaRPr lang="cs-CZ" sz="2400" b="1" u="sng" dirty="0" smtClean="0"/>
          </a:p>
          <a:p>
            <a:pPr marL="514350" lvl="0" indent="-514350" algn="just">
              <a:buNone/>
            </a:pPr>
            <a:r>
              <a:rPr lang="cs-CZ" sz="2400" b="1" u="sng" dirty="0" smtClean="0"/>
              <a:t>1. Motivační předpoklady</a:t>
            </a:r>
          </a:p>
          <a:p>
            <a:pPr marL="514350" lvl="0" indent="-514350" algn="just">
              <a:buNone/>
            </a:pPr>
            <a:r>
              <a:rPr lang="cs-CZ" sz="2400" b="1" u="sng" dirty="0" smtClean="0"/>
              <a:t> </a:t>
            </a:r>
            <a:endParaRPr lang="cs-CZ" sz="2400" dirty="0" smtClean="0"/>
          </a:p>
          <a:p>
            <a:pPr marL="514350" lvl="0" indent="-514350" algn="just">
              <a:buNone/>
            </a:pPr>
            <a:r>
              <a:rPr lang="cs-CZ" sz="2400" b="1" u="sng" dirty="0" smtClean="0"/>
              <a:t>2. Pohybové předpoklady</a:t>
            </a:r>
          </a:p>
          <a:p>
            <a:pPr marL="514350" lvl="0" indent="-514350" algn="just">
              <a:buNone/>
            </a:pPr>
            <a:r>
              <a:rPr lang="cs-CZ" sz="2400" b="1" u="sng" dirty="0" smtClean="0"/>
              <a:t> </a:t>
            </a:r>
            <a:endParaRPr lang="cs-CZ" sz="2400" dirty="0" smtClean="0"/>
          </a:p>
          <a:p>
            <a:pPr marL="514350" indent="-514350" algn="just">
              <a:buNone/>
            </a:pPr>
            <a:r>
              <a:rPr lang="cs-CZ" sz="2400" b="1" u="sng" dirty="0" smtClean="0"/>
              <a:t>3. Cíl vyučování </a:t>
            </a:r>
            <a:endParaRPr lang="cs-CZ" sz="2400" dirty="0" smtClean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332656"/>
            <a:ext cx="792088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+mj-lt"/>
              <a:buAutoNum type="arabicPeriod" startAt="4"/>
            </a:pPr>
            <a:r>
              <a:rPr lang="cs-CZ" sz="2400" b="1" u="sng" dirty="0" smtClean="0"/>
              <a:t>Stimulace</a:t>
            </a:r>
          </a:p>
          <a:p>
            <a:pPr marL="342900" lvl="0" indent="-342900" algn="just">
              <a:buFont typeface="+mj-lt"/>
              <a:buAutoNum type="arabicPeriod" startAt="4"/>
            </a:pPr>
            <a:endParaRPr lang="cs-CZ" sz="2400" dirty="0" smtClean="0"/>
          </a:p>
          <a:p>
            <a:pPr marL="342900" lvl="0" indent="-342900" algn="just">
              <a:buFont typeface="+mj-lt"/>
              <a:buAutoNum type="arabicPeriod" startAt="4"/>
            </a:pPr>
            <a:r>
              <a:rPr lang="cs-CZ" sz="2400" b="1" u="sng" dirty="0" smtClean="0"/>
              <a:t>Percepce a prezentace úkolů</a:t>
            </a:r>
          </a:p>
          <a:p>
            <a:pPr marL="342900" lvl="0" indent="-342900" algn="just"/>
            <a:endParaRPr lang="cs-CZ" sz="2400" dirty="0" smtClean="0"/>
          </a:p>
          <a:p>
            <a:pPr marL="342900" lvl="0" indent="-342900" algn="just"/>
            <a:r>
              <a:rPr lang="cs-CZ" sz="2400" b="1" u="sng" dirty="0" smtClean="0"/>
              <a:t>6. Zpevňování a retence</a:t>
            </a:r>
          </a:p>
          <a:p>
            <a:pPr marL="342900" lvl="0" indent="-342900" algn="just"/>
            <a:endParaRPr lang="cs-CZ" sz="2400" b="1" u="sng" dirty="0" smtClean="0"/>
          </a:p>
          <a:p>
            <a:pPr marL="342900" indent="-342900" algn="just"/>
            <a:r>
              <a:rPr lang="cs-CZ" sz="2400" b="1" u="sng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7. Integrace</a:t>
            </a:r>
            <a:r>
              <a:rPr lang="cs-CZ" sz="2400" u="sng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cs-CZ" sz="24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lvl="0" indent="-342900" algn="just"/>
            <a:endParaRPr lang="cs-CZ" sz="2400" b="1" u="sng" dirty="0" smtClean="0"/>
          </a:p>
          <a:p>
            <a:pPr marL="342900" lvl="0" indent="-342900" algn="just"/>
            <a:r>
              <a:rPr lang="cs-CZ" sz="2400" dirty="0" smtClean="0"/>
              <a:t>Ideomotorický trénink</a:t>
            </a:r>
          </a:p>
          <a:p>
            <a:pPr marL="342900" lvl="0" indent="-342900" algn="just"/>
            <a:r>
              <a:rPr lang="cs-CZ" sz="2400" dirty="0" smtClean="0"/>
              <a:t>Reminiscence</a:t>
            </a:r>
          </a:p>
          <a:p>
            <a:pPr marL="342900" lvl="0" indent="-342900" algn="just"/>
            <a:r>
              <a:rPr lang="cs-CZ" sz="2400" dirty="0" smtClean="0"/>
              <a:t>Transfer</a:t>
            </a:r>
          </a:p>
          <a:p>
            <a:pPr marL="342900" lvl="0" indent="-342900" algn="just"/>
            <a:r>
              <a:rPr lang="cs-CZ" sz="2400" dirty="0" smtClean="0"/>
              <a:t>Interference</a:t>
            </a:r>
          </a:p>
          <a:p>
            <a:pPr marL="342900" lvl="0" indent="-342900" algn="just"/>
            <a:r>
              <a:rPr lang="cs-CZ" sz="2400" dirty="0" smtClean="0"/>
              <a:t>Plató dovednosti</a:t>
            </a:r>
          </a:p>
          <a:p>
            <a:pPr marL="342900" lvl="0" indent="-342900" algn="just"/>
            <a:r>
              <a:rPr lang="cs-CZ" sz="2400" dirty="0" smtClean="0"/>
              <a:t> </a:t>
            </a:r>
          </a:p>
          <a:p>
            <a:pPr marL="342900" lvl="0" indent="-342900" algn="just"/>
            <a:endParaRPr lang="cs-CZ" sz="2400" dirty="0" smtClean="0"/>
          </a:p>
          <a:p>
            <a:pPr lvl="0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FÁZE MOTORICKÉHO UČENÍ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sz="2400" dirty="0" smtClean="0"/>
              <a:t>V procesu učení lze vymezit tři až čtyři fáze:</a:t>
            </a:r>
          </a:p>
          <a:p>
            <a:pPr lvl="0" algn="just">
              <a:buNone/>
            </a:pPr>
            <a:endParaRPr lang="cs-CZ" sz="2400" dirty="0" smtClean="0"/>
          </a:p>
          <a:p>
            <a:pPr marL="514350" lvl="0" indent="-514350" algn="just">
              <a:buNone/>
            </a:pPr>
            <a:r>
              <a:rPr lang="cs-CZ" sz="2400" b="1" dirty="0" smtClean="0"/>
              <a:t>seznámení</a:t>
            </a:r>
            <a:r>
              <a:rPr lang="cs-CZ" sz="2400" dirty="0" smtClean="0"/>
              <a:t> – </a:t>
            </a:r>
            <a:r>
              <a:rPr lang="cs-CZ" sz="2400" b="1" dirty="0" smtClean="0"/>
              <a:t>první pokusy</a:t>
            </a:r>
          </a:p>
          <a:p>
            <a:pPr marL="514350" lvl="0" indent="-514350" algn="just">
              <a:buNone/>
            </a:pPr>
            <a:endParaRPr lang="cs-CZ" sz="2400" b="1" dirty="0" smtClean="0"/>
          </a:p>
          <a:p>
            <a:pPr marL="514350" lvl="0" indent="-514350" algn="just">
              <a:buNone/>
            </a:pPr>
            <a:r>
              <a:rPr lang="cs-CZ" sz="2400" b="1" dirty="0" smtClean="0"/>
              <a:t>nekoordinovanost, souhyby</a:t>
            </a:r>
          </a:p>
          <a:p>
            <a:pPr marL="514350" lvl="0" indent="-514350" algn="just">
              <a:buNone/>
            </a:pPr>
            <a:endParaRPr lang="cs-CZ" sz="2400" b="1" u="sng" dirty="0" smtClean="0"/>
          </a:p>
          <a:p>
            <a:pPr marL="514350" lvl="0" indent="-514350" algn="ctr">
              <a:buNone/>
            </a:pPr>
            <a:r>
              <a:rPr lang="cs-CZ" sz="4000" b="1" u="sng" dirty="0" smtClean="0">
                <a:solidFill>
                  <a:srgbClr val="FF0000"/>
                </a:solidFill>
              </a:rPr>
              <a:t>GENERALIZACE</a:t>
            </a:r>
            <a:endParaRPr lang="cs-CZ" sz="4000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39552" y="764704"/>
            <a:ext cx="784887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 startAt="2"/>
            </a:pPr>
            <a:r>
              <a:rPr lang="cs-CZ" sz="2400" b="1" dirty="0" smtClean="0"/>
              <a:t>NÁCVIK A OPAKOVÁNÍ</a:t>
            </a:r>
            <a:endParaRPr lang="cs-CZ" sz="2400" dirty="0" smtClean="0"/>
          </a:p>
          <a:p>
            <a:pPr marL="457200" indent="-457200" algn="just"/>
            <a:r>
              <a:rPr lang="cs-CZ" sz="2400" b="1" dirty="0" smtClean="0"/>
              <a:t>       zpevňování, hrubě zvládnutý pohyb</a:t>
            </a:r>
          </a:p>
          <a:p>
            <a:pPr marL="457200" indent="-457200" algn="just"/>
            <a:endParaRPr lang="cs-CZ" sz="2400" b="1" u="sng" dirty="0" smtClean="0"/>
          </a:p>
          <a:p>
            <a:pPr marL="457200" indent="-457200" algn="ctr"/>
            <a:r>
              <a:rPr lang="cs-CZ" sz="4000" b="1" u="sng" dirty="0" smtClean="0">
                <a:solidFill>
                  <a:srgbClr val="FF0000"/>
                </a:solidFill>
              </a:rPr>
              <a:t>DIFERENCIACE</a:t>
            </a:r>
          </a:p>
          <a:p>
            <a:pPr marL="457200" indent="-457200" algn="just"/>
            <a:endParaRPr lang="cs-CZ" sz="2400" b="1" u="sng" dirty="0" smtClean="0"/>
          </a:p>
          <a:p>
            <a:pPr marL="457200" indent="-457200" algn="just"/>
            <a:r>
              <a:rPr lang="cs-CZ" sz="2400" b="1" dirty="0" smtClean="0"/>
              <a:t>monotónní charakter</a:t>
            </a:r>
          </a:p>
          <a:p>
            <a:pPr marL="457200" indent="-457200" algn="just"/>
            <a:endParaRPr lang="cs-CZ" sz="2400" b="1" dirty="0" smtClean="0"/>
          </a:p>
          <a:p>
            <a:pPr marL="457200" indent="-457200" algn="just"/>
            <a:r>
              <a:rPr lang="cs-CZ" sz="2400" b="1" dirty="0" smtClean="0"/>
              <a:t>křečovitost</a:t>
            </a:r>
          </a:p>
          <a:p>
            <a:pPr marL="457200" indent="-457200" algn="just"/>
            <a:endParaRPr lang="cs-CZ" sz="2400" b="1" dirty="0" smtClean="0"/>
          </a:p>
          <a:p>
            <a:pPr marL="457200" indent="-457200" algn="just"/>
            <a:r>
              <a:rPr lang="cs-CZ" sz="2400" b="1" dirty="0" smtClean="0"/>
              <a:t>nekoordinovanost</a:t>
            </a:r>
            <a:endParaRPr lang="cs-CZ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764704"/>
            <a:ext cx="770485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/>
            <a:endParaRPr lang="cs-CZ" sz="2400" dirty="0" smtClean="0"/>
          </a:p>
          <a:p>
            <a:pPr marL="457200" lvl="0" indent="-457200" algn="ctr"/>
            <a:r>
              <a:rPr lang="cs-CZ" sz="2400" dirty="0" smtClean="0"/>
              <a:t> </a:t>
            </a:r>
            <a:r>
              <a:rPr lang="cs-CZ" sz="2400" b="1" dirty="0" smtClean="0"/>
              <a:t>zdokonalování pohybových dovedností</a:t>
            </a:r>
            <a:endParaRPr lang="cs-CZ" sz="2400" dirty="0" smtClean="0"/>
          </a:p>
          <a:p>
            <a:pPr marL="457200" lvl="0" indent="-457200" algn="just"/>
            <a:endParaRPr lang="cs-CZ" sz="2400" dirty="0" smtClean="0"/>
          </a:p>
          <a:p>
            <a:pPr marL="457200" lvl="0" indent="-457200" algn="ctr"/>
            <a:r>
              <a:rPr lang="cs-CZ" sz="4000" b="1" u="sng" dirty="0" smtClean="0">
                <a:solidFill>
                  <a:srgbClr val="FF0000"/>
                </a:solidFill>
              </a:rPr>
              <a:t>AUTOMATIZACE</a:t>
            </a:r>
            <a:r>
              <a:rPr lang="cs-CZ" sz="4000" b="1" dirty="0" smtClean="0">
                <a:solidFill>
                  <a:srgbClr val="FF0000"/>
                </a:solidFill>
              </a:rPr>
              <a:t> </a:t>
            </a:r>
          </a:p>
          <a:p>
            <a:pPr marL="457200" lvl="0" indent="-457200" algn="just"/>
            <a:endParaRPr lang="cs-CZ" sz="2400" dirty="0" smtClean="0"/>
          </a:p>
          <a:p>
            <a:pPr marL="457200" lvl="0" indent="-457200" algn="just"/>
            <a:r>
              <a:rPr lang="cs-CZ" sz="2400" b="1" dirty="0" smtClean="0"/>
              <a:t>koordinované pohyby</a:t>
            </a:r>
          </a:p>
          <a:p>
            <a:pPr marL="457200" lvl="0" indent="-457200" algn="just"/>
            <a:endParaRPr lang="cs-CZ" sz="2400" b="1" dirty="0" smtClean="0"/>
          </a:p>
          <a:p>
            <a:pPr marL="457200" lvl="0" indent="-457200" algn="just"/>
            <a:endParaRPr lang="cs-CZ" sz="2400" b="1" dirty="0" smtClean="0"/>
          </a:p>
          <a:p>
            <a:pPr marL="457200" lvl="0" indent="-457200" algn="just"/>
            <a:r>
              <a:rPr lang="cs-CZ" sz="2400" b="1" dirty="0" smtClean="0"/>
              <a:t>automatismus</a:t>
            </a:r>
          </a:p>
          <a:p>
            <a:pPr marL="457200" lvl="0" indent="-457200" algn="just"/>
            <a:endParaRPr lang="cs-CZ" sz="2400" b="1" dirty="0" smtClean="0"/>
          </a:p>
          <a:p>
            <a:pPr marL="457200" lvl="0" indent="-457200" algn="just"/>
            <a:endParaRPr lang="cs-CZ" sz="2400" b="1" dirty="0" smtClean="0"/>
          </a:p>
          <a:p>
            <a:pPr marL="457200" lvl="0" indent="-457200" algn="just"/>
            <a:r>
              <a:rPr lang="cs-CZ" sz="2400" b="1" dirty="0" smtClean="0"/>
              <a:t>nevyžadují soustředěnou pozornost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836712"/>
            <a:ext cx="7704856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/>
            <a:r>
              <a:rPr lang="cs-CZ" sz="2400" b="1" dirty="0" smtClean="0"/>
              <a:t>Čtvrtá fáze MU</a:t>
            </a:r>
          </a:p>
          <a:p>
            <a:pPr marL="457200" lvl="0" indent="-457200" algn="just"/>
            <a:endParaRPr lang="cs-CZ" sz="2400" b="1" dirty="0" smtClean="0"/>
          </a:p>
          <a:p>
            <a:pPr marL="457200" lvl="0" indent="-457200" algn="just"/>
            <a:r>
              <a:rPr lang="cs-CZ" sz="2400" b="1" dirty="0" smtClean="0"/>
              <a:t>??</a:t>
            </a:r>
          </a:p>
          <a:p>
            <a:pPr marL="457200" lvl="0" indent="-457200" algn="just"/>
            <a:endParaRPr lang="cs-CZ" sz="2400" b="1" dirty="0" smtClean="0"/>
          </a:p>
          <a:p>
            <a:pPr marL="457200" lvl="0" indent="-457200" algn="ctr"/>
            <a:r>
              <a:rPr lang="cs-CZ" sz="4000" b="1" u="sng" dirty="0" smtClean="0">
                <a:solidFill>
                  <a:srgbClr val="FF0000"/>
                </a:solidFill>
              </a:rPr>
              <a:t>Kreativita</a:t>
            </a:r>
          </a:p>
          <a:p>
            <a:pPr marL="457200" lvl="0" indent="-457200" algn="just"/>
            <a:endParaRPr lang="cs-CZ" sz="2400" b="1" dirty="0" smtClean="0"/>
          </a:p>
          <a:p>
            <a:pPr marL="457200" lvl="0" indent="-457200" algn="just"/>
            <a:endParaRPr lang="cs-CZ" sz="2400" b="1" dirty="0" smtClean="0"/>
          </a:p>
          <a:p>
            <a:pPr marL="457200" lvl="0" indent="-457200" algn="just"/>
            <a:endParaRPr lang="cs-CZ" sz="2400" b="1" dirty="0" smtClean="0"/>
          </a:p>
          <a:p>
            <a:pPr marL="457200" lvl="0" indent="-457200" algn="just"/>
            <a:r>
              <a:rPr lang="cs-CZ" sz="2400" b="1" dirty="0" smtClean="0"/>
              <a:t>Osobní styl</a:t>
            </a:r>
          </a:p>
          <a:p>
            <a:pPr marL="457200" lvl="0" indent="-457200" algn="just"/>
            <a:endParaRPr lang="cs-CZ" sz="2400" dirty="0" smtClean="0"/>
          </a:p>
          <a:p>
            <a:pPr marL="457200" lvl="0" indent="-457200" algn="just"/>
            <a:endParaRPr lang="cs-CZ" sz="2400" dirty="0" smtClean="0"/>
          </a:p>
          <a:p>
            <a:pPr marL="457200" lvl="0" indent="-457200" algn="just"/>
            <a:endParaRPr lang="cs-CZ" sz="2400" dirty="0" smtClean="0"/>
          </a:p>
          <a:p>
            <a:pPr marL="457200" lvl="0" indent="-457200" algn="just"/>
            <a:r>
              <a:rPr lang="cs-CZ" sz="2400" dirty="0" smtClean="0"/>
              <a:t> 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Tělesná výchova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cs-CZ" sz="2400" b="1" dirty="0" smtClean="0"/>
              <a:t>tělesný </a:t>
            </a:r>
            <a:r>
              <a:rPr lang="cs-CZ" sz="2400" b="1" dirty="0"/>
              <a:t>a pohybový </a:t>
            </a:r>
            <a:r>
              <a:rPr lang="cs-CZ" sz="2400" b="1" dirty="0" smtClean="0"/>
              <a:t>vývoj</a:t>
            </a:r>
          </a:p>
          <a:p>
            <a:pPr algn="just">
              <a:buNone/>
            </a:pPr>
            <a:endParaRPr lang="cs-CZ" sz="2400" dirty="0"/>
          </a:p>
          <a:p>
            <a:pPr algn="just">
              <a:buNone/>
            </a:pPr>
            <a:r>
              <a:rPr lang="cs-CZ" sz="2400" b="1" dirty="0" smtClean="0"/>
              <a:t>upevňování zdraví</a:t>
            </a:r>
          </a:p>
          <a:p>
            <a:pPr algn="just">
              <a:buNone/>
            </a:pPr>
            <a:endParaRPr lang="cs-CZ" sz="2400" dirty="0" smtClean="0"/>
          </a:p>
          <a:p>
            <a:pPr algn="just">
              <a:buNone/>
            </a:pPr>
            <a:r>
              <a:rPr lang="cs-CZ" sz="2400" b="1" dirty="0" smtClean="0"/>
              <a:t>zvyšování </a:t>
            </a:r>
            <a:r>
              <a:rPr lang="cs-CZ" sz="2400" b="1" dirty="0"/>
              <a:t>tělesné </a:t>
            </a:r>
            <a:r>
              <a:rPr lang="cs-CZ" sz="2400" b="1" dirty="0" smtClean="0"/>
              <a:t>zdatnosti</a:t>
            </a:r>
          </a:p>
          <a:p>
            <a:pPr algn="just">
              <a:buNone/>
            </a:pPr>
            <a:endParaRPr lang="cs-CZ" sz="2400" b="1" dirty="0" smtClean="0"/>
          </a:p>
          <a:p>
            <a:pPr algn="just">
              <a:buNone/>
            </a:pPr>
            <a:r>
              <a:rPr lang="cs-CZ" sz="2400" b="1" dirty="0" smtClean="0"/>
              <a:t>pohybové </a:t>
            </a:r>
            <a:r>
              <a:rPr lang="cs-CZ" sz="2400" b="1" dirty="0" smtClean="0"/>
              <a:t>výkonnosti</a:t>
            </a:r>
          </a:p>
          <a:p>
            <a:pPr algn="just">
              <a:buNone/>
            </a:pPr>
            <a:endParaRPr lang="cs-CZ" sz="2400" dirty="0" smtClean="0"/>
          </a:p>
          <a:p>
            <a:pPr algn="just">
              <a:buNone/>
            </a:pPr>
            <a:r>
              <a:rPr lang="cs-CZ" sz="2400" b="1" dirty="0" smtClean="0"/>
              <a:t>tělovýchovného vzdělávání</a:t>
            </a:r>
          </a:p>
          <a:p>
            <a:pPr algn="just">
              <a:buNone/>
            </a:pPr>
            <a:endParaRPr lang="cs-CZ" sz="2400" dirty="0" smtClean="0"/>
          </a:p>
          <a:p>
            <a:pPr algn="just">
              <a:buNone/>
            </a:pPr>
            <a:r>
              <a:rPr lang="cs-CZ" sz="2400" b="1" dirty="0" smtClean="0"/>
              <a:t>trvalý kladný vztah k</a:t>
            </a:r>
            <a:r>
              <a:rPr lang="cs-CZ" sz="2400" b="1" dirty="0"/>
              <a:t> pohybové </a:t>
            </a:r>
            <a:r>
              <a:rPr lang="cs-CZ" sz="2400" b="1" dirty="0" smtClean="0"/>
              <a:t>aktivitě</a:t>
            </a:r>
            <a:endParaRPr lang="cs-CZ" sz="2400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struktura TV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r>
              <a:rPr lang="cs-CZ" sz="2400" b="1" dirty="0" smtClean="0"/>
              <a:t>Základní TV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Rekreační TV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Zdravotní TV</a:t>
            </a:r>
            <a:endParaRPr lang="cs-CZ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TV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cs-CZ" sz="2400" b="1" dirty="0" smtClean="0"/>
          </a:p>
          <a:p>
            <a:pPr algn="just">
              <a:buNone/>
            </a:pPr>
            <a:endParaRPr lang="cs-CZ" sz="2400" b="1" dirty="0" smtClean="0"/>
          </a:p>
          <a:p>
            <a:pPr algn="just"/>
            <a:r>
              <a:rPr lang="cs-CZ" sz="2400" b="1" dirty="0" smtClean="0"/>
              <a:t>tělesný rozvoj</a:t>
            </a:r>
          </a:p>
          <a:p>
            <a:pPr algn="just"/>
            <a:endParaRPr lang="cs-CZ" sz="2400" dirty="0" smtClean="0"/>
          </a:p>
          <a:p>
            <a:pPr algn="just"/>
            <a:r>
              <a:rPr lang="cs-CZ" sz="2400" b="1" dirty="0" smtClean="0"/>
              <a:t>tělovýchovné vzdělání</a:t>
            </a:r>
          </a:p>
          <a:p>
            <a:pPr algn="just"/>
            <a:endParaRPr lang="cs-CZ" sz="2400" b="1" dirty="0" smtClean="0"/>
          </a:p>
          <a:p>
            <a:pPr algn="just"/>
            <a:r>
              <a:rPr lang="cs-CZ" sz="2400" b="1" dirty="0" smtClean="0"/>
              <a:t>školní tělesná výchova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Rekreační TV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sz="2400" b="1" dirty="0" smtClean="0"/>
              <a:t>tělesná zdatnost</a:t>
            </a:r>
          </a:p>
          <a:p>
            <a:pPr algn="just"/>
            <a:endParaRPr lang="cs-CZ" sz="2400" b="1" dirty="0"/>
          </a:p>
          <a:p>
            <a:pPr algn="just"/>
            <a:r>
              <a:rPr lang="cs-CZ" sz="2400" b="1" dirty="0" smtClean="0"/>
              <a:t>pohybová výkonnost</a:t>
            </a:r>
          </a:p>
          <a:p>
            <a:pPr algn="just"/>
            <a:endParaRPr lang="cs-CZ" sz="2400" b="1" dirty="0" smtClean="0"/>
          </a:p>
          <a:p>
            <a:pPr algn="just"/>
            <a:r>
              <a:rPr lang="cs-CZ" sz="2400" b="1" dirty="0" smtClean="0"/>
              <a:t>aktivní odpočinek</a:t>
            </a:r>
          </a:p>
          <a:p>
            <a:pPr algn="just"/>
            <a:endParaRPr lang="cs-CZ" sz="2400" b="1" dirty="0" smtClean="0"/>
          </a:p>
          <a:p>
            <a:pPr algn="just"/>
            <a:r>
              <a:rPr lang="cs-CZ" sz="2400" b="1" dirty="0" smtClean="0"/>
              <a:t>zábava (především </a:t>
            </a:r>
            <a:r>
              <a:rPr lang="cs-CZ" sz="2400" b="1" dirty="0"/>
              <a:t>dospělým </a:t>
            </a:r>
            <a:r>
              <a:rPr lang="cs-CZ" sz="2400" b="1" dirty="0" smtClean="0"/>
              <a:t>jedincům)</a:t>
            </a:r>
          </a:p>
          <a:p>
            <a:pPr algn="just"/>
            <a:endParaRPr lang="cs-CZ" sz="2400" b="1" dirty="0" smtClean="0"/>
          </a:p>
          <a:p>
            <a:pPr algn="just"/>
            <a:r>
              <a:rPr lang="cs-CZ" sz="2400" b="1" dirty="0" smtClean="0"/>
              <a:t>v</a:t>
            </a:r>
            <a:r>
              <a:rPr lang="cs-CZ" sz="2400" b="1" dirty="0"/>
              <a:t> zájmových formách </a:t>
            </a:r>
            <a:r>
              <a:rPr lang="cs-CZ" sz="2400" b="1" dirty="0" smtClean="0"/>
              <a:t>TV na </a:t>
            </a:r>
            <a:r>
              <a:rPr lang="cs-CZ" sz="2400" b="1" dirty="0"/>
              <a:t>škole i mimo </a:t>
            </a:r>
            <a:r>
              <a:rPr lang="cs-CZ" sz="2400" b="1" dirty="0" smtClean="0"/>
              <a:t>školu</a:t>
            </a:r>
          </a:p>
          <a:p>
            <a:pPr algn="just"/>
            <a:endParaRPr lang="cs-CZ" sz="2400" b="1" dirty="0" smtClean="0"/>
          </a:p>
          <a:p>
            <a:pPr algn="just"/>
            <a:r>
              <a:rPr lang="cs-CZ" sz="2400" b="1" dirty="0" smtClean="0"/>
              <a:t>různých </a:t>
            </a:r>
            <a:r>
              <a:rPr lang="cs-CZ" sz="2400" b="1" dirty="0"/>
              <a:t>formách PA </a:t>
            </a:r>
            <a:r>
              <a:rPr lang="cs-CZ" sz="2400" b="1" dirty="0" smtClean="0"/>
              <a:t>dospělých</a:t>
            </a:r>
            <a:endParaRPr lang="cs-CZ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Zdravotní TV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cs-CZ" sz="2400" dirty="0" smtClean="0"/>
          </a:p>
          <a:p>
            <a:pPr algn="just">
              <a:buNone/>
            </a:pPr>
            <a:endParaRPr lang="cs-CZ" sz="2400" dirty="0" smtClean="0"/>
          </a:p>
          <a:p>
            <a:pPr algn="just"/>
            <a:r>
              <a:rPr lang="cs-CZ" sz="2400" b="1" dirty="0" smtClean="0"/>
              <a:t>zdravotní nedostatky</a:t>
            </a:r>
            <a:endParaRPr lang="cs-CZ" sz="2400" dirty="0" smtClean="0"/>
          </a:p>
          <a:p>
            <a:pPr algn="just">
              <a:buNone/>
            </a:pPr>
            <a:r>
              <a:rPr lang="cs-CZ" sz="2400" dirty="0" smtClean="0"/>
              <a:t> </a:t>
            </a:r>
          </a:p>
          <a:p>
            <a:pPr algn="just"/>
            <a:r>
              <a:rPr lang="cs-CZ" sz="2400" b="1" dirty="0" smtClean="0"/>
              <a:t>ve </a:t>
            </a:r>
            <a:r>
              <a:rPr lang="cs-CZ" sz="2400" b="1" dirty="0"/>
              <a:t>vyučovacím předmětu </a:t>
            </a:r>
            <a:r>
              <a:rPr lang="cs-CZ" sz="2400" b="1" dirty="0" smtClean="0"/>
              <a:t>Zdravotní tělesná výchova</a:t>
            </a:r>
            <a:endParaRPr lang="cs-CZ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Didaktika TV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400" b="1" dirty="0" smtClean="0"/>
              <a:t>řecky </a:t>
            </a:r>
            <a:r>
              <a:rPr lang="cs-CZ" sz="2400" b="1" dirty="0"/>
              <a:t>„</a:t>
            </a:r>
            <a:r>
              <a:rPr lang="cs-CZ" sz="2400" b="1" dirty="0" err="1"/>
              <a:t>didaskein</a:t>
            </a:r>
            <a:r>
              <a:rPr lang="cs-CZ" sz="2400" b="1" dirty="0" smtClean="0"/>
              <a:t>“ </a:t>
            </a:r>
          </a:p>
          <a:p>
            <a:pPr algn="just"/>
            <a:endParaRPr lang="cs-CZ" sz="2400" b="1" dirty="0" smtClean="0"/>
          </a:p>
          <a:p>
            <a:pPr algn="just"/>
            <a:r>
              <a:rPr lang="cs-CZ" sz="2400" b="1" dirty="0" smtClean="0"/>
              <a:t>německý </a:t>
            </a:r>
            <a:r>
              <a:rPr lang="cs-CZ" sz="2400" b="1" dirty="0"/>
              <a:t>pedagog </a:t>
            </a:r>
            <a:r>
              <a:rPr lang="cs-CZ" sz="2400" b="1" u="sng" dirty="0" err="1"/>
              <a:t>Raike</a:t>
            </a:r>
            <a:r>
              <a:rPr lang="cs-CZ" sz="2400" b="1" u="sng" dirty="0"/>
              <a:t> </a:t>
            </a:r>
            <a:r>
              <a:rPr lang="cs-CZ" sz="2400" b="1" dirty="0"/>
              <a:t>(16.17. stol</a:t>
            </a:r>
            <a:r>
              <a:rPr lang="cs-CZ" sz="2400" b="1" dirty="0" smtClean="0"/>
              <a:t>.)</a:t>
            </a:r>
          </a:p>
          <a:p>
            <a:pPr algn="just"/>
            <a:endParaRPr lang="cs-CZ" sz="2400" b="1" dirty="0" smtClean="0"/>
          </a:p>
          <a:p>
            <a:pPr algn="just"/>
            <a:r>
              <a:rPr lang="cs-CZ" sz="2400" b="1" dirty="0" smtClean="0"/>
              <a:t>o rozšíření </a:t>
            </a:r>
            <a:r>
              <a:rPr lang="cs-CZ" sz="2400" b="1" dirty="0"/>
              <a:t>se zasloužil především </a:t>
            </a:r>
            <a:r>
              <a:rPr lang="cs-CZ" sz="2400" b="1" u="sng" dirty="0" err="1"/>
              <a:t>J.A.Komenský</a:t>
            </a:r>
            <a:r>
              <a:rPr lang="cs-CZ" sz="2400" b="1" u="sng" dirty="0"/>
              <a:t> </a:t>
            </a:r>
            <a:r>
              <a:rPr lang="cs-CZ" sz="2400" b="1" dirty="0"/>
              <a:t>(16.17.stol</a:t>
            </a:r>
            <a:r>
              <a:rPr lang="cs-CZ" sz="2400" b="1" dirty="0" smtClean="0"/>
              <a:t>.)</a:t>
            </a:r>
          </a:p>
          <a:p>
            <a:pPr algn="just">
              <a:buNone/>
            </a:pPr>
            <a:endParaRPr lang="cs-CZ" sz="2400" dirty="0" smtClean="0"/>
          </a:p>
          <a:p>
            <a:pPr algn="just"/>
            <a:r>
              <a:rPr lang="cs-CZ" sz="2400" b="1" dirty="0" smtClean="0"/>
              <a:t>teorie </a:t>
            </a:r>
            <a:r>
              <a:rPr lang="cs-CZ" sz="2400" b="1" dirty="0"/>
              <a:t>vzdělávacího procesu ve </a:t>
            </a:r>
            <a:r>
              <a:rPr lang="cs-CZ" sz="2400" b="1" dirty="0" smtClean="0"/>
              <a:t>vyučování</a:t>
            </a:r>
            <a:endParaRPr lang="cs-CZ" sz="2400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4294967295"/>
          </p:nvPr>
        </p:nvSpPr>
        <p:spPr>
          <a:xfrm>
            <a:off x="683568" y="620713"/>
            <a:ext cx="7077720" cy="55054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dirty="0" smtClean="0"/>
              <a:t>Pojem didaktika TV je užíván ve dvojím smyslu: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r>
              <a:rPr lang="cs-CZ" sz="2400" b="1" u="sng" dirty="0" smtClean="0"/>
              <a:t>akademická vědní disciplína </a:t>
            </a:r>
            <a:r>
              <a:rPr lang="cs-CZ" sz="2400" dirty="0" smtClean="0"/>
              <a:t>(součást </a:t>
            </a:r>
            <a:r>
              <a:rPr lang="cs-CZ" sz="2400" dirty="0" err="1" smtClean="0"/>
              <a:t>kinantropologie</a:t>
            </a:r>
            <a:r>
              <a:rPr lang="cs-CZ" sz="2400" dirty="0" smtClean="0"/>
              <a:t> i pedagogika)</a:t>
            </a:r>
          </a:p>
          <a:p>
            <a:pPr>
              <a:buNone/>
            </a:pPr>
            <a:endParaRPr lang="cs-CZ" sz="2400" dirty="0" smtClean="0"/>
          </a:p>
          <a:p>
            <a:r>
              <a:rPr lang="cs-CZ" sz="2400" b="1" u="sng" dirty="0" smtClean="0"/>
              <a:t>studijní předmět </a:t>
            </a:r>
            <a:r>
              <a:rPr lang="cs-CZ" sz="2400" dirty="0" smtClean="0"/>
              <a:t>v kurikulu přípravy učitelů TV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i="1" dirty="0" smtClean="0"/>
              <a:t>	</a:t>
            </a:r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611560" y="692696"/>
            <a:ext cx="777686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sz="2400" dirty="0" smtClean="0"/>
          </a:p>
          <a:p>
            <a:pPr algn="just"/>
            <a:r>
              <a:rPr lang="cs-CZ" sz="2400" b="1" dirty="0" smtClean="0"/>
              <a:t>Podstaty didaktického (vzdělávacího) procesu:</a:t>
            </a:r>
          </a:p>
          <a:p>
            <a:pPr algn="just"/>
            <a:endParaRPr lang="cs-CZ" sz="2400" b="1" dirty="0" smtClean="0"/>
          </a:p>
          <a:p>
            <a:pPr algn="just"/>
            <a:endParaRPr lang="cs-CZ" sz="2400" b="1" dirty="0" smtClean="0"/>
          </a:p>
          <a:p>
            <a:pPr algn="just"/>
            <a:endParaRPr lang="cs-CZ" sz="2400" b="1" dirty="0" smtClean="0"/>
          </a:p>
          <a:p>
            <a:pPr algn="just"/>
            <a:r>
              <a:rPr lang="cs-CZ" sz="2400" b="1" dirty="0" smtClean="0"/>
              <a:t>interakce: „žák-učitel-učivo-podmínky“ </a:t>
            </a:r>
          </a:p>
          <a:p>
            <a:pPr algn="just"/>
            <a:r>
              <a:rPr lang="cs-CZ" sz="2400" b="1" dirty="0" smtClean="0"/>
              <a:t>                   „učitel-žák“ (motivace, percepce, aktivace)</a:t>
            </a:r>
          </a:p>
          <a:p>
            <a:pPr algn="just"/>
            <a:endParaRPr lang="cs-CZ" sz="2400" b="1" dirty="0" smtClean="0"/>
          </a:p>
          <a:p>
            <a:pPr algn="just"/>
            <a:endParaRPr lang="cs-CZ" sz="2400" b="1" dirty="0" smtClean="0"/>
          </a:p>
          <a:p>
            <a:pPr algn="just"/>
            <a:endParaRPr lang="cs-CZ" sz="2400" b="1" dirty="0" smtClean="0"/>
          </a:p>
          <a:p>
            <a:pPr algn="just"/>
            <a:r>
              <a:rPr lang="cs-CZ" sz="2400" b="1" dirty="0" smtClean="0"/>
              <a:t>činnost učitele (postupy, styly, metody, zásady)</a:t>
            </a:r>
            <a:endParaRPr lang="cs-CZ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</TotalTime>
  <Words>311</Words>
  <Application>Microsoft Office PowerPoint</Application>
  <PresentationFormat>Předvádění na obrazovce (4:3)</PresentationFormat>
  <Paragraphs>187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sady Office</vt:lpstr>
      <vt:lpstr>Didaktika tělesné výchovy</vt:lpstr>
      <vt:lpstr>Tělesná výchova</vt:lpstr>
      <vt:lpstr>Základní struktura TV</vt:lpstr>
      <vt:lpstr>Základní TV</vt:lpstr>
      <vt:lpstr>Rekreační TV</vt:lpstr>
      <vt:lpstr>Zdravotní TV</vt:lpstr>
      <vt:lpstr>Didaktika TV</vt:lpstr>
      <vt:lpstr>Snímek 8</vt:lpstr>
      <vt:lpstr>Snímek 9</vt:lpstr>
      <vt:lpstr>Snímek 10</vt:lpstr>
      <vt:lpstr>Snímek 11</vt:lpstr>
      <vt:lpstr>VYUČOVÁNÍ A UČENÍ V TV </vt:lpstr>
      <vt:lpstr>Snímek 13</vt:lpstr>
      <vt:lpstr>Pedagogické aspekty motorického učení: </vt:lpstr>
      <vt:lpstr>Snímek 15</vt:lpstr>
      <vt:lpstr>FÁZE MOTORICKÉHO UČENÍ </vt:lpstr>
      <vt:lpstr>Snímek 17</vt:lpstr>
      <vt:lpstr>Snímek 18</vt:lpstr>
      <vt:lpstr>Snímek 19</vt:lpstr>
    </vt:vector>
  </TitlesOfParts>
  <Company>sosoom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Didaktika TV</dc:title>
  <dc:creator>.</dc:creator>
  <cp:lastModifiedBy>Uživatel systému Windows</cp:lastModifiedBy>
  <cp:revision>33</cp:revision>
  <dcterms:created xsi:type="dcterms:W3CDTF">2013-02-23T16:26:01Z</dcterms:created>
  <dcterms:modified xsi:type="dcterms:W3CDTF">2020-10-08T06:20:00Z</dcterms:modified>
</cp:coreProperties>
</file>