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0" r:id="rId6"/>
    <p:sldId id="281" r:id="rId7"/>
    <p:sldId id="282" r:id="rId8"/>
    <p:sldId id="293" r:id="rId9"/>
    <p:sldId id="290" r:id="rId10"/>
    <p:sldId id="298" r:id="rId11"/>
    <p:sldId id="299" r:id="rId12"/>
    <p:sldId id="297" r:id="rId13"/>
    <p:sldId id="289" r:id="rId14"/>
    <p:sldId id="283" r:id="rId15"/>
    <p:sldId id="296" r:id="rId16"/>
    <p:sldId id="295" r:id="rId17"/>
    <p:sldId id="300" r:id="rId18"/>
    <p:sldId id="275" r:id="rId19"/>
    <p:sldId id="382" r:id="rId20"/>
    <p:sldId id="384" r:id="rId21"/>
    <p:sldId id="277" r:id="rId22"/>
    <p:sldId id="257" r:id="rId23"/>
    <p:sldId id="274" r:id="rId24"/>
    <p:sldId id="278" r:id="rId25"/>
    <p:sldId id="261" r:id="rId26"/>
    <p:sldId id="262" r:id="rId27"/>
    <p:sldId id="260" r:id="rId28"/>
    <p:sldId id="279" r:id="rId29"/>
    <p:sldId id="263" r:id="rId30"/>
    <p:sldId id="265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Bernacikova" initials="MB" lastIdx="1" clrIdx="0">
    <p:extLst>
      <p:ext uri="{19B8F6BF-5375-455C-9EA6-DF929625EA0E}">
        <p15:presenceInfo xmlns:p15="http://schemas.microsoft.com/office/powerpoint/2012/main" userId="cb24c1ef37e416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9536A-6E67-4C71-93FE-ED1AA146D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900C65-96F6-4040-A9D2-83B2FAFD1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021C88-E3E7-4FF8-982C-33C9D5E0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FD64B-9ECB-4263-85DE-DC3C45DB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8A728B-1C75-4959-B05E-0C7AECB0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00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856D4-F627-487C-A28B-53957E94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242C9C-B19A-4AE0-8180-DB84F3FDA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BF85F9-6D92-42CA-B8BC-9DA0840E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391F4E-9CBA-45EF-B178-826121B9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E27410-528B-49F8-BA33-5C706D16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4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F2FD6A-0B34-4969-8CEC-05D4AD488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8BF957-DBC6-449B-A4C6-10A388F43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BAA83A-CC2D-49BE-9DB3-814FFF2A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45B5A8-8581-408E-9FA4-ADE8362E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223A19-9D7F-4E29-A79F-D117F5A6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26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488E49B-6C4C-4740-BF9D-443FE85F089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661C46-E7A3-49CA-BF26-70A8C6AEB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85F035-B8A8-45CA-A090-9BC778D9A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1BDFEC-A641-43A3-BE76-8C4C9BA93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A7D9B-E5B0-4C91-B6F0-86478DFECC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54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8864D-C098-48BC-B993-B4A25FF9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6E3F4-889A-4533-90DF-15564FB98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078A8-17F1-4924-8A09-26288090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D64AA-D94D-4140-ABAC-1FC6EB33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F701AA-466E-452B-977D-D5B2DB64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41DF4-D17D-49AE-AE5F-DEEC1A1C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CBABC2-A281-4DF7-85CB-4668B379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00EA7E-F0BA-4758-88DD-EC318DB3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2625E3-C4FD-4156-8288-B9721CDA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05914D-ECB0-4030-B776-28D372C7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05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5B181-5766-46B0-8D2D-F00B8B32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2EA41-4CD6-476B-A740-68376AAA3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965F2B-FD65-4658-BC8B-3152457EA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81FB06-EA7B-494E-A33B-5045399B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06CF70-DC56-4367-9B86-37A52D16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D99050-045B-4719-AB58-BC46084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26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FC50C-02F1-4BC5-A7E1-2603FF7C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8189EB-1BD5-4F1A-8D12-87CDCD0FC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1F454E-83C8-4F89-8A93-5A64ACC7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65ADBA-0510-4FAD-A34B-DB3A64F57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DB13510-A8EC-4FED-B51E-B1AA6526B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4B2EC2-BE1D-4071-A6AF-A7CEB3E6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59A8A0-2A03-4648-80FA-42F043E1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B801DA-BFD6-4718-AD7E-FC316054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0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FD753-5E39-4605-918E-BBEA3ABD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ABE377-472E-4721-85DC-A03B633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3A6E5B-44AA-4FD6-AEB5-7264C21F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2BF18-4163-4C2F-BEEF-E8346AC5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2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7515FC-BE23-4461-8DB4-E6878DE9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7AF410-9575-45EF-967C-C1ACA9A6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A3D7EA-3C39-4A07-9BCA-0BCA752B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0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0D21C-F31D-426B-B3F6-1DE28C43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5D594-2D42-4627-A498-46BEAEB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A9C6DF-9E12-4816-AD9A-07F52B17F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1CB349-CB0D-4E7B-A8A1-CF3EC3AB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0AE0E5-B7C0-4492-8337-FE82FFA7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B576BD-3EDF-49A8-9FC9-A430838B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F78AC-CD22-41E5-A684-BF7A61AD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E7A899C-EB01-4A96-BD02-B80CDED49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97A653-367F-4A88-8572-40141472D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503B6-1C01-48A8-AAEE-65BC98985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AC7DC0-27FE-4252-AD80-497486CD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6866CA-B305-4086-801A-F61DA65D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9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6F60F9-F173-42FF-A9C4-F2B5D72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89709-300E-41BD-961B-10BE7994C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CC907-93A3-4D26-BEF5-44B3806C7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CED0-809C-4CA9-9DEE-2BEA4BD28F1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58ADC3-E1C6-4D77-9A73-B2C06315E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36F444-A7B6-4E5E-96CA-3A76A65F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50850-2F73-4C47-999F-3B10AFCA3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EE907-296E-48F0-927A-B4473EA0F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2024743"/>
          </a:xfrm>
        </p:spPr>
        <p:txBody>
          <a:bodyPr/>
          <a:lstStyle/>
          <a:p>
            <a:r>
              <a:rPr lang="cs-CZ" dirty="0"/>
              <a:t>METABOLISMUS A ZÁKLADNÍ ENEREGTICKÉ SYSTEMY</a:t>
            </a:r>
          </a:p>
        </p:txBody>
      </p:sp>
      <p:pic>
        <p:nvPicPr>
          <p:cNvPr id="1026" name="Picture 2" descr="Energy Systems and Sports | KOOH Sports">
            <a:extLst>
              <a:ext uri="{FF2B5EF4-FFF2-40B4-BE49-F238E27FC236}">
                <a16:creationId xmlns:a16="http://schemas.microsoft.com/office/drawing/2014/main" id="{60D051A4-A6FF-4D56-9624-83BB8A00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99656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0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5BB9A-24F7-4EE6-9EB6-67B14EC5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F095F04-EEF5-43F8-B752-753E5FECE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7" y="1378925"/>
            <a:ext cx="11945445" cy="371558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8AEBCBE-CA2E-47A9-92AD-3F119F727020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54282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F4A2F-296A-4B54-899A-10A7F99A6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499CDD-8B19-4A7D-886C-57E59D342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" y="258394"/>
            <a:ext cx="11946594" cy="6055319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B179DDD-7C8B-4A97-A382-AE7F48105723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90225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0CA65-D936-4B71-9AE8-C2A9F8A7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EB7A7E2E-5689-4B07-A2E4-731D49B6C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88633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090BB40-602F-44BA-8789-C79686F8CA93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157944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D352130-5C18-4404-AEBF-CAA0144B8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0066"/>
                </a:solidFill>
              </a:rPr>
              <a:t>Pásma energetické krytí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43010C22-743D-469E-BB5A-9AE5DFFB9C2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965326" y="1238250"/>
          <a:ext cx="8494713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kument" r:id="rId3" imgW="6776830" imgH="3517078" progId="Word.Document.8">
                  <p:embed/>
                </p:oleObj>
              </mc:Choice>
              <mc:Fallback>
                <p:oleObj name="Dokument" r:id="rId3" imgW="6776830" imgH="3517078" progId="Word.Document.8">
                  <p:embed/>
                  <p:pic>
                    <p:nvPicPr>
                      <p:cNvPr id="16387" name="Object 3">
                        <a:extLst>
                          <a:ext uri="{FF2B5EF4-FFF2-40B4-BE49-F238E27FC236}">
                            <a16:creationId xmlns:a16="http://schemas.microsoft.com/office/drawing/2014/main" id="{43010C22-743D-469E-BB5A-9AE5DFFB9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6" y="1238250"/>
                        <a:ext cx="8494713" cy="560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4">
            <a:extLst>
              <a:ext uri="{FF2B5EF4-FFF2-40B4-BE49-F238E27FC236}">
                <a16:creationId xmlns:a16="http://schemas.microsoft.com/office/drawing/2014/main" id="{4A45D2DC-4CF0-48D5-8E2F-025730E55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9" y="252730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Anaerobní alaktátové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0AE8B0CC-CC42-403E-A008-9DE1499DE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4" y="3821114"/>
            <a:ext cx="4073525" cy="57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Anaerobní laktátové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6C4C4FCD-8BCC-4604-9562-C9F7BDB1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5060950"/>
            <a:ext cx="4073525" cy="579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cs-CZ" altLang="cs-CZ" sz="3200">
                <a:solidFill>
                  <a:srgbClr val="0000FF"/>
                </a:solidFill>
              </a:rPr>
              <a:t>Aerobní alaktátové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 animBg="1"/>
      <p:bldP spid="696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jmout0017">
            <a:extLst>
              <a:ext uri="{FF2B5EF4-FFF2-40B4-BE49-F238E27FC236}">
                <a16:creationId xmlns:a16="http://schemas.microsoft.com/office/drawing/2014/main" id="{FD4CD7D7-09BB-4DFF-A879-DA85373127E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81075"/>
            <a:ext cx="91440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46DAE-74D7-498F-8933-92CF6554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3E9F11-037F-42DF-AF00-FF0045851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7157" y="-843758"/>
            <a:ext cx="6857771" cy="854528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930E8EC-1A31-4160-80D0-454EE44F23E0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258439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9C1F0A5-3E7D-46E8-8988-3C0F195DC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A1DAEF6-2235-4926-B3FC-E93A09225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43E53C00-4681-4B27-9D80-3B388249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1"/>
            <a:ext cx="8780462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E0C8BDCF-43A3-4BCB-8A3D-A8FD04FB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500438"/>
            <a:ext cx="8964612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D0134-182E-407D-A7B8-329E4C7D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B34D0A4-60E7-45F9-BF2A-4854B4CDF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7" y="0"/>
            <a:ext cx="10919848" cy="6858000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8EB9CAA-7831-47CA-A541-A1EAC88EA058}"/>
              </a:ext>
            </a:extLst>
          </p:cNvPr>
          <p:cNvSpPr txBox="1"/>
          <p:nvPr/>
        </p:nvSpPr>
        <p:spPr>
          <a:xfrm>
            <a:off x="10080171" y="6488439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Sharkey</a:t>
            </a:r>
            <a:r>
              <a:rPr lang="cs-CZ" dirty="0"/>
              <a:t>, </a:t>
            </a:r>
            <a:r>
              <a:rPr lang="cs-CZ" dirty="0" err="1"/>
              <a:t>Gaskill</a:t>
            </a:r>
            <a:r>
              <a:rPr lang="cs-CZ" dirty="0"/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368377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5E439E36-D0C4-404C-9284-764D5B58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-242888"/>
            <a:ext cx="4081462" cy="71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5">
            <a:extLst>
              <a:ext uri="{FF2B5EF4-FFF2-40B4-BE49-F238E27FC236}">
                <a16:creationId xmlns:a16="http://schemas.microsoft.com/office/drawing/2014/main" id="{3C2DD4A8-659C-430C-92CD-28412099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276476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4000"/>
              <a:t>příjem = výdej </a:t>
            </a:r>
            <a:r>
              <a:rPr lang="en-US" altLang="cs-CZ" sz="4000">
                <a:cs typeface="Arial" panose="020B0604020202020204" pitchFamily="34" charset="0"/>
              </a:rPr>
              <a:t>±</a:t>
            </a:r>
            <a:r>
              <a:rPr lang="cs-CZ" altLang="cs-CZ" sz="4000">
                <a:cs typeface="Arial" panose="020B0604020202020204" pitchFamily="34" charset="0"/>
              </a:rPr>
              <a:t> zásoby organismu</a:t>
            </a:r>
            <a:endParaRPr lang="en-US" altLang="cs-CZ" sz="4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B30FCE98-13C5-40F9-97DB-C9B5E78E5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BAZÁLNÍ METABOLISMUS (BMR)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40272C88-6517-4F82-AA10-E535540EB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9144000" cy="548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4800"/>
              <a:t>Potřeba energie pro udržení všech vitálních funkcí</a:t>
            </a:r>
            <a:endParaRPr lang="cs-CZ" altLang="cs-CZ"/>
          </a:p>
        </p:txBody>
      </p:sp>
      <p:pic>
        <p:nvPicPr>
          <p:cNvPr id="160772" name="Picture 4" descr="HEARTJ">
            <a:extLst>
              <a:ext uri="{FF2B5EF4-FFF2-40B4-BE49-F238E27FC236}">
                <a16:creationId xmlns:a16="http://schemas.microsoft.com/office/drawing/2014/main" id="{9D0135A2-9CBF-4A15-86F6-30F7DD1E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20129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 descr="BRAIN2S">
            <a:extLst>
              <a:ext uri="{FF2B5EF4-FFF2-40B4-BE49-F238E27FC236}">
                <a16:creationId xmlns:a16="http://schemas.microsoft.com/office/drawing/2014/main" id="{BBF5817F-368C-4203-A1B2-330B79F5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514601"/>
            <a:ext cx="2489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 descr="ARMMUSI">
            <a:extLst>
              <a:ext uri="{FF2B5EF4-FFF2-40B4-BE49-F238E27FC236}">
                <a16:creationId xmlns:a16="http://schemas.microsoft.com/office/drawing/2014/main" id="{186B1D06-A7A1-472B-BFAD-5BFC5BE6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21200"/>
            <a:ext cx="2489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EYEI">
            <a:extLst>
              <a:ext uri="{FF2B5EF4-FFF2-40B4-BE49-F238E27FC236}">
                <a16:creationId xmlns:a16="http://schemas.microsoft.com/office/drawing/2014/main" id="{7A56A85A-679A-4298-89A2-9DF04831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23622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6" name="Picture 8" descr="KIDNEL">
            <a:extLst>
              <a:ext uri="{FF2B5EF4-FFF2-40B4-BE49-F238E27FC236}">
                <a16:creationId xmlns:a16="http://schemas.microsoft.com/office/drawing/2014/main" id="{38316EE9-CD3F-4155-AB78-B7D7B397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276600"/>
            <a:ext cx="18891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326B1E4-8741-4D91-9553-BE120291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60350"/>
            <a:ext cx="8785225" cy="6477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>
                <a:solidFill>
                  <a:schemeClr val="accent2"/>
                </a:solidFill>
              </a:rPr>
              <a:t>Energetické krytí</a:t>
            </a:r>
            <a:endParaRPr lang="en-GB" altLang="cs-CZ" sz="3200">
              <a:solidFill>
                <a:schemeClr val="accent2"/>
              </a:solidFill>
            </a:endParaRPr>
          </a:p>
        </p:txBody>
      </p:sp>
      <p:pic>
        <p:nvPicPr>
          <p:cNvPr id="64515" name="Picture 3" descr="Fuelpump">
            <a:extLst>
              <a:ext uri="{FF2B5EF4-FFF2-40B4-BE49-F238E27FC236}">
                <a16:creationId xmlns:a16="http://schemas.microsoft.com/office/drawing/2014/main" id="{6BEF9214-27E1-4B3F-9411-DF864F8B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2492376"/>
            <a:ext cx="17795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109B3B86-F05E-411E-8E71-E2336CC01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052514"/>
            <a:ext cx="8785225" cy="56165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GB" altLang="cs-CZ" i="1">
              <a:solidFill>
                <a:srgbClr val="FF0066"/>
              </a:solidFill>
            </a:endParaRPr>
          </a:p>
        </p:txBody>
      </p:sp>
      <p:pic>
        <p:nvPicPr>
          <p:cNvPr id="8197" name="Picture 6" descr="j0429603">
            <a:extLst>
              <a:ext uri="{FF2B5EF4-FFF2-40B4-BE49-F238E27FC236}">
                <a16:creationId xmlns:a16="http://schemas.microsoft.com/office/drawing/2014/main" id="{DBD633D9-CE42-4CFE-9345-35CD7B1A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25538"/>
            <a:ext cx="17970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j0295250">
            <a:extLst>
              <a:ext uri="{FF2B5EF4-FFF2-40B4-BE49-F238E27FC236}">
                <a16:creationId xmlns:a16="http://schemas.microsoft.com/office/drawing/2014/main" id="{421A5B3D-F862-471C-B1D5-5958CFBB8B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412875"/>
            <a:ext cx="2271712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>
            <a:extLst>
              <a:ext uri="{FF2B5EF4-FFF2-40B4-BE49-F238E27FC236}">
                <a16:creationId xmlns:a16="http://schemas.microsoft.com/office/drawing/2014/main" id="{64C38C8D-AC16-4DFD-BBCD-6607E55E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3602038"/>
            <a:ext cx="10763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9">
            <a:extLst>
              <a:ext uri="{FF2B5EF4-FFF2-40B4-BE49-F238E27FC236}">
                <a16:creationId xmlns:a16="http://schemas.microsoft.com/office/drawing/2014/main" id="{6E4F68D6-B030-4F96-A1AD-5862FED64E02}"/>
              </a:ext>
            </a:extLst>
          </p:cNvPr>
          <p:cNvSpPr>
            <a:spLocks noChangeArrowheads="1"/>
          </p:cNvSpPr>
          <p:nvPr/>
        </p:nvSpPr>
        <p:spPr bwMode="auto">
          <a:xfrm rot="1663074">
            <a:off x="3648076" y="2636839"/>
            <a:ext cx="1008063" cy="719137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01" name="AutoShape 10">
            <a:extLst>
              <a:ext uri="{FF2B5EF4-FFF2-40B4-BE49-F238E27FC236}">
                <a16:creationId xmlns:a16="http://schemas.microsoft.com/office/drawing/2014/main" id="{9E18ED3A-C8A3-4ED3-87B2-2519AEAAB749}"/>
              </a:ext>
            </a:extLst>
          </p:cNvPr>
          <p:cNvSpPr>
            <a:spLocks noChangeArrowheads="1"/>
          </p:cNvSpPr>
          <p:nvPr/>
        </p:nvSpPr>
        <p:spPr bwMode="auto">
          <a:xfrm rot="20129578">
            <a:off x="6959601" y="2997200"/>
            <a:ext cx="1008063" cy="719138"/>
          </a:xfrm>
          <a:prstGeom prst="rightArrow">
            <a:avLst>
              <a:gd name="adj1" fmla="val 50000"/>
              <a:gd name="adj2" fmla="val 35044"/>
            </a:avLst>
          </a:prstGeom>
          <a:solidFill>
            <a:srgbClr val="FF99CC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202" name="Picture 11" descr="Obr_7">
            <a:extLst>
              <a:ext uri="{FF2B5EF4-FFF2-40B4-BE49-F238E27FC236}">
                <a16:creationId xmlns:a16="http://schemas.microsoft.com/office/drawing/2014/main" id="{59821F85-798A-4461-A761-9F96FCC9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5373689"/>
            <a:ext cx="79930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111B2FE-C4FA-4E66-8E5B-47F85898F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accent2"/>
                </a:solidFill>
              </a:rPr>
              <a:t>BAZÁLNÍ METABOLISMUS (BMR)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6350F653-F5AA-4466-9A5F-F74BD32B1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91440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U MLADÝCH MUŽŮ PRŮMĚRNÉHO VZRŮSTU ASI 2000 KCAL</a:t>
            </a:r>
          </a:p>
        </p:txBody>
      </p:sp>
      <p:pic>
        <p:nvPicPr>
          <p:cNvPr id="162820" name="Picture 4" descr="FAM8">
            <a:extLst>
              <a:ext uri="{FF2B5EF4-FFF2-40B4-BE49-F238E27FC236}">
                <a16:creationId xmlns:a16="http://schemas.microsoft.com/office/drawing/2014/main" id="{74E74E21-D8E0-4BED-96B4-DDD7E52BC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895601"/>
            <a:ext cx="36052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1" name="Line 5">
            <a:extLst>
              <a:ext uri="{FF2B5EF4-FFF2-40B4-BE49-F238E27FC236}">
                <a16:creationId xmlns:a16="http://schemas.microsoft.com/office/drawing/2014/main" id="{0CE959F7-5571-47BB-9762-4A2538A021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286000"/>
            <a:ext cx="220980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2822" name="Rectangle 6">
            <a:extLst>
              <a:ext uri="{FF2B5EF4-FFF2-40B4-BE49-F238E27FC236}">
                <a16:creationId xmlns:a16="http://schemas.microsoft.com/office/drawing/2014/main" id="{2ADCE33F-B324-4EDD-A447-C4FFD14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7432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>
                <a:latin typeface="Times New Roman" panose="02020603050405020304" pitchFamily="18" charset="0"/>
              </a:rPr>
              <a:t>méně</a:t>
            </a:r>
          </a:p>
        </p:txBody>
      </p:sp>
      <p:sp>
        <p:nvSpPr>
          <p:cNvPr id="162823" name="Line 7">
            <a:extLst>
              <a:ext uri="{FF2B5EF4-FFF2-40B4-BE49-F238E27FC236}">
                <a16:creationId xmlns:a16="http://schemas.microsoft.com/office/drawing/2014/main" id="{37C57869-AFF4-4C4A-A115-152854646E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276600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2824" name="Rectangle 8">
            <a:extLst>
              <a:ext uri="{FF2B5EF4-FFF2-40B4-BE49-F238E27FC236}">
                <a16:creationId xmlns:a16="http://schemas.microsoft.com/office/drawing/2014/main" id="{8539B759-E127-4332-A6E0-0EFBBAE11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0292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>
                <a:latin typeface="Times New Roman" panose="02020603050405020304" pitchFamily="18" charset="0"/>
              </a:rPr>
              <a:t>ještě</a:t>
            </a:r>
          </a:p>
          <a:p>
            <a:pPr algn="ctr"/>
            <a:r>
              <a:rPr lang="cs-CZ" altLang="cs-CZ" sz="2400" b="1">
                <a:latin typeface="Times New Roman" panose="02020603050405020304" pitchFamily="18" charset="0"/>
              </a:rPr>
              <a:t>méně</a:t>
            </a:r>
          </a:p>
        </p:txBody>
      </p:sp>
      <p:sp>
        <p:nvSpPr>
          <p:cNvPr id="162825" name="Line 9">
            <a:extLst>
              <a:ext uri="{FF2B5EF4-FFF2-40B4-BE49-F238E27FC236}">
                <a16:creationId xmlns:a16="http://schemas.microsoft.com/office/drawing/2014/main" id="{94821DB4-222C-457B-BF84-65AC67932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3340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2826" name="Rectangle 10">
            <a:extLst>
              <a:ext uri="{FF2B5EF4-FFF2-40B4-BE49-F238E27FC236}">
                <a16:creationId xmlns:a16="http://schemas.microsoft.com/office/drawing/2014/main" id="{2970A6C4-9708-4176-9BE4-AC190833B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00400"/>
            <a:ext cx="83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7700" b="1">
                <a:latin typeface="Times New Roman" panose="02020603050405020304" pitchFamily="18" charset="0"/>
              </a:rPr>
              <a:t>?</a:t>
            </a:r>
            <a:endParaRPr lang="cs-CZ" altLang="cs-CZ" sz="129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 advAuto="0"/>
      <p:bldP spid="162822" grpId="0" autoUpdateAnimBg="0"/>
      <p:bldP spid="162824" grpId="0" autoUpdateAnimBg="0"/>
      <p:bldP spid="16282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B1C91E6-47F1-4B2C-8809-391B3BB37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260350"/>
            <a:ext cx="7775575" cy="647700"/>
          </a:xfrm>
          <a:prstGeom prst="rect">
            <a:avLst/>
          </a:prstGeom>
          <a:solidFill>
            <a:schemeClr val="bg1"/>
          </a:solidFill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>
                <a:solidFill>
                  <a:schemeClr val="accent2"/>
                </a:solidFill>
              </a:rPr>
              <a:t>Výdej energie (kJ)</a:t>
            </a:r>
            <a:endParaRPr lang="en-GB" altLang="cs-CZ" sz="3200">
              <a:solidFill>
                <a:schemeClr val="accent2"/>
              </a:solidFill>
            </a:endParaRPr>
          </a:p>
        </p:txBody>
      </p:sp>
      <p:graphicFrame>
        <p:nvGraphicFramePr>
          <p:cNvPr id="26627" name="Group 3">
            <a:extLst>
              <a:ext uri="{FF2B5EF4-FFF2-40B4-BE49-F238E27FC236}">
                <a16:creationId xmlns:a16="http://schemas.microsoft.com/office/drawing/2014/main" id="{B46F7F9B-138A-44B6-863E-781E08BAA162}"/>
              </a:ext>
            </a:extLst>
          </p:cNvPr>
          <p:cNvGraphicFramePr>
            <a:graphicFrameLocks noGrp="1"/>
          </p:cNvGraphicFramePr>
          <p:nvPr/>
        </p:nvGraphicFramePr>
        <p:xfrm>
          <a:off x="2279650" y="1268413"/>
          <a:ext cx="3479800" cy="1466852"/>
        </p:xfrm>
        <a:graphic>
          <a:graphicData uri="http://schemas.openxmlformats.org/drawingml/2006/table">
            <a:tbl>
              <a:tblPr/>
              <a:tblGrid>
                <a:gridCol w="2787650">
                  <a:extLst>
                    <a:ext uri="{9D8B030D-6E8A-4147-A177-3AD203B41FA5}">
                      <a16:colId xmlns:a16="http://schemas.microsoft.com/office/drawing/2014/main" val="237241528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3884333401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jízda na kole 17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1773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853791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jízda na kole 21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2217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127761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jízda na kole 25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2662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085383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jízda na kole nad 28 km/h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3658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695762"/>
                  </a:ext>
                </a:extLst>
              </a:tr>
            </a:tbl>
          </a:graphicData>
        </a:graphic>
      </p:graphicFrame>
      <p:graphicFrame>
        <p:nvGraphicFramePr>
          <p:cNvPr id="26640" name="Group 16">
            <a:extLst>
              <a:ext uri="{FF2B5EF4-FFF2-40B4-BE49-F238E27FC236}">
                <a16:creationId xmlns:a16="http://schemas.microsoft.com/office/drawing/2014/main" id="{98CD3BF7-163D-42FC-96AB-4E87CE1C09BA}"/>
              </a:ext>
            </a:extLst>
          </p:cNvPr>
          <p:cNvGraphicFramePr>
            <a:graphicFrameLocks noGrp="1"/>
          </p:cNvGraphicFramePr>
          <p:nvPr/>
        </p:nvGraphicFramePr>
        <p:xfrm>
          <a:off x="3287713" y="3573463"/>
          <a:ext cx="2133600" cy="1098710"/>
        </p:xfrm>
        <a:graphic>
          <a:graphicData uri="http://schemas.openxmlformats.org/drawingml/2006/table">
            <a:tbl>
              <a:tblPr/>
              <a:tblGrid>
                <a:gridCol w="1441450">
                  <a:extLst>
                    <a:ext uri="{9D8B030D-6E8A-4147-A177-3AD203B41FA5}">
                      <a16:colId xmlns:a16="http://schemas.microsoft.com/office/drawing/2014/main" val="3712390613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4247490826"/>
                    </a:ext>
                  </a:extLst>
                </a:gridCol>
              </a:tblGrid>
              <a:tr h="365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běh 7 km/h</a:t>
                      </a:r>
                    </a:p>
                  </a:txBody>
                  <a:tcPr marT="45694" marB="4569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1995</a:t>
                      </a:r>
                    </a:p>
                  </a:txBody>
                  <a:tcPr marT="45694" marB="4569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108927"/>
                  </a:ext>
                </a:extLst>
              </a:tr>
              <a:tr h="366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běh 10 km/h</a:t>
                      </a:r>
                    </a:p>
                  </a:txBody>
                  <a:tcPr marT="45694" marB="4569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2520</a:t>
                      </a:r>
                    </a:p>
                  </a:txBody>
                  <a:tcPr marT="45694" marB="4569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327824"/>
                  </a:ext>
                </a:extLst>
              </a:tr>
              <a:tr h="3665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běh 14 km/h</a:t>
                      </a:r>
                    </a:p>
                  </a:txBody>
                  <a:tcPr marT="45694" marB="4569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3658</a:t>
                      </a:r>
                    </a:p>
                  </a:txBody>
                  <a:tcPr marT="45694" marB="4569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185552"/>
                  </a:ext>
                </a:extLst>
              </a:tr>
            </a:tbl>
          </a:graphicData>
        </a:graphic>
      </p:graphicFrame>
      <p:graphicFrame>
        <p:nvGraphicFramePr>
          <p:cNvPr id="26651" name="Group 27">
            <a:extLst>
              <a:ext uri="{FF2B5EF4-FFF2-40B4-BE49-F238E27FC236}">
                <a16:creationId xmlns:a16="http://schemas.microsoft.com/office/drawing/2014/main" id="{9182FB98-A11C-4552-919D-9F668902F3F0}"/>
              </a:ext>
            </a:extLst>
          </p:cNvPr>
          <p:cNvGraphicFramePr>
            <a:graphicFrameLocks noGrp="1"/>
          </p:cNvGraphicFramePr>
          <p:nvPr/>
        </p:nvGraphicFramePr>
        <p:xfrm>
          <a:off x="3287713" y="4724400"/>
          <a:ext cx="2235200" cy="365602"/>
        </p:xfrm>
        <a:graphic>
          <a:graphicData uri="http://schemas.openxmlformats.org/drawingml/2006/table">
            <a:tbl>
              <a:tblPr/>
              <a:tblGrid>
                <a:gridCol w="1543050">
                  <a:extLst>
                    <a:ext uri="{9D8B030D-6E8A-4147-A177-3AD203B41FA5}">
                      <a16:colId xmlns:a16="http://schemas.microsoft.com/office/drawing/2014/main" val="631631528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1093128563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chůze 6 km/h</a:t>
                      </a:r>
                    </a:p>
                  </a:txBody>
                  <a:tcPr marT="45641" marB="4564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T="45641" marB="4564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725003"/>
                  </a:ext>
                </a:extLst>
              </a:tr>
            </a:tbl>
          </a:graphicData>
        </a:graphic>
      </p:graphicFrame>
      <p:graphicFrame>
        <p:nvGraphicFramePr>
          <p:cNvPr id="26658" name="Group 34">
            <a:extLst>
              <a:ext uri="{FF2B5EF4-FFF2-40B4-BE49-F238E27FC236}">
                <a16:creationId xmlns:a16="http://schemas.microsoft.com/office/drawing/2014/main" id="{A36BAABF-1C5B-4C40-8E63-8B228175B682}"/>
              </a:ext>
            </a:extLst>
          </p:cNvPr>
          <p:cNvGraphicFramePr>
            <a:graphicFrameLocks noGrp="1"/>
          </p:cNvGraphicFramePr>
          <p:nvPr/>
        </p:nvGraphicFramePr>
        <p:xfrm>
          <a:off x="3719513" y="5805488"/>
          <a:ext cx="1873250" cy="647700"/>
        </p:xfrm>
        <a:graphic>
          <a:graphicData uri="http://schemas.openxmlformats.org/drawingml/2006/table">
            <a:tbl>
              <a:tblPr/>
              <a:tblGrid>
                <a:gridCol w="1293812">
                  <a:extLst>
                    <a:ext uri="{9D8B030D-6E8A-4147-A177-3AD203B41FA5}">
                      <a16:colId xmlns:a16="http://schemas.microsoft.com/office/drawing/2014/main" val="2020338212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val="2974125135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spánek 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460567"/>
                  </a:ext>
                </a:extLst>
              </a:tr>
            </a:tbl>
          </a:graphicData>
        </a:graphic>
      </p:graphicFrame>
      <p:pic>
        <p:nvPicPr>
          <p:cNvPr id="30745" name="Picture 41" descr="j0283853">
            <a:extLst>
              <a:ext uri="{FF2B5EF4-FFF2-40B4-BE49-F238E27FC236}">
                <a16:creationId xmlns:a16="http://schemas.microsoft.com/office/drawing/2014/main" id="{1B266F59-98BD-4CED-AF17-EC92CA2481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1341439"/>
            <a:ext cx="12668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42" descr="j0336903">
            <a:extLst>
              <a:ext uri="{FF2B5EF4-FFF2-40B4-BE49-F238E27FC236}">
                <a16:creationId xmlns:a16="http://schemas.microsoft.com/office/drawing/2014/main" id="{593571FA-2643-4111-A88D-AE3723D1A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573464"/>
            <a:ext cx="8969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43" descr="so01368_">
            <a:extLst>
              <a:ext uri="{FF2B5EF4-FFF2-40B4-BE49-F238E27FC236}">
                <a16:creationId xmlns:a16="http://schemas.microsoft.com/office/drawing/2014/main" id="{8D5CD356-2391-4EB3-BF9E-C4A9821F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5629276"/>
            <a:ext cx="178276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8" name="Line 44">
            <a:extLst>
              <a:ext uri="{FF2B5EF4-FFF2-40B4-BE49-F238E27FC236}">
                <a16:creationId xmlns:a16="http://schemas.microsoft.com/office/drawing/2014/main" id="{7EF7E9EF-CCC7-46D0-9E40-41EF7C877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2636838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9" name="Line 45">
            <a:extLst>
              <a:ext uri="{FF2B5EF4-FFF2-40B4-BE49-F238E27FC236}">
                <a16:creationId xmlns:a16="http://schemas.microsoft.com/office/drawing/2014/main" id="{4BA0CDDD-28F2-40FF-9D04-54D1E39DE3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4652963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0750" name="Picture 46">
            <a:extLst>
              <a:ext uri="{FF2B5EF4-FFF2-40B4-BE49-F238E27FC236}">
                <a16:creationId xmlns:a16="http://schemas.microsoft.com/office/drawing/2014/main" id="{44CCA8B9-4A67-427A-B57F-A377EE89B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2450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671" name="Group 47">
            <a:extLst>
              <a:ext uri="{FF2B5EF4-FFF2-40B4-BE49-F238E27FC236}">
                <a16:creationId xmlns:a16="http://schemas.microsoft.com/office/drawing/2014/main" id="{BFFFF224-C5E3-4B0E-A072-2C3B833C5B95}"/>
              </a:ext>
            </a:extLst>
          </p:cNvPr>
          <p:cNvGraphicFramePr>
            <a:graphicFrameLocks noGrp="1"/>
          </p:cNvGraphicFramePr>
          <p:nvPr/>
        </p:nvGraphicFramePr>
        <p:xfrm>
          <a:off x="6167439" y="3933826"/>
          <a:ext cx="2376487" cy="1006475"/>
        </p:xfrm>
        <a:graphic>
          <a:graphicData uri="http://schemas.openxmlformats.org/drawingml/2006/table">
            <a:tbl>
              <a:tblPr/>
              <a:tblGrid>
                <a:gridCol w="1604962">
                  <a:extLst>
                    <a:ext uri="{9D8B030D-6E8A-4147-A177-3AD203B41FA5}">
                      <a16:colId xmlns:a16="http://schemas.microsoft.com/office/drawing/2014/main" val="523603188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815826171"/>
                    </a:ext>
                  </a:extLst>
                </a:gridCol>
              </a:tblGrid>
              <a:tr h="640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volejbal 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56075"/>
                  </a:ext>
                </a:extLst>
              </a:tr>
              <a:tr h="365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basketbal h</a:t>
                      </a:r>
                    </a:p>
                  </a:txBody>
                  <a:tcPr marT="45749" marB="4574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2400</a:t>
                      </a:r>
                    </a:p>
                  </a:txBody>
                  <a:tcPr marT="45749" marB="4574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900740"/>
                  </a:ext>
                </a:extLst>
              </a:tr>
            </a:tbl>
          </a:graphicData>
        </a:graphic>
      </p:graphicFrame>
      <p:pic>
        <p:nvPicPr>
          <p:cNvPr id="30756" name="Picture 56" descr="j0233047">
            <a:extLst>
              <a:ext uri="{FF2B5EF4-FFF2-40B4-BE49-F238E27FC236}">
                <a16:creationId xmlns:a16="http://schemas.microsoft.com/office/drawing/2014/main" id="{DA181382-AFE1-49D4-8435-AB1401E7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2852738"/>
            <a:ext cx="129698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7" name="Picture 57" descr="j0303363">
            <a:extLst>
              <a:ext uri="{FF2B5EF4-FFF2-40B4-BE49-F238E27FC236}">
                <a16:creationId xmlns:a16="http://schemas.microsoft.com/office/drawing/2014/main" id="{78D35F72-C938-46F5-8453-D0EFC5013E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4508501"/>
            <a:ext cx="100806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82" name="Group 58">
            <a:extLst>
              <a:ext uri="{FF2B5EF4-FFF2-40B4-BE49-F238E27FC236}">
                <a16:creationId xmlns:a16="http://schemas.microsoft.com/office/drawing/2014/main" id="{744280FA-E3D5-48F3-A0B6-F0B4AAADA8AB}"/>
              </a:ext>
            </a:extLst>
          </p:cNvPr>
          <p:cNvGraphicFramePr>
            <a:graphicFrameLocks noGrp="1"/>
          </p:cNvGraphicFramePr>
          <p:nvPr/>
        </p:nvGraphicFramePr>
        <p:xfrm>
          <a:off x="7608888" y="5853114"/>
          <a:ext cx="3059112" cy="1006475"/>
        </p:xfrm>
        <a:graphic>
          <a:graphicData uri="http://schemas.openxmlformats.org/drawingml/2006/table">
            <a:tbl>
              <a:tblPr/>
              <a:tblGrid>
                <a:gridCol w="2303462">
                  <a:extLst>
                    <a:ext uri="{9D8B030D-6E8A-4147-A177-3AD203B41FA5}">
                      <a16:colId xmlns:a16="http://schemas.microsoft.com/office/drawing/2014/main" val="2960486326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487597417"/>
                    </a:ext>
                  </a:extLst>
                </a:gridCol>
              </a:tblGrid>
              <a:tr h="640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Moderní gymnastika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1191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9" marB="45749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295083"/>
                  </a:ext>
                </a:extLst>
              </a:tr>
              <a:tr h="365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Krasobruslení</a:t>
                      </a:r>
                    </a:p>
                  </a:txBody>
                  <a:tcPr marT="45749" marB="45749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3096</a:t>
                      </a:r>
                    </a:p>
                  </a:txBody>
                  <a:tcPr marT="45749" marB="4574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0589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0E646B6-B2DA-424E-8E95-AA99DCB2D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Kalorimetrie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8075D87-950A-45E6-80A2-002EEE79E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5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PŘÍMÁ</a:t>
            </a:r>
          </a:p>
          <a:p>
            <a:pPr eaLnBrk="1" hangingPunct="1"/>
            <a:r>
              <a:rPr lang="cs-CZ" altLang="cs-CZ"/>
              <a:t>měření tělem vydané energie v podobě tepla (jen u lab. zvířat)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NEPŘÍMÁ</a:t>
            </a:r>
          </a:p>
          <a:p>
            <a:pPr eaLnBrk="1" hangingPunct="1"/>
            <a:r>
              <a:rPr lang="cs-CZ" altLang="cs-CZ"/>
              <a:t>měření podle spotřeby kyslíku</a:t>
            </a:r>
          </a:p>
          <a:p>
            <a:pPr eaLnBrk="1" hangingPunct="1">
              <a:buFontTx/>
              <a:buNone/>
            </a:pPr>
            <a:r>
              <a:rPr lang="cs-CZ" altLang="cs-CZ"/>
              <a:t>	(spotřeba O</a:t>
            </a:r>
            <a:r>
              <a:rPr lang="cs-CZ" altLang="cs-CZ" baseline="-25000"/>
              <a:t>2</a:t>
            </a:r>
            <a:r>
              <a:rPr lang="cs-CZ" altLang="cs-CZ"/>
              <a:t> a intenzita zátěže jsou na sobě přímo závislé)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D5FC7EAA-E6B1-47E8-B742-69357942E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75"/>
            <a:ext cx="914400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kenovat0002">
            <a:extLst>
              <a:ext uri="{FF2B5EF4-FFF2-40B4-BE49-F238E27FC236}">
                <a16:creationId xmlns:a16="http://schemas.microsoft.com/office/drawing/2014/main" id="{E674B465-860C-4588-8EB1-2A6F08B18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293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ydej pr zatezi">
            <a:extLst>
              <a:ext uri="{FF2B5EF4-FFF2-40B4-BE49-F238E27FC236}">
                <a16:creationId xmlns:a16="http://schemas.microsoft.com/office/drawing/2014/main" id="{1883836D-B410-46E7-980A-8C5FB123486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52538"/>
            <a:ext cx="9144000" cy="526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76D478B9-F00B-4ECF-AEA5-974ADE97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222251"/>
            <a:ext cx="8224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>
                <a:solidFill>
                  <a:srgbClr val="FF0000"/>
                </a:solidFill>
              </a:rPr>
              <a:t>Zdroje energetického krytí při zvyšující se intenzitě</a:t>
            </a:r>
            <a:r>
              <a:rPr lang="cs-CZ" altLang="cs-CZ"/>
              <a:t> 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21BCFF2F-9F22-4A98-B32D-7CDAD2DC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6343651"/>
            <a:ext cx="7143750" cy="200025"/>
          </a:xfrm>
          <a:prstGeom prst="rightArrow">
            <a:avLst>
              <a:gd name="adj1" fmla="val 50000"/>
              <a:gd name="adj2" fmla="val 89285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AA325C29-CD9D-4E30-8ED1-80DBE51CF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3675063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RQ tuku = 0,7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22C4592C-E163-4495-8EDA-C78C183E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933576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RQ sacharidů = 1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96CD16AF-37D9-434A-AD09-7947C565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400526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1 g = 9,3 kcal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4E789E62-9ED3-4A30-B20C-24800CDA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229235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/>
              <a:t>1 g = 4,1 kcal</a:t>
            </a:r>
          </a:p>
        </p:txBody>
      </p:sp>
      <p:grpSp>
        <p:nvGrpSpPr>
          <p:cNvPr id="7177" name="Group 9">
            <a:extLst>
              <a:ext uri="{FF2B5EF4-FFF2-40B4-BE49-F238E27FC236}">
                <a16:creationId xmlns:a16="http://schemas.microsoft.com/office/drawing/2014/main" id="{8DD3EBD5-E9EF-4831-84A4-0D0F1580C707}"/>
              </a:ext>
            </a:extLst>
          </p:cNvPr>
          <p:cNvGrpSpPr>
            <a:grpSpLocks/>
          </p:cNvGrpSpPr>
          <p:nvPr/>
        </p:nvGrpSpPr>
        <p:grpSpPr bwMode="auto">
          <a:xfrm>
            <a:off x="3176589" y="2235200"/>
            <a:ext cx="1470025" cy="882650"/>
            <a:chOff x="1041" y="1408"/>
            <a:chExt cx="926" cy="556"/>
          </a:xfrm>
        </p:grpSpPr>
        <p:sp>
          <p:nvSpPr>
            <p:cNvPr id="34828" name="Text Box 10">
              <a:extLst>
                <a:ext uri="{FF2B5EF4-FFF2-40B4-BE49-F238E27FC236}">
                  <a16:creationId xmlns:a16="http://schemas.microsoft.com/office/drawing/2014/main" id="{7FBC6A25-4FE8-4E93-8E17-965A32E60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51"/>
              <a:ext cx="4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RQ  =</a:t>
              </a:r>
            </a:p>
          </p:txBody>
        </p:sp>
        <p:sp>
          <p:nvSpPr>
            <p:cNvPr id="34829" name="Text Box 11">
              <a:extLst>
                <a:ext uri="{FF2B5EF4-FFF2-40B4-BE49-F238E27FC236}">
                  <a16:creationId xmlns:a16="http://schemas.microsoft.com/office/drawing/2014/main" id="{915CE1DA-7E05-4655-8950-D5072BF1B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" y="1408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CO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830" name="Text Box 12">
              <a:extLst>
                <a:ext uri="{FF2B5EF4-FFF2-40B4-BE49-F238E27FC236}">
                  <a16:creationId xmlns:a16="http://schemas.microsoft.com/office/drawing/2014/main" id="{2014F3B9-9A7F-450B-B9C6-92C4E1B3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" y="1733"/>
              <a:ext cx="2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b="1">
                  <a:solidFill>
                    <a:srgbClr val="0000FF"/>
                  </a:solidFill>
                </a:rPr>
                <a:t>O</a:t>
              </a:r>
              <a:r>
                <a:rPr lang="cs-CZ" altLang="cs-CZ" b="1" baseline="-25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831" name="Line 13">
              <a:extLst>
                <a:ext uri="{FF2B5EF4-FFF2-40B4-BE49-F238E27FC236}">
                  <a16:creationId xmlns:a16="http://schemas.microsoft.com/office/drawing/2014/main" id="{0EBEA39A-FF40-49E4-9494-1EDF99CBB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7" y="1683"/>
              <a:ext cx="39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826" name="Text Box 14">
            <a:extLst>
              <a:ext uri="{FF2B5EF4-FFF2-40B4-BE49-F238E27FC236}">
                <a16:creationId xmlns:a16="http://schemas.microsoft.com/office/drawing/2014/main" id="{7C7A9740-6D8E-4486-B624-1A1529C46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5730876"/>
            <a:ext cx="272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(Hamar </a:t>
            </a:r>
            <a:r>
              <a:rPr lang="en-US" altLang="cs-CZ"/>
              <a:t>&amp;</a:t>
            </a:r>
            <a:r>
              <a:rPr lang="cs-CZ" altLang="cs-CZ"/>
              <a:t> Lipková, 2001)</a:t>
            </a:r>
          </a:p>
        </p:txBody>
      </p:sp>
      <p:sp>
        <p:nvSpPr>
          <p:cNvPr id="34827" name="Text Box 15">
            <a:extLst>
              <a:ext uri="{FF2B5EF4-FFF2-40B4-BE49-F238E27FC236}">
                <a16:creationId xmlns:a16="http://schemas.microsoft.com/office/drawing/2014/main" id="{C4E5D90F-2959-4EB3-82C4-3D46F47D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6" y="846138"/>
            <a:ext cx="8721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/>
              <a:t>Respirační kvocient = poměr mezi vydýchaným oxidem uhličitým a spotřebovaným kyslíkem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7" name="Group 55">
            <a:extLst>
              <a:ext uri="{FF2B5EF4-FFF2-40B4-BE49-F238E27FC236}">
                <a16:creationId xmlns:a16="http://schemas.microsoft.com/office/drawing/2014/main" id="{AC34332C-52E6-4D00-B6EA-2E39FFC92CCF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397000"/>
          <a:ext cx="6096000" cy="466767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90035200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131405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63307234"/>
                    </a:ext>
                  </a:extLst>
                </a:gridCol>
              </a:tblGrid>
              <a:tr h="5202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RQ (RER)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 kcal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012160"/>
                  </a:ext>
                </a:extLst>
              </a:tr>
              <a:tr h="5202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sacharidy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lipidy</a:t>
                      </a:r>
                    </a:p>
                  </a:txBody>
                  <a:tcPr marL="90000" marR="90000" marT="46795" marB="467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862004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4101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03238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66,6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507176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50,7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763259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086881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342313"/>
                  </a:ext>
                </a:extLst>
              </a:tr>
              <a:tr h="5181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646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7F78821-81D8-4A9D-A90A-3333A4FBF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Výpočet BM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0663772-C261-4EE1-BEEE-210E27C3E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Kalorimetrie (nepřímá energometrie)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pro praxi se používají tabulkové hodnoty, tzv. náležité hodnoty bazálního metabolismu (nál. BM)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nál.BM udává průměrný energetický výdej za bazálních podmínek s přihlédnutím k věku, výšce, hmotnosti a pohlaví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D9FABBD-5305-45DA-8024-AE089DFE8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Výdej energie při pohybových aktivitách závisí na: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150A287-C93E-404E-ACAF-6C297AAE3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397000"/>
          </a:xfrm>
        </p:spPr>
        <p:txBody>
          <a:bodyPr/>
          <a:lstStyle/>
          <a:p>
            <a:pPr eaLnBrk="1" hangingPunct="1"/>
            <a:r>
              <a:rPr lang="cs-CZ" altLang="cs-CZ"/>
              <a:t>intenzitě</a:t>
            </a:r>
          </a:p>
          <a:p>
            <a:pPr eaLnBrk="1" hangingPunct="1"/>
            <a:r>
              <a:rPr lang="cs-CZ" altLang="cs-CZ"/>
              <a:t>délce trvání</a:t>
            </a:r>
          </a:p>
          <a:p>
            <a:pPr eaLnBrk="1" hangingPunct="1">
              <a:buFontTx/>
              <a:buNone/>
            </a:pPr>
            <a:endParaRPr lang="cs-CZ" altLang="cs-CZ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07DD0229-B91E-412F-8FA6-E0CAD94C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4797426"/>
            <a:ext cx="5040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000" b="1"/>
              <a:t>1lO</a:t>
            </a:r>
            <a:r>
              <a:rPr lang="cs-CZ" altLang="cs-CZ" sz="4000" b="1" baseline="-25000"/>
              <a:t>2</a:t>
            </a:r>
            <a:r>
              <a:rPr lang="cs-CZ" altLang="cs-CZ" sz="4000" b="1"/>
              <a:t> = 20 kJ = 5 kcal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FFEE7A7E-6784-4470-8F23-96A90D34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724401"/>
            <a:ext cx="1908175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5">
            <a:extLst>
              <a:ext uri="{FF2B5EF4-FFF2-40B4-BE49-F238E27FC236}">
                <a16:creationId xmlns:a16="http://schemas.microsoft.com/office/drawing/2014/main" id="{F0034004-C33E-4073-936A-CF3CEBEB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1052514"/>
            <a:ext cx="1343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55">
            <a:extLst>
              <a:ext uri="{FF2B5EF4-FFF2-40B4-BE49-F238E27FC236}">
                <a16:creationId xmlns:a16="http://schemas.microsoft.com/office/drawing/2014/main" id="{49D7350F-1928-4842-BA92-A54CD64D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12875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56">
            <a:extLst>
              <a:ext uri="{FF2B5EF4-FFF2-40B4-BE49-F238E27FC236}">
                <a16:creationId xmlns:a16="http://schemas.microsoft.com/office/drawing/2014/main" id="{8CCF0B89-E097-48DD-877E-5AA99A58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>
                <a:solidFill>
                  <a:schemeClr val="tx2"/>
                </a:solidFill>
              </a:rPr>
              <a:t>Krokoměry a pedometry</a:t>
            </a:r>
          </a:p>
        </p:txBody>
      </p:sp>
      <p:sp>
        <p:nvSpPr>
          <p:cNvPr id="38918" name="Rectangle 65">
            <a:extLst>
              <a:ext uri="{FF2B5EF4-FFF2-40B4-BE49-F238E27FC236}">
                <a16:creationId xmlns:a16="http://schemas.microsoft.com/office/drawing/2014/main" id="{97674A0C-FEF7-4F4A-B297-C2EC635AC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3213101"/>
            <a:ext cx="8229600" cy="1800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2400"/>
              <a:t> počítá ušlé kroky a vzdálenost (km)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zobrazuje spotřebovanou energii (kcal), těl.tuku (v gramech)</a:t>
            </a:r>
            <a:r>
              <a:rPr lang="cs-CZ" altLang="cs-CZ" sz="1600"/>
              <a:t> </a:t>
            </a:r>
          </a:p>
          <a:p>
            <a:pPr eaLnBrk="1" hangingPunct="1"/>
            <a:endParaRPr lang="cs-CZ" altLang="cs-CZ"/>
          </a:p>
        </p:txBody>
      </p:sp>
      <p:sp>
        <p:nvSpPr>
          <p:cNvPr id="38919" name="Text Box 68">
            <a:extLst>
              <a:ext uri="{FF2B5EF4-FFF2-40B4-BE49-F238E27FC236}">
                <a16:creationId xmlns:a16="http://schemas.microsoft.com/office/drawing/2014/main" id="{ED55EC88-29F5-455E-B2C7-40124AF42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5589588"/>
            <a:ext cx="2592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/>
              <a:t>1kcal = 4,2 kJ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4D88A52-34F9-41DA-B4BE-B5F13F2E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0"/>
            <a:ext cx="4510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6FD43A23-7F68-45EE-932A-2E61B24F0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0"/>
            <a:ext cx="8291513" cy="6858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1800"/>
              <a:t>Počet kroků se měří mechanicky podle otřesů, které při chůzi či běhu vznikají.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150000"/>
              </a:lnSpc>
            </a:pPr>
            <a:r>
              <a:rPr lang="cs-CZ" altLang="cs-CZ" sz="1800"/>
              <a:t>Krokoměr nejčastěji umisťuje v oblasti pasu, kyčelních kloubů, kde jsou otřesy asi nejméně tělem utlumeny.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150000"/>
              </a:lnSpc>
            </a:pPr>
            <a:r>
              <a:rPr lang="cs-CZ" altLang="cs-CZ" sz="1800"/>
              <a:t>Ze změřeného počtu kroků se pomocí dalších údajů dá spočítat ušlá či uběhnutá vzdálenost, musíme si jen nastavit správnou průměrnou délku vlastního kroku.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150000"/>
              </a:lnSpc>
            </a:pPr>
            <a:r>
              <a:rPr lang="cs-CZ" altLang="cs-CZ" sz="1800"/>
              <a:t>S měřeným časem známe rychlost, dobu chůze a vložíme-li i hodnotu naší váhy, lze zhruba spočítat i spotřebovanou energii či spálené kalorie.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150000"/>
              </a:lnSpc>
            </a:pPr>
            <a:r>
              <a:rPr lang="cs-CZ" altLang="cs-CZ" sz="1800"/>
              <a:t>Údaje se ukládají do paměti, takže víme třeba, kolik jsme celkově našlapali za několikadenní cestu.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9DBF412-CB6A-4E30-BBF6-ECE1E29AE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260351"/>
            <a:ext cx="8569325" cy="574675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>
                <a:solidFill>
                  <a:schemeClr val="tx2"/>
                </a:solidFill>
              </a:rPr>
              <a:t>METABOLISMUS SVALU</a:t>
            </a:r>
          </a:p>
        </p:txBody>
      </p:sp>
      <p:pic>
        <p:nvPicPr>
          <p:cNvPr id="10243" name="Picture 3" descr="sejmout0015">
            <a:extLst>
              <a:ext uri="{FF2B5EF4-FFF2-40B4-BE49-F238E27FC236}">
                <a16:creationId xmlns:a16="http://schemas.microsoft.com/office/drawing/2014/main" id="{9348685D-F393-450C-99F9-5850B75A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981076"/>
            <a:ext cx="8569325" cy="70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9D5A665-E937-4C9D-AE72-3B59CDB64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Alaktátový neoxidativní způsob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E17727D-AE35-4C0B-A534-BEE333F2E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4038" y="1943101"/>
            <a:ext cx="8615362" cy="4568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/>
              <a:t>2 ADP		      ATP + AMP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/>
              <a:t>ATP 	    	     ADP + P + energie pro sval. stah</a:t>
            </a: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r>
              <a:rPr lang="cs-CZ" altLang="cs-CZ" dirty="0"/>
              <a:t>CP + ADP 		C + ATP</a:t>
            </a:r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0822A101-195C-4979-A059-B9C9DC598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7975" y="211455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97DE347B-D8E5-44BF-9430-45B31BB33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0837" y="238601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B92928EE-3EC4-45F1-A49A-6C8E738B9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914" y="34877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D0063444-8EB9-40D7-8176-A8EAC25AC8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5763" y="3273425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40DDA986-2AC8-4B5A-9B93-53EE51E217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4338" y="5013325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8B8B7C71-171E-4A17-BE6F-A7B415198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9" y="5229225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274" name="Picture 10" descr="Obr_8">
            <a:extLst>
              <a:ext uri="{FF2B5EF4-FFF2-40B4-BE49-F238E27FC236}">
                <a16:creationId xmlns:a16="http://schemas.microsoft.com/office/drawing/2014/main" id="{8F888358-E574-404C-8F23-C57ACBC3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3789363"/>
            <a:ext cx="6372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Obr_9">
            <a:extLst>
              <a:ext uri="{FF2B5EF4-FFF2-40B4-BE49-F238E27FC236}">
                <a16:creationId xmlns:a16="http://schemas.microsoft.com/office/drawing/2014/main" id="{554F65EA-6FBD-4389-AB15-B31EB739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5497514"/>
            <a:ext cx="57959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C741427-0219-4AB1-A3F6-A6DE04812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200"/>
              <a:t>Laktátový neoxidativní způsob</a:t>
            </a:r>
            <a:br>
              <a:rPr lang="cs-CZ" altLang="cs-CZ" sz="3200"/>
            </a:br>
            <a:r>
              <a:rPr lang="cs-CZ" altLang="cs-CZ" sz="3200"/>
              <a:t>(anaerobní glykolýza, glykolitická fosforylace)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BD2ECD5-4022-4A53-B856-E890104BC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9739" y="2057400"/>
            <a:ext cx="8658225" cy="4483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G + 2P + 2ADP 	2 mol. kys.mléčné + </a:t>
            </a:r>
            <a:r>
              <a:rPr lang="cs-CZ" altLang="cs-CZ">
                <a:solidFill>
                  <a:srgbClr val="FF0066"/>
                </a:solidFill>
              </a:rPr>
              <a:t>2ATP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None/>
            </a:pPr>
            <a:r>
              <a:rPr lang="cs-CZ" altLang="cs-CZ"/>
              <a:t>G….glykogen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>
              <a:buFontTx/>
              <a:buChar char="-"/>
            </a:pPr>
            <a:r>
              <a:rPr lang="cs-CZ" altLang="cs-CZ"/>
              <a:t>metabolická acidóza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hladina LA v krvi</a:t>
            </a: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A9E50973-758A-4D22-8C5E-E1380A8C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0425" y="2259467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52735B6-559C-45C1-ABB3-B2A6146F4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Oxidativní způsob</a:t>
            </a:r>
            <a:br>
              <a:rPr lang="cs-CZ" altLang="cs-CZ" sz="3600" dirty="0"/>
            </a:br>
            <a:r>
              <a:rPr lang="cs-CZ" altLang="cs-CZ" sz="3600" dirty="0"/>
              <a:t>(oxidativní fosforylace)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F65A473-BB76-4350-9757-D5BF7501E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9738" y="1643064"/>
            <a:ext cx="8958262" cy="48545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nedochází k tvorbě laktátu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G + 34P + 38ADP + 6O</a:t>
            </a:r>
            <a:r>
              <a:rPr lang="cs-CZ" altLang="cs-CZ" baseline="-25000" dirty="0"/>
              <a:t>2	           </a:t>
            </a:r>
            <a:r>
              <a:rPr lang="cs-CZ" altLang="cs-CZ" dirty="0"/>
              <a:t>6CO</a:t>
            </a:r>
            <a:r>
              <a:rPr lang="cs-CZ" altLang="cs-CZ" baseline="-25000" dirty="0"/>
              <a:t>2</a:t>
            </a:r>
            <a:r>
              <a:rPr lang="cs-CZ" altLang="cs-CZ" dirty="0"/>
              <a:t> + 44H</a:t>
            </a:r>
            <a:r>
              <a:rPr lang="cs-CZ" altLang="cs-CZ" baseline="-25000" dirty="0"/>
              <a:t>2</a:t>
            </a:r>
            <a:r>
              <a:rPr lang="cs-CZ" altLang="cs-CZ" dirty="0"/>
              <a:t>O + </a:t>
            </a:r>
            <a:r>
              <a:rPr lang="cs-CZ" altLang="cs-CZ" dirty="0">
                <a:solidFill>
                  <a:srgbClr val="FF0066"/>
                </a:solidFill>
              </a:rPr>
              <a:t>34ATP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500" dirty="0"/>
              <a:t>MK + 130P + 130ADP + 23O</a:t>
            </a:r>
            <a:r>
              <a:rPr lang="cs-CZ" altLang="cs-CZ" sz="2500" baseline="-25000" dirty="0"/>
              <a:t>2	                 </a:t>
            </a:r>
            <a:r>
              <a:rPr lang="cs-CZ" altLang="cs-CZ" sz="2500" dirty="0"/>
              <a:t>16CO</a:t>
            </a:r>
            <a:r>
              <a:rPr lang="cs-CZ" altLang="cs-CZ" sz="2500" baseline="-25000" dirty="0"/>
              <a:t>2</a:t>
            </a:r>
            <a:r>
              <a:rPr lang="cs-CZ" altLang="cs-CZ" sz="2500" dirty="0"/>
              <a:t> + 146H</a:t>
            </a:r>
            <a:r>
              <a:rPr lang="cs-CZ" altLang="cs-CZ" sz="2500" baseline="-25000" dirty="0"/>
              <a:t>2</a:t>
            </a:r>
            <a:r>
              <a:rPr lang="cs-CZ" altLang="cs-CZ" sz="2500" dirty="0"/>
              <a:t>O + </a:t>
            </a:r>
            <a:r>
              <a:rPr lang="cs-CZ" altLang="cs-CZ" sz="2500" dirty="0">
                <a:solidFill>
                  <a:srgbClr val="FF0066"/>
                </a:solidFill>
              </a:rPr>
              <a:t>130ATP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5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500" dirty="0"/>
              <a:t>		</a:t>
            </a:r>
            <a:endParaRPr lang="cs-CZ" altLang="cs-CZ" dirty="0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0AB686FC-7435-4F41-84BA-FB182E6CA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1430" y="3265715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6CD59FEC-F9E4-4EB8-B97C-89FFD3C80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937" y="5082948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br_10">
            <a:extLst>
              <a:ext uri="{FF2B5EF4-FFF2-40B4-BE49-F238E27FC236}">
                <a16:creationId xmlns:a16="http://schemas.microsoft.com/office/drawing/2014/main" id="{F7A8A8CE-C826-4B99-AA78-818998EE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0"/>
            <a:ext cx="6348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Obr_11">
            <a:extLst>
              <a:ext uri="{FF2B5EF4-FFF2-40B4-BE49-F238E27FC236}">
                <a16:creationId xmlns:a16="http://schemas.microsoft.com/office/drawing/2014/main" id="{D5A2F4E9-5580-4BCE-B9DA-6BEC4085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868864"/>
            <a:ext cx="75596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Obr_12">
            <a:extLst>
              <a:ext uri="{FF2B5EF4-FFF2-40B4-BE49-F238E27FC236}">
                <a16:creationId xmlns:a16="http://schemas.microsoft.com/office/drawing/2014/main" id="{727CA07C-9EDB-43B1-9791-7427BC47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88914"/>
            <a:ext cx="7993062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565</Words>
  <Application>Microsoft Office PowerPoint</Application>
  <PresentationFormat>Širokoúhlá obrazovka</PresentationFormat>
  <Paragraphs>139</Paragraphs>
  <Slides>30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Motiv Office</vt:lpstr>
      <vt:lpstr>Dokument aplikace Microsoft Word</vt:lpstr>
      <vt:lpstr>METABOLISMUS A ZÁKLADNÍ ENEREGTICKÉ SYSTEMY</vt:lpstr>
      <vt:lpstr>Prezentace aplikace PowerPoint</vt:lpstr>
      <vt:lpstr>Prezentace aplikace PowerPoint</vt:lpstr>
      <vt:lpstr>Prezentace aplikace PowerPoint</vt:lpstr>
      <vt:lpstr>Alaktátový neoxidativní způsob</vt:lpstr>
      <vt:lpstr>Laktátový neoxidativní způsob (anaerobní glykolýza, glykolitická fosforylace)</vt:lpstr>
      <vt:lpstr>Oxidativní způsob (oxidativní fosforylace)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Pásma energetické krytí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BAZÁLNÍ METABOLISMUS (BMR)</vt:lpstr>
      <vt:lpstr>BAZÁLNÍ METABOLISMUS (BMR)</vt:lpstr>
      <vt:lpstr>Prezentace aplikace PowerPoint</vt:lpstr>
      <vt:lpstr>Kalorimetrie</vt:lpstr>
      <vt:lpstr>Prezentace aplikace PowerPoint</vt:lpstr>
      <vt:lpstr>Prezentace aplikace PowerPoint</vt:lpstr>
      <vt:lpstr>Prezentace aplikace PowerPoint</vt:lpstr>
      <vt:lpstr>Prezentace aplikace PowerPoint</vt:lpstr>
      <vt:lpstr>Výpočet BM</vt:lpstr>
      <vt:lpstr>Výdej energie při pohybových aktivitách závisí na: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METABOLISMUS A ZÁKLADNÍ ENEREGTICKÉ SYSTEMY</dc:title>
  <dc:creator>Martina Bernacikova</dc:creator>
  <cp:lastModifiedBy>Martina Bernacikova</cp:lastModifiedBy>
  <cp:revision>4</cp:revision>
  <dcterms:created xsi:type="dcterms:W3CDTF">2020-11-04T07:30:53Z</dcterms:created>
  <dcterms:modified xsi:type="dcterms:W3CDTF">2020-11-04T08:18:31Z</dcterms:modified>
</cp:coreProperties>
</file>