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68" r:id="rId2"/>
    <p:sldId id="272" r:id="rId3"/>
    <p:sldId id="273" r:id="rId4"/>
    <p:sldId id="275" r:id="rId5"/>
    <p:sldId id="274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6196D2-8431-40B9-9D50-9557ABD6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b="1" dirty="0"/>
              <a:t>Sacharidy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9D918A-6AB7-43EE-986B-C9648073E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41561" r="13726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74934-A17B-48E7-A3D7-84FF4545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212045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2400" dirty="0"/>
              <a:t>nejdůležitější a nejpohotovější zdroj E</a:t>
            </a:r>
          </a:p>
          <a:p>
            <a:pPr lvl="1"/>
            <a:r>
              <a:rPr lang="cs-CZ" sz="2400" dirty="0"/>
              <a:t>jsou nejrychleji využitelné jakožto E </a:t>
            </a:r>
            <a:r>
              <a:rPr lang="cs-CZ" sz="2400" dirty="0" err="1"/>
              <a:t>substrátE</a:t>
            </a:r>
            <a:r>
              <a:rPr lang="cs-CZ" sz="2400" dirty="0"/>
              <a:t> (k dispozici do 5 min. od požití)</a:t>
            </a:r>
          </a:p>
          <a:p>
            <a:pPr lvl="1"/>
            <a:r>
              <a:rPr lang="cs-CZ" sz="2400" dirty="0"/>
              <a:t>udržování krevní glykémie</a:t>
            </a:r>
          </a:p>
          <a:p>
            <a:pPr lvl="1"/>
            <a:r>
              <a:rPr lang="cs-CZ" sz="2400" dirty="0"/>
              <a:t>potraviny na ně bohaté jsou často zdrojem esenciálních vitaminů</a:t>
            </a:r>
          </a:p>
          <a:p>
            <a:pPr lvl="1"/>
            <a:r>
              <a:rPr lang="cs-CZ" sz="2400" dirty="0"/>
              <a:t>nestravitelné sacharidy působí příznivě na činnost střev</a:t>
            </a:r>
          </a:p>
          <a:p>
            <a:pPr lvl="1"/>
            <a:r>
              <a:rPr lang="cs-CZ" sz="2400" dirty="0"/>
              <a:t>zásobní forma – glykogen - vyčerpání → únava</a:t>
            </a:r>
          </a:p>
          <a:p>
            <a:pPr lvl="1"/>
            <a:r>
              <a:rPr lang="cs-CZ" sz="2400" dirty="0"/>
              <a:t>3-6 g/kg/den (běžná populace)</a:t>
            </a:r>
          </a:p>
          <a:p>
            <a:pPr lvl="1"/>
            <a:r>
              <a:rPr lang="cs-CZ" sz="2400" dirty="0"/>
              <a:t>3-12g/kg/den (sportovci)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74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361FF-3764-483E-ABF7-A51E634B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Sacharidy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3ED0D-7BE0-43AA-80C4-7F88A698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cs-CZ" sz="2400" b="1" dirty="0"/>
              <a:t>Dělení sacharidů: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monosacharidy – glukóza, fruktóza, galaktóza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disacharidy (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trisacharid</a:t>
            </a:r>
            <a:r>
              <a:rPr lang="cs-CZ" sz="2400" dirty="0"/>
              <a:t>) – sacharóza, laktóza, maltóza/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rafinóza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oligosacharidy – 2-10 cukernatých jednotek (maltodextrin</a:t>
            </a:r>
          </a:p>
          <a:p>
            <a:pPr marL="658368" lvl="1" indent="-457200">
              <a:buAutoNum type="arabicPeriod"/>
            </a:pPr>
            <a:r>
              <a:rPr lang="cs-CZ" sz="2400" dirty="0"/>
              <a:t>polysacharidy – škrob, vláknina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DE6E85-368B-4D9B-A6C1-EBFAB98B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29" y="1645920"/>
            <a:ext cx="7640305" cy="36673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35EE29E-9CEC-47D7-9778-C79AAFF2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5803">
            <a:off x="5445442" y="785621"/>
            <a:ext cx="6093040" cy="406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6BA9C9C-9582-41CD-A882-BE3E5697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49" y="820844"/>
            <a:ext cx="7620000" cy="50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24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734D2-8BB2-40A8-86F2-20A877D7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30508-7F5F-4AC8-9473-B13200221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- hladina krevní glukózy</a:t>
            </a:r>
          </a:p>
          <a:p>
            <a:pPr marL="388620" indent="-342900">
              <a:buFontTx/>
              <a:buChar char="-"/>
            </a:pPr>
            <a:r>
              <a:rPr lang="cs-CZ" dirty="0"/>
              <a:t>3,3-5,5 </a:t>
            </a:r>
            <a:r>
              <a:rPr lang="cs-CZ" dirty="0" err="1"/>
              <a:t>mmol</a:t>
            </a:r>
            <a:r>
              <a:rPr lang="cs-CZ" dirty="0"/>
              <a:t>/l krve</a:t>
            </a:r>
          </a:p>
          <a:p>
            <a:r>
              <a:rPr lang="cs-CZ" b="1" dirty="0"/>
              <a:t>Glykemický index potravin (GI) 0-100</a:t>
            </a:r>
          </a:p>
          <a:p>
            <a:r>
              <a:rPr lang="cs-CZ" dirty="0"/>
              <a:t>- určuje, jak působí daná potravina na zvýšení hladiny glykémie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AD5EC8-164C-4440-AAF1-2190D4DB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39" y="3916464"/>
            <a:ext cx="2875781" cy="240415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DE5F34E-537B-4B2D-9120-6E342748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579" y="1640518"/>
            <a:ext cx="4365570" cy="46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6D339-4048-4803-B230-BA25A78A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B0CF7A-42A1-4914-9227-4C15FD6D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Glykemická nálož potravin (GN)</a:t>
            </a:r>
          </a:p>
          <a:p>
            <a:r>
              <a:rPr lang="cs-CZ" dirty="0"/>
              <a:t>- vyjadřuje skutečnou reakci glykémie na požití dané potraviny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D75FB6-9515-42B9-9DFB-8CEC7AB59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67809"/>
              </p:ext>
            </p:extLst>
          </p:nvPr>
        </p:nvGraphicFramePr>
        <p:xfrm>
          <a:off x="2797743" y="3685074"/>
          <a:ext cx="835793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979">
                  <a:extLst>
                    <a:ext uri="{9D8B030D-6E8A-4147-A177-3AD203B41FA5}">
                      <a16:colId xmlns:a16="http://schemas.microsoft.com/office/drawing/2014/main" val="396636268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2303425674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1931686642"/>
                    </a:ext>
                  </a:extLst>
                </a:gridCol>
              </a:tblGrid>
              <a:tr h="291575">
                <a:tc>
                  <a:txBody>
                    <a:bodyPr/>
                    <a:lstStyle/>
                    <a:p>
                      <a:r>
                        <a:rPr lang="cs-CZ" dirty="0"/>
                        <a:t>potraviny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 na 100g potraviny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10253"/>
                  </a:ext>
                </a:extLst>
              </a:tr>
              <a:tr h="510255">
                <a:tc>
                  <a:txBody>
                    <a:bodyPr/>
                    <a:lstStyle/>
                    <a:p>
                      <a:r>
                        <a:rPr lang="cs-CZ" dirty="0"/>
                        <a:t>S vysokou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Pečivo, oplatky, sušenky, čokoláda, buchty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6525"/>
                  </a:ext>
                </a:extLst>
              </a:tr>
              <a:tr h="510255">
                <a:tc>
                  <a:txBody>
                    <a:bodyPr/>
                    <a:lstStyle/>
                    <a:p>
                      <a:r>
                        <a:rPr lang="cs-CZ" dirty="0"/>
                        <a:t>Se střední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Sladké ovoce, pečené brambory, obilné kaše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546153"/>
                  </a:ext>
                </a:extLst>
              </a:tr>
              <a:tr h="291575">
                <a:tc>
                  <a:txBody>
                    <a:bodyPr/>
                    <a:lstStyle/>
                    <a:p>
                      <a:r>
                        <a:rPr lang="cs-CZ" dirty="0"/>
                        <a:t>S nízkou 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Zelenina, houby, luštěniny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3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04E8F-04FF-44CE-8D2A-EC4ED6F6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</a:t>
            </a:r>
            <a:r>
              <a:rPr lang="cs-CZ" dirty="0" err="1"/>
              <a:t>denzita</a:t>
            </a:r>
            <a:r>
              <a:rPr lang="cs-CZ" dirty="0"/>
              <a:t> potravin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E74F96-056F-43B7-9B9B-BFBD3227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585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 </a:t>
            </a:r>
            <a:r>
              <a:rPr lang="cs-CZ" sz="2400" dirty="0"/>
              <a:t>„hustota E ve 100g </a:t>
            </a:r>
            <a:r>
              <a:rPr lang="cs-CZ" sz="2400" dirty="0" err="1"/>
              <a:t>potaviny</a:t>
            </a:r>
            <a:r>
              <a:rPr lang="cs-CZ" sz="2400" dirty="0"/>
              <a:t>“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endParaRPr lang="cs-CZ" sz="2400" dirty="0"/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Nízká </a:t>
            </a:r>
            <a:r>
              <a:rPr lang="cs-CZ" b="1" dirty="0" err="1"/>
              <a:t>denzita</a:t>
            </a:r>
            <a:r>
              <a:rPr lang="cs-CZ" b="1" dirty="0"/>
              <a:t> </a:t>
            </a:r>
            <a:r>
              <a:rPr lang="cs-CZ" dirty="0"/>
              <a:t>→ větší objem stravy vyšší obsah vody, vlákniny a polysacharidů = </a:t>
            </a:r>
            <a:r>
              <a:rPr lang="cs-CZ" i="1" dirty="0"/>
              <a:t>nízká koncentrace E</a:t>
            </a:r>
            <a:r>
              <a:rPr lang="cs-CZ" dirty="0"/>
              <a:t>		</a:t>
            </a:r>
          </a:p>
          <a:p>
            <a:pPr marL="0" indent="0">
              <a:buNone/>
            </a:pPr>
            <a:r>
              <a:rPr lang="cs-CZ" dirty="0"/>
              <a:t>                         → delší trávení a tedy postupné uvolňování glukózy do krve → stálejší hladina  			glykémie = delší pocit nasycení</a:t>
            </a:r>
          </a:p>
          <a:p>
            <a:pPr marL="0" indent="0">
              <a:buNone/>
            </a:pPr>
            <a:r>
              <a:rPr lang="cs-CZ" b="1" dirty="0"/>
              <a:t>Vysoká </a:t>
            </a:r>
            <a:r>
              <a:rPr lang="cs-CZ" b="1" dirty="0" err="1"/>
              <a:t>denzita</a:t>
            </a:r>
            <a:r>
              <a:rPr lang="cs-CZ" b="1" dirty="0"/>
              <a:t> </a:t>
            </a:r>
            <a:r>
              <a:rPr lang="cs-CZ" dirty="0"/>
              <a:t>– vysoká koncentrace 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C675EA3-FB19-4C65-843D-45A2D742F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75439"/>
              </p:ext>
            </p:extLst>
          </p:nvPr>
        </p:nvGraphicFramePr>
        <p:xfrm>
          <a:off x="1510981" y="2554688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526866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050165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688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přijatá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54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Čokoláda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/523kcal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Celozrnné pečivo s máslem, šunkou a salátem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2200kJ/523kcal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440g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65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11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60EA0-A414-4AD4-9304-656074E7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denního příjmu sacharidů dle tréninkového zatížení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AE3A399-F9CE-43E3-A77D-470332AD2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33337"/>
              </p:ext>
            </p:extLst>
          </p:nvPr>
        </p:nvGraphicFramePr>
        <p:xfrm>
          <a:off x="1096963" y="1846263"/>
          <a:ext cx="1005839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044316911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4176969872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290913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Množství sacharidů</a:t>
                      </a:r>
                    </a:p>
                    <a:p>
                      <a:pPr algn="ctr"/>
                      <a:r>
                        <a:rPr lang="cs-CZ" dirty="0"/>
                        <a:t>(g/kg/den)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Tréninkové zatížení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Příklad sportovní disciplíny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91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Období tréninku nízké intenzity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Technické disciplíny, silové sporty, koordinačně estetické sporty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40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Denní lehký trénink – 1 TJ/den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Nevytrvalostní sporty, koordinačně estetické sporty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80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Denní vytrvalostní trénink nebo rychlostně vytrvalostní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Kolektivní sporty – turnaje s více zápasy/den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19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Intenzivní denní vytrvalostní zatížení, vícefázový trénink – 4-6h/den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Vrcholový sport převážně vytrvalostního charakteru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34752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1A84406-1857-4BBC-87ED-87A1B8467BC1}"/>
              </a:ext>
            </a:extLst>
          </p:cNvPr>
          <p:cNvSpPr txBox="1"/>
          <p:nvPr/>
        </p:nvSpPr>
        <p:spPr>
          <a:xfrm>
            <a:off x="8056880" y="5516880"/>
            <a:ext cx="3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Převzato z: </a:t>
            </a:r>
            <a:r>
              <a:rPr lang="cs-CZ" sz="1600" i="1" dirty="0" err="1"/>
              <a:t>Kumstát</a:t>
            </a:r>
            <a:r>
              <a:rPr lang="cs-CZ" sz="1600" i="1" dirty="0"/>
              <a:t> (2019, s. 44)</a:t>
            </a:r>
          </a:p>
        </p:txBody>
      </p:sp>
    </p:spTree>
    <p:extLst>
      <p:ext uri="{BB962C8B-B14F-4D97-AF65-F5344CB8AC3E}">
        <p14:creationId xmlns:p14="http://schemas.microsoft.com/office/powerpoint/2010/main" val="1258562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366</Words>
  <Application>Microsoft Office PowerPoint</Application>
  <PresentationFormat>Širokoúhlá obrazovka</PresentationFormat>
  <Paragraphs>69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Retrospektiva</vt:lpstr>
      <vt:lpstr>Sacharidy</vt:lpstr>
      <vt:lpstr>Sacharidy</vt:lpstr>
      <vt:lpstr>glykémie</vt:lpstr>
      <vt:lpstr>glykémie</vt:lpstr>
      <vt:lpstr>Energetická denzita potravin</vt:lpstr>
      <vt:lpstr>Doporučení denního příjmu sacharidů dle tréninkového zatížení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12</cp:revision>
  <dcterms:created xsi:type="dcterms:W3CDTF">2020-01-22T08:56:45Z</dcterms:created>
  <dcterms:modified xsi:type="dcterms:W3CDTF">2020-10-19T11:21:10Z</dcterms:modified>
</cp:coreProperties>
</file>