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sldIdLst>
    <p:sldId id="276" r:id="rId2"/>
    <p:sldId id="277" r:id="rId3"/>
    <p:sldId id="278" r:id="rId4"/>
    <p:sldId id="318" r:id="rId5"/>
    <p:sldId id="280" r:id="rId6"/>
    <p:sldId id="282" r:id="rId7"/>
    <p:sldId id="320" r:id="rId8"/>
    <p:sldId id="321" r:id="rId9"/>
    <p:sldId id="319" r:id="rId10"/>
    <p:sldId id="27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05.11.2020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09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05.11.2020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3882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05.11.2020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7242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05.11.2020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3218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05.11.2020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32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05.11.2020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727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05.11.2020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0021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05.11.2020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2849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05.11.2020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3631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9F219EC-D138-4E26-A250-4125A5742649}" type="datetimeFigureOut">
              <a:rPr lang="cs-CZ" smtClean="0"/>
              <a:t>05.11.2020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599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05.11.2020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0799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9F219EC-D138-4E26-A250-4125A5742649}" type="datetimeFigureOut">
              <a:rPr lang="cs-CZ" smtClean="0"/>
              <a:t>05.11.2020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72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A45D22-54AE-413A-987F-58413E5FC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Lipidy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12AFB5-6C23-46A2-862A-51BA4018C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264779"/>
          </a:xfrm>
        </p:spPr>
        <p:txBody>
          <a:bodyPr/>
          <a:lstStyle/>
          <a:p>
            <a:pPr marL="578358" lvl="1" indent="-285750">
              <a:buFont typeface="Courier New" panose="02070309020205020404" pitchFamily="49" charset="0"/>
              <a:buChar char="o"/>
            </a:pPr>
            <a:r>
              <a:rPr lang="cs-CZ" sz="2000" dirty="0"/>
              <a:t>estery vyšších mastných kyselin a glycerolu</a:t>
            </a:r>
          </a:p>
          <a:p>
            <a:pPr marL="578358" lvl="1" indent="-285750">
              <a:buFont typeface="Courier New" panose="02070309020205020404" pitchFamily="49" charset="0"/>
              <a:buChar char="o"/>
            </a:pPr>
            <a:r>
              <a:rPr lang="cs-CZ" sz="2000" dirty="0"/>
              <a:t>napomáhají využití vitaminů rozpustných v tucích</a:t>
            </a:r>
          </a:p>
          <a:p>
            <a:pPr marL="578358" lvl="1" indent="-285750">
              <a:buFont typeface="Courier New" panose="02070309020205020404" pitchFamily="49" charset="0"/>
              <a:buChar char="o"/>
            </a:pPr>
            <a:r>
              <a:rPr lang="cs-CZ" sz="2000" dirty="0"/>
              <a:t>vyvolávají pocit sytosti po požití</a:t>
            </a:r>
          </a:p>
          <a:p>
            <a:pPr marL="578358" lvl="1" indent="-285750">
              <a:buFont typeface="Courier New" panose="02070309020205020404" pitchFamily="49" charset="0"/>
              <a:buChar char="o"/>
            </a:pPr>
            <a:r>
              <a:rPr lang="cs-CZ" sz="2000" dirty="0"/>
              <a:t>snižují objem stravy bohaté na energii</a:t>
            </a:r>
          </a:p>
          <a:p>
            <a:pPr marL="578358" lvl="1" indent="-285750">
              <a:buFont typeface="Courier New" panose="02070309020205020404" pitchFamily="49" charset="0"/>
              <a:buChar char="o"/>
            </a:pPr>
            <a:r>
              <a:rPr lang="cs-CZ" sz="2000" dirty="0"/>
              <a:t>zvyšují chuť potravy</a:t>
            </a:r>
          </a:p>
          <a:p>
            <a:pPr marL="578358" lvl="1" indent="-285750">
              <a:buFont typeface="Courier New" panose="02070309020205020404" pitchFamily="49" charset="0"/>
              <a:buChar char="o"/>
            </a:pPr>
            <a:r>
              <a:rPr lang="cs-CZ" sz="2000" dirty="0"/>
              <a:t>zjevné x skryté</a:t>
            </a:r>
          </a:p>
          <a:p>
            <a:pPr marL="578358" lvl="1" indent="-285750">
              <a:buFont typeface="Courier New" panose="02070309020205020404" pitchFamily="49" charset="0"/>
              <a:buChar char="o"/>
            </a:pPr>
            <a:r>
              <a:rPr lang="cs-CZ" sz="2000" dirty="0"/>
              <a:t>cis x trans</a:t>
            </a:r>
          </a:p>
          <a:p>
            <a:pPr marL="0" indent="0">
              <a:buNone/>
            </a:pPr>
            <a:r>
              <a:rPr lang="cs-CZ" b="1" dirty="0"/>
              <a:t>Dělení:</a:t>
            </a:r>
          </a:p>
          <a:p>
            <a:pPr marL="457200" indent="-457200">
              <a:buFont typeface="+mj-lt"/>
              <a:buAutoNum type="arabicPeriod"/>
            </a:pPr>
            <a:r>
              <a:rPr lang="cs-CZ" b="1" dirty="0">
                <a:solidFill>
                  <a:schemeClr val="accent1"/>
                </a:solidFill>
              </a:rPr>
              <a:t>Živočišné tuky – </a:t>
            </a:r>
            <a:r>
              <a:rPr lang="cs-CZ" dirty="0">
                <a:solidFill>
                  <a:schemeClr val="tx1"/>
                </a:solidFill>
              </a:rPr>
              <a:t>v přirozeném stavu tuhé</a:t>
            </a:r>
            <a:endParaRPr lang="cs-CZ" b="1" dirty="0">
              <a:solidFill>
                <a:schemeClr val="accent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b="1" dirty="0">
                <a:solidFill>
                  <a:schemeClr val="accent1"/>
                </a:solidFill>
              </a:rPr>
              <a:t>Rostlinné tuky – </a:t>
            </a:r>
            <a:r>
              <a:rPr lang="cs-CZ" dirty="0">
                <a:solidFill>
                  <a:schemeClr val="tx1"/>
                </a:solidFill>
              </a:rPr>
              <a:t>v přirozeném stavu tekuté</a:t>
            </a:r>
            <a:endParaRPr lang="cs-CZ" b="1" dirty="0">
              <a:solidFill>
                <a:schemeClr val="accent1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026188F-28C4-4CC3-865C-ED7D97B73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829" y="558800"/>
            <a:ext cx="1840468" cy="1996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15B457C-5687-47B7-ACD9-18ECA41BF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2102" y="2571986"/>
            <a:ext cx="2817586" cy="1865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9EAFE47-6815-4BAE-8DAF-FE4B4FE122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5872" y="4530480"/>
            <a:ext cx="2698019" cy="1580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410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D93DC1-5467-48EC-9684-18609C485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1325EE-C185-44A6-8672-13E279278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8400" y="1737360"/>
            <a:ext cx="10058400" cy="4318000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sz="2200" dirty="0"/>
              <a:t>MUFA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/>
              <a:t> nasycené/nenasycené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/>
              <a:t> SFA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/>
              <a:t> cis/trans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/>
              <a:t> n-3 / n-6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/>
              <a:t> PUFA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/>
              <a:t> </a:t>
            </a:r>
            <a:r>
              <a:rPr lang="cs-CZ" sz="2200" dirty="0" err="1"/>
              <a:t>monoenové</a:t>
            </a:r>
            <a:endParaRPr lang="cs-CZ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/>
              <a:t> polyenové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/>
              <a:t> esenciální MK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/>
              <a:t>EPA, DHA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FB17149-BD6B-4792-9943-D570B1CEB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8366" y="602102"/>
            <a:ext cx="6104652" cy="529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974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10D3B9-D2E5-4767-BE82-BCDC60E96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Lipidy – hlavní </a:t>
            </a:r>
            <a:r>
              <a:rPr lang="cs-CZ" dirty="0" err="1"/>
              <a:t>fce</a:t>
            </a:r>
            <a:r>
              <a:rPr lang="cs-CZ" dirty="0"/>
              <a:t> v organismu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C28419-4F9A-40B8-B3C1-0F58AF940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14426"/>
          </a:xfrm>
        </p:spPr>
        <p:txBody>
          <a:bodyPr>
            <a:normAutofit fontScale="85000" lnSpcReduction="20000"/>
          </a:bodyPr>
          <a:lstStyle/>
          <a:p>
            <a:pPr lvl="1">
              <a:buFont typeface="Courier New" panose="02070309020205020404" pitchFamily="49" charset="0"/>
              <a:buChar char="o"/>
            </a:pPr>
            <a:r>
              <a:rPr lang="cs-CZ" sz="2200" b="1" dirty="0"/>
              <a:t>Zdroj a rezerva energie</a:t>
            </a:r>
          </a:p>
          <a:p>
            <a:r>
              <a:rPr lang="cs-CZ" dirty="0"/>
              <a:t> - nejkoncentrovanější zdroj energie ve stravě 1 g tuku = 9 kcal = 38 </a:t>
            </a:r>
            <a:r>
              <a:rPr lang="cs-CZ" dirty="0" err="1"/>
              <a:t>kJ</a:t>
            </a:r>
            <a:endParaRPr lang="cs-CZ" dirty="0"/>
          </a:p>
          <a:p>
            <a:r>
              <a:rPr lang="cs-CZ" dirty="0"/>
              <a:t> - živiny přijaté nad normu =&gt; ukládání do zásob (</a:t>
            </a:r>
            <a:r>
              <a:rPr lang="cs-CZ" dirty="0" err="1"/>
              <a:t>acylglyceroly</a:t>
            </a:r>
            <a:r>
              <a:rPr lang="cs-CZ" dirty="0"/>
              <a:t>)</a:t>
            </a:r>
          </a:p>
          <a:p>
            <a:r>
              <a:rPr lang="cs-CZ" dirty="0"/>
              <a:t> - energetické zásoby v lidském těle – 50 000 kcal (v adipocytech jako zásobní tuk)</a:t>
            </a:r>
          </a:p>
          <a:p>
            <a:endParaRPr lang="cs-CZ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200" b="1" dirty="0"/>
              <a:t>Strukturní funkce</a:t>
            </a:r>
          </a:p>
          <a:p>
            <a:r>
              <a:rPr lang="cs-CZ" dirty="0"/>
              <a:t> - stavební složka buněčných membrán</a:t>
            </a:r>
          </a:p>
          <a:p>
            <a:r>
              <a:rPr lang="cs-CZ" dirty="0"/>
              <a:t>- přenos podnětů - polární lipidy (nerv. tkáň až 40% lipidů)</a:t>
            </a:r>
          </a:p>
          <a:p>
            <a:r>
              <a:rPr lang="cs-CZ" dirty="0"/>
              <a:t>- součástí některých hormonů</a:t>
            </a:r>
          </a:p>
          <a:p>
            <a:endParaRPr lang="cs-CZ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200" b="1" dirty="0"/>
              <a:t>Ochranné funkce</a:t>
            </a:r>
          </a:p>
          <a:p>
            <a:r>
              <a:rPr lang="cs-CZ" dirty="0"/>
              <a:t>- izolace - zabraňuje ztrátám tepla </a:t>
            </a:r>
          </a:p>
          <a:p>
            <a:r>
              <a:rPr lang="cs-CZ" dirty="0"/>
              <a:t>- ochrana orgánů před mechanickým poškozením</a:t>
            </a:r>
          </a:p>
        </p:txBody>
      </p:sp>
    </p:spTree>
    <p:extLst>
      <p:ext uri="{BB962C8B-B14F-4D97-AF65-F5344CB8AC3E}">
        <p14:creationId xmlns:p14="http://schemas.microsoft.com/office/powerpoint/2010/main" val="390871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7E5D42-5D46-42D7-979C-EDECC05B4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Mastné kyseliny – dělení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9E88B5-A59D-4584-9897-547722C7B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BA3E41AD-AE39-46BC-9009-7C3FBAA856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617747"/>
              </p:ext>
            </p:extLst>
          </p:nvPr>
        </p:nvGraphicFramePr>
        <p:xfrm>
          <a:off x="873760" y="2133600"/>
          <a:ext cx="6512561" cy="3631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23">
                  <a:extLst>
                    <a:ext uri="{9D8B030D-6E8A-4147-A177-3AD203B41FA5}">
                      <a16:colId xmlns:a16="http://schemas.microsoft.com/office/drawing/2014/main" val="1916788373"/>
                    </a:ext>
                  </a:extLst>
                </a:gridCol>
              </a:tblGrid>
              <a:tr h="408356">
                <a:tc>
                  <a:txBody>
                    <a:bodyPr/>
                    <a:lstStyle/>
                    <a:p>
                      <a:r>
                        <a:rPr lang="cs-CZ" dirty="0"/>
                        <a:t>MK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cs-CZ" dirty="0"/>
                        <a:t>Zdroje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8031">
                <a:tc>
                  <a:txBody>
                    <a:bodyPr/>
                    <a:lstStyle/>
                    <a:p>
                      <a:r>
                        <a:rPr lang="cs-CZ" b="1" dirty="0"/>
                        <a:t>Nasycené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cs-CZ" dirty="0"/>
                        <a:t>Máslo, sádlo,</a:t>
                      </a:r>
                      <a:r>
                        <a:rPr lang="cs-CZ" baseline="0" dirty="0"/>
                        <a:t> lůj, kokosový a palmový olej.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8031">
                <a:tc>
                  <a:txBody>
                    <a:bodyPr/>
                    <a:lstStyle/>
                    <a:p>
                      <a:r>
                        <a:rPr lang="cs-CZ" b="1" dirty="0" err="1"/>
                        <a:t>Mononenasycené</a:t>
                      </a:r>
                      <a:endParaRPr lang="cs-CZ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cs-CZ" dirty="0"/>
                        <a:t>Řepkový a olivový olej, ořechy a avokádo.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761">
                <a:tc rowSpan="2">
                  <a:txBody>
                    <a:bodyPr/>
                    <a:lstStyle/>
                    <a:p>
                      <a:r>
                        <a:rPr lang="cs-CZ" b="1" dirty="0"/>
                        <a:t>Polynenasycené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Rybí tuk, ořechy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0407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Rostlinné oleje (kukuřičný, slunečnicový, sójový, semena, ořechy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8031252"/>
                  </a:ext>
                </a:extLst>
              </a:tr>
            </a:tbl>
          </a:graphicData>
        </a:graphic>
      </p:graphicFrame>
      <p:pic>
        <p:nvPicPr>
          <p:cNvPr id="8" name="Picture 2" descr="http://www.eufic.org/upl/1/cs/img/fatty_acids_cs.JPG">
            <a:extLst>
              <a:ext uri="{FF2B5EF4-FFF2-40B4-BE49-F238E27FC236}">
                <a16:creationId xmlns:a16="http://schemas.microsoft.com/office/drawing/2014/main" id="{5EB4F040-7FA0-4A4B-8BA8-38706016E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598420"/>
            <a:ext cx="3888987" cy="275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30C91B26-49CC-4A1F-B912-24819105CA2E}"/>
              </a:ext>
            </a:extLst>
          </p:cNvPr>
          <p:cNvSpPr/>
          <p:nvPr/>
        </p:nvSpPr>
        <p:spPr>
          <a:xfrm>
            <a:off x="883920" y="2527300"/>
            <a:ext cx="2550160" cy="42926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 descr="IMG_2108">
            <a:extLst>
              <a:ext uri="{FF2B5EF4-FFF2-40B4-BE49-F238E27FC236}">
                <a16:creationId xmlns:a16="http://schemas.microsoft.com/office/drawing/2014/main" id="{3D75B225-A914-453E-8EF9-4E5A25385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520" y="1412664"/>
            <a:ext cx="4456430" cy="445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85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A28AAB-910A-4A2B-B516-E21FD42D0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D6AEF0-AC22-4D0B-B757-EAEB1FB6C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32AF324-D2D2-4EDF-B989-E2C4799596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34" t="19267" r="49052" b="12327"/>
          <a:stretch/>
        </p:blipFill>
        <p:spPr>
          <a:xfrm>
            <a:off x="809296" y="286603"/>
            <a:ext cx="5378477" cy="603011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59544DB-E4A9-4FC7-A2F6-F2A453C5B4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07" t="23883" r="49138" b="12327"/>
          <a:stretch/>
        </p:blipFill>
        <p:spPr>
          <a:xfrm>
            <a:off x="6309285" y="443569"/>
            <a:ext cx="5572683" cy="5873147"/>
          </a:xfrm>
          <a:prstGeom prst="rect">
            <a:avLst/>
          </a:prstGeom>
        </p:spPr>
      </p:pic>
      <p:pic>
        <p:nvPicPr>
          <p:cNvPr id="2050" name="Picture 2" descr="Avokádo – superpotravina – grasa.cz">
            <a:extLst>
              <a:ext uri="{FF2B5EF4-FFF2-40B4-BE49-F238E27FC236}">
                <a16:creationId xmlns:a16="http://schemas.microsoft.com/office/drawing/2014/main" id="{4DF3AF97-EBC1-487A-B4FC-1B4283BD8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727447"/>
            <a:ext cx="5191125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B4B715D-CFDE-4220-A54F-DE93144351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3867" y="1727447"/>
            <a:ext cx="4393325" cy="328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52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ACFF3A-2E9E-4501-8E87-6B5139187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n-3 a n-6 MK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E99643-5413-4CCC-A686-3C307DA93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cs-CZ" sz="2400" dirty="0"/>
              <a:t> poměr n-6 : n-3 = </a:t>
            </a:r>
            <a:r>
              <a:rPr lang="cs-CZ" sz="2400" b="1" dirty="0"/>
              <a:t>5:1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400" dirty="0"/>
              <a:t> ryby – zdroj EPA a DHA (n-3)</a:t>
            </a:r>
          </a:p>
          <a:p>
            <a:pPr lvl="1">
              <a:buFontTx/>
              <a:buChar char="-"/>
            </a:pPr>
            <a:r>
              <a:rPr lang="cs-CZ" sz="2400" dirty="0"/>
              <a:t>1 - 2xtýdně 200 - 300g ryb</a:t>
            </a:r>
          </a:p>
          <a:p>
            <a:pPr lvl="1">
              <a:buFontTx/>
              <a:buChar char="-"/>
            </a:pPr>
            <a:r>
              <a:rPr lang="cs-CZ" sz="2400" dirty="0"/>
              <a:t>nebo denně 3 – 4 ml kvalitního rybího oleje</a:t>
            </a:r>
          </a:p>
        </p:txBody>
      </p:sp>
      <p:pic>
        <p:nvPicPr>
          <p:cNvPr id="5" name="Picture 4" descr="http://www.eufic.org/upl/1/default/img/Omega%20fatty%20acids%20SK%281%29.jpg">
            <a:extLst>
              <a:ext uri="{FF2B5EF4-FFF2-40B4-BE49-F238E27FC236}">
                <a16:creationId xmlns:a16="http://schemas.microsoft.com/office/drawing/2014/main" id="{6F13C4FD-042C-42F9-984C-3C987D1AE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793" y="1845734"/>
            <a:ext cx="4492500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239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F164EE-7EF9-4C13-BC7F-B53207264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Mastné kyseliny - dělení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E11831-1DD5-4D5D-8B1D-986676D53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dle délky uhlíkatého řetězce: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SCT - krátký řetězec - do C6 (kyselina máselná)</a:t>
            </a:r>
          </a:p>
          <a:p>
            <a:pPr marL="457200" indent="-457200">
              <a:buFont typeface="+mj-lt"/>
              <a:buAutoNum type="arabicPeriod"/>
            </a:pPr>
            <a:r>
              <a:rPr lang="cs-CZ" b="1" dirty="0"/>
              <a:t>MCT</a:t>
            </a:r>
            <a:r>
              <a:rPr lang="cs-CZ" dirty="0"/>
              <a:t> – střední řetězec – C6-C12 (</a:t>
            </a:r>
            <a:r>
              <a:rPr lang="cs-CZ" dirty="0" err="1"/>
              <a:t>kys</a:t>
            </a:r>
            <a:r>
              <a:rPr lang="cs-CZ" dirty="0"/>
              <a:t>. laurová, kapronová....)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LCT - dlouhý řetězec – nad C12 (</a:t>
            </a:r>
            <a:r>
              <a:rPr lang="cs-CZ" dirty="0" err="1"/>
              <a:t>kys</a:t>
            </a:r>
            <a:r>
              <a:rPr lang="cs-CZ" dirty="0"/>
              <a:t>. palmitová, stearová...)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240DF79-B7D2-4446-9F79-84816A2BA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017" y="1737360"/>
            <a:ext cx="3784389" cy="378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625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80456B-3F92-4403-9566-F005E71ED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Cholesterol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9116DD-A7EF-41B6-9617-EFD7F6628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- </a:t>
            </a:r>
            <a:r>
              <a:rPr lang="cs-CZ" dirty="0" err="1"/>
              <a:t>fce</a:t>
            </a:r>
            <a:r>
              <a:rPr lang="cs-CZ" dirty="0"/>
              <a:t>: tvorba žlučových kyselin, steroidních hormonů, vit D a </a:t>
            </a:r>
            <a:r>
              <a:rPr lang="cs-CZ" dirty="0" err="1"/>
              <a:t>fci</a:t>
            </a:r>
            <a:r>
              <a:rPr lang="cs-CZ" dirty="0"/>
              <a:t> buněčných membrán</a:t>
            </a:r>
          </a:p>
          <a:p>
            <a:r>
              <a:rPr lang="cs-CZ" dirty="0"/>
              <a:t>- endogenní (2/3) x exogenní – 2g – živočišný původ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VLDL x LDL x HDL </a:t>
            </a:r>
          </a:p>
          <a:p>
            <a:r>
              <a:rPr lang="cs-CZ" dirty="0"/>
              <a:t>- rostliny – rostlinné steroly – blokují vstřebáváni cholesterolu</a:t>
            </a:r>
          </a:p>
          <a:p>
            <a:endParaRPr lang="cs-CZ" dirty="0"/>
          </a:p>
        </p:txBody>
      </p:sp>
      <p:pic>
        <p:nvPicPr>
          <p:cNvPr id="4" name="Picture 2" descr="IMG_2108">
            <a:extLst>
              <a:ext uri="{FF2B5EF4-FFF2-40B4-BE49-F238E27FC236}">
                <a16:creationId xmlns:a16="http://schemas.microsoft.com/office/drawing/2014/main" id="{2DD7D564-8CD4-4BB1-8540-09207AFDD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017" y="2337830"/>
            <a:ext cx="4023360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77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541E27-98DA-4771-ACB0-9297CE7E2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Procentuální zastoupení MK ve vybraných tucích a olejích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3E5998-C6E4-43C0-9181-2C725D836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7534805-3FF6-4DD8-B615-5A99CCED14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93" t="6808" r="6964" b="3903"/>
          <a:stretch/>
        </p:blipFill>
        <p:spPr>
          <a:xfrm rot="16200000">
            <a:off x="3953618" y="455022"/>
            <a:ext cx="4755907" cy="732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267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52C13A-27FC-43C5-AFD9-016BC215B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Metabolismus tuků během zátěže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4643E2E-20BE-4E4B-AF44-E1A6CAED63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728" y="1991829"/>
            <a:ext cx="5916457" cy="3946633"/>
          </a:xfrm>
        </p:spPr>
      </p:pic>
    </p:spTree>
    <p:extLst>
      <p:ext uri="{BB962C8B-B14F-4D97-AF65-F5344CB8AC3E}">
        <p14:creationId xmlns:p14="http://schemas.microsoft.com/office/powerpoint/2010/main" val="342846724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Modrá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362</Words>
  <Application>Microsoft Office PowerPoint</Application>
  <PresentationFormat>Širokoúhlá obrazovka</PresentationFormat>
  <Paragraphs>66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Retrospektiva</vt:lpstr>
      <vt:lpstr>Lipidy</vt:lpstr>
      <vt:lpstr>Lipidy – hlavní fce v organismu</vt:lpstr>
      <vt:lpstr>Mastné kyseliny – dělení </vt:lpstr>
      <vt:lpstr>Prezentace aplikace PowerPoint</vt:lpstr>
      <vt:lpstr>n-3 a n-6 MK</vt:lpstr>
      <vt:lpstr>Mastné kyseliny - dělení</vt:lpstr>
      <vt:lpstr>Cholesterol</vt:lpstr>
      <vt:lpstr>Procentuální zastoupení MK ve vybraných tucích a olejích</vt:lpstr>
      <vt:lpstr>Metabolismus tuků během zátěže</vt:lpstr>
      <vt:lpstr>Shrnutí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výživy ve sportu</dc:title>
  <dc:creator>Anďa Martincová</dc:creator>
  <cp:lastModifiedBy>Anďa Martincová</cp:lastModifiedBy>
  <cp:revision>18</cp:revision>
  <dcterms:created xsi:type="dcterms:W3CDTF">2020-01-22T08:56:45Z</dcterms:created>
  <dcterms:modified xsi:type="dcterms:W3CDTF">2020-11-05T08:07:28Z</dcterms:modified>
</cp:coreProperties>
</file>