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86" r:id="rId2"/>
    <p:sldId id="281" r:id="rId3"/>
    <p:sldId id="283" r:id="rId4"/>
    <p:sldId id="284" r:id="rId5"/>
    <p:sldId id="285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A854FC-4DCA-4DEA-B3A0-437B6822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279346"/>
            <a:ext cx="6368142" cy="1450757"/>
          </a:xfrm>
        </p:spPr>
        <p:txBody>
          <a:bodyPr>
            <a:normAutofit/>
          </a:bodyPr>
          <a:lstStyle/>
          <a:p>
            <a:r>
              <a:rPr lang="cs-CZ" b="1" dirty="0"/>
              <a:t>Proteiny - bílkoviny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5AE6BE8-599B-47DA-9A8F-EB3888DD8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r="34359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298828E-FCC9-481A-B5FA-0AEEFF2FE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275168"/>
            <a:ext cx="6276702" cy="4303486"/>
          </a:xfrm>
        </p:spPr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materiál pro výstavbu a údržbu tkání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tvorba trávících šťáv, hormonů, enzymů, krevních elementů a obranných látek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skládají se z AMK (20)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denní příjem 12-15 % z CEP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nemají zásobní formu (AMK pool)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0,8-1,7 g/kg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množství energie v 1g = 4 kcal = 17 </a:t>
            </a:r>
            <a:r>
              <a:rPr lang="cs-CZ" sz="2400" dirty="0" err="1"/>
              <a:t>kJ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13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77A343-078C-40D7-857E-470AFC5D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Doporučený příjem bílkovin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D3635DF-80CA-43D6-A4B3-7F063436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99" r="19132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6F2F01-5B99-4CF3-9A3C-3A9B56DC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endParaRPr lang="cs-CZ"/>
          </a:p>
        </p:txBody>
      </p:sp>
      <p:graphicFrame>
        <p:nvGraphicFramePr>
          <p:cNvPr id="14" name="Tabulka 4">
            <a:extLst>
              <a:ext uri="{FF2B5EF4-FFF2-40B4-BE49-F238E27FC236}">
                <a16:creationId xmlns:a16="http://schemas.microsoft.com/office/drawing/2014/main" id="{6AC1D43D-D666-4052-9C60-D5AB2ECEC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170073"/>
              </p:ext>
            </p:extLst>
          </p:nvPr>
        </p:nvGraphicFramePr>
        <p:xfrm>
          <a:off x="4904198" y="2720648"/>
          <a:ext cx="6859712" cy="249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636">
                  <a:extLst>
                    <a:ext uri="{9D8B030D-6E8A-4147-A177-3AD203B41FA5}">
                      <a16:colId xmlns:a16="http://schemas.microsoft.com/office/drawing/2014/main" val="3676232960"/>
                    </a:ext>
                  </a:extLst>
                </a:gridCol>
                <a:gridCol w="3992076">
                  <a:extLst>
                    <a:ext uri="{9D8B030D-6E8A-4147-A177-3AD203B41FA5}">
                      <a16:colId xmlns:a16="http://schemas.microsoft.com/office/drawing/2014/main" val="3181919905"/>
                    </a:ext>
                  </a:extLst>
                </a:gridCol>
              </a:tblGrid>
              <a:tr h="62465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Množství bílkovin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262526"/>
                  </a:ext>
                </a:extLst>
              </a:tr>
              <a:tr h="62465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Obecná populace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0,8 - 1,2 g/kg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147204"/>
                  </a:ext>
                </a:extLst>
              </a:tr>
              <a:tr h="62465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Sportovci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 – 1,7 g/kg (záleží na typu sportu)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155254"/>
                  </a:ext>
                </a:extLst>
              </a:tr>
              <a:tr h="62465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Senioři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1,0 g/kg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9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3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AA956-338C-4CB0-B2BA-0CEBA6CA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AMK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36D88-C8D1-47CA-834C-E54D61D8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878873" cy="4023360"/>
          </a:xfrm>
        </p:spPr>
        <p:txBody>
          <a:bodyPr/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Esenciální</a:t>
            </a:r>
            <a:r>
              <a:rPr lang="cs-CZ" dirty="0"/>
              <a:t> – valin, leucin, </a:t>
            </a:r>
            <a:r>
              <a:rPr lang="cs-CZ" dirty="0" err="1"/>
              <a:t>isoleucin</a:t>
            </a:r>
            <a:r>
              <a:rPr lang="cs-CZ" dirty="0"/>
              <a:t>, fenylalanin, methionin, lysin, threonin, tryptofan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 err="1"/>
              <a:t>Semiesenciální</a:t>
            </a:r>
            <a:r>
              <a:rPr lang="cs-CZ" dirty="0"/>
              <a:t> – histidin a arginin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Neesenciální</a:t>
            </a:r>
            <a:r>
              <a:rPr lang="cs-CZ" dirty="0"/>
              <a:t> – glycin, </a:t>
            </a:r>
            <a:r>
              <a:rPr lang="cs-CZ" dirty="0" err="1"/>
              <a:t>kys.glutamová</a:t>
            </a:r>
            <a:r>
              <a:rPr lang="cs-CZ" dirty="0"/>
              <a:t>, glutamin, tyrosin, alanin, </a:t>
            </a:r>
            <a:r>
              <a:rPr lang="cs-CZ" dirty="0" err="1"/>
              <a:t>kys.asparágová</a:t>
            </a:r>
            <a:r>
              <a:rPr lang="cs-CZ" dirty="0"/>
              <a:t>,…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Dle spektra: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plnohodnotné – živočišné – </a:t>
            </a:r>
            <a:r>
              <a:rPr lang="cs-CZ" dirty="0"/>
              <a:t>využitelnost 70%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neplnohodnotné – rostlinné </a:t>
            </a:r>
            <a:r>
              <a:rPr lang="cs-CZ" dirty="0"/>
              <a:t>limitující AMK (lysin, methionin,..) – využitelnost 40%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FFCCAE-E3C8-4FDC-8992-E5191EC9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666" y="1313935"/>
            <a:ext cx="3832262" cy="2154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46693D-2DF4-4AB9-AD4B-7522EC9BC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666" y="3832261"/>
            <a:ext cx="3998692" cy="203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05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29AAD-1990-4EE9-9B3A-CF928A18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Limitující AMK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A983D1-8B6C-4281-B453-CF1A36E22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75" y="1011981"/>
            <a:ext cx="7064875" cy="4984040"/>
          </a:xfr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67D9B61-A1A3-41D8-BB81-123F7A909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03038"/>
              </p:ext>
            </p:extLst>
          </p:nvPr>
        </p:nvGraphicFramePr>
        <p:xfrm>
          <a:off x="395231" y="2299510"/>
          <a:ext cx="422646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Zdroj proteinů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Limitní </a:t>
                      </a:r>
                      <a:r>
                        <a:rPr lang="cs-CZ" b="1" dirty="0" err="1"/>
                        <a:t>amk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Pšenice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Rýže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Kukuřice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 a tryptofan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Luštěniny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methionin (nebo cystein)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Hovězí maso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fenylalanin (nebo tyrosin)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Kravské mléko nebo syrovátka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methionin (nebo cystein)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05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EEC19-A5DF-4890-BB46-D76931DF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Biologická hodnota bílkovin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257EE8-0FDB-49BC-BE1C-100F4980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77379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Biologická hodnota</a:t>
            </a:r>
          </a:p>
          <a:p>
            <a:r>
              <a:rPr lang="cs-CZ" dirty="0"/>
              <a:t>- udává kvalitu bílkovin</a:t>
            </a:r>
          </a:p>
          <a:p>
            <a:r>
              <a:rPr lang="cs-CZ" dirty="0"/>
              <a:t>- určuje se na základě množství esenciálních AK v potravě</a:t>
            </a:r>
          </a:p>
          <a:p>
            <a:r>
              <a:rPr lang="cs-CZ" dirty="0"/>
              <a:t>- vejce 100, maso 92-96, ryby 94-96, mléko 88, sýry 82-85, sója 84, zelené řasy 81, rýže 70, brambory 70, chleba 70,....</a:t>
            </a:r>
          </a:p>
          <a:p>
            <a:endParaRPr lang="cs-CZ" dirty="0"/>
          </a:p>
          <a:p>
            <a:r>
              <a:rPr lang="cs-CZ" b="1" dirty="0"/>
              <a:t>Dusíkatá bilance</a:t>
            </a:r>
          </a:p>
          <a:p>
            <a:r>
              <a:rPr lang="cs-CZ" b="1" dirty="0"/>
              <a:t>- </a:t>
            </a:r>
            <a:r>
              <a:rPr lang="cs-CZ" dirty="0"/>
              <a:t>příjem N stravou / výdej N močí</a:t>
            </a:r>
          </a:p>
          <a:p>
            <a:pPr marL="2157413" indent="-179388">
              <a:buFont typeface="Arial" panose="020B0604020202020204" pitchFamily="34" charset="0"/>
              <a:buChar char="•"/>
            </a:pPr>
            <a:r>
              <a:rPr lang="cs-CZ" dirty="0"/>
              <a:t>pozitivní – anabolismus</a:t>
            </a:r>
          </a:p>
          <a:p>
            <a:pPr marL="1978025" indent="179388">
              <a:buFont typeface="Arial" panose="020B0604020202020204" pitchFamily="34" charset="0"/>
              <a:buChar char="•"/>
            </a:pPr>
            <a:r>
              <a:rPr lang="cs-CZ" dirty="0"/>
              <a:t>negativní - katabolismus</a:t>
            </a:r>
          </a:p>
        </p:txBody>
      </p:sp>
    </p:spTree>
    <p:extLst>
      <p:ext uri="{BB962C8B-B14F-4D97-AF65-F5344CB8AC3E}">
        <p14:creationId xmlns:p14="http://schemas.microsoft.com/office/powerpoint/2010/main" val="278049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C18FE-BA34-4320-8669-EDCA4F0A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bílkovin u sportovců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ED8D6-F9D2-4548-A59E-58C01A7FB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- důsledkem PA dochází ke zvýšeným ztrátám B (močí, potem, zdroj energie) → vyšší doporučení příjmu B u sportovců</a:t>
            </a:r>
            <a:br>
              <a:rPr lang="cs-CZ" sz="2800" dirty="0"/>
            </a:br>
            <a:endParaRPr lang="cs-CZ" sz="2800" dirty="0"/>
          </a:p>
          <a:p>
            <a:r>
              <a:rPr lang="cs-CZ" sz="2800" b="1" dirty="0"/>
              <a:t>DOPROUČENÍ PRO SPORTOVCE</a:t>
            </a:r>
          </a:p>
          <a:p>
            <a:r>
              <a:rPr lang="cs-CZ" sz="2800" dirty="0"/>
              <a:t>pro budování a udržení svalové hmoty – 1,4 – 1,6 g/kg</a:t>
            </a:r>
          </a:p>
          <a:p>
            <a:r>
              <a:rPr lang="cs-CZ" sz="2800" dirty="0"/>
              <a:t>vytrvalostní sporty – 1,2 – 1,4 g/kg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32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78AC9-DE32-4F9B-B265-7215CF5F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Stimulace svalové proteosyntézy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201888-634C-4520-89DD-CBDA6B42D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- dávka 20 – 25 g B bohatých na esenciální AMK nebo 6-12g izolovaných esenciálních AMK jako součást sacharidového jídla po tréninku (během prvních 3 hodin) → </a:t>
            </a:r>
            <a:r>
              <a:rPr lang="cs-CZ" sz="2400" b="1" dirty="0" err="1"/>
              <a:t>antikatabolický</a:t>
            </a:r>
            <a:r>
              <a:rPr lang="cs-CZ" sz="2400" b="1" dirty="0"/>
              <a:t> efekt</a:t>
            </a:r>
          </a:p>
          <a:p>
            <a:r>
              <a:rPr lang="cs-CZ" sz="2400" b="1" dirty="0"/>
              <a:t>- </a:t>
            </a:r>
            <a:r>
              <a:rPr lang="cs-CZ" sz="2400" dirty="0"/>
              <a:t>rozložení dávek B do 5-6 porcí v množství cca </a:t>
            </a:r>
            <a:r>
              <a:rPr lang="cs-CZ" sz="2400" b="1" dirty="0"/>
              <a:t>20 - 25 g/porce (0,4 – 0,5 g B/kg FFM, 0,3 g B/kg TH)</a:t>
            </a:r>
          </a:p>
          <a:p>
            <a:r>
              <a:rPr lang="cs-CZ" sz="2400" b="1" dirty="0"/>
              <a:t>- </a:t>
            </a:r>
            <a:r>
              <a:rPr lang="cs-CZ" sz="2400" dirty="0"/>
              <a:t>růst svalové hmoty pouze při pozitivní en. bilanci</a:t>
            </a:r>
          </a:p>
          <a:p>
            <a:r>
              <a:rPr lang="cs-CZ" sz="2400" dirty="0"/>
              <a:t>- zdroje bílkovin?</a:t>
            </a:r>
          </a:p>
        </p:txBody>
      </p:sp>
    </p:spTree>
    <p:extLst>
      <p:ext uri="{BB962C8B-B14F-4D97-AF65-F5344CB8AC3E}">
        <p14:creationId xmlns:p14="http://schemas.microsoft.com/office/powerpoint/2010/main" val="141828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3E070-14DD-45D5-84BE-C259F4FA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Doplňky stravy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DA54D7-4E08-4EFC-A4FA-0EA7B8796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22420A-A7A1-4F03-BCD6-86E5EDBA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2" r="15160" b="-2"/>
          <a:stretch/>
        </p:blipFill>
        <p:spPr>
          <a:xfrm>
            <a:off x="3870714" y="444635"/>
            <a:ext cx="4150672" cy="61267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AED3E55-093F-4F2C-A55E-AA78E0463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10" r="3" b="8901"/>
          <a:stretch/>
        </p:blipFill>
        <p:spPr>
          <a:xfrm>
            <a:off x="736420" y="1794671"/>
            <a:ext cx="6698208" cy="4125486"/>
          </a:xfrm>
          <a:prstGeom prst="rect">
            <a:avLst/>
          </a:prstGeom>
        </p:spPr>
      </p:pic>
      <p:pic>
        <p:nvPicPr>
          <p:cNvPr id="9" name="Picture 2" descr="Doplnky výživy BodyWorld.sk">
            <a:extLst>
              <a:ext uri="{FF2B5EF4-FFF2-40B4-BE49-F238E27FC236}">
                <a16:creationId xmlns:a16="http://schemas.microsoft.com/office/drawing/2014/main" id="{E518FD46-A92B-4D8A-9437-50D11CCF7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r="3858"/>
          <a:stretch/>
        </p:blipFill>
        <p:spPr bwMode="auto">
          <a:xfrm>
            <a:off x="5577276" y="0"/>
            <a:ext cx="4888219" cy="64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2CA78B1-49D7-47B2-9461-743736C71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635" y="213585"/>
            <a:ext cx="6430830" cy="64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392</Words>
  <Application>Microsoft Office PowerPoint</Application>
  <PresentationFormat>Širokoúhlá obrazovka</PresentationFormat>
  <Paragraphs>60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Retrospektiva</vt:lpstr>
      <vt:lpstr>Proteiny - bílkoviny</vt:lpstr>
      <vt:lpstr>Doporučený příjem bílkovin</vt:lpstr>
      <vt:lpstr>Dělení AMK</vt:lpstr>
      <vt:lpstr>Limitující AMK</vt:lpstr>
      <vt:lpstr>Biologická hodnota bílkovin</vt:lpstr>
      <vt:lpstr>Potřeba bílkovin u sportovců</vt:lpstr>
      <vt:lpstr>Stimulace svalové proteosyntézy</vt:lpstr>
      <vt:lpstr>Doplňky stravy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11</cp:revision>
  <dcterms:created xsi:type="dcterms:W3CDTF">2020-03-17T12:35:49Z</dcterms:created>
  <dcterms:modified xsi:type="dcterms:W3CDTF">2020-11-09T12:52:39Z</dcterms:modified>
</cp:coreProperties>
</file>