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69" r:id="rId4"/>
    <p:sldId id="268" r:id="rId5"/>
    <p:sldId id="278" r:id="rId6"/>
    <p:sldId id="277" r:id="rId7"/>
    <p:sldId id="267" r:id="rId8"/>
    <p:sldId id="279" r:id="rId9"/>
    <p:sldId id="275" r:id="rId10"/>
    <p:sldId id="276" r:id="rId11"/>
    <p:sldId id="262" r:id="rId12"/>
    <p:sldId id="280" r:id="rId13"/>
    <p:sldId id="271" r:id="rId14"/>
    <p:sldId id="272" r:id="rId15"/>
    <p:sldId id="263" r:id="rId16"/>
    <p:sldId id="264" r:id="rId17"/>
    <p:sldId id="265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1350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4921D-78F2-433C-BC4B-4996E4715053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5E55E-6E19-4F76-B3ED-0674A21413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4921D-78F2-433C-BC4B-4996E4715053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5E55E-6E19-4F76-B3ED-0674A21413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4921D-78F2-433C-BC4B-4996E4715053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5E55E-6E19-4F76-B3ED-0674A21413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4921D-78F2-433C-BC4B-4996E4715053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5E55E-6E19-4F76-B3ED-0674A21413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4921D-78F2-433C-BC4B-4996E4715053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5E55E-6E19-4F76-B3ED-0674A21413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4921D-78F2-433C-BC4B-4996E4715053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5E55E-6E19-4F76-B3ED-0674A21413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4921D-78F2-433C-BC4B-4996E4715053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5E55E-6E19-4F76-B3ED-0674A21413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4921D-78F2-433C-BC4B-4996E4715053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5E55E-6E19-4F76-B3ED-0674A21413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4921D-78F2-433C-BC4B-4996E4715053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5E55E-6E19-4F76-B3ED-0674A21413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4921D-78F2-433C-BC4B-4996E4715053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5E55E-6E19-4F76-B3ED-0674A21413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4921D-78F2-433C-BC4B-4996E4715053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DE5E55E-6E19-4F76-B3ED-0674A21413F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754921D-78F2-433C-BC4B-4996E4715053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DE5E55E-6E19-4F76-B3ED-0674A21413F8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gif"/><Relationship Id="rId4" Type="http://schemas.openxmlformats.org/officeDocument/2006/relationships/image" Target="../media/image12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Kinematika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obrázek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40" y="815073"/>
            <a:ext cx="5760720" cy="5227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Pohyb po kružnici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Podle letecké normy nesmí na pilota působit větší přetížení než 5, 95 </a:t>
            </a:r>
            <a:r>
              <a:rPr lang="cs-CZ" i="1" dirty="0"/>
              <a:t>g</a:t>
            </a:r>
            <a:r>
              <a:rPr lang="cs-CZ" dirty="0"/>
              <a:t>. Jaký nejmenší poloměr může mít zatáčka, kterou pilot proletí rychlostí 700 km·h</a:t>
            </a:r>
            <a:r>
              <a:rPr lang="cs-CZ" baseline="30000" dirty="0"/>
              <a:t>-1</a:t>
            </a:r>
            <a:r>
              <a:rPr lang="cs-CZ" dirty="0"/>
              <a:t>, aby se nedostal mimo normu? Jak dlouho touto zatáčkou poletí, chce-li změnit směr o 90°?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E1029C-5D6B-4D06-9CA5-B8C82567D3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…….5,95g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v……….700 km/h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r……..?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T/4…..?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v=194,4m/s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=v</a:t>
            </a:r>
            <a:r>
              <a:rPr lang="cs-CZ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/r     r=v</a:t>
            </a:r>
            <a:r>
              <a:rPr lang="cs-CZ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/a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r=37800/5,95.10 m=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635 m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v=2πr/T        T/4= 2πr/4v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T/4= 2π.635/4.194,4 s=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5,14 s</a:t>
            </a:r>
          </a:p>
        </p:txBody>
      </p:sp>
    </p:spTree>
    <p:extLst>
      <p:ext uri="{BB962C8B-B14F-4D97-AF65-F5344CB8AC3E}">
        <p14:creationId xmlns:p14="http://schemas.microsoft.com/office/powerpoint/2010/main" val="1664632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Skládání (sčítání) pohybů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2717656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Komplexně těžko řešitelné složité pohyby rozkládáme na pohyby jednodušší</a:t>
            </a:r>
          </a:p>
          <a:p>
            <a:r>
              <a:rPr lang="cs-CZ" i="1" dirty="0"/>
              <a:t>Koná-li těleso současně dva nebo více pohybů po dobu t, je jeho výsledná poloha taková, jako kdyby konal tyto pohyby postupně v libovolném pořadí, každý po dobu </a:t>
            </a:r>
            <a:r>
              <a:rPr lang="cs-CZ" i="1" dirty="0" err="1"/>
              <a:t>t</a:t>
            </a:r>
            <a:r>
              <a:rPr lang="cs-CZ" i="1" dirty="0"/>
              <a:t>.</a:t>
            </a:r>
          </a:p>
          <a:p>
            <a:r>
              <a:rPr lang="cs-CZ" dirty="0"/>
              <a:t>Obvykle pohyb rozdělujeme na složku svislou a horizontální</a:t>
            </a:r>
          </a:p>
        </p:txBody>
      </p:sp>
      <p:pic>
        <p:nvPicPr>
          <p:cNvPr id="4" name="Picture 6" descr="skenovat0002"/>
          <p:cNvPicPr>
            <a:picLocks noChangeAspect="1" noChangeArrowheads="1"/>
          </p:cNvPicPr>
          <p:nvPr/>
        </p:nvPicPr>
        <p:blipFill>
          <a:blip r:embed="rId2" cstate="print"/>
          <a:srcRect l="2238" t="59531" b="9721"/>
          <a:stretch>
            <a:fillRect/>
          </a:stretch>
        </p:blipFill>
        <p:spPr bwMode="auto">
          <a:xfrm>
            <a:off x="762000" y="4648200"/>
            <a:ext cx="7391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Šikmý vrh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cs-CZ" dirty="0"/>
              <a:t>V ose </a:t>
            </a:r>
            <a:r>
              <a:rPr lang="cs-CZ" i="1" dirty="0"/>
              <a:t>x</a:t>
            </a:r>
            <a:r>
              <a:rPr lang="cs-CZ" dirty="0"/>
              <a:t> – rovnoměrný přímočarý pohyb</a:t>
            </a:r>
          </a:p>
          <a:p>
            <a:pPr fontAlgn="base"/>
            <a:r>
              <a:rPr lang="cs-CZ" dirty="0"/>
              <a:t>V ose </a:t>
            </a:r>
            <a:r>
              <a:rPr lang="cs-CZ" i="1" dirty="0"/>
              <a:t>y</a:t>
            </a:r>
            <a:r>
              <a:rPr lang="cs-CZ" dirty="0"/>
              <a:t> – svislý vrh vzhůru 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Pro složky počáteční rychlosti platí: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4" name="Obrázek 3" descr="vzore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1700808"/>
            <a:ext cx="108012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4" descr="vzorec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2132856"/>
            <a:ext cx="1656184" cy="753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5" descr="vzorec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648" y="4221088"/>
            <a:ext cx="180020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6" descr="vzorec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63888" y="4221088"/>
            <a:ext cx="1656184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1020E3E9-211D-420C-83E1-FEC98038BBC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88598" y="3975402"/>
            <a:ext cx="3714750" cy="2505075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184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Vodorovný vrh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107504" y="1176184"/>
                <a:ext cx="8579296" cy="5148416"/>
              </a:xfrm>
            </p:spPr>
            <p:txBody>
              <a:bodyPr>
                <a:normAutofit fontScale="92500" lnSpcReduction="10000"/>
              </a:bodyPr>
              <a:lstStyle/>
              <a:p>
                <a:pPr lvl="0">
                  <a:buNone/>
                </a:pPr>
                <a:r>
                  <a:rPr lang="cs-CZ" dirty="0"/>
                  <a:t>	Při filmování honičky na ploché střeše má kaskadér přeskočit na střechu sousední budovy. Ještě před tím ho prozíravě napadne, zda vůbec může tento úkol zvládnout, běží-li po střeše nanejvýš rychlostí 4,5 m·s</a:t>
                </a:r>
                <a:r>
                  <a:rPr lang="cs-CZ" baseline="30000" dirty="0"/>
                  <a:t>-1</a:t>
                </a:r>
                <a:r>
                  <a:rPr lang="cs-CZ" dirty="0"/>
                  <a:t>. Vzdálenost budov je 6,2 m a rozdíl jejich výšek 4,9m. Zvládne to kaskadér?</a:t>
                </a:r>
              </a:p>
              <a:p>
                <a:r>
                  <a:rPr lang="cs-C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d…….6,2 m</a:t>
                </a:r>
              </a:p>
              <a:p>
                <a:r>
                  <a:rPr lang="cs-C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v…….4,5 m/s</a:t>
                </a:r>
              </a:p>
              <a:p>
                <a:r>
                  <a:rPr lang="cs-C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h…….4,9 m</a:t>
                </a:r>
              </a:p>
              <a:p>
                <a:endParaRPr lang="cs-CZ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cs-C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s=v.t</a:t>
                </a:r>
              </a:p>
              <a:p>
                <a:r>
                  <a:rPr lang="cs-C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h=1/2 gt</a:t>
                </a:r>
                <a:r>
                  <a:rPr lang="cs-CZ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cs-C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t=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/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</m:e>
                    </m:rad>
                  </m:oMath>
                </a14:m>
                <a:r>
                  <a:rPr lang="cs-C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cs-CZ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cs-C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.4,9</m:t>
                            </m:r>
                          </m:num>
                          <m:den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9,8</m:t>
                            </m:r>
                          </m:den>
                        </m:f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rad>
                  </m:oMath>
                </a14:m>
                <a:r>
                  <a:rPr lang="cs-C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=1</a:t>
                </a:r>
              </a:p>
              <a:p>
                <a:r>
                  <a:rPr lang="cs-C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s=4,5.1 m=4,5 m</a:t>
                </a:r>
              </a:p>
              <a:p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7504" y="1176184"/>
                <a:ext cx="8579296" cy="5148416"/>
              </a:xfrm>
              <a:blipFill>
                <a:blip r:embed="rId2"/>
                <a:stretch>
                  <a:fillRect l="-782" t="-1657" r="-49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Obrázek 3">
            <a:extLst>
              <a:ext uri="{FF2B5EF4-FFF2-40B4-BE49-F238E27FC236}">
                <a16:creationId xmlns:a16="http://schemas.microsoft.com/office/drawing/2014/main" id="{2433112D-E885-416B-B32A-A9364C3ADC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6016" y="3284984"/>
            <a:ext cx="3162300" cy="2571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0"/>
            <a:ext cx="8229600" cy="1143000"/>
          </a:xfrm>
        </p:spPr>
        <p:txBody>
          <a:bodyPr/>
          <a:lstStyle/>
          <a:p>
            <a:r>
              <a:rPr lang="cs-CZ" dirty="0"/>
              <a:t>Šikmý vrh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2636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/>
              <a:t>	Horizontální rychlost těch nejlepších skokanů do dálky dosahuje až 10,7 m.s</a:t>
            </a:r>
            <a:r>
              <a:rPr lang="cs-CZ" baseline="30000" dirty="0"/>
              <a:t>-1</a:t>
            </a:r>
            <a:r>
              <a:rPr lang="cs-CZ" dirty="0"/>
              <a:t>. Jak velká je při odrazu vertikální rychlost, naměří-li rozhodčí délku skoku 8,8 m? Pro zjednodušení předpokládejme, že těžiště atleta je ve chvíli odrazu a doskoku ve stejné výšce.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x0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……10,7 m/s</a:t>
            </a:r>
          </a:p>
          <a:p>
            <a:pPr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s……..8,8 m</a:t>
            </a:r>
          </a:p>
          <a:p>
            <a:pPr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y0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…….?</a:t>
            </a:r>
          </a:p>
          <a:p>
            <a:pPr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v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y0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-gt</a:t>
            </a:r>
          </a:p>
          <a:p>
            <a:pPr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0= v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y0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-gt/2      v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y0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</a:t>
            </a:r>
          </a:p>
          <a:p>
            <a:pPr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t=s/ v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x0            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y0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=g. s/ 2v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x0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y0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8,8.10/2.10,7 m/s = 4,1 m/s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/>
          <a:lstStyle/>
          <a:p>
            <a:r>
              <a:rPr lang="cs-CZ" dirty="0"/>
              <a:t>Kolikrát se zvětší brzdná dráha, když se rychlost 2x zvýší?</a:t>
            </a:r>
          </a:p>
          <a:p>
            <a:endParaRPr lang="cs-CZ" dirty="0"/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=2v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/s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=?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0=v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-at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s= v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-1/2 at</a:t>
            </a:r>
            <a:r>
              <a:rPr lang="cs-CZ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=1/2 v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cs-CZ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/a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/s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=(2v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cs-CZ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/v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Převody jednotek</a:t>
            </a:r>
          </a:p>
          <a:p>
            <a:pPr marL="0" indent="0">
              <a:buNone/>
            </a:pPr>
            <a:r>
              <a:rPr lang="cs-CZ" dirty="0"/>
              <a:t>   km/h na m/s</a:t>
            </a:r>
          </a:p>
          <a:p>
            <a:endParaRPr lang="cs-CZ" dirty="0"/>
          </a:p>
          <a:p>
            <a:r>
              <a:rPr lang="cs-CZ" dirty="0"/>
              <a:t>Skaláry/vektory?</a:t>
            </a:r>
          </a:p>
          <a:p>
            <a:pPr lvl="1"/>
            <a:r>
              <a:rPr lang="cs-CZ" dirty="0"/>
              <a:t>Hmotnost, dráha, okamžitá rychlost, průměrná rychlost, síla, čas, …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cs-CZ" dirty="0"/>
              <a:t>Průměrná rychlost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03648"/>
            <a:ext cx="8229600" cy="519370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/>
              <a:t>   Lyžař projel prvním měřeným úsekem o délce 100m rychlostí 72km/h následující 100m úsek projel rychlostí 36km/</a:t>
            </a:r>
            <a:r>
              <a:rPr lang="cs-CZ" dirty="0" err="1"/>
              <a:t>h</a:t>
            </a:r>
            <a:r>
              <a:rPr lang="cs-CZ" dirty="0"/>
              <a:t>. Jaká byla jeho průměrná rychlost?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s…..100 m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…72 km/h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…36 km/h</a:t>
            </a: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…?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=20 m/s, v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=10 m/s</a:t>
            </a: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=celková dráha/celkový čas </a:t>
            </a: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=2s/(s/v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+s/v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=200/(100/20+100/10) m/s=200/15 m/s=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13,3 m/s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Rovnoměrný pohyb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cs-CZ" dirty="0"/>
              <a:t>    Při časových cyklistických závodech dlouhých 45,8 km startují závodníci jeden po druhém s časovým odstupem 90 s. Cyklista chce dorazit do cíle současně se závodníkem, který startoval o 270 s dřív. O kolik metrů za sekundu by musel jet cyklista rychleji než tento závodník, který celou trať zvládne za 2 h 2 min? Pro oba jezdce znázorněte také graficky závislost ujeté dráhy na čase.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05FCC2-EBBA-4E26-A7ED-0706819871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s…..45,8km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…t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-270s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….2h 2min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-v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….?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s=45800m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=7320 s     t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=7050 s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-v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=s/t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-s/t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-v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=45800/7050-45800/7320 m/s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-v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0,25 m/s</a:t>
            </a:r>
          </a:p>
          <a:p>
            <a:endParaRPr lang="cs-CZ" b="1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E29A0A2-144C-4832-A2AD-992E7CB70C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1960" y="836712"/>
            <a:ext cx="4171950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655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Volný pád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Př. Jaké rychlosti dosáhne parašutista 10s po výskoku z letadla? Jak velkou vzdálenost při tom urazí?</a:t>
            </a:r>
          </a:p>
          <a:p>
            <a:endParaRPr lang="cs-CZ" dirty="0"/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t…..10s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v….?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s…?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v=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gt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v=9,8.10 m/s = 98m/s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s=1/2 gt</a:t>
            </a:r>
            <a:r>
              <a:rPr lang="cs-CZ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s=1/2 .9,8.100 m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s=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490 m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baseline="30000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8229600" cy="1143000"/>
          </a:xfrm>
        </p:spPr>
        <p:txBody>
          <a:bodyPr/>
          <a:lstStyle/>
          <a:p>
            <a:r>
              <a:rPr lang="cs-CZ" dirty="0"/>
              <a:t>Zpomalení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cs-CZ" dirty="0"/>
              <a:t>   Formule Indy potřebuje na zastavení z rychlosti 300 km.h</a:t>
            </a:r>
            <a:r>
              <a:rPr lang="cs-CZ" baseline="30000" dirty="0"/>
              <a:t>-1</a:t>
            </a:r>
            <a:r>
              <a:rPr lang="cs-CZ" dirty="0"/>
              <a:t> brzdnou dráhu 85 m. Jaká je velikost zpomalení, kterého můžou tyto vozy dosáhnout? Při závodech formule Indy jsou naměřeny rychlosti až 370 km.h</a:t>
            </a:r>
            <a:r>
              <a:rPr lang="cs-CZ" baseline="30000" dirty="0"/>
              <a:t>-1</a:t>
            </a:r>
            <a:r>
              <a:rPr lang="cs-CZ" dirty="0"/>
              <a:t>. Jakou dráhu formule Indy ujede, než zastaví z této rychlosti?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8B5C91-F058-469C-A6CA-1378CBD2A6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904656"/>
          </a:xfrm>
        </p:spPr>
        <p:txBody>
          <a:bodyPr>
            <a:normAutofit fontScale="92500" lnSpcReduction="1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……300 km/h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 85 m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….370 km/h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…..?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a…….?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=83,3 m/s      v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=102,8 m/s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s=v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t-1/2 at</a:t>
            </a:r>
            <a:r>
              <a:rPr lang="cs-CZ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v=v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-a.t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0=v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-a.t      a.t=v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t=v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/a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s= v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.(v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/a)-1/2 a. v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cs-CZ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/a</a:t>
            </a:r>
            <a:r>
              <a:rPr lang="cs-CZ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v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cs-CZ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/a-1/2 v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cs-CZ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/a=1/2 v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cs-CZ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/a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a= v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cs-CZ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/2s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a=83,3</a:t>
            </a:r>
            <a:r>
              <a:rPr lang="cs-CZ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/2.85 m/s</a:t>
            </a:r>
            <a:r>
              <a:rPr lang="cs-CZ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40,8 m/s</a:t>
            </a:r>
            <a:r>
              <a:rPr lang="cs-CZ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1/2 v</a:t>
            </a:r>
            <a:r>
              <a:rPr lang="cs-CZ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/a=1/2 .102,8</a:t>
            </a:r>
            <a:r>
              <a:rPr lang="cs-CZ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/40,8 m=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129,5 m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7539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Rovnoměrný pohyb po kružnici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Nemění se velikost rychlosti, pouze směr (tečný)</a:t>
            </a:r>
          </a:p>
          <a:p>
            <a:r>
              <a:rPr lang="cs-CZ" dirty="0"/>
              <a:t>Obvodová rychlost</a:t>
            </a:r>
          </a:p>
          <a:p>
            <a:endParaRPr lang="cs-CZ" dirty="0"/>
          </a:p>
          <a:p>
            <a:r>
              <a:rPr lang="cs-CZ" dirty="0"/>
              <a:t>Úhlová rychlost</a:t>
            </a:r>
          </a:p>
          <a:p>
            <a:endParaRPr lang="cs-CZ" dirty="0"/>
          </a:p>
          <a:p>
            <a:r>
              <a:rPr lang="cs-CZ" dirty="0"/>
              <a:t>Perioda T, frekvence f</a:t>
            </a:r>
          </a:p>
          <a:p>
            <a:r>
              <a:rPr lang="cs-CZ" dirty="0"/>
              <a:t>Normálové zrychlení – dostředivé </a:t>
            </a:r>
          </a:p>
        </p:txBody>
      </p:sp>
      <p:pic>
        <p:nvPicPr>
          <p:cNvPr id="4" name="Obrázek 3" descr="vzore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2348880"/>
            <a:ext cx="1168896" cy="977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4" descr="vzorec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3356992"/>
            <a:ext cx="115212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5" descr="vzorec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60232" y="3140968"/>
            <a:ext cx="1296144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6" descr="vzorec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04248" y="5157192"/>
            <a:ext cx="108012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 </a:t>
            </a:r>
            <a:r>
              <a:rPr kumimoji="0" lang="cs-CZ" sz="2000" b="0" i="0" u="none" strike="noStrike" cap="none" normalizeH="0" baseline="0">
                <a:ln>
                  <a:noFill/>
                </a:ln>
                <a:solidFill>
                  <a:srgbClr val="444444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cs-CZ" sz="900" b="0" i="0" u="none" strike="noStrike" cap="none" normalizeH="0" baseline="0">
                <a:ln>
                  <a:noFill/>
                </a:ln>
                <a:solidFill>
                  <a:srgbClr val="444444"/>
                </a:solidFill>
                <a:effectLst/>
                <a:latin typeface="Arial" charset="0"/>
                <a:cs typeface="Arial" charset="0"/>
              </a:rPr>
              <a:t>.</a:t>
            </a:r>
            <a:r>
              <a:rPr kumimoji="0" lang="cs-CZ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endParaRPr kumimoji="0" 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17410" name="Picture 2" descr="vzorec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32240" y="6093296"/>
            <a:ext cx="1274965" cy="5040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22307</TotalTime>
  <Words>901</Words>
  <Application>Microsoft Office PowerPoint</Application>
  <PresentationFormat>Předvádění na obrazovce (4:3)</PresentationFormat>
  <Paragraphs>115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4" baseType="lpstr">
      <vt:lpstr>Arial</vt:lpstr>
      <vt:lpstr>Calibri</vt:lpstr>
      <vt:lpstr>Cambria Math</vt:lpstr>
      <vt:lpstr>Constantia</vt:lpstr>
      <vt:lpstr>Times New Roman</vt:lpstr>
      <vt:lpstr>Wingdings 2</vt:lpstr>
      <vt:lpstr>Tok</vt:lpstr>
      <vt:lpstr>Kinematika</vt:lpstr>
      <vt:lpstr>Prezentace aplikace PowerPoint</vt:lpstr>
      <vt:lpstr>Průměrná rychlost</vt:lpstr>
      <vt:lpstr>Rovnoměrný pohyb</vt:lpstr>
      <vt:lpstr>Prezentace aplikace PowerPoint</vt:lpstr>
      <vt:lpstr>Volný pád</vt:lpstr>
      <vt:lpstr>Zpomalení</vt:lpstr>
      <vt:lpstr>Prezentace aplikace PowerPoint</vt:lpstr>
      <vt:lpstr>Rovnoměrný pohyb po kružnici</vt:lpstr>
      <vt:lpstr>Prezentace aplikace PowerPoint</vt:lpstr>
      <vt:lpstr>Pohyb po kružnici</vt:lpstr>
      <vt:lpstr>Prezentace aplikace PowerPoint</vt:lpstr>
      <vt:lpstr>Skládání (sčítání) pohybů</vt:lpstr>
      <vt:lpstr>Šikmý vrh</vt:lpstr>
      <vt:lpstr>Vodorovný vrh</vt:lpstr>
      <vt:lpstr>Šikmý vrh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Kinematika</dc:title>
  <dc:creator>k</dc:creator>
  <cp:lastModifiedBy>Katka</cp:lastModifiedBy>
  <cp:revision>61</cp:revision>
  <dcterms:created xsi:type="dcterms:W3CDTF">2012-10-01T18:23:54Z</dcterms:created>
  <dcterms:modified xsi:type="dcterms:W3CDTF">2020-11-04T09:55:06Z</dcterms:modified>
</cp:coreProperties>
</file>