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72" r:id="rId4"/>
    <p:sldId id="280" r:id="rId5"/>
    <p:sldId id="281" r:id="rId6"/>
    <p:sldId id="274" r:id="rId7"/>
    <p:sldId id="273" r:id="rId8"/>
    <p:sldId id="277" r:id="rId9"/>
    <p:sldId id="28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580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80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41727-C0B6-4CCF-92EA-323188035891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2A321-7522-4100-8FB8-C0B28B439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87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07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6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76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00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08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79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21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33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03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34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34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F2B14-934D-4C43-8F41-25863C6D1684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87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Postoje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7671"/>
            <a:ext cx="2474628" cy="323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906316"/>
            <a:ext cx="288462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25198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789040"/>
            <a:ext cx="31638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24" y="4005064"/>
            <a:ext cx="32258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Postoje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8840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6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88" y="443711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94" y="205323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4072208"/>
            <a:ext cx="3724979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656183"/>
          </a:xfrm>
        </p:spPr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Postoje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036510"/>
            <a:ext cx="6400800" cy="260229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            Poloha těla, kdy se podložky dotýkají chodidlo/a nebo jejich část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844048" cy="18440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206" y="116517"/>
            <a:ext cx="2267831" cy="17283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4582058"/>
            <a:ext cx="1537546" cy="21134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42" y="4683687"/>
            <a:ext cx="3603048" cy="20118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140659"/>
            <a:ext cx="2627604" cy="17436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666" y="4817810"/>
            <a:ext cx="2621507" cy="174360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044" y="2144254"/>
            <a:ext cx="2023560" cy="13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Postoje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8520" y="1124744"/>
            <a:ext cx="9145016" cy="54006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cs-CZ" b="1" dirty="0" smtClean="0"/>
          </a:p>
          <a:p>
            <a:pPr marL="457200" lvl="1" indent="0">
              <a:buNone/>
            </a:pPr>
            <a:r>
              <a:rPr lang="cs-CZ" b="1" dirty="0" smtClean="0"/>
              <a:t>Podle </a:t>
            </a:r>
            <a:r>
              <a:rPr lang="cs-CZ" b="1" dirty="0"/>
              <a:t>úhlového vztahu mezi stehnem a </a:t>
            </a:r>
            <a:r>
              <a:rPr lang="cs-CZ" b="1" dirty="0" smtClean="0"/>
              <a:t>bércem</a:t>
            </a:r>
            <a:endParaRPr lang="cs-CZ" dirty="0"/>
          </a:p>
          <a:p>
            <a:pPr lvl="2"/>
            <a:r>
              <a:rPr lang="cs-CZ" sz="2800" b="1" i="1" dirty="0">
                <a:solidFill>
                  <a:srgbClr val="FF0000"/>
                </a:solidFill>
              </a:rPr>
              <a:t>stoje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– </a:t>
            </a:r>
            <a:r>
              <a:rPr lang="cs-CZ" sz="2800" dirty="0" smtClean="0"/>
              <a:t>noha </a:t>
            </a:r>
            <a:r>
              <a:rPr lang="cs-CZ" sz="2800" dirty="0"/>
              <a:t>v koleně </a:t>
            </a:r>
            <a:r>
              <a:rPr lang="cs-CZ" sz="2800" dirty="0" smtClean="0"/>
              <a:t>napjata</a:t>
            </a:r>
            <a:r>
              <a:rPr lang="cs-CZ" sz="2800" dirty="0"/>
              <a:t>, na základně spočívá celým chodidlem. </a:t>
            </a:r>
            <a:endParaRPr lang="cs-CZ" sz="2800" dirty="0" smtClean="0"/>
          </a:p>
          <a:p>
            <a:pPr marL="914400" lvl="2" indent="0">
              <a:buNone/>
            </a:pPr>
            <a:r>
              <a:rPr lang="cs-CZ" sz="2800" dirty="0" smtClean="0"/>
              <a:t> </a:t>
            </a:r>
            <a:r>
              <a:rPr lang="cs-CZ" sz="2800" i="1" u="sng" dirty="0" smtClean="0">
                <a:solidFill>
                  <a:srgbClr val="FF0000"/>
                </a:solidFill>
              </a:rPr>
              <a:t>výpon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- stojná </a:t>
            </a:r>
            <a:r>
              <a:rPr lang="cs-CZ" sz="2800" dirty="0"/>
              <a:t>noha na </a:t>
            </a:r>
            <a:r>
              <a:rPr lang="cs-CZ" sz="2800" dirty="0" smtClean="0"/>
              <a:t>špičce</a:t>
            </a:r>
          </a:p>
          <a:p>
            <a:pPr marL="914400" lvl="2" indent="0">
              <a:buNone/>
            </a:pPr>
            <a:endParaRPr lang="cs-CZ" sz="2800" dirty="0" smtClean="0"/>
          </a:p>
          <a:p>
            <a:pPr lvl="2"/>
            <a:r>
              <a:rPr lang="cs-CZ" sz="2800" b="1" i="1" dirty="0" smtClean="0">
                <a:solidFill>
                  <a:srgbClr val="FF0000"/>
                </a:solidFill>
              </a:rPr>
              <a:t>podřepy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/>
              <a:t>– </a:t>
            </a:r>
            <a:r>
              <a:rPr lang="cs-CZ" sz="2800" dirty="0"/>
              <a:t>stehno svírá s bércem tupý až pravý úhel. Míra pokrčení je vyjádřena výrazy mírný – hlubší. </a:t>
            </a:r>
            <a:endParaRPr lang="cs-CZ" sz="2800" dirty="0" smtClean="0"/>
          </a:p>
          <a:p>
            <a:pPr lvl="2"/>
            <a:endParaRPr lang="cs-CZ" sz="2800" b="1" i="1" dirty="0"/>
          </a:p>
          <a:p>
            <a:pPr lvl="2"/>
            <a:r>
              <a:rPr lang="cs-CZ" sz="2800" b="1" i="1" dirty="0" smtClean="0">
                <a:solidFill>
                  <a:srgbClr val="FF0000"/>
                </a:solidFill>
              </a:rPr>
              <a:t>dřepy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/>
              <a:t>–</a:t>
            </a:r>
            <a:r>
              <a:rPr lang="cs-CZ" sz="2800" dirty="0"/>
              <a:t> stehno a bérec stojné nohy (nohou) svírají ostrý úhel. Provedení dřepu se rozumí na špičkách, provedení na celých chodidlech se vyjádří v popise.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982" y="382242"/>
            <a:ext cx="1601185" cy="128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obounož 				Konkrétní příklady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Postoje snožné</a:t>
            </a:r>
            <a:r>
              <a:rPr lang="cs-CZ" dirty="0"/>
              <a:t>			podřep spojný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Postoje rozkročné </a:t>
            </a:r>
            <a:r>
              <a:rPr lang="cs-CZ" dirty="0"/>
              <a:t>		       	dřep rozkročný 	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Postoje nožné	</a:t>
            </a:r>
            <a:r>
              <a:rPr lang="cs-CZ" dirty="0"/>
              <a:t>	 		výpon únožný</a:t>
            </a:r>
          </a:p>
          <a:p>
            <a:pPr marL="0" indent="0">
              <a:buNone/>
            </a:pPr>
            <a:r>
              <a:rPr lang="cs-CZ" dirty="0"/>
              <a:t>					stoj měrný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</a:t>
            </a:r>
          </a:p>
          <a:p>
            <a:pPr marL="0" indent="0">
              <a:buNone/>
            </a:pPr>
            <a:r>
              <a:rPr lang="cs-CZ" b="1" dirty="0"/>
              <a:t>jednonož </a:t>
            </a:r>
            <a:r>
              <a:rPr lang="cs-CZ" dirty="0"/>
              <a:t>				stoj na P/L ….</a:t>
            </a:r>
          </a:p>
          <a:p>
            <a:pPr marL="0" indent="0">
              <a:buNone/>
            </a:pPr>
            <a:r>
              <a:rPr lang="cs-CZ" dirty="0"/>
              <a:t>					podřep na P/L …						dřep na P/L ….</a:t>
            </a:r>
          </a:p>
          <a:p>
            <a:pPr marL="0" indent="0">
              <a:buNone/>
            </a:pPr>
            <a:r>
              <a:rPr lang="cs-CZ" dirty="0"/>
              <a:t>					výpon na P/L 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6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Postoje </a:t>
            </a:r>
            <a:r>
              <a:rPr lang="cs-CZ" b="1" dirty="0" smtClean="0">
                <a:solidFill>
                  <a:srgbClr val="FF0000"/>
                </a:solidFill>
              </a:rPr>
              <a:t>snožné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200" dirty="0" smtClean="0"/>
              <a:t>obounož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025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Chodidla se dotýkají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Příklady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Stoj spojný</a:t>
            </a:r>
          </a:p>
          <a:p>
            <a:pPr marL="0" indent="0">
              <a:buNone/>
            </a:pPr>
            <a:r>
              <a:rPr lang="cs-CZ" dirty="0" smtClean="0"/>
              <a:t>Stoj spatný</a:t>
            </a:r>
          </a:p>
          <a:p>
            <a:pPr marL="0" indent="0">
              <a:buNone/>
            </a:pPr>
            <a:r>
              <a:rPr lang="cs-CZ" dirty="0" smtClean="0"/>
              <a:t>Stoj </a:t>
            </a:r>
            <a:r>
              <a:rPr lang="cs-CZ" dirty="0" err="1" smtClean="0"/>
              <a:t>rozpatný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Stoj měrný</a:t>
            </a:r>
          </a:p>
          <a:p>
            <a:pPr marL="0" indent="0">
              <a:buNone/>
            </a:pPr>
            <a:r>
              <a:rPr lang="cs-CZ" dirty="0" smtClean="0"/>
              <a:t>Stoj </a:t>
            </a:r>
            <a:r>
              <a:rPr lang="cs-CZ" dirty="0" err="1" smtClean="0"/>
              <a:t>skřižný</a:t>
            </a:r>
            <a:r>
              <a:rPr lang="cs-CZ" dirty="0" smtClean="0"/>
              <a:t> P přes L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67240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77680"/>
            <a:ext cx="3672408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Postoje </a:t>
            </a:r>
            <a:r>
              <a:rPr lang="cs-CZ" b="1" dirty="0" smtClean="0">
                <a:solidFill>
                  <a:srgbClr val="FF0000"/>
                </a:solidFill>
              </a:rPr>
              <a:t>rozkročné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dirty="0" smtClean="0"/>
              <a:t>obounož</a:t>
            </a: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      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         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4000" dirty="0" smtClean="0"/>
              <a:t>   stoj rozkročný </a:t>
            </a:r>
            <a:r>
              <a:rPr lang="cs-CZ" sz="4000" dirty="0"/>
              <a:t>						 </a:t>
            </a:r>
            <a:r>
              <a:rPr lang="cs-CZ" sz="4000" dirty="0" smtClean="0"/>
              <a:t>výpon rozkročný </a:t>
            </a:r>
            <a:endParaRPr lang="cs-CZ" sz="40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r>
              <a:rPr lang="cs-CZ" sz="7400" dirty="0"/>
              <a:t>nohy jsou od sebe, </a:t>
            </a:r>
            <a:r>
              <a:rPr lang="cs-CZ" sz="7400" b="1" dirty="0" smtClean="0">
                <a:solidFill>
                  <a:srgbClr val="FF0000"/>
                </a:solidFill>
              </a:rPr>
              <a:t>hmotnost </a:t>
            </a:r>
            <a:r>
              <a:rPr lang="cs-CZ" sz="7400" b="1" dirty="0">
                <a:solidFill>
                  <a:srgbClr val="FF0000"/>
                </a:solidFill>
              </a:rPr>
              <a:t>těla je rovnoměrně rozložena na obě </a:t>
            </a:r>
            <a:r>
              <a:rPr lang="cs-CZ" sz="7400" b="1" dirty="0" smtClean="0">
                <a:solidFill>
                  <a:srgbClr val="FF0000"/>
                </a:solidFill>
              </a:rPr>
              <a:t>nohy</a:t>
            </a:r>
          </a:p>
          <a:p>
            <a:pPr marL="0" indent="0">
              <a:buNone/>
            </a:pPr>
            <a:endParaRPr lang="cs-CZ" sz="7400" b="1" dirty="0" smtClean="0">
              <a:solidFill>
                <a:srgbClr val="FF0000"/>
              </a:solidFill>
            </a:endParaRPr>
          </a:p>
          <a:p>
            <a:r>
              <a:rPr lang="cs-CZ" sz="6000" dirty="0" smtClean="0"/>
              <a:t>rovina čelná </a:t>
            </a:r>
            <a:r>
              <a:rPr lang="cs-CZ" sz="6000" dirty="0"/>
              <a:t>nebo </a:t>
            </a:r>
            <a:r>
              <a:rPr lang="cs-CZ" sz="6000" dirty="0" smtClean="0"/>
              <a:t>bočná  (chodidla </a:t>
            </a:r>
            <a:r>
              <a:rPr lang="cs-CZ" sz="6000" dirty="0"/>
              <a:t>jsou od sebe asi na délku </a:t>
            </a:r>
            <a:r>
              <a:rPr lang="cs-CZ" sz="6000" dirty="0" smtClean="0"/>
              <a:t>kroku), </a:t>
            </a:r>
            <a:r>
              <a:rPr lang="cs-CZ" sz="6000" dirty="0"/>
              <a:t>jinou vzdálenost upřesníme v popise výrazem </a:t>
            </a:r>
            <a:r>
              <a:rPr lang="cs-CZ" sz="6000" b="1" dirty="0" smtClean="0"/>
              <a:t>    </a:t>
            </a:r>
            <a:r>
              <a:rPr lang="cs-CZ" sz="6000" i="1" u="sng" dirty="0"/>
              <a:t>úzký – široký.</a:t>
            </a:r>
            <a:endParaRPr lang="cs-CZ" sz="6000" dirty="0"/>
          </a:p>
          <a:p>
            <a:pPr marL="0" indent="0">
              <a:buNone/>
            </a:pPr>
            <a:endParaRPr lang="cs-CZ" sz="6000" dirty="0"/>
          </a:p>
          <a:p>
            <a:pPr marL="0" indent="0">
              <a:buNone/>
            </a:pPr>
            <a:endParaRPr lang="cs-CZ" sz="5000" dirty="0" smtClean="0"/>
          </a:p>
          <a:p>
            <a:pPr marL="0" indent="0">
              <a:buNone/>
            </a:pPr>
            <a:endParaRPr lang="cs-CZ" sz="5000" dirty="0"/>
          </a:p>
          <a:p>
            <a:pPr marL="0" indent="0">
              <a:buNone/>
            </a:pPr>
            <a:r>
              <a:rPr lang="cs-CZ" sz="5000" dirty="0" smtClean="0"/>
              <a:t>                                                              </a:t>
            </a:r>
            <a:r>
              <a:rPr lang="cs-CZ" sz="5000" b="1" dirty="0">
                <a:solidFill>
                  <a:srgbClr val="FF0000"/>
                </a:solidFill>
              </a:rPr>
              <a:t> </a:t>
            </a:r>
            <a:r>
              <a:rPr lang="cs-CZ" sz="5000" b="1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	</a:t>
            </a:r>
            <a:r>
              <a:rPr lang="cs-CZ" sz="1800" b="1" dirty="0" smtClean="0">
                <a:solidFill>
                  <a:srgbClr val="FF0000"/>
                </a:solidFill>
              </a:rPr>
              <a:t>		</a:t>
            </a:r>
            <a:endParaRPr lang="cs-CZ" sz="28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78" y="4887793"/>
            <a:ext cx="1800200" cy="1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3" y="292728"/>
            <a:ext cx="2083247" cy="1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319" y="274638"/>
            <a:ext cx="1971518" cy="17750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797152"/>
            <a:ext cx="2083247" cy="18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Postoje </a:t>
            </a:r>
            <a:r>
              <a:rPr lang="cs-CZ" b="1" dirty="0" smtClean="0">
                <a:solidFill>
                  <a:srgbClr val="FF0000"/>
                </a:solidFill>
              </a:rPr>
              <a:t>nožné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dirty="0" smtClean="0"/>
              <a:t>obounož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Jedna noha je stojná (je na ni většina váhy), druhá opěrná (jen se dotýká podložky)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Stoj 			</a:t>
            </a:r>
            <a:r>
              <a:rPr lang="cs-CZ" b="1" dirty="0" smtClean="0">
                <a:solidFill>
                  <a:srgbClr val="00B050"/>
                </a:solidFill>
              </a:rPr>
              <a:t>před	   nožný</a:t>
            </a:r>
          </a:p>
          <a:p>
            <a:pPr marL="0" indent="0">
              <a:buNone/>
            </a:pPr>
            <a:r>
              <a:rPr lang="cs-CZ" dirty="0" smtClean="0"/>
              <a:t>Podřep		</a:t>
            </a:r>
            <a:r>
              <a:rPr lang="cs-CZ" b="1" dirty="0" smtClean="0">
                <a:solidFill>
                  <a:srgbClr val="00B050"/>
                </a:solidFill>
              </a:rPr>
              <a:t>zá</a:t>
            </a:r>
            <a:r>
              <a:rPr lang="cs-CZ" dirty="0" smtClean="0"/>
              <a:t>	    </a:t>
            </a:r>
            <a:r>
              <a:rPr lang="cs-CZ" b="1" dirty="0" smtClean="0">
                <a:solidFill>
                  <a:srgbClr val="00B050"/>
                </a:solidFill>
              </a:rPr>
              <a:t>nožný</a:t>
            </a:r>
          </a:p>
          <a:p>
            <a:pPr marL="0" indent="0">
              <a:buNone/>
            </a:pPr>
            <a:r>
              <a:rPr lang="cs-CZ" dirty="0" smtClean="0"/>
              <a:t>Dřep			</a:t>
            </a:r>
            <a:r>
              <a:rPr lang="cs-CZ" b="1" dirty="0" smtClean="0">
                <a:solidFill>
                  <a:srgbClr val="00B050"/>
                </a:solidFill>
              </a:rPr>
              <a:t>ú 	    nožný </a:t>
            </a:r>
          </a:p>
          <a:p>
            <a:pPr marL="0" indent="0">
              <a:buNone/>
            </a:pPr>
            <a:r>
              <a:rPr lang="cs-CZ" dirty="0" smtClean="0"/>
              <a:t>Výpon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13998"/>
            <a:ext cx="26273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2113120" cy="211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Postoje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Příklad popisu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Základní poloha     Typ </a:t>
            </a:r>
            <a:r>
              <a:rPr lang="cs-CZ" b="1" dirty="0" smtClean="0">
                <a:solidFill>
                  <a:srgbClr val="00B050"/>
                </a:solidFill>
              </a:rPr>
              <a:t>postoje   Bližší </a:t>
            </a:r>
            <a:r>
              <a:rPr lang="cs-CZ" b="1" dirty="0">
                <a:solidFill>
                  <a:srgbClr val="00B050"/>
                </a:solidFill>
              </a:rPr>
              <a:t>upřesnění</a:t>
            </a:r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Stoj 			</a:t>
            </a:r>
            <a:r>
              <a:rPr lang="cs-CZ" b="1" dirty="0"/>
              <a:t> </a:t>
            </a:r>
            <a:r>
              <a:rPr lang="cs-CZ" b="1" dirty="0" smtClean="0"/>
              <a:t>      spatný</a:t>
            </a:r>
          </a:p>
          <a:p>
            <a:pPr marL="0" indent="0">
              <a:buNone/>
            </a:pPr>
            <a:r>
              <a:rPr lang="cs-CZ" b="1" dirty="0" smtClean="0"/>
              <a:t>Podřep</a:t>
            </a:r>
            <a:r>
              <a:rPr lang="cs-CZ" b="1" dirty="0"/>
              <a:t>		</a:t>
            </a:r>
            <a:r>
              <a:rPr lang="cs-CZ" b="1" dirty="0" smtClean="0"/>
              <a:t>       </a:t>
            </a:r>
            <a:r>
              <a:rPr lang="cs-CZ" b="1" dirty="0"/>
              <a:t>únožný 	 </a:t>
            </a:r>
            <a:r>
              <a:rPr lang="cs-CZ" sz="2000" b="1" dirty="0"/>
              <a:t>pravou/levou</a:t>
            </a:r>
          </a:p>
          <a:p>
            <a:pPr marL="0" indent="0">
              <a:buNone/>
            </a:pPr>
            <a:r>
              <a:rPr lang="cs-CZ" b="1" dirty="0" smtClean="0"/>
              <a:t>Dřep                            spatný            </a:t>
            </a:r>
            <a:r>
              <a:rPr lang="cs-CZ" sz="2200" b="1" dirty="0" smtClean="0"/>
              <a:t>na celých chodidlech</a:t>
            </a:r>
            <a:endParaRPr lang="cs-CZ" sz="2200" b="1" dirty="0"/>
          </a:p>
          <a:p>
            <a:pPr marL="0" indent="0">
              <a:buNone/>
            </a:pPr>
            <a:r>
              <a:rPr lang="cs-CZ" b="1" dirty="0" smtClean="0"/>
              <a:t>Stoj 			       </a:t>
            </a:r>
            <a:r>
              <a:rPr lang="cs-CZ" b="1" dirty="0" err="1" smtClean="0"/>
              <a:t>skřižný</a:t>
            </a:r>
            <a:r>
              <a:rPr lang="cs-CZ" b="1" dirty="0" smtClean="0"/>
              <a:t>            </a:t>
            </a:r>
            <a:r>
              <a:rPr lang="cs-CZ" sz="2000" b="1" dirty="0" smtClean="0"/>
              <a:t>levou přes pravou</a:t>
            </a:r>
            <a:endParaRPr lang="cs-CZ" sz="2000" b="1" dirty="0"/>
          </a:p>
          <a:p>
            <a:pPr marL="0" indent="0">
              <a:buNone/>
            </a:pPr>
            <a:r>
              <a:rPr lang="cs-CZ" b="1" dirty="0" smtClean="0"/>
              <a:t>Výpon 		       rozkročný       </a:t>
            </a:r>
            <a:r>
              <a:rPr lang="cs-CZ" sz="2000" b="1" dirty="0" smtClean="0"/>
              <a:t>pravou vpřed</a:t>
            </a: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2608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353</Words>
  <Application>Microsoft Office PowerPoint</Application>
  <PresentationFormat>Předvádění na obrazovce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systému Office</vt:lpstr>
      <vt:lpstr>Postoje</vt:lpstr>
      <vt:lpstr>Postoje</vt:lpstr>
      <vt:lpstr> Postoje</vt:lpstr>
      <vt:lpstr> Postoje</vt:lpstr>
      <vt:lpstr>Postoje</vt:lpstr>
      <vt:lpstr>Postoje snožné  obounož</vt:lpstr>
      <vt:lpstr>Postoje rozkročné obounož</vt:lpstr>
      <vt:lpstr>Postoje nožné obounož</vt:lpstr>
      <vt:lpstr>Postoje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vaculikova</dc:creator>
  <cp:lastModifiedBy>Uživatel systému Windows</cp:lastModifiedBy>
  <cp:revision>26</cp:revision>
  <dcterms:created xsi:type="dcterms:W3CDTF">2016-10-02T18:41:37Z</dcterms:created>
  <dcterms:modified xsi:type="dcterms:W3CDTF">2020-10-19T07:20:40Z</dcterms:modified>
</cp:coreProperties>
</file>