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4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38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99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49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5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77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5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10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76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04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04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481C-BEBA-46C2-AC97-49EA50B395E3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4366-310C-4792-8762-69D079E65D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80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cs-CZ" b="1" dirty="0"/>
              <a:t>Názvosloví tělesných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826327"/>
            <a:ext cx="9144000" cy="371301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Proč?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tvoří základ popisu všech pohybových činností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je jednotný a přesný vyjadřovací prostředek pro učitele, trenéry, ……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usnadňuje komunikaci mezi cvičiteli a cvičícími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900" dirty="0"/>
          </a:p>
          <a:p>
            <a:pPr algn="l"/>
            <a:r>
              <a:rPr lang="cs-CZ" dirty="0"/>
              <a:t>Historie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2. pol. 19. století – dr. Miroslav Tyrš – Sokol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vývoj – jazykový, nové styly pohybových aktivit, nová cvičení, anglicismy = základ zůstává stejný </a:t>
            </a:r>
          </a:p>
          <a:p>
            <a:pPr algn="l"/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algn="l"/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900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Ústní popis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ústním popisu nejprve popisujeme: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polohy celého těla (stoj, klek, podpor, ...)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cs-CZ" sz="4000" b="1" dirty="0">
                <a:solidFill>
                  <a:schemeClr val="accent6">
                    <a:lumMod val="50000"/>
                  </a:schemeClr>
                </a:solidFill>
              </a:rPr>
              <a:t>˅</a:t>
            </a:r>
            <a:endParaRPr lang="cs-CZ" sz="4000" dirty="0"/>
          </a:p>
          <a:p>
            <a:r>
              <a:rPr lang="cs-CZ" dirty="0"/>
              <a:t>polohy částí těla (trup, končetiny, hlava)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sz="4000" b="1" dirty="0">
                <a:solidFill>
                  <a:schemeClr val="accent6">
                    <a:lumMod val="50000"/>
                  </a:schemeClr>
                </a:solidFill>
              </a:rPr>
              <a:t>˅</a:t>
            </a:r>
          </a:p>
          <a:p>
            <a:r>
              <a:rPr lang="cs-CZ" dirty="0"/>
              <a:t>upřesnění části těla (chodidlo, dlaně, prsty,...)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Písemný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 písemném popisu oddělujeme: </a:t>
            </a:r>
          </a:p>
          <a:p>
            <a:r>
              <a:rPr lang="cs-CZ" b="1" dirty="0"/>
              <a:t>čárkami, polohy těla a jeho částí </a:t>
            </a:r>
            <a:r>
              <a:rPr lang="cs-CZ" dirty="0">
                <a:solidFill>
                  <a:srgbClr val="FF0000"/>
                </a:solidFill>
              </a:rPr>
              <a:t>(stoj rozkročný, připažit)</a:t>
            </a:r>
          </a:p>
          <a:p>
            <a:r>
              <a:rPr lang="cs-CZ" b="1" dirty="0"/>
              <a:t>pomlčkami polohy a pohyby těla, částí </a:t>
            </a:r>
            <a:r>
              <a:rPr lang="cs-CZ" dirty="0">
                <a:solidFill>
                  <a:srgbClr val="FF0000"/>
                </a:solidFill>
              </a:rPr>
              <a:t>(stoj rozkročný, L v bok, P vzpažit - úklon trupu vpravo) </a:t>
            </a:r>
          </a:p>
          <a:p>
            <a:r>
              <a:rPr lang="cs-CZ" dirty="0"/>
              <a:t>středníkem cvičební pohyby složené z několika cvičebních druhů (stoj na rukou; z rozběhu a přemetového poskoku přemet stranou)</a:t>
            </a:r>
          </a:p>
          <a:p>
            <a:r>
              <a:rPr lang="cs-CZ" dirty="0"/>
              <a:t>spojkou „a“ plynule následující pohyby (stoj na rukou a kotoul)</a:t>
            </a:r>
          </a:p>
        </p:txBody>
      </p:sp>
    </p:spTree>
    <p:extLst>
      <p:ext uri="{BB962C8B-B14F-4D97-AF65-F5344CB8AC3E}">
        <p14:creationId xmlns:p14="http://schemas.microsoft.com/office/powerpoint/2010/main" val="139505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Grafický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688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Využití</a:t>
            </a:r>
            <a:r>
              <a:rPr lang="cs-CZ" dirty="0"/>
              <a:t>: příprava na cvičební jednotku 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dirty="0"/>
              <a:t>Grafický záznam vyjadřujeme figurou </a:t>
            </a:r>
            <a:r>
              <a:rPr lang="cs-CZ" b="1" dirty="0"/>
              <a:t>hůlkovou</a:t>
            </a:r>
            <a:r>
              <a:rPr lang="cs-CZ" dirty="0"/>
              <a:t> nebo </a:t>
            </a:r>
            <a:r>
              <a:rPr lang="cs-CZ" b="1" dirty="0"/>
              <a:t>anatomickou.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Hůlkový záznam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- pro praktické využití nejjednodušším způsobem zakreslení lidské postavy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AutoShape 2" descr="4. lekce Tematický plán: Teorie - Pořadová cvičení. Grafický záznam pohybu.  Praxe - Cvičení dvojic, rozvoj pohybliv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4. lekce Tematický plán: Teorie - Pořadová cvičení. Grafický záznam pohybu.  Praxe - Cvičení dvojic, rozvoj pohybliv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4. lekce Tematický plán: Teorie - Pořadová cvičení. Grafický záznam pohybu.  Praxe - Cvičení dvojic, rozvoj pohybliv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4. lekce Tematický plán: Teorie - Pořadová cvičení. Grafický záznam pohybu.  Praxe - Cvičení dvojic, rozvoj pohyblivos"/>
          <p:cNvSpPr>
            <a:spLocks noChangeAspect="1" noChangeArrowheads="1"/>
          </p:cNvSpPr>
          <p:nvPr/>
        </p:nvSpPr>
        <p:spPr bwMode="auto">
          <a:xfrm>
            <a:off x="155575" y="-669925"/>
            <a:ext cx="32861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0" descr="4. lekce Tematický plán: Teorie - Pořadová cvičení. Grafický záznam pohybu.  Praxe - Cvičení dvojic, rozvoj pohyblivos"/>
          <p:cNvSpPr>
            <a:spLocks noChangeAspect="1" noChangeArrowheads="1"/>
          </p:cNvSpPr>
          <p:nvPr/>
        </p:nvSpPr>
        <p:spPr bwMode="auto">
          <a:xfrm>
            <a:off x="307975" y="-517525"/>
            <a:ext cx="32861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700" y="4392900"/>
            <a:ext cx="5958402" cy="242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9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Názvy nejdůležitějších částí lidského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Hlava</a:t>
            </a:r>
            <a:r>
              <a:rPr lang="cs-CZ" dirty="0"/>
              <a:t> – obličej, temeno, týl</a:t>
            </a:r>
          </a:p>
          <a:p>
            <a:endParaRPr lang="cs-CZ" sz="800" dirty="0"/>
          </a:p>
          <a:p>
            <a:r>
              <a:rPr lang="cs-CZ" b="1" dirty="0"/>
              <a:t>Trup</a:t>
            </a:r>
            <a:r>
              <a:rPr lang="cs-CZ" dirty="0"/>
              <a:t> – krk, hrudník, ramena, prsa, lopatky, záda, bedra,  břicho, hýždě, páteř, žebra</a:t>
            </a:r>
          </a:p>
          <a:p>
            <a:endParaRPr lang="cs-CZ" sz="800" dirty="0"/>
          </a:p>
          <a:p>
            <a:r>
              <a:rPr lang="cs-CZ" b="1" dirty="0"/>
              <a:t>Paže</a:t>
            </a:r>
            <a:r>
              <a:rPr lang="cs-CZ" dirty="0"/>
              <a:t> – rameno, záloktí, loket, předloktí, zápěstí, ruka</a:t>
            </a:r>
          </a:p>
          <a:p>
            <a:endParaRPr lang="cs-CZ" sz="800" dirty="0"/>
          </a:p>
          <a:p>
            <a:r>
              <a:rPr lang="cs-CZ" b="1" dirty="0"/>
              <a:t>Ruka</a:t>
            </a:r>
            <a:r>
              <a:rPr lang="cs-CZ" dirty="0"/>
              <a:t> – dlaň, hřbet ruky, prsty</a:t>
            </a:r>
          </a:p>
          <a:p>
            <a:endParaRPr lang="cs-CZ" sz="800" dirty="0"/>
          </a:p>
          <a:p>
            <a:r>
              <a:rPr lang="cs-CZ" b="1" dirty="0"/>
              <a:t>Noha</a:t>
            </a:r>
            <a:r>
              <a:rPr lang="cs-CZ" dirty="0"/>
              <a:t> – stehno, koleno, bérec – holeň, lýtko, kotník, chodidlo</a:t>
            </a:r>
          </a:p>
          <a:p>
            <a:endParaRPr lang="cs-CZ" sz="900" dirty="0"/>
          </a:p>
          <a:p>
            <a:r>
              <a:rPr lang="cs-CZ" b="1" dirty="0"/>
              <a:t>Chodidlo</a:t>
            </a:r>
            <a:r>
              <a:rPr lang="cs-CZ" dirty="0"/>
              <a:t> – nárt, pata, prsty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76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br>
              <a:rPr lang="cs-CZ" b="1" dirty="0"/>
            </a:br>
            <a:r>
              <a:rPr lang="cs-CZ" b="1" dirty="0"/>
              <a:t>Význam užívání předpon a přípon</a:t>
            </a: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407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před-</a:t>
            </a:r>
            <a:r>
              <a:rPr lang="cs-CZ" dirty="0"/>
              <a:t> 	označuje pohyb vpřed (předpažit, přednožit, předklon)</a:t>
            </a:r>
          </a:p>
          <a:p>
            <a:r>
              <a:rPr lang="cs-CZ" b="1" dirty="0"/>
              <a:t>za-</a:t>
            </a:r>
            <a:r>
              <a:rPr lang="cs-CZ" dirty="0"/>
              <a:t>  		označuje pohyb vzad (zapažit, zanožit, záklon) </a:t>
            </a:r>
          </a:p>
          <a:p>
            <a:r>
              <a:rPr lang="cs-CZ" b="1" dirty="0"/>
              <a:t>ú-</a:t>
            </a:r>
            <a:r>
              <a:rPr lang="cs-CZ" dirty="0"/>
              <a:t>                označuje pohyb stranou (upažit, unožit, úklon)</a:t>
            </a:r>
          </a:p>
          <a:p>
            <a:r>
              <a:rPr lang="cs-CZ" b="1" dirty="0" err="1"/>
              <a:t>vz</a:t>
            </a:r>
            <a:r>
              <a:rPr lang="cs-CZ" b="1" dirty="0"/>
              <a:t>-</a:t>
            </a:r>
            <a:r>
              <a:rPr lang="cs-CZ" dirty="0"/>
              <a:t>		označuje pohyb vzhůru (vzpažit, vzpřim, vztyčit ruce)</a:t>
            </a:r>
          </a:p>
          <a:p>
            <a:r>
              <a:rPr lang="cs-CZ" b="1" dirty="0"/>
              <a:t>po-</a:t>
            </a:r>
            <a:r>
              <a:rPr lang="cs-CZ" dirty="0"/>
              <a:t>		označuje zmenšení pohybu (pokrčit, pootočit, podřep)</a:t>
            </a:r>
          </a:p>
          <a:p>
            <a:r>
              <a:rPr lang="cs-CZ" b="1" dirty="0" err="1"/>
              <a:t>roz</a:t>
            </a:r>
            <a:r>
              <a:rPr lang="cs-CZ" b="1" dirty="0"/>
              <a:t>-</a:t>
            </a:r>
            <a:r>
              <a:rPr lang="cs-CZ" dirty="0"/>
              <a:t>		označuje pohyb nohou od sebe (roznožit, sed roznožný)</a:t>
            </a:r>
          </a:p>
          <a:p>
            <a:r>
              <a:rPr lang="cs-CZ" dirty="0"/>
              <a:t>-</a:t>
            </a:r>
            <a:r>
              <a:rPr lang="cs-CZ" b="1" dirty="0"/>
              <a:t>ný</a:t>
            </a:r>
            <a:r>
              <a:rPr lang="cs-CZ" dirty="0"/>
              <a:t> 		zpřesňuje název polohy (stoj únožný, klek      přednožný)</a:t>
            </a:r>
          </a:p>
          <a:p>
            <a:r>
              <a:rPr lang="cs-CZ" dirty="0"/>
              <a:t>-</a:t>
            </a:r>
            <a:r>
              <a:rPr lang="cs-CZ" b="1" dirty="0" err="1"/>
              <a:t>mo</a:t>
            </a:r>
            <a:r>
              <a:rPr lang="cs-CZ" dirty="0"/>
              <a:t>		užívá se u podporů (vzpor ležmo, klik klečmo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2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b="1" dirty="0"/>
              <a:t>Názvy směrů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Vpřed – vzad</a:t>
            </a:r>
          </a:p>
          <a:p>
            <a:r>
              <a:rPr lang="cs-CZ" b="1" dirty="0"/>
              <a:t>Vzhůru – dolů</a:t>
            </a:r>
          </a:p>
          <a:p>
            <a:r>
              <a:rPr lang="cs-CZ" b="1" dirty="0"/>
              <a:t>Vpravo – vlevo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Zevnitř – dovnitř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8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83384"/>
          </a:xfrm>
        </p:spPr>
        <p:txBody>
          <a:bodyPr/>
          <a:lstStyle/>
          <a:p>
            <a:pPr algn="ctr"/>
            <a:r>
              <a:rPr lang="cs-CZ" b="1" dirty="0"/>
              <a:t>Polohy a pohyby celého těla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209965"/>
            <a:ext cx="5157787" cy="461818"/>
          </a:xfrm>
        </p:spPr>
        <p:txBody>
          <a:bodyPr/>
          <a:lstStyle/>
          <a:p>
            <a:pPr algn="ctr"/>
            <a:r>
              <a:rPr lang="cs-CZ" dirty="0"/>
              <a:t>Polohy celého těla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1671784"/>
            <a:ext cx="5157787" cy="451788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Postoje – </a:t>
            </a:r>
            <a:r>
              <a:rPr lang="cs-CZ" dirty="0"/>
              <a:t>základny se dotýkáme chodidly nebo jedním chodidlem</a:t>
            </a:r>
          </a:p>
          <a:p>
            <a:r>
              <a:rPr lang="cs-CZ" b="1" dirty="0"/>
              <a:t>Kleky - </a:t>
            </a:r>
            <a:r>
              <a:rPr lang="cs-CZ" dirty="0"/>
              <a:t>základny se dotýkáme koleny nebo jedním kolenem</a:t>
            </a:r>
          </a:p>
          <a:p>
            <a:r>
              <a:rPr lang="cs-CZ" b="1" dirty="0"/>
              <a:t>Sedy - </a:t>
            </a:r>
            <a:r>
              <a:rPr lang="cs-CZ" dirty="0"/>
              <a:t>základny se dotýkáme hýžděmi nebo jednou hýždí</a:t>
            </a:r>
          </a:p>
          <a:p>
            <a:r>
              <a:rPr lang="cs-CZ" b="1" dirty="0"/>
              <a:t>Lehy - </a:t>
            </a:r>
            <a:r>
              <a:rPr lang="cs-CZ" dirty="0"/>
              <a:t>základny se dotýkáme trupem nebo částí trupu</a:t>
            </a:r>
          </a:p>
          <a:p>
            <a:r>
              <a:rPr lang="cs-CZ" b="1" dirty="0"/>
              <a:t>Podpory  - </a:t>
            </a:r>
            <a:r>
              <a:rPr lang="cs-CZ" dirty="0"/>
              <a:t>základny se dotýkáme částí paží nebo částí paží a jinou částí těla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97588" y="1209966"/>
            <a:ext cx="5183188" cy="461818"/>
          </a:xfrm>
        </p:spPr>
        <p:txBody>
          <a:bodyPr/>
          <a:lstStyle/>
          <a:p>
            <a:pPr algn="ctr"/>
            <a:r>
              <a:rPr lang="cs-CZ" dirty="0"/>
              <a:t>Pohyby celého těla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671783"/>
            <a:ext cx="5183188" cy="4517880"/>
          </a:xfrm>
        </p:spPr>
        <p:txBody>
          <a:bodyPr>
            <a:normAutofit/>
          </a:bodyPr>
          <a:lstStyle/>
          <a:p>
            <a:r>
              <a:rPr lang="cs-CZ" sz="2600" b="1" dirty="0"/>
              <a:t>Chůze - </a:t>
            </a:r>
            <a:r>
              <a:rPr lang="cs-CZ" sz="2600" dirty="0"/>
              <a:t>pohyb těla, jehož základním pohybovým článkem je krok</a:t>
            </a:r>
          </a:p>
          <a:p>
            <a:r>
              <a:rPr lang="cs-CZ" sz="2600" b="1" dirty="0"/>
              <a:t>Skoky - </a:t>
            </a:r>
            <a:r>
              <a:rPr lang="cs-CZ" sz="2600" dirty="0"/>
              <a:t>pohyby těla s dočasným oddálením od základny</a:t>
            </a:r>
          </a:p>
          <a:p>
            <a:r>
              <a:rPr lang="cs-CZ" sz="2600" b="1" dirty="0"/>
              <a:t>Běhy - </a:t>
            </a:r>
            <a:r>
              <a:rPr lang="cs-CZ" sz="2600" dirty="0"/>
              <a:t>pohyb těla, jehož základním pohybovým článkem je běžecký skok</a:t>
            </a:r>
          </a:p>
          <a:p>
            <a:r>
              <a:rPr lang="cs-CZ" sz="2600" b="1" dirty="0"/>
              <a:t>Obraty - </a:t>
            </a:r>
            <a:r>
              <a:rPr lang="cs-CZ" sz="2600" dirty="0"/>
              <a:t>pohyby těla kolem jeho podélné osy</a:t>
            </a:r>
          </a:p>
        </p:txBody>
      </p:sp>
    </p:spTree>
    <p:extLst>
      <p:ext uri="{BB962C8B-B14F-4D97-AF65-F5344CB8AC3E}">
        <p14:creationId xmlns:p14="http://schemas.microsoft.com/office/powerpoint/2010/main" val="284678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graficky zaznamenat pohyb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3965" y="1542473"/>
            <a:ext cx="6493162" cy="483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72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527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Názvosloví tělesných cvičení</vt:lpstr>
      <vt:lpstr>Ústní popis</vt:lpstr>
      <vt:lpstr>Písemný popis</vt:lpstr>
      <vt:lpstr>Grafický popis</vt:lpstr>
      <vt:lpstr>Názvy nejdůležitějších částí lidského těla</vt:lpstr>
      <vt:lpstr>  Význam užívání předpon a přípon  </vt:lpstr>
      <vt:lpstr> Názvy směrů </vt:lpstr>
      <vt:lpstr>Polohy a pohyby celého těla</vt:lpstr>
      <vt:lpstr>Jak graficky zaznamenat pohyb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tělesných cvičení</dc:title>
  <dc:creator>Uživatel systému Windows</dc:creator>
  <cp:lastModifiedBy>Pavlína Vaculíková</cp:lastModifiedBy>
  <cp:revision>8</cp:revision>
  <dcterms:created xsi:type="dcterms:W3CDTF">2020-10-19T05:57:48Z</dcterms:created>
  <dcterms:modified xsi:type="dcterms:W3CDTF">2020-10-26T09:12:45Z</dcterms:modified>
</cp:coreProperties>
</file>