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388" r:id="rId3"/>
    <p:sldId id="578" r:id="rId4"/>
    <p:sldId id="575" r:id="rId5"/>
    <p:sldId id="533" r:id="rId6"/>
    <p:sldId id="286" r:id="rId7"/>
    <p:sldId id="577" r:id="rId8"/>
    <p:sldId id="576" r:id="rId9"/>
    <p:sldId id="287" r:id="rId10"/>
    <p:sldId id="318" r:id="rId11"/>
    <p:sldId id="346" r:id="rId12"/>
    <p:sldId id="377" r:id="rId13"/>
    <p:sldId id="423" r:id="rId14"/>
    <p:sldId id="566" r:id="rId15"/>
    <p:sldId id="469" r:id="rId16"/>
    <p:sldId id="567" r:id="rId17"/>
    <p:sldId id="384" r:id="rId18"/>
    <p:sldId id="587" r:id="rId19"/>
    <p:sldId id="570" r:id="rId20"/>
    <p:sldId id="571" r:id="rId21"/>
    <p:sldId id="260" r:id="rId22"/>
    <p:sldId id="292" r:id="rId23"/>
    <p:sldId id="572" r:id="rId24"/>
    <p:sldId id="588" r:id="rId25"/>
    <p:sldId id="586" r:id="rId26"/>
    <p:sldId id="580" r:id="rId27"/>
    <p:sldId id="582" r:id="rId28"/>
    <p:sldId id="585" r:id="rId29"/>
    <p:sldId id="579" r:id="rId30"/>
    <p:sldId id="563" r:id="rId31"/>
    <p:sldId id="564" r:id="rId32"/>
    <p:sldId id="573" r:id="rId33"/>
    <p:sldId id="584" r:id="rId34"/>
    <p:sldId id="535" r:id="rId35"/>
    <p:sldId id="536" r:id="rId36"/>
    <p:sldId id="552" r:id="rId37"/>
    <p:sldId id="589" r:id="rId38"/>
    <p:sldId id="293" r:id="rId39"/>
    <p:sldId id="285" r:id="rId40"/>
    <p:sldId id="284" r:id="rId41"/>
    <p:sldId id="291" r:id="rId42"/>
    <p:sldId id="583" r:id="rId43"/>
    <p:sldId id="411" r:id="rId44"/>
    <p:sldId id="410" r:id="rId45"/>
    <p:sldId id="409" r:id="rId46"/>
    <p:sldId id="289" r:id="rId47"/>
    <p:sldId id="574" r:id="rId48"/>
    <p:sldId id="368" r:id="rId49"/>
    <p:sldId id="376" r:id="rId50"/>
    <p:sldId id="393" r:id="rId51"/>
    <p:sldId id="371" r:id="rId52"/>
    <p:sldId id="328" r:id="rId53"/>
    <p:sldId id="366" r:id="rId54"/>
    <p:sldId id="262" r:id="rId55"/>
    <p:sldId id="264" r:id="rId56"/>
    <p:sldId id="266" r:id="rId57"/>
    <p:sldId id="267" r:id="rId58"/>
    <p:sldId id="268" r:id="rId59"/>
    <p:sldId id="269" r:id="rId60"/>
    <p:sldId id="270" r:id="rId61"/>
    <p:sldId id="276" r:id="rId62"/>
    <p:sldId id="282" r:id="rId63"/>
    <p:sldId id="265" r:id="rId64"/>
    <p:sldId id="271" r:id="rId65"/>
    <p:sldId id="278" r:id="rId66"/>
    <p:sldId id="274" r:id="rId67"/>
    <p:sldId id="277" r:id="rId68"/>
    <p:sldId id="275" r:id="rId69"/>
    <p:sldId id="283" r:id="rId70"/>
    <p:sldId id="272" r:id="rId71"/>
    <p:sldId id="273" r:id="rId72"/>
    <p:sldId id="280" r:id="rId7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11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80044-7899-423E-B176-DB2F8DF6F406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A6235-B9D7-4B30-A688-22EB46CD91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067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2E146-3074-45BE-8050-BFCC23EB0F3F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85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5E1C12-1ED3-4187-9C31-1783A74AD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534FF68-1D73-41F4-ADA8-7E84BBD336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2DCE89-039E-419A-955A-0F5D54F8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5ED7-360C-4915-824B-83961B4DB707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D71059-7F97-43A9-AA14-2AE05EC1C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6253AC-7294-46EF-8EB7-BE3C8A833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4B75-749E-4EDA-A4CE-E0163F2603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8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7D2A2C-6027-4EA0-BDEF-3C9489928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423DE5D-F88F-48B3-8276-7C2DBBF97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02E63A-6BF1-425D-AD3E-A512AAAA7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5ED7-360C-4915-824B-83961B4DB707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79FA62-52D2-4715-A189-16A9E8687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BDFB24-EC02-4D26-AF51-25851ED6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4B75-749E-4EDA-A4CE-E0163F2603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70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90A1258-F9A8-48A6-A598-19076A918B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A45D6F7-94FD-404A-B237-BC9DCBBD5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410044-565D-4767-BF64-43C4E7FAF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5ED7-360C-4915-824B-83961B4DB707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8AA706-FC9C-440A-B40C-3FCC45EE6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D8478F-4B59-40EE-B900-E381A3CA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4B75-749E-4EDA-A4CE-E0163F2603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948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8BFB31-2C34-4372-841E-B197B52AE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DCC762-0F21-467F-9A72-E435EB4BA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E18C88-C132-4FE8-9381-5FF61FD9C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5ED7-360C-4915-824B-83961B4DB707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36C7F4-CD7A-4AD4-8B39-ADB8B4EE0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4FB586-204B-450B-B97B-C83460AFF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4B75-749E-4EDA-A4CE-E0163F2603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48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B68F81-A24A-403F-9EA0-FF743AF13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BB105F-00B5-4E23-9A7D-2FE9B0C55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1C6CAB-2D33-4930-84E0-994FA6FE8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5ED7-360C-4915-824B-83961B4DB707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15716F-4901-4248-B35A-1D48CF6E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1A2736-5A13-4832-82B4-DEA5679F8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4B75-749E-4EDA-A4CE-E0163F2603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59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914FB4-C0AE-45D7-88E6-BF6C9A5FD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CEA9A8-77E3-46E7-98DC-728D37C04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622F7B-92C8-4E85-82FD-9DFED6944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E7C7D70-4CD5-4286-B882-EA7804B58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5ED7-360C-4915-824B-83961B4DB707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EA8AB1-CBF5-42D0-94FA-68945E94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E0B6736-F77E-4304-B711-BDAD35D6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4B75-749E-4EDA-A4CE-E0163F2603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233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DAD3A6-0F4C-4556-93E5-474E7F920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883DBD-4E3E-41D0-ADC8-A7DC400EA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5C66C5C-8452-43C8-9C81-9572D6EE9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39790CD-9278-4538-8DD0-6E52B6A490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B343E78-704C-4260-9517-7117970D4B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C443362-2C34-4C83-9E7E-05FA91B8B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5ED7-360C-4915-824B-83961B4DB707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D1BDAF6-038C-4111-9F72-F4DACB6AF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A186FA6-E255-4746-92ED-64837A0F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4B75-749E-4EDA-A4CE-E0163F2603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2562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1BB46-EDD0-432E-A21F-7C46F774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FF3BBBD-28A7-4105-97C3-70C72A4E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5ED7-360C-4915-824B-83961B4DB707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79407C7-ACDC-4FD9-9C05-3DB0CD14A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C416EF-D578-41E7-8DFB-1DFE52155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4B75-749E-4EDA-A4CE-E0163F2603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7871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F0E4F08-096C-4B43-A9E0-9230F660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5ED7-360C-4915-824B-83961B4DB707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D8DE059-46FE-4C37-B0E7-9EE6E22C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A3CE1A1-931A-4D85-A10A-032036F9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4B75-749E-4EDA-A4CE-E0163F2603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207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063479-99D2-4E38-879E-319F0E25F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41DDDE-7455-4DBD-85F1-8CB947646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16EB31F-0A14-48FC-855A-E13886E74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ACBA4F-F8E7-42B9-9C2B-2F74FB433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5ED7-360C-4915-824B-83961B4DB707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89CC6D-7BE0-4458-B9D1-A10FF26BD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FE89D7-6750-4006-BE5B-45605E8B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4B75-749E-4EDA-A4CE-E0163F2603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764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464E8F-E327-4892-9EC3-87E6E60F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E999141-0147-4DD0-8850-716F02214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6CD676D-A83C-452E-9CF8-F99C28EB2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2EF4DE-4823-43F8-AE1C-D86C5381B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5ED7-360C-4915-824B-83961B4DB707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5C84E85-3FAB-4AA1-9F24-71D32D17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E90FD9-8692-46C8-A943-2272A4D73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4B75-749E-4EDA-A4CE-E0163F2603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0393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BF51B21-A277-402B-B6AC-4D8FBB0F9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5095646-6AF5-400F-BC93-64A9F28E3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2CAEAC-E507-4995-BD31-F8D880588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45ED7-360C-4915-824B-83961B4DB707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A3BD51-134A-4B06-865B-C17717CD2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68C646-DC7D-45DB-8D8A-59260F2BB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E4B75-749E-4EDA-A4CE-E0163F2603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0178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hyperlink" Target="https://www.youtube.com/watch?v=tl4j_VGdPy0" TargetMode="External"/><Relationship Id="rId2" Type="http://schemas.openxmlformats.org/officeDocument/2006/relationships/hyperlink" Target="https://www.youtube.com/watch?v=XDExIaqz2Ow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youtube.com/watch?v=YpZO8gzII8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http://img.thesun.co.uk/multimedia/archive/00354/david_busst_manutd__354272a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http://bp1.blogger.com/_GuHxbKABy0o/RtgpaHn7zmI/AAAAAAAAAA4/cunbYLOImAM/s400/nilis.jpg" TargetMode="Externa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http://www.4thegame.com/media/00/04/37/eduardo_injury_feature.jpg" TargetMode="External"/><Relationship Id="rId7" Type="http://schemas.openxmlformats.org/officeDocument/2006/relationships/image" Target="http://www.gamblog.co.uk/uploaded_images/Eduardobrokenleg-736017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http://www.kop.is/gamalt/cisse%20leg%20break.jpg" TargetMode="Externa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ePJSndmOB_c" TargetMode="Externa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EkZWxJ9OLY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novotny@fsps.muni.cz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3dlabz.com/medical/coretraining-anatomy.html" TargetMode="External"/><Relationship Id="rId3" Type="http://schemas.openxmlformats.org/officeDocument/2006/relationships/hyperlink" Target="https://www.youtube.com/watch?v=0_BPxOFX0ko" TargetMode="External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s.muni.cz/do/rect/el/estud/fsps/js16/metodika_biatlon/web/pages/02-03-08-trx.html" TargetMode="External"/><Relationship Id="rId5" Type="http://schemas.openxmlformats.org/officeDocument/2006/relationships/image" Target="../media/image44.png"/><Relationship Id="rId4" Type="http://schemas.openxmlformats.org/officeDocument/2006/relationships/hyperlink" Target="https://www.youtube.com/watch?v=TChlMF3oQ3Q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50.jpg"/><Relationship Id="rId7" Type="http://schemas.openxmlformats.org/officeDocument/2006/relationships/image" Target="../media/image53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10" Type="http://schemas.openxmlformats.org/officeDocument/2006/relationships/hyperlink" Target="https://www.zzskhk.cz/jak-volat-zachrannou-sluzbu.html" TargetMode="External"/><Relationship Id="rId4" Type="http://schemas.openxmlformats.org/officeDocument/2006/relationships/hyperlink" Target="https://www.google.cz/url?sa=i&amp;rct=j&amp;q=&amp;esrc=s&amp;source=images&amp;cd=&amp;cad=rja&amp;uact=8&amp;ved=0ahUKEwj99_KIxuXTAhVHQBoKHfeHBVcQjRwIBw&amp;url=https://socorrerparaviver12a.wordpress.com/nocoes-de-socorrismo/&amp;psig=AFQjCNEqiB6wYhkyrAhW51sZXGM1VN73fA&amp;ust=1494513154432792" TargetMode="External"/><Relationship Id="rId9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polevault.wz.cz/images/ceske/arles_gallery/imagepages/image9.html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1499/el/estud/fsps/ps08/first_aid/web/pdf/11_poraneni_pohyboveho_aparatu.pdf" TargetMode="External"/><Relationship Id="rId2" Type="http://schemas.openxmlformats.org/officeDocument/2006/relationships/hyperlink" Target="https://is.muni.cz/do/1499/el/estud/fsps/ps09/pomoc/web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amesa.cz/lekarnicka-sport-typ-II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hyperlink" Target="http://www.sja.org.uk/sja/first-aid-advice/bones-and-muscles/strains-and-sprains.aspx" TargetMode="External"/><Relationship Id="rId7" Type="http://schemas.openxmlformats.org/officeDocument/2006/relationships/image" Target="../media/image62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s://www.youtube.com/watch?v=4hCS1O2LP_c" TargetMode="External"/><Relationship Id="rId10" Type="http://schemas.openxmlformats.org/officeDocument/2006/relationships/image" Target="../media/image64.png"/><Relationship Id="rId4" Type="http://schemas.openxmlformats.org/officeDocument/2006/relationships/image" Target="../media/image61.jpeg"/><Relationship Id="rId9" Type="http://schemas.openxmlformats.org/officeDocument/2006/relationships/hyperlink" Target="https://www.youtube.com/watch?v=P4NSNCt9wNI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2.jpeg"/><Relationship Id="rId4" Type="http://schemas.openxmlformats.org/officeDocument/2006/relationships/image" Target="../media/image67.jpeg"/><Relationship Id="rId9" Type="http://schemas.openxmlformats.org/officeDocument/2006/relationships/hyperlink" Target="https://www.youtube.com/watch?v=_fQZj1SZkOM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Yg1hYOxlpc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hyperlink" Target="http://www.abc.net.au/news/2015-10-29/cyclist-injured-in-accident-with-truck-in-hobart/6896232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://www.plavani.info/wp-content/uploads/2013/09/farospack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hyperlink" Target="http://www.plavani.info/wp-content/uploads/2013/08/Ingeduld-Navia.jp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fNsll_11qU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7.JPG"/><Relationship Id="rId7" Type="http://schemas.openxmlformats.org/officeDocument/2006/relationships/hyperlink" Target="https://www.youtube.com/watch?v=_q-Jxj5sT0g" TargetMode="External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g"/><Relationship Id="rId5" Type="http://schemas.openxmlformats.org/officeDocument/2006/relationships/image" Target="../media/image129.jpeg"/><Relationship Id="rId10" Type="http://schemas.openxmlformats.org/officeDocument/2006/relationships/hyperlink" Target="https://www.youtube.com/watch?v=0M0LV-Cm3vU" TargetMode="External"/><Relationship Id="rId4" Type="http://schemas.openxmlformats.org/officeDocument/2006/relationships/image" Target="../media/image128.jpg"/><Relationship Id="rId9" Type="http://schemas.openxmlformats.org/officeDocument/2006/relationships/hyperlink" Target="https://www.youtube.com/watch?v=hBLaB_w5Qcc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GRt7YE-P05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g"/><Relationship Id="rId5" Type="http://schemas.openxmlformats.org/officeDocument/2006/relationships/image" Target="../media/image146.jpeg"/><Relationship Id="rId4" Type="http://schemas.openxmlformats.org/officeDocument/2006/relationships/image" Target="../media/image14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640193"/>
            <a:ext cx="9144000" cy="2862322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2060"/>
                </a:solidFill>
              </a:rPr>
              <a:t>Akutní poškození zdraví</a:t>
            </a:r>
            <a:br>
              <a:rPr lang="cs-CZ" sz="3200" b="1" dirty="0">
                <a:solidFill>
                  <a:srgbClr val="002060"/>
                </a:solidFill>
              </a:rPr>
            </a:br>
            <a:r>
              <a:rPr lang="cs-CZ" sz="3200" b="1" dirty="0">
                <a:solidFill>
                  <a:srgbClr val="002060"/>
                </a:solidFill>
              </a:rPr>
              <a:t>při cvičení a sportu</a:t>
            </a:r>
            <a:br>
              <a:rPr lang="cs-CZ" sz="3200" b="1" dirty="0">
                <a:solidFill>
                  <a:srgbClr val="002060"/>
                </a:solidFill>
              </a:rPr>
            </a:br>
            <a:br>
              <a:rPr lang="cs-CZ" sz="3200" b="1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Jan Novotný, 2020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Fakulta sportovních studií MU</a:t>
            </a:r>
            <a:br>
              <a:rPr lang="cs-CZ" sz="2000" dirty="0">
                <a:solidFill>
                  <a:srgbClr val="002060"/>
                </a:solidFill>
              </a:rPr>
            </a:br>
            <a:endParaRPr lang="cs-CZ" sz="2800" dirty="0">
              <a:solidFill>
                <a:srgbClr val="00206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003B9EF-1BDD-4A9F-BE60-4F8135232DEC}"/>
              </a:ext>
            </a:extLst>
          </p:cNvPr>
          <p:cNvSpPr txBox="1"/>
          <p:nvPr/>
        </p:nvSpPr>
        <p:spPr>
          <a:xfrm>
            <a:off x="1524000" y="3618226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u="sng" dirty="0">
                <a:solidFill>
                  <a:srgbClr val="002060"/>
                </a:solidFill>
              </a:rPr>
              <a:t>Obsah:</a:t>
            </a:r>
            <a:endParaRPr lang="cs-CZ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C00000"/>
                </a:solidFill>
              </a:rPr>
              <a:t>Úvod – definice, příčiny a mechanizmy vzniku poškození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Prevence poškození zdraví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C00000"/>
                </a:solidFill>
              </a:rPr>
              <a:t>Rozdělení akutních poškození – úrazy a neúrazová poškození, typy poškození svalů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002060"/>
                </a:solidFill>
              </a:rPr>
              <a:t>Vybraná neúrazová poškození (</a:t>
            </a:r>
            <a:r>
              <a:rPr lang="cs-CZ" sz="2000" dirty="0">
                <a:solidFill>
                  <a:srgbClr val="C00000"/>
                </a:solidFill>
              </a:rPr>
              <a:t>schvácení, křeče svalů, </a:t>
            </a:r>
            <a:r>
              <a:rPr lang="cs-CZ" sz="2000" dirty="0">
                <a:solidFill>
                  <a:srgbClr val="002060"/>
                </a:solidFill>
              </a:rPr>
              <a:t>přehřátí u dětí, </a:t>
            </a:r>
            <a:r>
              <a:rPr lang="cs-CZ" sz="2000" dirty="0">
                <a:solidFill>
                  <a:srgbClr val="C00000"/>
                </a:solidFill>
              </a:rPr>
              <a:t>srdeční smrt, zátěžové astma</a:t>
            </a:r>
            <a:r>
              <a:rPr lang="cs-CZ" sz="2000" dirty="0">
                <a:solidFill>
                  <a:srgbClr val="002060"/>
                </a:solidFill>
              </a:rPr>
              <a:t>, námahová migréna)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/>
              <a:t>Úrazy z bezohlednosti - nedbalosti (fotbal, hokej) a úmyslné plánované úrazy (box)</a:t>
            </a:r>
          </a:p>
          <a:p>
            <a:r>
              <a:rPr lang="cs-CZ" sz="2000" u="sng" dirty="0">
                <a:solidFill>
                  <a:schemeClr val="accent6">
                    <a:lumMod val="50000"/>
                  </a:schemeClr>
                </a:solidFill>
              </a:rPr>
              <a:t>Přílohy:</a:t>
            </a:r>
            <a:r>
              <a:rPr lang="cs-CZ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2000" dirty="0">
                <a:solidFill>
                  <a:schemeClr val="accent6">
                    <a:lumMod val="50000"/>
                  </a:schemeClr>
                </a:solidFill>
              </a:rPr>
              <a:t>Celková akutní únava, Typy poškození svalů, Zlomeniny kostí s růstovými chrupavkami, Stabilizace trupu, První pomoc, Vybraná poškození v některých sportech</a:t>
            </a:r>
          </a:p>
        </p:txBody>
      </p:sp>
      <p:sp>
        <p:nvSpPr>
          <p:cNvPr id="3" name="Slunce 2">
            <a:extLst>
              <a:ext uri="{FF2B5EF4-FFF2-40B4-BE49-F238E27FC236}">
                <a16:creationId xmlns:a16="http://schemas.microsoft.com/office/drawing/2014/main" id="{983E41C7-84AD-41BE-8B19-15A4AD755B6A}"/>
              </a:ext>
            </a:extLst>
          </p:cNvPr>
          <p:cNvSpPr/>
          <p:nvPr/>
        </p:nvSpPr>
        <p:spPr>
          <a:xfrm>
            <a:off x="11477979" y="89356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3078913-F40D-4516-AAF7-55F285F7435F}"/>
              </a:ext>
            </a:extLst>
          </p:cNvPr>
          <p:cNvSpPr txBox="1"/>
          <p:nvPr/>
        </p:nvSpPr>
        <p:spPr>
          <a:xfrm>
            <a:off x="9702800" y="20949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Označení základu: </a:t>
            </a:r>
          </a:p>
        </p:txBody>
      </p:sp>
    </p:spTree>
    <p:extLst>
      <p:ext uri="{BB962C8B-B14F-4D97-AF65-F5344CB8AC3E}">
        <p14:creationId xmlns:p14="http://schemas.microsoft.com/office/powerpoint/2010/main" val="2639188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FF2D02B-9892-4B94-8F5B-0B439EE7061A}"/>
              </a:ext>
            </a:extLst>
          </p:cNvPr>
          <p:cNvSpPr txBox="1"/>
          <p:nvPr/>
        </p:nvSpPr>
        <p:spPr>
          <a:xfrm>
            <a:off x="4967111" y="1019600"/>
            <a:ext cx="702168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Faktory většího přehřátí u dětí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povrch těla → ↑ absorpce tepla v teplém prostředí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 mechanická účinnost svalové práce → ↑ produkce tepla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 srdeční výdej → ↓ prokrvení kůže a schopnosti se zbavovat tepla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 produkce potu, ↑ práh pocení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horší aklimatizace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1FE94384-711D-4FE7-AEE2-888A19C13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907748"/>
              </p:ext>
            </p:extLst>
          </p:nvPr>
        </p:nvGraphicFramePr>
        <p:xfrm>
          <a:off x="1603022" y="3481201"/>
          <a:ext cx="9245600" cy="3170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0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281">
                <a:tc gridSpan="2"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Prevence přehřátí dětí v teplém prostředí </a:t>
                      </a:r>
                    </a:p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(</a:t>
                      </a:r>
                      <a:r>
                        <a:rPr lang="cs-CZ" sz="12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Committee</a:t>
                      </a:r>
                      <a:r>
                        <a:rPr lang="cs-CZ" sz="1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on </a:t>
                      </a:r>
                      <a:r>
                        <a:rPr lang="cs-CZ" sz="12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Sports</a:t>
                      </a:r>
                      <a:r>
                        <a:rPr lang="cs-CZ" sz="1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cs-CZ" sz="12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Medicine</a:t>
                      </a:r>
                      <a:r>
                        <a:rPr lang="cs-CZ" sz="1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and Fitness, </a:t>
                      </a:r>
                      <a:r>
                        <a:rPr lang="cs-CZ" sz="12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American</a:t>
                      </a:r>
                      <a:r>
                        <a:rPr lang="cs-CZ" sz="1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cs-CZ" sz="12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Academy</a:t>
                      </a:r>
                      <a:r>
                        <a:rPr lang="cs-CZ" sz="1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cs-CZ" sz="12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of</a:t>
                      </a:r>
                      <a:r>
                        <a:rPr lang="cs-CZ" sz="1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cs-CZ" sz="12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ediatrics</a:t>
                      </a:r>
                      <a:r>
                        <a:rPr lang="cs-CZ" sz="1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, 1991, In: </a:t>
                      </a:r>
                      <a:r>
                        <a:rPr lang="cs-CZ" sz="12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MacAuley</a:t>
                      </a:r>
                      <a:r>
                        <a:rPr lang="cs-CZ" sz="1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, 2007)</a:t>
                      </a:r>
                    </a:p>
                  </a:txBody>
                  <a:tcPr marL="91444" marR="91444" marT="45734" marB="45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56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Teplota (</a:t>
                      </a:r>
                      <a:r>
                        <a:rPr lang="cs-CZ" sz="20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t°C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44" marR="91444"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Opatření</a:t>
                      </a:r>
                    </a:p>
                  </a:txBody>
                  <a:tcPr marL="91444" marR="91444" marT="45734" marB="45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2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&lt;24</a:t>
                      </a:r>
                      <a:endParaRPr lang="cs-CZ" sz="2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Všechny aktivity dovoleny, ale pozor na dlouhotrvající</a:t>
                      </a:r>
                      <a:r>
                        <a:rPr lang="cs-CZ" sz="2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výkony.</a:t>
                      </a:r>
                      <a:endParaRPr lang="cs-CZ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34" marB="45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56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24-26</a:t>
                      </a:r>
                    </a:p>
                  </a:txBody>
                  <a:tcPr marL="91444" marR="91444"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Prodloužit pobyt ve stínu; pít každých 15 minut.</a:t>
                      </a:r>
                    </a:p>
                  </a:txBody>
                  <a:tcPr marL="91444" marR="91444" marT="45734" marB="45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281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26-29</a:t>
                      </a:r>
                    </a:p>
                  </a:txBody>
                  <a:tcPr marL="91444" marR="91444"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Přerušit zátěž neaklimatizovaných a oslabených dětí;</a:t>
                      </a:r>
                    </a:p>
                    <a:p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zkrátit dlouhotrvající výkony.</a:t>
                      </a:r>
                    </a:p>
                  </a:txBody>
                  <a:tcPr marL="91444" marR="91444" marT="45734" marB="45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5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cs-CZ" sz="2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91444" marR="91444"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Zrušit sportovní aktivity všech dětí.</a:t>
                      </a:r>
                    </a:p>
                  </a:txBody>
                  <a:tcPr marL="91444" marR="91444" marT="45734" marB="45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2200FD3C-BDAD-463A-BA11-F553D4661B12}"/>
              </a:ext>
            </a:extLst>
          </p:cNvPr>
          <p:cNvSpPr/>
          <p:nvPr/>
        </p:nvSpPr>
        <p:spPr>
          <a:xfrm>
            <a:off x="1126410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neúrazová poškození</a:t>
            </a: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7AF979B8-D85D-461E-86B4-B9A63A8AC57F}"/>
              </a:ext>
            </a:extLst>
          </p:cNvPr>
          <p:cNvSpPr/>
          <p:nvPr/>
        </p:nvSpPr>
        <p:spPr>
          <a:xfrm>
            <a:off x="361245" y="879749"/>
            <a:ext cx="3239911" cy="2526474"/>
          </a:xfrm>
          <a:prstGeom prst="rightArrow">
            <a:avLst>
              <a:gd name="adj1" fmla="val 68055"/>
              <a:gd name="adj2" fmla="val 20446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Tvorba tepla svalovou prací + teplé prostředí</a:t>
            </a:r>
          </a:p>
          <a:p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Nedostatečné ochlazování těla odpařováním potu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E0CF521-F45C-48C4-979C-C04FA65CB481}"/>
              </a:ext>
            </a:extLst>
          </p:cNvPr>
          <p:cNvSpPr txBox="1"/>
          <p:nvPr/>
        </p:nvSpPr>
        <p:spPr>
          <a:xfrm>
            <a:off x="3589867" y="1912155"/>
            <a:ext cx="1377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Přehřátí</a:t>
            </a:r>
          </a:p>
        </p:txBody>
      </p:sp>
      <p:sp>
        <p:nvSpPr>
          <p:cNvPr id="7" name="Slunce 6">
            <a:extLst>
              <a:ext uri="{FF2B5EF4-FFF2-40B4-BE49-F238E27FC236}">
                <a16:creationId xmlns:a16="http://schemas.microsoft.com/office/drawing/2014/main" id="{8F9BA892-C115-4995-AB3C-8E634E1AF380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59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28902" y="1005691"/>
            <a:ext cx="10258387" cy="544764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Křeče svalů</a:t>
            </a:r>
            <a:endParaRPr lang="cs-CZ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u="sng" dirty="0">
                <a:solidFill>
                  <a:srgbClr val="002060"/>
                </a:solidFill>
              </a:rPr>
              <a:t>PŘÍČINY - MECHANIZMY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usilovné anaerobní cvičení (anaerobní glykolýza) - izometrické / dynamické (sprint)</a:t>
            </a:r>
          </a:p>
          <a:p>
            <a:r>
              <a:rPr lang="cs-CZ" sz="2000" dirty="0">
                <a:solidFill>
                  <a:srgbClr val="7030A0"/>
                </a:solidFill>
              </a:rPr>
              <a:t>	</a:t>
            </a:r>
            <a:r>
              <a:rPr lang="cs-CZ" sz="2000" dirty="0"/>
              <a:t>→↑senzitivita na Ca</a:t>
            </a:r>
            <a:r>
              <a:rPr lang="cs-CZ" sz="2000" baseline="30000" dirty="0"/>
              <a:t>+</a:t>
            </a:r>
            <a:r>
              <a:rPr lang="cs-CZ" sz="2000" dirty="0"/>
              <a:t> / ↑ koncentrace Ca</a:t>
            </a:r>
            <a:r>
              <a:rPr lang="cs-CZ" sz="2000" baseline="30000" dirty="0"/>
              <a:t>+</a:t>
            </a:r>
            <a:r>
              <a:rPr lang="cs-CZ" sz="2000" dirty="0"/>
              <a:t> v buňce </a:t>
            </a:r>
            <a:r>
              <a:rPr lang="cs-CZ" sz="2000" b="1" dirty="0"/>
              <a:t>→</a:t>
            </a:r>
            <a:r>
              <a:rPr lang="cs-CZ" sz="2000" b="1" dirty="0">
                <a:solidFill>
                  <a:srgbClr val="7030A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[</a:t>
            </a:r>
            <a:r>
              <a:rPr lang="cs-CZ" sz="2400" b="1" dirty="0">
                <a:solidFill>
                  <a:srgbClr val="C00000"/>
                </a:solidFill>
              </a:rPr>
              <a:t>fixace vazby Aktin-Myozin</a:t>
            </a:r>
            <a:r>
              <a:rPr lang="en-US" sz="2400" b="1" dirty="0">
                <a:solidFill>
                  <a:srgbClr val="C00000"/>
                </a:solidFill>
              </a:rPr>
              <a:t>]</a:t>
            </a:r>
            <a:endParaRPr lang="cs-CZ" sz="24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vyčerpávající vytrvalostní zátěž, </a:t>
            </a:r>
            <a:r>
              <a:rPr lang="cs-CZ" sz="2000" b="1" dirty="0">
                <a:solidFill>
                  <a:srgbClr val="0070C0"/>
                </a:solidFill>
              </a:rPr>
              <a:t>podchlazení, </a:t>
            </a:r>
            <a:r>
              <a:rPr lang="cs-CZ" sz="2000" b="1" dirty="0" err="1">
                <a:solidFill>
                  <a:srgbClr val="0070C0"/>
                </a:solidFill>
              </a:rPr>
              <a:t>hypohydratace</a:t>
            </a:r>
            <a:endParaRPr lang="cs-CZ" sz="2000" b="1" dirty="0">
              <a:solidFill>
                <a:srgbClr val="0070C0"/>
              </a:solidFill>
            </a:endParaRPr>
          </a:p>
          <a:p>
            <a:r>
              <a:rPr lang="cs-CZ" sz="2000" dirty="0">
                <a:solidFill>
                  <a:srgbClr val="7030A0"/>
                </a:solidFill>
              </a:rPr>
              <a:t>	</a:t>
            </a:r>
            <a:r>
              <a:rPr lang="cs-CZ" sz="2000" dirty="0"/>
              <a:t>→ ↓ prokrvení svalové tkáně → ↓ ATP → přesun K</a:t>
            </a:r>
            <a:r>
              <a:rPr lang="cs-CZ" sz="2000" baseline="30000" dirty="0"/>
              <a:t>+</a:t>
            </a:r>
            <a:r>
              <a:rPr lang="cs-CZ" sz="2000" dirty="0"/>
              <a:t> z buňky do ECT</a:t>
            </a:r>
          </a:p>
          <a:p>
            <a:r>
              <a:rPr lang="cs-CZ" sz="2000" dirty="0"/>
              <a:t>	→ </a:t>
            </a:r>
            <a:r>
              <a:rPr lang="cs-CZ" sz="2000" dirty="0" err="1"/>
              <a:t>myolýza</a:t>
            </a:r>
            <a:r>
              <a:rPr lang="cs-CZ" sz="2000" dirty="0"/>
              <a:t> → přesun K</a:t>
            </a:r>
            <a:r>
              <a:rPr lang="cs-CZ" sz="2000" baseline="30000" dirty="0"/>
              <a:t>+</a:t>
            </a:r>
            <a:r>
              <a:rPr lang="cs-CZ" sz="2000" dirty="0"/>
              <a:t> z buňky do 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↓ příjem Mg</a:t>
            </a:r>
            <a:r>
              <a:rPr lang="cs-CZ" sz="2000" baseline="30000" dirty="0">
                <a:solidFill>
                  <a:srgbClr val="0070C0"/>
                </a:solidFill>
              </a:rPr>
              <a:t>+</a:t>
            </a:r>
            <a:r>
              <a:rPr lang="cs-CZ" sz="2000" dirty="0">
                <a:solidFill>
                  <a:srgbClr val="0070C0"/>
                </a:solidFill>
              </a:rPr>
              <a:t>, ztráty Na</a:t>
            </a:r>
            <a:r>
              <a:rPr lang="cs-CZ" sz="2000" baseline="30000" dirty="0">
                <a:solidFill>
                  <a:srgbClr val="0070C0"/>
                </a:solidFill>
              </a:rPr>
              <a:t>+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→ ↓ Mg</a:t>
            </a:r>
            <a:r>
              <a:rPr lang="cs-CZ" sz="2000" baseline="30000" dirty="0"/>
              <a:t>+</a:t>
            </a:r>
            <a:r>
              <a:rPr lang="cs-CZ" sz="2000" dirty="0"/>
              <a:t> v plazmě</a:t>
            </a:r>
          </a:p>
          <a:p>
            <a:r>
              <a:rPr lang="cs-CZ" sz="2000" u="sng" dirty="0">
                <a:solidFill>
                  <a:srgbClr val="002060"/>
                </a:solidFill>
              </a:rPr>
              <a:t>PROJEVY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7030A0"/>
                </a:solidFill>
              </a:rPr>
              <a:t>dlouhodobá kontrakce svalu </a:t>
            </a:r>
            <a:r>
              <a:rPr lang="cs-CZ" sz="2000" dirty="0"/>
              <a:t>(neschopnost relaxace) 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7030A0"/>
                </a:solidFill>
              </a:rPr>
              <a:t>bolest svalu </a:t>
            </a:r>
            <a:r>
              <a:rPr lang="cs-CZ" sz="2000" dirty="0"/>
              <a:t>(minuty – hodiny)</a:t>
            </a:r>
          </a:p>
          <a:p>
            <a:r>
              <a:rPr lang="cs-CZ" sz="2000" u="sng" dirty="0">
                <a:solidFill>
                  <a:srgbClr val="002060"/>
                </a:solidFill>
              </a:rPr>
              <a:t>PRVNÍ POMOC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pomalé pasivní natažení svalu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zahřátí, masáž</a:t>
            </a:r>
          </a:p>
          <a:p>
            <a:r>
              <a:rPr lang="cs-CZ" sz="2000" u="sng" dirty="0">
                <a:solidFill>
                  <a:srgbClr val="002060"/>
                </a:solidFill>
              </a:rPr>
              <a:t>PREVENCE</a:t>
            </a:r>
          </a:p>
          <a:p>
            <a:pPr marL="342900" indent="-342900">
              <a:buFontTx/>
              <a:buChar char="-"/>
            </a:pPr>
            <a:r>
              <a:rPr lang="cs-CZ" sz="2000" b="1" dirty="0">
                <a:solidFill>
                  <a:schemeClr val="accent6">
                    <a:lumMod val="50000"/>
                  </a:schemeClr>
                </a:solidFill>
              </a:rPr>
              <a:t>odstranění příčin</a:t>
            </a:r>
          </a:p>
          <a:p>
            <a:pPr marL="342900" indent="-342900">
              <a:buFontTx/>
              <a:buChar char="-"/>
            </a:pPr>
            <a:r>
              <a:rPr lang="cs-CZ" sz="2000" b="1" dirty="0">
                <a:solidFill>
                  <a:schemeClr val="accent6">
                    <a:lumMod val="50000"/>
                  </a:schemeClr>
                </a:solidFill>
              </a:rPr>
              <a:t>postupná adaptace na zátěž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06" y="4316762"/>
            <a:ext cx="3296435" cy="24723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Šipka ohnutá nahoru 5"/>
          <p:cNvSpPr/>
          <p:nvPr/>
        </p:nvSpPr>
        <p:spPr>
          <a:xfrm>
            <a:off x="9004911" y="2464473"/>
            <a:ext cx="662762" cy="433171"/>
          </a:xfrm>
          <a:prstGeom prst="bentUpArrow">
            <a:avLst>
              <a:gd name="adj1" fmla="val 8334"/>
              <a:gd name="adj2" fmla="val 19792"/>
              <a:gd name="adj3" fmla="val 25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ysClr val="windowText" lastClr="000000"/>
              </a:solidFill>
            </a:endParaRPr>
          </a:p>
        </p:txBody>
      </p:sp>
      <p:sp>
        <p:nvSpPr>
          <p:cNvPr id="7" name="Šipka ohnutá nahoru 6"/>
          <p:cNvSpPr/>
          <p:nvPr/>
        </p:nvSpPr>
        <p:spPr>
          <a:xfrm>
            <a:off x="6340734" y="2464182"/>
            <a:ext cx="3619297" cy="733424"/>
          </a:xfrm>
          <a:prstGeom prst="bentUpArrow">
            <a:avLst>
              <a:gd name="adj1" fmla="val 4676"/>
              <a:gd name="adj2" fmla="val 12475"/>
              <a:gd name="adj3" fmla="val 1402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ysClr val="windowText" lastClr="0000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19" b="31666"/>
          <a:stretch/>
        </p:blipFill>
        <p:spPr>
          <a:xfrm>
            <a:off x="8479092" y="3747911"/>
            <a:ext cx="2577184" cy="3041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Šipka ohnutá nahoru 8"/>
          <p:cNvSpPr/>
          <p:nvPr/>
        </p:nvSpPr>
        <p:spPr>
          <a:xfrm>
            <a:off x="6340734" y="2464182"/>
            <a:ext cx="4000185" cy="1047749"/>
          </a:xfrm>
          <a:prstGeom prst="bentUpArrow">
            <a:avLst>
              <a:gd name="adj1" fmla="val 3767"/>
              <a:gd name="adj2" fmla="val 9772"/>
              <a:gd name="adj3" fmla="val 951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ysClr val="windowText" lastClr="000000"/>
              </a:solidFill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7D7C486-A389-4814-820D-ED5A86317B77}"/>
              </a:ext>
            </a:extLst>
          </p:cNvPr>
          <p:cNvSpPr/>
          <p:nvPr/>
        </p:nvSpPr>
        <p:spPr>
          <a:xfrm>
            <a:off x="925689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neúrazová poškození</a:t>
            </a:r>
          </a:p>
        </p:txBody>
      </p:sp>
      <p:sp>
        <p:nvSpPr>
          <p:cNvPr id="11" name="Slunce 10">
            <a:extLst>
              <a:ext uri="{FF2B5EF4-FFF2-40B4-BE49-F238E27FC236}">
                <a16:creationId xmlns:a16="http://schemas.microsoft.com/office/drawing/2014/main" id="{ADBE7E25-F2B5-4E24-9B22-3BE7892DDA68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96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2"/>
          <a:stretch/>
        </p:blipFill>
        <p:spPr>
          <a:xfrm>
            <a:off x="5888020" y="2934364"/>
            <a:ext cx="6034948" cy="38173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3" descr="C:\Dokumenty\Obrázky\Srdc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80" y="865940"/>
            <a:ext cx="4538340" cy="58582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66796" y="2881204"/>
            <a:ext cx="5209589" cy="3865161"/>
          </a:xfrm>
          <a:prstGeom prst="rect">
            <a:avLst/>
          </a:prstGeom>
          <a:solidFill>
            <a:schemeClr val="bg1">
              <a:alpha val="66000"/>
            </a:schemeClr>
          </a:solidFill>
          <a:ln w="3810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Příčiny:</a:t>
            </a:r>
            <a:endParaRPr lang="cs-CZ" sz="2400" u="sng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Aft>
                <a:spcPts val="500"/>
              </a:spcAft>
              <a:buFont typeface="Symbol" panose="05050102010706020507" pitchFamily="18" charset="2"/>
              <a:buChar char="©"/>
              <a:defRPr/>
            </a:pPr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</a:rPr>
              <a:t> VROZENÉ VADY (chlopně, septa)</a:t>
            </a:r>
          </a:p>
          <a:p>
            <a:pPr>
              <a:spcAft>
                <a:spcPts val="500"/>
              </a:spcAft>
              <a:buFont typeface="Symbol" panose="05050102010706020507" pitchFamily="18" charset="2"/>
              <a:buChar char="©"/>
              <a:defRPr/>
            </a:pPr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</a:rPr>
              <a:t> ZÍSKANÉ NEMOCI SRDCE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</a:rPr>
              <a:t>myokarditis </a:t>
            </a:r>
            <a:r>
              <a:rPr lang="cs-CZ" sz="2400" i="1" dirty="0">
                <a:solidFill>
                  <a:srgbClr val="0066FF"/>
                </a:solidFill>
                <a:latin typeface="Calibri" panose="020F0502020204030204" pitchFamily="34" charset="0"/>
              </a:rPr>
              <a:t>(← infekce)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</a:rPr>
              <a:t>kardiomyopatie (←alkohol, DM, hypertenze, oxidační stres) 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</a:rPr>
              <a:t>ischemická choroba srdeční </a:t>
            </a:r>
            <a:r>
              <a:rPr lang="cs-CZ" sz="2400" i="1" dirty="0">
                <a:solidFill>
                  <a:srgbClr val="0066FF"/>
                </a:solidFill>
                <a:latin typeface="Calibri" panose="020F0502020204030204" pitchFamily="34" charset="0"/>
              </a:rPr>
              <a:t>(AP, IM)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</a:rPr>
              <a:t>komoce srdce (← náraz do hrudníku)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</a:rPr>
              <a:t>toxiny, dopingové látky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888020" y="2856103"/>
            <a:ext cx="4538340" cy="1200329"/>
          </a:xfrm>
          <a:prstGeom prst="rect">
            <a:avLst/>
          </a:prstGeom>
          <a:solidFill>
            <a:schemeClr val="bg1">
              <a:alpha val="89000"/>
            </a:schemeClr>
          </a:solidFill>
          <a:ln w="3810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→  Mechanizmy: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</a:rPr>
              <a:t>porucha elektrické aktivity srdce</a:t>
            </a:r>
          </a:p>
          <a:p>
            <a:pPr marL="342900" indent="-342900">
              <a:spcAft>
                <a:spcPts val="500"/>
              </a:spcAft>
              <a:buSzPct val="80000"/>
              <a:buFont typeface="Wingdings" panose="05000000000000000000" pitchFamily="2" charset="2"/>
              <a:buChar char="Ø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</a:rPr>
              <a:t>porucha kontraktility myocytů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126410" y="1453252"/>
            <a:ext cx="10261599" cy="400110"/>
          </a:xfrm>
          <a:prstGeom prst="rect">
            <a:avLst/>
          </a:prstGeom>
          <a:solidFill>
            <a:schemeClr val="accent3">
              <a:lumMod val="95000"/>
              <a:alpha val="19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Calibri" panose="020F0502020204030204" pitchFamily="34" charset="0"/>
              </a:rPr>
              <a:t>Kim et al., 2012: </a:t>
            </a:r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Incidence srdeční zástavy při vytrvalost. bězích: 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</a:rPr>
              <a:t>0</a:t>
            </a:r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,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</a:rPr>
              <a:t>55 to 0</a:t>
            </a:r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,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</a:rPr>
              <a:t>8 </a:t>
            </a:r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na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</a:rPr>
              <a:t> 100</a:t>
            </a:r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</a:rPr>
              <a:t>000</a:t>
            </a:r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 účastníků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126411" y="2013998"/>
            <a:ext cx="10261598" cy="769441"/>
          </a:xfrm>
          <a:prstGeom prst="rect">
            <a:avLst/>
          </a:prstGeom>
          <a:solidFill>
            <a:schemeClr val="bg1">
              <a:alpha val="89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70C0"/>
                </a:solidFill>
                <a:latin typeface="Calibri" panose="020F0502020204030204" pitchFamily="34" charset="0"/>
              </a:rPr>
              <a:t>Kolaps 57 letého běžce před cílem 5 km běhu 2006, neúspěšná resuscitace</a:t>
            </a:r>
          </a:p>
          <a:p>
            <a:pPr algn="ctr"/>
            <a:r>
              <a:rPr lang="cs-CZ" sz="2000" dirty="0">
                <a:latin typeface="Calibri" panose="020F0502020204030204" pitchFamily="34" charset="0"/>
              </a:rPr>
              <a:t>← masivní akutní IM ← obstrukce koronární tepny uvolněným </a:t>
            </a:r>
            <a:r>
              <a:rPr lang="cs-CZ" sz="2000" dirty="0" err="1">
                <a:latin typeface="Calibri" panose="020F0502020204030204" pitchFamily="34" charset="0"/>
              </a:rPr>
              <a:t>ateromat</a:t>
            </a:r>
            <a:r>
              <a:rPr lang="cs-CZ" sz="2000" dirty="0">
                <a:latin typeface="Calibri" panose="020F0502020204030204" pitchFamily="34" charset="0"/>
              </a:rPr>
              <a:t>. plátem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26410" y="888257"/>
            <a:ext cx="10261599" cy="461665"/>
          </a:xfrm>
          <a:prstGeom prst="rect">
            <a:avLst/>
          </a:prstGeom>
          <a:solidFill>
            <a:schemeClr val="bg1">
              <a:alpha val="72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Náhlá srdeční smrt</a:t>
            </a:r>
            <a:endParaRPr lang="cs-CZ" sz="2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E30DB5E-5E8A-48FC-8980-9AFD8DA71C03}"/>
              </a:ext>
            </a:extLst>
          </p:cNvPr>
          <p:cNvSpPr/>
          <p:nvPr/>
        </p:nvSpPr>
        <p:spPr>
          <a:xfrm>
            <a:off x="1126410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neúrazová poškození</a:t>
            </a:r>
          </a:p>
        </p:txBody>
      </p:sp>
      <p:sp>
        <p:nvSpPr>
          <p:cNvPr id="11" name="Slunce 10">
            <a:extLst>
              <a:ext uri="{FF2B5EF4-FFF2-40B4-BE49-F238E27FC236}">
                <a16:creationId xmlns:a16="http://schemas.microsoft.com/office/drawing/2014/main" id="{CDFBB461-3661-4C39-91D8-D873BA1B46C1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7444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5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Ekg">
            <a:extLst>
              <a:ext uri="{FF2B5EF4-FFF2-40B4-BE49-F238E27FC236}">
                <a16:creationId xmlns:a16="http://schemas.microsoft.com/office/drawing/2014/main" id="{4AEE57ED-BA33-4864-AA34-7AC1DE844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934" y="2682496"/>
            <a:ext cx="4537075" cy="3275012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Oval 3">
            <a:extLst>
              <a:ext uri="{FF2B5EF4-FFF2-40B4-BE49-F238E27FC236}">
                <a16:creationId xmlns:a16="http://schemas.microsoft.com/office/drawing/2014/main" id="{AA66D2F1-A2F1-4895-BAEC-81C71D84E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059" y="3773759"/>
            <a:ext cx="533400" cy="1092486"/>
          </a:xfrm>
          <a:prstGeom prst="ellipse">
            <a:avLst/>
          </a:prstGeom>
          <a:noFill/>
          <a:ln w="57150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276" name="Oval 4">
            <a:extLst>
              <a:ext uri="{FF2B5EF4-FFF2-40B4-BE49-F238E27FC236}">
                <a16:creationId xmlns:a16="http://schemas.microsoft.com/office/drawing/2014/main" id="{63A98A36-2905-4E05-9674-510BD8B78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8821" y="3773759"/>
            <a:ext cx="481131" cy="1092486"/>
          </a:xfrm>
          <a:prstGeom prst="ellipse">
            <a:avLst/>
          </a:prstGeom>
          <a:noFill/>
          <a:ln w="57150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277" name="Oval 5">
            <a:extLst>
              <a:ext uri="{FF2B5EF4-FFF2-40B4-BE49-F238E27FC236}">
                <a16:creationId xmlns:a16="http://schemas.microsoft.com/office/drawing/2014/main" id="{AFEC68CA-C44E-4444-B31F-49540E3F9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4945" y="3604705"/>
            <a:ext cx="676322" cy="1430594"/>
          </a:xfrm>
          <a:prstGeom prst="ellipse">
            <a:avLst/>
          </a:prstGeom>
          <a:noFill/>
          <a:ln w="57150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54278" name="Picture 6">
            <a:extLst>
              <a:ext uri="{FF2B5EF4-FFF2-40B4-BE49-F238E27FC236}">
                <a16:creationId xmlns:a16="http://schemas.microsoft.com/office/drawing/2014/main" id="{A2503799-19D5-4B73-AA4F-D3FBB3F33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47" y="2682496"/>
            <a:ext cx="5416162" cy="372387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 Box 7">
            <a:extLst>
              <a:ext uri="{FF2B5EF4-FFF2-40B4-BE49-F238E27FC236}">
                <a16:creationId xmlns:a16="http://schemas.microsoft.com/office/drawing/2014/main" id="{426CBFF5-94F3-4776-86AD-38DEBCCB5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42" y="1387585"/>
            <a:ext cx="6484468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400" dirty="0">
                <a:solidFill>
                  <a:srgbClr val="0066FF"/>
                </a:solidFill>
                <a:latin typeface="+mn-lt"/>
              </a:rPr>
              <a:t>Náhlá srdeční smrt fotbalisty na lavičce, 16 let</a:t>
            </a:r>
            <a:endParaRPr lang="cs-CZ" altLang="cs-CZ" sz="2400" dirty="0">
              <a:latin typeface="+mn-lt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  <a:latin typeface="+mn-lt"/>
              </a:rPr>
              <a:t>Arytmogenní dilatační dysplazie pravé komory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Spuštění maligní arytmie pohybovou aktivitou</a:t>
            </a:r>
          </a:p>
        </p:txBody>
      </p:sp>
      <p:sp>
        <p:nvSpPr>
          <p:cNvPr id="54280" name="Text Box 8">
            <a:extLst>
              <a:ext uri="{FF2B5EF4-FFF2-40B4-BE49-F238E27FC236}">
                <a16:creationId xmlns:a16="http://schemas.microsoft.com/office/drawing/2014/main" id="{E6637D79-4C67-4917-A170-7C7BC48F6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934" y="1387585"/>
            <a:ext cx="4537075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400" dirty="0">
                <a:solidFill>
                  <a:srgbClr val="0066FF"/>
                </a:solidFill>
                <a:latin typeface="+mn-lt"/>
              </a:rPr>
              <a:t>Srdeční arytmie plavce, 17 let</a:t>
            </a:r>
            <a:endParaRPr lang="cs-CZ" altLang="cs-CZ" sz="2400" dirty="0">
              <a:latin typeface="+mn-lt"/>
            </a:endParaRPr>
          </a:p>
          <a:p>
            <a:pPr algn="ctr">
              <a:spcBef>
                <a:spcPts val="0"/>
              </a:spcBef>
              <a:buNone/>
            </a:pPr>
            <a:r>
              <a:rPr lang="cs-CZ" altLang="cs-CZ" sz="2400" dirty="0">
                <a:solidFill>
                  <a:srgbClr val="0070C0"/>
                </a:solidFill>
                <a:latin typeface="+mn-lt"/>
              </a:rPr>
              <a:t>při zátěžovém testu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  <a:latin typeface="+mn-lt"/>
              </a:rPr>
              <a:t>Infekční myokarditida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CCE9749D-0EC7-4BF1-B70E-9510E318A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42" y="888257"/>
            <a:ext cx="6484469" cy="46166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Náhlá srdeční smrt</a:t>
            </a:r>
            <a:endParaRPr lang="cs-CZ" sz="2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F97E57F-0AA9-446D-9A2A-720BD8ED768C}"/>
              </a:ext>
            </a:extLst>
          </p:cNvPr>
          <p:cNvSpPr/>
          <p:nvPr/>
        </p:nvSpPr>
        <p:spPr>
          <a:xfrm>
            <a:off x="1126410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neúrazová poškození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38CCE70E-088C-4687-B3CF-B4F6CB81D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934" y="879464"/>
            <a:ext cx="4537075" cy="46166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Preventivní prohlídka</a:t>
            </a:r>
            <a:endParaRPr lang="cs-CZ" sz="24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0B2DB8D-BBF9-4236-B1EF-D46FA43AC54F}"/>
              </a:ext>
            </a:extLst>
          </p:cNvPr>
          <p:cNvSpPr txBox="1"/>
          <p:nvPr/>
        </p:nvSpPr>
        <p:spPr>
          <a:xfrm>
            <a:off x="8096865" y="6052090"/>
            <a:ext cx="329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 ÚSPĚŠNÁ LÉČBA</a:t>
            </a:r>
          </a:p>
        </p:txBody>
      </p:sp>
      <p:sp>
        <p:nvSpPr>
          <p:cNvPr id="15" name="Slunce 14">
            <a:extLst>
              <a:ext uri="{FF2B5EF4-FFF2-40B4-BE49-F238E27FC236}">
                <a16:creationId xmlns:a16="http://schemas.microsoft.com/office/drawing/2014/main" id="{1C3057F6-0D83-47C1-BC21-DDC941FDE072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64F7558-9581-46B0-8C8C-272F83E91756}"/>
              </a:ext>
            </a:extLst>
          </p:cNvPr>
          <p:cNvSpPr txBox="1"/>
          <p:nvPr/>
        </p:nvSpPr>
        <p:spPr>
          <a:xfrm>
            <a:off x="467846" y="6453336"/>
            <a:ext cx="616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zvětšená pravá komora, tuková apoptóza stěny PK → el. izolátor</a:t>
            </a:r>
          </a:p>
        </p:txBody>
      </p:sp>
    </p:spTree>
    <p:extLst>
      <p:ext uri="{BB962C8B-B14F-4D97-AF65-F5344CB8AC3E}">
        <p14:creationId xmlns:p14="http://schemas.microsoft.com/office/powerpoint/2010/main" val="9618637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nimBg="1"/>
      <p:bldP spid="54276" grpId="0" animBg="1"/>
      <p:bldP spid="54277" grpId="0" animBg="1"/>
      <p:bldP spid="54280" grpId="0" animBg="1"/>
      <p:bldP spid="14" grpId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>
            <a:extLst>
              <a:ext uri="{FF2B5EF4-FFF2-40B4-BE49-F238E27FC236}">
                <a16:creationId xmlns:a16="http://schemas.microsoft.com/office/drawing/2014/main" id="{AAB320DC-1A2C-4C1C-B1AC-53918FE69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10" y="910785"/>
            <a:ext cx="8686800" cy="5790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Obdélník 2">
            <a:extLst>
              <a:ext uri="{FF2B5EF4-FFF2-40B4-BE49-F238E27FC236}">
                <a16:creationId xmlns:a16="http://schemas.microsoft.com/office/drawing/2014/main" id="{DA2820FF-3CDE-48AF-B9D6-578E876BA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441" y="6423076"/>
            <a:ext cx="23955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 b="0" dirty="0">
                <a:solidFill>
                  <a:schemeClr val="tx1"/>
                </a:solidFill>
              </a:rPr>
              <a:t>http://www.zdravotnickydenik.cz/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C96BF1A-C891-4275-B271-8CDEF2C8B603}"/>
              </a:ext>
            </a:extLst>
          </p:cNvPr>
          <p:cNvSpPr/>
          <p:nvPr/>
        </p:nvSpPr>
        <p:spPr>
          <a:xfrm>
            <a:off x="1126410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neúrazová poškození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95D11A1-D896-4DFE-A044-4190A3AD8A75}"/>
              </a:ext>
            </a:extLst>
          </p:cNvPr>
          <p:cNvSpPr/>
          <p:nvPr/>
        </p:nvSpPr>
        <p:spPr>
          <a:xfrm>
            <a:off x="6761804" y="910785"/>
            <a:ext cx="1467796" cy="171180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D6E2FF0-CE8F-404E-9A37-398CD0F3501F}"/>
              </a:ext>
            </a:extLst>
          </p:cNvPr>
          <p:cNvSpPr txBox="1"/>
          <p:nvPr/>
        </p:nvSpPr>
        <p:spPr>
          <a:xfrm>
            <a:off x="5956054" y="2598003"/>
            <a:ext cx="3079295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2060"/>
                </a:solidFill>
              </a:rPr>
              <a:t>CVIČENÍ - SPORT</a:t>
            </a:r>
          </a:p>
          <a:p>
            <a:pPr algn="ctr"/>
            <a:r>
              <a:rPr lang="cs-CZ" sz="2400" b="1" dirty="0">
                <a:solidFill>
                  <a:srgbClr val="C00000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Zátěžové astma</a:t>
            </a:r>
          </a:p>
        </p:txBody>
      </p:sp>
      <p:sp>
        <p:nvSpPr>
          <p:cNvPr id="7" name="Slunce 6">
            <a:extLst>
              <a:ext uri="{FF2B5EF4-FFF2-40B4-BE49-F238E27FC236}">
                <a16:creationId xmlns:a16="http://schemas.microsoft.com/office/drawing/2014/main" id="{26648009-CB1C-456C-8D5A-BF711731E26C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11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60" name="Picture 4">
            <a:extLst>
              <a:ext uri="{FF2B5EF4-FFF2-40B4-BE49-F238E27FC236}">
                <a16:creationId xmlns:a16="http://schemas.microsoft.com/office/drawing/2014/main" id="{A7CDE8F4-48F2-42C0-A042-64E7A4C60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86"/>
          <a:stretch/>
        </p:blipFill>
        <p:spPr bwMode="auto">
          <a:xfrm>
            <a:off x="201237" y="1899119"/>
            <a:ext cx="8785067" cy="486434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2261" name="Text Box 5">
            <a:extLst>
              <a:ext uri="{FF2B5EF4-FFF2-40B4-BE49-F238E27FC236}">
                <a16:creationId xmlns:a16="http://schemas.microsoft.com/office/drawing/2014/main" id="{1F7B4EEB-F681-4D5E-8BF9-9A0F8AAD1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3966" y="948073"/>
            <a:ext cx="140406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cs-CZ" altLang="cs-CZ" sz="2400" b="1" dirty="0">
                <a:solidFill>
                  <a:srgbClr val="C00000"/>
                </a:solidFill>
              </a:rPr>
              <a:t>Zátěžové astma</a:t>
            </a:r>
          </a:p>
        </p:txBody>
      </p:sp>
      <p:sp>
        <p:nvSpPr>
          <p:cNvPr id="352263" name="Oval 7">
            <a:extLst>
              <a:ext uri="{FF2B5EF4-FFF2-40B4-BE49-F238E27FC236}">
                <a16:creationId xmlns:a16="http://schemas.microsoft.com/office/drawing/2014/main" id="{1D77E293-5B69-4DC4-A390-A7A2DC6A1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726" y="4346039"/>
            <a:ext cx="277854" cy="417929"/>
          </a:xfrm>
          <a:prstGeom prst="ellipse">
            <a:avLst/>
          </a:prstGeom>
          <a:noFill/>
          <a:ln w="635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06891F7-05E1-4873-82D2-F7C5B960E72B}"/>
              </a:ext>
            </a:extLst>
          </p:cNvPr>
          <p:cNvSpPr/>
          <p:nvPr/>
        </p:nvSpPr>
        <p:spPr>
          <a:xfrm>
            <a:off x="1126410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neúrazová poškození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77A1A5DA-D298-4F38-8E54-94C760BAE3C7}"/>
              </a:ext>
            </a:extLst>
          </p:cNvPr>
          <p:cNvSpPr/>
          <p:nvPr/>
        </p:nvSpPr>
        <p:spPr>
          <a:xfrm>
            <a:off x="2482202" y="3494057"/>
            <a:ext cx="862025" cy="851982"/>
          </a:xfrm>
          <a:prstGeom prst="ellipse">
            <a:avLst/>
          </a:prstGeom>
          <a:noFill/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D6EF4AA9-AF36-4DEE-8DC2-6BA2494DBA6B}"/>
              </a:ext>
            </a:extLst>
          </p:cNvPr>
          <p:cNvCxnSpPr>
            <a:cxnSpLocks/>
            <a:endCxn id="352263" idx="2"/>
          </p:cNvCxnSpPr>
          <p:nvPr/>
        </p:nvCxnSpPr>
        <p:spPr>
          <a:xfrm>
            <a:off x="3344227" y="4137075"/>
            <a:ext cx="2424499" cy="417929"/>
          </a:xfrm>
          <a:prstGeom prst="straightConnector1">
            <a:avLst/>
          </a:prstGeom>
          <a:ln w="6350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7EF5E836-E48A-422D-871A-8609A8FAEDA9}"/>
              </a:ext>
            </a:extLst>
          </p:cNvPr>
          <p:cNvSpPr/>
          <p:nvPr/>
        </p:nvSpPr>
        <p:spPr>
          <a:xfrm>
            <a:off x="1126410" y="859471"/>
            <a:ext cx="4094519" cy="1039648"/>
          </a:xfrm>
          <a:prstGeom prst="rightArrow">
            <a:avLst>
              <a:gd name="adj1" fmla="val 50000"/>
              <a:gd name="adj2" fmla="val 5263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cs-CZ" sz="2000" b="1" dirty="0">
                <a:solidFill>
                  <a:srgbClr val="002060"/>
                </a:solidFill>
              </a:rPr>
              <a:t>hyperventilace vzduchu</a:t>
            </a:r>
          </a:p>
          <a:p>
            <a:r>
              <a:rPr lang="cs-CZ" altLang="cs-CZ" sz="2000" b="1" dirty="0">
                <a:solidFill>
                  <a:srgbClr val="002060"/>
                </a:solidFill>
              </a:rPr>
              <a:t>s alergenem, prachem, smogem</a:t>
            </a:r>
            <a:endParaRPr lang="cs-CZ" sz="2000" dirty="0"/>
          </a:p>
        </p:txBody>
      </p:sp>
      <p:sp>
        <p:nvSpPr>
          <p:cNvPr id="11" name="Šipka: doleva 10">
            <a:extLst>
              <a:ext uri="{FF2B5EF4-FFF2-40B4-BE49-F238E27FC236}">
                <a16:creationId xmlns:a16="http://schemas.microsoft.com/office/drawing/2014/main" id="{36C2CFBC-4350-4981-9D21-4210E2CA50AB}"/>
              </a:ext>
            </a:extLst>
          </p:cNvPr>
          <p:cNvSpPr/>
          <p:nvPr/>
        </p:nvSpPr>
        <p:spPr>
          <a:xfrm>
            <a:off x="6971068" y="828206"/>
            <a:ext cx="4407837" cy="107091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rgbClr val="002060"/>
                </a:solidFill>
              </a:rPr>
              <a:t>Vysušení sliznice </a:t>
            </a:r>
            <a:r>
              <a:rPr lang="cs-CZ" sz="20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← </a:t>
            </a:r>
            <a:r>
              <a:rPr lang="cs-CZ" sz="2000" b="1" dirty="0">
                <a:solidFill>
                  <a:srgbClr val="002060"/>
                </a:solidFill>
              </a:rPr>
              <a:t>hyperventilace</a:t>
            </a:r>
          </a:p>
          <a:p>
            <a:pPr algn="ctr"/>
            <a:r>
              <a:rPr lang="cs-CZ" sz="2000" b="1" dirty="0">
                <a:solidFill>
                  <a:srgbClr val="7030A0"/>
                </a:solidFill>
              </a:rPr>
              <a:t>Nedostatečná farmak. léčba astmatu</a:t>
            </a:r>
          </a:p>
        </p:txBody>
      </p:sp>
      <p:sp>
        <p:nvSpPr>
          <p:cNvPr id="12" name="Slunce 11">
            <a:extLst>
              <a:ext uri="{FF2B5EF4-FFF2-40B4-BE49-F238E27FC236}">
                <a16:creationId xmlns:a16="http://schemas.microsoft.com/office/drawing/2014/main" id="{937A1C0A-647D-49D3-A0F0-8686E11A228B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849903E-2414-493B-B41C-6EA584A6753D}"/>
              </a:ext>
            </a:extLst>
          </p:cNvPr>
          <p:cNvSpPr txBox="1"/>
          <p:nvPr/>
        </p:nvSpPr>
        <p:spPr>
          <a:xfrm>
            <a:off x="8775361" y="5072966"/>
            <a:ext cx="3004459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POZÁTĚŽOVÉ ASTMA</a:t>
            </a:r>
          </a:p>
          <a:p>
            <a:pPr algn="ctr"/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15-20 minut po skončení zátěže</a:t>
            </a:r>
          </a:p>
        </p:txBody>
      </p:sp>
      <p:sp>
        <p:nvSpPr>
          <p:cNvPr id="4" name="Šipka: dolů 3">
            <a:extLst>
              <a:ext uri="{FF2B5EF4-FFF2-40B4-BE49-F238E27FC236}">
                <a16:creationId xmlns:a16="http://schemas.microsoft.com/office/drawing/2014/main" id="{3C484F27-1454-4BB5-86AF-182064818416}"/>
              </a:ext>
            </a:extLst>
          </p:cNvPr>
          <p:cNvSpPr/>
          <p:nvPr/>
        </p:nvSpPr>
        <p:spPr>
          <a:xfrm>
            <a:off x="8681045" y="2016987"/>
            <a:ext cx="3193092" cy="3015956"/>
          </a:xfrm>
          <a:prstGeom prst="downArrow">
            <a:avLst>
              <a:gd name="adj1" fmla="val 76182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POZÁTĚŽOVÁ AKTIVITA PARASYMPATIKU</a:t>
            </a:r>
          </a:p>
          <a:p>
            <a:pPr algn="ctr"/>
            <a:endParaRPr lang="cs-CZ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BRONCHO-KONSTRIKCE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63" grpId="0" animBg="1"/>
      <p:bldP spid="2" grpId="0" animBg="1"/>
      <p:bldP spid="10" grpId="0" animBg="1"/>
      <p:bldP spid="11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5">
            <a:extLst>
              <a:ext uri="{FF2B5EF4-FFF2-40B4-BE49-F238E27FC236}">
                <a16:creationId xmlns:a16="http://schemas.microsoft.com/office/drawing/2014/main" id="{E99125C8-13E1-4192-B569-E3CA0B493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t="20889" r="11492" b="12544"/>
          <a:stretch/>
        </p:blipFill>
        <p:spPr bwMode="auto">
          <a:xfrm>
            <a:off x="1153025" y="3282460"/>
            <a:ext cx="5102578" cy="312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18">
            <a:extLst>
              <a:ext uri="{FF2B5EF4-FFF2-40B4-BE49-F238E27FC236}">
                <a16:creationId xmlns:a16="http://schemas.microsoft.com/office/drawing/2014/main" id="{40F8DBEF-2751-40F7-958C-709AF4208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2738" y="1627817"/>
            <a:ext cx="304975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Námahová migréna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C00000"/>
                </a:solidFill>
                <a:latin typeface="+mn-lt"/>
              </a:rPr>
              <a:t>(</a:t>
            </a:r>
            <a:r>
              <a:rPr lang="cs-CZ" altLang="cs-CZ" sz="2400" dirty="0" err="1">
                <a:solidFill>
                  <a:srgbClr val="C00000"/>
                </a:solidFill>
                <a:latin typeface="+mn-lt"/>
              </a:rPr>
              <a:t>exertional</a:t>
            </a:r>
            <a:r>
              <a:rPr lang="cs-CZ" altLang="cs-CZ" sz="2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2400" dirty="0" err="1">
                <a:solidFill>
                  <a:srgbClr val="C00000"/>
                </a:solidFill>
                <a:latin typeface="+mn-lt"/>
              </a:rPr>
              <a:t>migraine</a:t>
            </a:r>
            <a:r>
              <a:rPr lang="cs-CZ" altLang="cs-CZ" sz="2400" dirty="0">
                <a:solidFill>
                  <a:srgbClr val="C00000"/>
                </a:solidFill>
                <a:latin typeface="+mn-lt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záchvaty bolesti hlavy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3A76C30-4677-4B51-861D-CB8493F771AB}"/>
              </a:ext>
            </a:extLst>
          </p:cNvPr>
          <p:cNvSpPr/>
          <p:nvPr/>
        </p:nvSpPr>
        <p:spPr>
          <a:xfrm>
            <a:off x="1126410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neúrazová poškození</a:t>
            </a:r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141DAA1F-DF92-4410-8B7C-4BEA6F07B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705927"/>
              </p:ext>
            </p:extLst>
          </p:nvPr>
        </p:nvGraphicFramePr>
        <p:xfrm>
          <a:off x="6310486" y="3282460"/>
          <a:ext cx="5102578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1289">
                  <a:extLst>
                    <a:ext uri="{9D8B030D-6E8A-4147-A177-3AD203B41FA5}">
                      <a16:colId xmlns:a16="http://schemas.microsoft.com/office/drawing/2014/main" val="586637527"/>
                    </a:ext>
                  </a:extLst>
                </a:gridCol>
                <a:gridCol w="2551289">
                  <a:extLst>
                    <a:ext uri="{9D8B030D-6E8A-4147-A177-3AD203B41FA5}">
                      <a16:colId xmlns:a16="http://schemas.microsoft.com/office/drawing/2014/main" val="262247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Příznaky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726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002060"/>
                          </a:solidFill>
                        </a:rPr>
                        <a:t>neuro - psychické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002060"/>
                          </a:solidFill>
                        </a:rPr>
                        <a:t>neuro - vegetativní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060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400" dirty="0">
                          <a:solidFill>
                            <a:schemeClr val="tx1"/>
                          </a:solidFill>
                        </a:rPr>
                        <a:t>podrážděnost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400" b="1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 </a:t>
                      </a:r>
                      <a:r>
                        <a:rPr lang="cs-CZ" altLang="cs-CZ" sz="2400" dirty="0">
                          <a:solidFill>
                            <a:schemeClr val="tx1"/>
                          </a:solidFill>
                        </a:rPr>
                        <a:t>koncentrace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400" b="1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</a:t>
                      </a:r>
                      <a:r>
                        <a:rPr lang="cs-CZ" altLang="cs-CZ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altLang="cs-CZ" sz="2400" dirty="0">
                          <a:solidFill>
                            <a:schemeClr val="tx1"/>
                          </a:solidFill>
                        </a:rPr>
                        <a:t>výkonnosti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400" dirty="0">
                          <a:solidFill>
                            <a:schemeClr val="tx1"/>
                          </a:solidFill>
                        </a:rPr>
                        <a:t>porucha vědomí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nevolnost</a:t>
                      </a:r>
                    </a:p>
                    <a:p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závratě</a:t>
                      </a:r>
                    </a:p>
                    <a:p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pocení</a:t>
                      </a:r>
                    </a:p>
                    <a:p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bolesti břicha</a:t>
                      </a:r>
                    </a:p>
                    <a:p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zvracení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0970562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5F80942D-3003-474B-9917-532A24B8FF33}"/>
              </a:ext>
            </a:extLst>
          </p:cNvPr>
          <p:cNvSpPr txBox="1"/>
          <p:nvPr/>
        </p:nvSpPr>
        <p:spPr>
          <a:xfrm>
            <a:off x="6310486" y="6117100"/>
            <a:ext cx="5102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Pravidelné lehké aerobní cvičení podstatně omezuje frekvenci záchvatů.</a:t>
            </a: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6FDBF9AE-263C-4A05-91EB-A5DDF2A752DF}"/>
              </a:ext>
            </a:extLst>
          </p:cNvPr>
          <p:cNvSpPr/>
          <p:nvPr/>
        </p:nvSpPr>
        <p:spPr>
          <a:xfrm>
            <a:off x="1126410" y="842343"/>
            <a:ext cx="3146328" cy="2448733"/>
          </a:xfrm>
          <a:prstGeom prst="rightArrow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USILOVNÉ TĚLESNÉ CVIČENÍ</a:t>
            </a:r>
          </a:p>
        </p:txBody>
      </p:sp>
      <p:sp>
        <p:nvSpPr>
          <p:cNvPr id="4" name="Šipka: doleva 3">
            <a:extLst>
              <a:ext uri="{FF2B5EF4-FFF2-40B4-BE49-F238E27FC236}">
                <a16:creationId xmlns:a16="http://schemas.microsoft.com/office/drawing/2014/main" id="{B347E09C-F63A-4672-B3C3-E337AB3EA8BD}"/>
              </a:ext>
            </a:extLst>
          </p:cNvPr>
          <p:cNvSpPr/>
          <p:nvPr/>
        </p:nvSpPr>
        <p:spPr>
          <a:xfrm>
            <a:off x="7322488" y="842343"/>
            <a:ext cx="4065522" cy="2448734"/>
          </a:xfrm>
          <a:prstGeom prst="leftArrow">
            <a:avLst>
              <a:gd name="adj1" fmla="val 77760"/>
              <a:gd name="adj2" fmla="val 50000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</a:t>
            </a:r>
            <a:r>
              <a:rPr lang="cs-CZ" altLang="cs-CZ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krevní tlak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chlad, přehřátí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dehydratace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nedostatek dechu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</a:t>
            </a:r>
            <a:r>
              <a:rPr lang="cs-CZ" altLang="cs-CZ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nadmořská výška</a:t>
            </a:r>
          </a:p>
        </p:txBody>
      </p:sp>
      <p:sp>
        <p:nvSpPr>
          <p:cNvPr id="10" name="Slunce 9">
            <a:extLst>
              <a:ext uri="{FF2B5EF4-FFF2-40B4-BE49-F238E27FC236}">
                <a16:creationId xmlns:a16="http://schemas.microsoft.com/office/drawing/2014/main" id="{21655ADD-D2C6-4D7E-AA3F-09595DA97F06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56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hlinkClick r:id="rId2"/>
          </p:cNvPr>
          <p:cNvSpPr txBox="1"/>
          <p:nvPr/>
        </p:nvSpPr>
        <p:spPr>
          <a:xfrm>
            <a:off x="134387" y="6181715"/>
            <a:ext cx="1656184" cy="523220"/>
          </a:xfrm>
          <a:prstGeom prst="rect">
            <a:avLst/>
          </a:prstGeom>
          <a:solidFill>
            <a:srgbClr val="FFFF00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VIDEO</a:t>
            </a:r>
          </a:p>
          <a:p>
            <a:pPr algn="ctr"/>
            <a:r>
              <a:rPr lang="cs-CZ" sz="1400" dirty="0"/>
              <a:t>Psí běhátka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04799" y="3879348"/>
            <a:ext cx="22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… a na běhátku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100409"/>
            <a:ext cx="3970706" cy="2626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3638742" y="655315"/>
            <a:ext cx="4914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Úrazové situace při běhu venku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887246" y="3722896"/>
            <a:ext cx="40673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foto: Martin </a:t>
            </a:r>
            <a:r>
              <a:rPr lang="cs-CZ" sz="800" dirty="0" err="1"/>
              <a:t>Symon</a:t>
            </a:r>
            <a:r>
              <a:rPr lang="cs-CZ" sz="800" dirty="0"/>
              <a:t> (https://www.behej.com/</a:t>
            </a:r>
            <a:r>
              <a:rPr lang="cs-CZ" sz="800" dirty="0" err="1"/>
              <a:t>clanek</a:t>
            </a:r>
            <a:r>
              <a:rPr lang="cs-CZ" sz="800" dirty="0"/>
              <a:t>/2103-beh-pro-manazery-take-pady-patri-k-behu) 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62" y="1100410"/>
            <a:ext cx="3943590" cy="26224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Obdélník 11"/>
          <p:cNvSpPr/>
          <p:nvPr/>
        </p:nvSpPr>
        <p:spPr>
          <a:xfrm>
            <a:off x="6003484" y="3722896"/>
            <a:ext cx="416011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/>
              <a:t>Foto: Kuba </a:t>
            </a:r>
            <a:r>
              <a:rPr lang="cs-CZ" sz="800" dirty="0" err="1"/>
              <a:t>Rozboud</a:t>
            </a:r>
            <a:r>
              <a:rPr lang="cs-CZ" sz="800" dirty="0"/>
              <a:t>, 2014 (http://www.houstka.com/</a:t>
            </a:r>
            <a:r>
              <a:rPr lang="cs-CZ" sz="800" dirty="0" err="1"/>
              <a:t>home</a:t>
            </a:r>
            <a:r>
              <a:rPr lang="cs-CZ" sz="800" dirty="0"/>
              <a:t>/2014/</a:t>
            </a:r>
            <a:r>
              <a:rPr lang="cs-CZ" sz="800" dirty="0" err="1"/>
              <a:t>prvni</a:t>
            </a:r>
            <a:r>
              <a:rPr lang="cs-CZ" sz="800" dirty="0"/>
              <a:t>-kolo-</a:t>
            </a:r>
            <a:r>
              <a:rPr lang="cs-CZ" sz="800" dirty="0" err="1"/>
              <a:t>zavod</a:t>
            </a:r>
            <a:r>
              <a:rPr lang="cs-CZ" sz="800" dirty="0"/>
              <a:t>-</a:t>
            </a:r>
            <a:r>
              <a:rPr lang="cs-CZ" sz="800" dirty="0" err="1"/>
              <a:t>pipravek</a:t>
            </a:r>
            <a:r>
              <a:rPr lang="cs-CZ" sz="800" dirty="0"/>
              <a:t>/) 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D0A6F37-1E5E-4A4A-9D92-6D2B111B85BB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úrazové situace</a:t>
            </a:r>
          </a:p>
        </p:txBody>
      </p:sp>
      <p:pic>
        <p:nvPicPr>
          <p:cNvPr id="15" name="Obrázek 14" descr="Obsah obrázku text, osoba, interiér, zelená&#10;&#10;Popis byl vytvořen automaticky">
            <a:extLst>
              <a:ext uri="{FF2B5EF4-FFF2-40B4-BE49-F238E27FC236}">
                <a16:creationId xmlns:a16="http://schemas.microsoft.com/office/drawing/2014/main" id="{FE212AA7-E41D-4C40-ADF9-C61EEB7BE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08" y="4233308"/>
            <a:ext cx="2881738" cy="2161304"/>
          </a:xfrm>
          <a:prstGeom prst="rect">
            <a:avLst/>
          </a:prstGeom>
        </p:spPr>
      </p:pic>
      <p:pic>
        <p:nvPicPr>
          <p:cNvPr id="17" name="Obrázek 16" descr="Obsah obrázku sport, cvičební nářadí&#10;&#10;Popis byl vytvořen automaticky">
            <a:extLst>
              <a:ext uri="{FF2B5EF4-FFF2-40B4-BE49-F238E27FC236}">
                <a16:creationId xmlns:a16="http://schemas.microsoft.com/office/drawing/2014/main" id="{E7401474-21DA-4247-85D0-9F49E0E0A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02" y="4282021"/>
            <a:ext cx="3842319" cy="21613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ovéPole 17">
            <a:hlinkClick r:id="rId7"/>
            <a:extLst>
              <a:ext uri="{FF2B5EF4-FFF2-40B4-BE49-F238E27FC236}">
                <a16:creationId xmlns:a16="http://schemas.microsoft.com/office/drawing/2014/main" id="{19339267-AF6F-4208-ABF2-2F37149136F3}"/>
              </a:ext>
            </a:extLst>
          </p:cNvPr>
          <p:cNvSpPr txBox="1"/>
          <p:nvPr/>
        </p:nvSpPr>
        <p:spPr>
          <a:xfrm>
            <a:off x="4377365" y="4360741"/>
            <a:ext cx="2881738" cy="1015663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C00000"/>
                </a:solidFill>
              </a:rPr>
              <a:t>VIDEO:</a:t>
            </a:r>
          </a:p>
          <a:p>
            <a:pPr algn="ctr"/>
            <a:r>
              <a:rPr lang="cs-CZ" sz="2000" dirty="0">
                <a:solidFill>
                  <a:srgbClr val="C00000"/>
                </a:solidFill>
              </a:rPr>
              <a:t>Úrazové situace</a:t>
            </a:r>
          </a:p>
          <a:p>
            <a:pPr algn="ctr"/>
            <a:r>
              <a:rPr lang="cs-CZ" sz="2000" dirty="0">
                <a:solidFill>
                  <a:srgbClr val="C00000"/>
                </a:solidFill>
              </a:rPr>
              <a:t>na běhátku</a:t>
            </a:r>
          </a:p>
        </p:txBody>
      </p:sp>
      <p:sp>
        <p:nvSpPr>
          <p:cNvPr id="16" name="Slunce 15">
            <a:extLst>
              <a:ext uri="{FF2B5EF4-FFF2-40B4-BE49-F238E27FC236}">
                <a16:creationId xmlns:a16="http://schemas.microsoft.com/office/drawing/2014/main" id="{AA030F6F-94E3-4528-9A23-F1AABFA423AE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DB9DCB5-642F-454F-A257-404667A1DE9B}"/>
              </a:ext>
            </a:extLst>
          </p:cNvPr>
          <p:cNvSpPr txBox="1"/>
          <p:nvPr/>
        </p:nvSpPr>
        <p:spPr>
          <a:xfrm>
            <a:off x="3661260" y="5820981"/>
            <a:ext cx="7157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Nestavět zadek běhátka ke zdi !</a:t>
            </a:r>
          </a:p>
          <a:p>
            <a:r>
              <a:rPr lang="cs-CZ" sz="2000" b="1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1. Stoupat pouze na neběžící pás!</a:t>
            </a:r>
          </a:p>
          <a:p>
            <a:r>
              <a:rPr lang="cs-CZ" sz="2000" b="1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2. Rozjet pomalu postupně pás až pod stojícím člověkem!  </a:t>
            </a:r>
          </a:p>
        </p:txBody>
      </p:sp>
    </p:spTree>
    <p:extLst>
      <p:ext uri="{BB962C8B-B14F-4D97-AF65-F5344CB8AC3E}">
        <p14:creationId xmlns:p14="http://schemas.microsoft.com/office/powerpoint/2010/main" val="282121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E6FA1E03-D174-4F79-ABAB-A3163C1E9688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úrazové situace</a:t>
            </a:r>
          </a:p>
        </p:txBody>
      </p:sp>
      <p:sp>
        <p:nvSpPr>
          <p:cNvPr id="2" name="TextovéPole 1">
            <a:hlinkClick r:id="rId2"/>
            <a:extLst>
              <a:ext uri="{FF2B5EF4-FFF2-40B4-BE49-F238E27FC236}">
                <a16:creationId xmlns:a16="http://schemas.microsoft.com/office/drawing/2014/main" id="{1B2DD3AD-729A-4DEC-A8A5-8AF84B0F76B7}"/>
              </a:ext>
            </a:extLst>
          </p:cNvPr>
          <p:cNvSpPr txBox="1"/>
          <p:nvPr/>
        </p:nvSpPr>
        <p:spPr>
          <a:xfrm>
            <a:off x="2134734" y="912652"/>
            <a:ext cx="4497015" cy="830997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VIDEO:</a:t>
            </a:r>
          </a:p>
          <a:p>
            <a:pPr algn="ctr"/>
            <a:r>
              <a:rPr lang="cs-CZ" sz="2400" b="1" dirty="0">
                <a:solidFill>
                  <a:srgbClr val="C00000"/>
                </a:solidFill>
              </a:rPr>
              <a:t>Úrazové situace v posilovně</a:t>
            </a:r>
          </a:p>
        </p:txBody>
      </p:sp>
      <p:pic>
        <p:nvPicPr>
          <p:cNvPr id="13" name="Obrázek 12" descr="Obsah obrázku interiér, motor, automat&#10;&#10;Popis byl vytvořen automaticky">
            <a:extLst>
              <a:ext uri="{FF2B5EF4-FFF2-40B4-BE49-F238E27FC236}">
                <a16:creationId xmlns:a16="http://schemas.microsoft.com/office/drawing/2014/main" id="{A8BC66C2-723F-42C3-AE70-30C3CB220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6" y="2166835"/>
            <a:ext cx="8765351" cy="4601809"/>
          </a:xfrm>
          <a:prstGeom prst="rect">
            <a:avLst/>
          </a:prstGeom>
        </p:spPr>
      </p:pic>
      <p:pic>
        <p:nvPicPr>
          <p:cNvPr id="15" name="Obrázek 14" descr="Obsah obrázku text, osoba, sport, cvičební nářadí&#10;&#10;Popis byl vytvořen automaticky">
            <a:extLst>
              <a:ext uri="{FF2B5EF4-FFF2-40B4-BE49-F238E27FC236}">
                <a16:creationId xmlns:a16="http://schemas.microsoft.com/office/drawing/2014/main" id="{37690689-3CEA-4C23-AA15-1C70232D8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79" y="787221"/>
            <a:ext cx="4497016" cy="3368422"/>
          </a:xfrm>
          <a:prstGeom prst="rect">
            <a:avLst/>
          </a:prstGeom>
        </p:spPr>
      </p:pic>
      <p:sp>
        <p:nvSpPr>
          <p:cNvPr id="7" name="Slunce 6">
            <a:extLst>
              <a:ext uri="{FF2B5EF4-FFF2-40B4-BE49-F238E27FC236}">
                <a16:creationId xmlns:a16="http://schemas.microsoft.com/office/drawing/2014/main" id="{642C8609-A639-4DCF-9079-1C6516E59882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B5728F8-D889-4A1E-99AD-E0D3A49DE2C2}"/>
              </a:ext>
            </a:extLst>
          </p:cNvPr>
          <p:cNvSpPr txBox="1"/>
          <p:nvPr/>
        </p:nvSpPr>
        <p:spPr>
          <a:xfrm>
            <a:off x="8637360" y="4944276"/>
            <a:ext cx="3400634" cy="1569660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klidu rozvážit, co lze bezpečně zvládnout !</a:t>
            </a:r>
          </a:p>
        </p:txBody>
      </p:sp>
    </p:spTree>
    <p:extLst>
      <p:ext uri="{BB962C8B-B14F-4D97-AF65-F5344CB8AC3E}">
        <p14:creationId xmlns:p14="http://schemas.microsoft.com/office/powerpoint/2010/main" val="1833189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http://img.thesun.co.uk/multimedia/archive/00354/david_busst_manutd__354272a.jpg">
            <a:extLst>
              <a:ext uri="{FF2B5EF4-FFF2-40B4-BE49-F238E27FC236}">
                <a16:creationId xmlns:a16="http://schemas.microsoft.com/office/drawing/2014/main" id="{5393E27B-D14E-4276-896B-0FA851620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1787938"/>
            <a:ext cx="35909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bp1.blogger.com/_GuHxbKABy0o/RtgpaHn7zmI/AAAAAAAAAA4/cunbYLOImAM/s400/nilis.jpg">
            <a:extLst>
              <a:ext uri="{FF2B5EF4-FFF2-40B4-BE49-F238E27FC236}">
                <a16:creationId xmlns:a16="http://schemas.microsoft.com/office/drawing/2014/main" id="{2EAFCEEC-FED9-4EFB-B2B0-89C6F14B9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435257"/>
            <a:ext cx="4227689" cy="422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Fotbal">
            <a:extLst>
              <a:ext uri="{FF2B5EF4-FFF2-40B4-BE49-F238E27FC236}">
                <a16:creationId xmlns:a16="http://schemas.microsoft.com/office/drawing/2014/main" id="{E3A9FB1D-D759-474B-B90E-B9572160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773260"/>
            <a:ext cx="34734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E021F5B-664F-4468-B909-7166F4AE0FE0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z bezohlednosti či nedbalosti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0B26B4-197D-4F9C-8838-48F9C7584D3F}"/>
              </a:ext>
            </a:extLst>
          </p:cNvPr>
          <p:cNvSpPr txBox="1"/>
          <p:nvPr/>
        </p:nvSpPr>
        <p:spPr>
          <a:xfrm>
            <a:off x="593859" y="1098816"/>
            <a:ext cx="3765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Hra bez ohledu na zdraví vlastní i ostatních:</a:t>
            </a:r>
          </a:p>
        </p:txBody>
      </p:sp>
      <p:sp>
        <p:nvSpPr>
          <p:cNvPr id="8" name="Slunce 7">
            <a:extLst>
              <a:ext uri="{FF2B5EF4-FFF2-40B4-BE49-F238E27FC236}">
                <a16:creationId xmlns:a16="http://schemas.microsoft.com/office/drawing/2014/main" id="{6429FE66-7A63-4884-86C8-27AADD4EB02C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018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925689" y="980728"/>
            <a:ext cx="10261600" cy="23083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85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DEFINICE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Akutní poškození 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>
                <a:solidFill>
                  <a:srgbClr val="FF0000"/>
                </a:solidFill>
              </a:rPr>
              <a:t>je náhlé poškození funkce a struktury tělesného orgánu nebo systému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cs-CZ" altLang="cs-CZ" sz="2400" dirty="0">
                <a:solidFill>
                  <a:srgbClr val="002060"/>
                </a:solidFill>
              </a:rPr>
              <a:t>vzniká a projevuje se okamžitě v průběhu zátěže (vteřina – hodiny) a bezprostředně po ní; </a:t>
            </a:r>
            <a:r>
              <a:rPr lang="cs-CZ" altLang="cs-CZ" sz="2400" dirty="0"/>
              <a:t>avšak následky mohou trvat měsíce, roky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>
                <a:solidFill>
                  <a:srgbClr val="0070C0"/>
                </a:solidFill>
              </a:rPr>
              <a:t>vyžaduje neodkladné ošetření a péči</a:t>
            </a:r>
          </a:p>
        </p:txBody>
      </p:sp>
      <p:sp>
        <p:nvSpPr>
          <p:cNvPr id="5" name="Obdélník 4"/>
          <p:cNvSpPr/>
          <p:nvPr/>
        </p:nvSpPr>
        <p:spPr>
          <a:xfrm>
            <a:off x="925689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ÚVOD</a:t>
            </a:r>
          </a:p>
        </p:txBody>
      </p:sp>
      <p:sp>
        <p:nvSpPr>
          <p:cNvPr id="4" name="Slunce 3">
            <a:extLst>
              <a:ext uri="{FF2B5EF4-FFF2-40B4-BE49-F238E27FC236}">
                <a16:creationId xmlns:a16="http://schemas.microsoft.com/office/drawing/2014/main" id="{D0333A6C-B74A-4197-8382-EB48908CE539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047C714-8C3A-42E7-85A5-D5D12F182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80" y="3429000"/>
            <a:ext cx="4287417" cy="32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15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B179E089-1AD2-4A69-982E-0A87BCF08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0632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4099" name="Picture 4" descr="http://www.4thegame.com/media/00/04/37/eduardo_injury_feature.jpg">
            <a:extLst>
              <a:ext uri="{FF2B5EF4-FFF2-40B4-BE49-F238E27FC236}">
                <a16:creationId xmlns:a16="http://schemas.microsoft.com/office/drawing/2014/main" id="{AADA0822-A6C1-4863-8754-026886FFB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6" y="1196975"/>
            <a:ext cx="4397375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kop.is/gamalt/cisse%20leg%20break.jpg">
            <a:extLst>
              <a:ext uri="{FF2B5EF4-FFF2-40B4-BE49-F238E27FC236}">
                <a16:creationId xmlns:a16="http://schemas.microsoft.com/office/drawing/2014/main" id="{08CB720F-68E8-4C57-89C6-978C59530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1196975"/>
            <a:ext cx="40767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ovéPole 7">
            <a:extLst>
              <a:ext uri="{FF2B5EF4-FFF2-40B4-BE49-F238E27FC236}">
                <a16:creationId xmlns:a16="http://schemas.microsoft.com/office/drawing/2014/main" id="{3E9667B0-14A8-4A3D-8C45-E2213FD9B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489" y="639117"/>
            <a:ext cx="7586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Brutální násilí při porušování pravidel, </a:t>
            </a:r>
            <a:r>
              <a:rPr lang="cs-CZ" altLang="cs-CZ" sz="2400" dirty="0">
                <a:solidFill>
                  <a:srgbClr val="7030A0"/>
                </a:solidFill>
              </a:rPr>
              <a:t>bezohlednost</a:t>
            </a:r>
          </a:p>
        </p:txBody>
      </p:sp>
      <p:pic>
        <p:nvPicPr>
          <p:cNvPr id="4102" name="Picture 4" descr="http://www.gamblog.co.uk/uploaded_images/Eduardobrokenleg-736017.jpg">
            <a:extLst>
              <a:ext uri="{FF2B5EF4-FFF2-40B4-BE49-F238E27FC236}">
                <a16:creationId xmlns:a16="http://schemas.microsoft.com/office/drawing/2014/main" id="{E753F778-FAC6-4D79-B949-2619F8E66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6" y="4722813"/>
            <a:ext cx="4397375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8A11F0AA-D1CF-48C2-B88B-9E31D90A626D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z bezohlednosti či nedbalosti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76A142E-A1F1-45C0-A001-09C7829FA4BB}"/>
              </a:ext>
            </a:extLst>
          </p:cNvPr>
          <p:cNvSpPr txBox="1"/>
          <p:nvPr/>
        </p:nvSpPr>
        <p:spPr>
          <a:xfrm>
            <a:off x="6365875" y="4820429"/>
            <a:ext cx="460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Měla by se dodržovat pravidla a hrát ohleduplně!</a:t>
            </a:r>
          </a:p>
        </p:txBody>
      </p:sp>
      <p:sp>
        <p:nvSpPr>
          <p:cNvPr id="9" name="Slunce 8">
            <a:extLst>
              <a:ext uri="{FF2B5EF4-FFF2-40B4-BE49-F238E27FC236}">
                <a16:creationId xmlns:a16="http://schemas.microsoft.com/office/drawing/2014/main" id="{15EFD9ED-96C9-4E21-B18C-802087B12388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545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7">
            <a:extLst>
              <a:ext uri="{FF2B5EF4-FFF2-40B4-BE49-F238E27FC236}">
                <a16:creationId xmlns:a16="http://schemas.microsoft.com/office/drawing/2014/main" id="{81E38B97-5F3E-4AF9-873D-C67D18A08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209" y="1197325"/>
            <a:ext cx="4771923" cy="22316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5" descr="20071003191623wIMG_4867-1">
            <a:extLst>
              <a:ext uri="{FF2B5EF4-FFF2-40B4-BE49-F238E27FC236}">
                <a16:creationId xmlns:a16="http://schemas.microsoft.com/office/drawing/2014/main" id="{175F9FCF-8BB8-4F1E-B27B-68A2AF6F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45" y="1197325"/>
            <a:ext cx="3685028" cy="548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20071003192301wIMG_4885-1">
            <a:extLst>
              <a:ext uri="{FF2B5EF4-FFF2-40B4-BE49-F238E27FC236}">
                <a16:creationId xmlns:a16="http://schemas.microsoft.com/office/drawing/2014/main" id="{53550643-846C-4E5B-84DE-F3E18B2A6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210" y="3475148"/>
            <a:ext cx="4771924" cy="320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ovéPole 2">
            <a:hlinkClick r:id="rId5"/>
            <a:extLst>
              <a:ext uri="{FF2B5EF4-FFF2-40B4-BE49-F238E27FC236}">
                <a16:creationId xmlns:a16="http://schemas.microsoft.com/office/drawing/2014/main" id="{776D0BC5-6566-478E-A5A7-ACBAADB17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64" y="2875020"/>
            <a:ext cx="1863064" cy="1015663"/>
          </a:xfrm>
          <a:prstGeom prst="rect">
            <a:avLst/>
          </a:prstGeom>
          <a:solidFill>
            <a:srgbClr val="FFFF0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7030A0"/>
                </a:solidFill>
              </a:rPr>
              <a:t>VIDEO: Brutální násilí v hokeji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44C57B8-A6DD-4103-90B0-84677A0654AE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z bezohlednosti a úmyslné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C296ED5-18E9-4905-A7FF-EE485BDA9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653" y="689512"/>
            <a:ext cx="897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Brutální násilí bez a při porušování pravidel, </a:t>
            </a:r>
            <a:r>
              <a:rPr lang="cs-CZ" altLang="cs-CZ" sz="2400" dirty="0">
                <a:solidFill>
                  <a:srgbClr val="7030A0"/>
                </a:solidFill>
              </a:rPr>
              <a:t>bezohlednost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4A6E9CB-63BA-4768-97B4-2EDEB1CCF9BF}"/>
              </a:ext>
            </a:extLst>
          </p:cNvPr>
          <p:cNvSpPr txBox="1"/>
          <p:nvPr/>
        </p:nvSpPr>
        <p:spPr>
          <a:xfrm>
            <a:off x="7164671" y="5895078"/>
            <a:ext cx="4606925" cy="83099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Měla by se dodržovat pravidla a hrát ohleduplně!</a:t>
            </a:r>
          </a:p>
        </p:txBody>
      </p:sp>
      <p:sp>
        <p:nvSpPr>
          <p:cNvPr id="10" name="Slunce 9">
            <a:extLst>
              <a:ext uri="{FF2B5EF4-FFF2-40B4-BE49-F238E27FC236}">
                <a16:creationId xmlns:a16="http://schemas.microsoft.com/office/drawing/2014/main" id="{BD5CC5D0-9FDD-4429-95AB-6E0DBC7808D0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322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>
            <a:extLst>
              <a:ext uri="{FF2B5EF4-FFF2-40B4-BE49-F238E27FC236}">
                <a16:creationId xmlns:a16="http://schemas.microsoft.com/office/drawing/2014/main" id="{E1F2CCA7-0A08-4E0B-8C80-9009576B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BFBBA2C-D7A4-42B2-90BE-6E7FC0079802}"/>
              </a:ext>
            </a:extLst>
          </p:cNvPr>
          <p:cNvSpPr txBox="1"/>
          <p:nvPr/>
        </p:nvSpPr>
        <p:spPr>
          <a:xfrm>
            <a:off x="6808657" y="5922298"/>
            <a:ext cx="4768826" cy="830997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sportu a na hřišti by neměla být tolerována trestná činnost !</a:t>
            </a:r>
          </a:p>
        </p:txBody>
      </p:sp>
      <p:sp>
        <p:nvSpPr>
          <p:cNvPr id="4" name="Slunce 3">
            <a:extLst>
              <a:ext uri="{FF2B5EF4-FFF2-40B4-BE49-F238E27FC236}">
                <a16:creationId xmlns:a16="http://schemas.microsoft.com/office/drawing/2014/main" id="{69C5F794-87A2-4DF7-B7FD-C1690427A8D2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581DB94-2652-4D73-A409-86981D2E7DB7}"/>
              </a:ext>
            </a:extLst>
          </p:cNvPr>
          <p:cNvSpPr txBox="1"/>
          <p:nvPr/>
        </p:nvSpPr>
        <p:spPr>
          <a:xfrm>
            <a:off x="5633884" y="639096"/>
            <a:ext cx="4630993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Smrt hokejisty po naražení na mantinel</a:t>
            </a:r>
          </a:p>
        </p:txBody>
      </p:sp>
    </p:spTree>
    <p:extLst>
      <p:ext uri="{BB962C8B-B14F-4D97-AF65-F5344CB8AC3E}">
        <p14:creationId xmlns:p14="http://schemas.microsoft.com/office/powerpoint/2010/main" val="4285510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Box6">
            <a:extLst>
              <a:ext uri="{FF2B5EF4-FFF2-40B4-BE49-F238E27FC236}">
                <a16:creationId xmlns:a16="http://schemas.microsoft.com/office/drawing/2014/main" id="{395B0A45-FB2A-4670-BB33-4D5BF1E6D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2" y="3298681"/>
            <a:ext cx="4988591" cy="336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ovéPole 1">
            <a:hlinkClick r:id="rId3"/>
            <a:extLst>
              <a:ext uri="{FF2B5EF4-FFF2-40B4-BE49-F238E27FC236}">
                <a16:creationId xmlns:a16="http://schemas.microsoft.com/office/drawing/2014/main" id="{6407C91E-439F-4C7D-8FFD-9973FDC91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280" y="4478340"/>
            <a:ext cx="2477730" cy="830997"/>
          </a:xfrm>
          <a:prstGeom prst="rect">
            <a:avLst/>
          </a:prstGeom>
          <a:solidFill>
            <a:srgbClr val="FFFF0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7030A0"/>
                </a:solidFill>
              </a:rPr>
              <a:t>VIDEO: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7030A0"/>
                </a:solidFill>
              </a:rPr>
              <a:t>K.O. v boxu</a:t>
            </a:r>
          </a:p>
        </p:txBody>
      </p:sp>
      <p:pic>
        <p:nvPicPr>
          <p:cNvPr id="7172" name="Picture 4" descr="305486_08fef">
            <a:extLst>
              <a:ext uri="{FF2B5EF4-FFF2-40B4-BE49-F238E27FC236}">
                <a16:creationId xmlns:a16="http://schemas.microsoft.com/office/drawing/2014/main" id="{09A5DF25-251B-4693-9568-45B822F71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3" y="1630164"/>
            <a:ext cx="3558901" cy="284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Box2">
            <a:extLst>
              <a:ext uri="{FF2B5EF4-FFF2-40B4-BE49-F238E27FC236}">
                <a16:creationId xmlns:a16="http://schemas.microsoft.com/office/drawing/2014/main" id="{2D119D0F-1E95-4737-BBBD-BA2961CAF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62" y="1644579"/>
            <a:ext cx="4022725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ovéPole 5">
            <a:extLst>
              <a:ext uri="{FF2B5EF4-FFF2-40B4-BE49-F238E27FC236}">
                <a16:creationId xmlns:a16="http://schemas.microsoft.com/office/drawing/2014/main" id="{6F9D5220-0120-4332-9A04-E61441BDB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505" y="2261889"/>
            <a:ext cx="2330246" cy="954107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POŠKOZENÍ MOZKU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10B7299-7708-4F56-A40A-D86DE674F28B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úmyslné plánované úrazy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9EE8CA6-90CD-481E-876A-B844ED5F9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667751"/>
            <a:ext cx="102615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Brutální násilí (údery do hlavy aj.) v rámci pravidel !</a:t>
            </a:r>
            <a:endParaRPr lang="cs-CZ" altLang="cs-CZ" sz="2400" dirty="0">
              <a:solidFill>
                <a:srgbClr val="7030A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Cílem souboje je </a:t>
            </a:r>
            <a:r>
              <a:rPr lang="cs-CZ" altLang="cs-CZ" sz="2400" dirty="0" err="1">
                <a:solidFill>
                  <a:srgbClr val="FF0000"/>
                </a:solidFill>
              </a:rPr>
              <a:t>knockout</a:t>
            </a:r>
            <a:r>
              <a:rPr lang="cs-CZ" altLang="cs-CZ" sz="2400" dirty="0">
                <a:solidFill>
                  <a:srgbClr val="FF0000"/>
                </a:solidFill>
              </a:rPr>
              <a:t> = poškodit mozek soupeře !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DCD8AA6C-0C23-407D-85EB-3FADFBD2FD0E}"/>
              </a:ext>
            </a:extLst>
          </p:cNvPr>
          <p:cNvCxnSpPr>
            <a:cxnSpLocks/>
          </p:cNvCxnSpPr>
          <p:nvPr/>
        </p:nvCxnSpPr>
        <p:spPr>
          <a:xfrm>
            <a:off x="5829794" y="1553002"/>
            <a:ext cx="0" cy="708887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FA5DD04-0254-4CC2-BD35-DE6C87CD7552}"/>
              </a:ext>
            </a:extLst>
          </p:cNvPr>
          <p:cNvSpPr txBox="1"/>
          <p:nvPr/>
        </p:nvSpPr>
        <p:spPr>
          <a:xfrm>
            <a:off x="8720665" y="5572935"/>
            <a:ext cx="2585157" cy="830997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Takový „sport“ by neměl být !</a:t>
            </a:r>
          </a:p>
        </p:txBody>
      </p:sp>
      <p:sp>
        <p:nvSpPr>
          <p:cNvPr id="12" name="Slunce 11">
            <a:extLst>
              <a:ext uri="{FF2B5EF4-FFF2-40B4-BE49-F238E27FC236}">
                <a16:creationId xmlns:a16="http://schemas.microsoft.com/office/drawing/2014/main" id="{988DAC55-3149-433C-8FBD-337C5F39821D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224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816001"/>
            <a:ext cx="9144000" cy="4007556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cs-CZ" sz="3200" u="sng" dirty="0">
                <a:solidFill>
                  <a:srgbClr val="002060"/>
                </a:solidFill>
              </a:rPr>
              <a:t>Závěr</a:t>
            </a:r>
            <a:br>
              <a:rPr lang="cs-CZ" sz="3200" u="sng" dirty="0">
                <a:solidFill>
                  <a:srgbClr val="002060"/>
                </a:solidFill>
              </a:rPr>
            </a:br>
            <a:br>
              <a:rPr lang="cs-CZ" sz="3200" u="sng" dirty="0">
                <a:solidFill>
                  <a:srgbClr val="002060"/>
                </a:solidFill>
              </a:rPr>
            </a:br>
            <a:r>
              <a:rPr lang="cs-CZ" sz="3200" dirty="0">
                <a:solidFill>
                  <a:srgbClr val="002060"/>
                </a:solidFill>
              </a:rPr>
              <a:t>Minimalizovat rizika</a:t>
            </a:r>
            <a:br>
              <a:rPr lang="cs-CZ" sz="3200" dirty="0">
                <a:solidFill>
                  <a:srgbClr val="002060"/>
                </a:solidFill>
              </a:rPr>
            </a:br>
            <a:r>
              <a:rPr lang="cs-CZ" sz="3200" dirty="0">
                <a:solidFill>
                  <a:srgbClr val="002060"/>
                </a:solidFill>
              </a:rPr>
              <a:t>akutního poškození zdraví při cvičení a sportu</a:t>
            </a:r>
            <a:br>
              <a:rPr lang="cs-CZ" sz="3200" dirty="0">
                <a:solidFill>
                  <a:srgbClr val="002060"/>
                </a:solidFill>
              </a:rPr>
            </a:br>
            <a:br>
              <a:rPr lang="cs-CZ" sz="3200" dirty="0">
                <a:solidFill>
                  <a:srgbClr val="002060"/>
                </a:solidFill>
              </a:rPr>
            </a:br>
            <a:r>
              <a:rPr lang="cs-CZ" sz="3100" b="1" cap="all" dirty="0">
                <a:solidFill>
                  <a:srgbClr val="C00000"/>
                </a:solidFill>
              </a:rPr>
              <a:t>Volbou výkonů a způsobem JEJICH provádění</a:t>
            </a:r>
            <a:br>
              <a:rPr lang="cs-CZ" sz="3100" b="1" cap="all" dirty="0">
                <a:solidFill>
                  <a:srgbClr val="C00000"/>
                </a:solidFill>
              </a:rPr>
            </a:br>
            <a:r>
              <a:rPr lang="cs-CZ" sz="3100" b="1" dirty="0">
                <a:solidFill>
                  <a:srgbClr val="002060"/>
                </a:solidFill>
              </a:rPr>
              <a:t>přiměřeným stavu sportovce i prostředí</a:t>
            </a:r>
            <a:br>
              <a:rPr lang="cs-CZ" sz="3100" dirty="0">
                <a:solidFill>
                  <a:srgbClr val="C00000"/>
                </a:solidFill>
              </a:rPr>
            </a:br>
            <a:br>
              <a:rPr lang="cs-CZ" sz="2800" dirty="0">
                <a:solidFill>
                  <a:srgbClr val="C00000"/>
                </a:solidFill>
              </a:rPr>
            </a:br>
            <a:r>
              <a:rPr lang="cs-CZ" sz="2800" b="1" cap="all" dirty="0">
                <a:solidFill>
                  <a:srgbClr val="C00000"/>
                </a:solidFill>
              </a:rPr>
              <a:t>Ohleduplností k sobě i ostatním</a:t>
            </a:r>
            <a:endParaRPr lang="cs-CZ" sz="2800" dirty="0">
              <a:solidFill>
                <a:srgbClr val="002060"/>
              </a:solidFill>
            </a:endParaRPr>
          </a:p>
        </p:txBody>
      </p:sp>
      <p:sp>
        <p:nvSpPr>
          <p:cNvPr id="3" name="Slunce 2">
            <a:extLst>
              <a:ext uri="{FF2B5EF4-FFF2-40B4-BE49-F238E27FC236}">
                <a16:creationId xmlns:a16="http://schemas.microsoft.com/office/drawing/2014/main" id="{983E41C7-84AD-41BE-8B19-15A4AD755B6A}"/>
              </a:ext>
            </a:extLst>
          </p:cNvPr>
          <p:cNvSpPr/>
          <p:nvPr/>
        </p:nvSpPr>
        <p:spPr>
          <a:xfrm>
            <a:off x="11477979" y="89356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3078913-F40D-4516-AAF7-55F285F7435F}"/>
              </a:ext>
            </a:extLst>
          </p:cNvPr>
          <p:cNvSpPr txBox="1"/>
          <p:nvPr/>
        </p:nvSpPr>
        <p:spPr>
          <a:xfrm>
            <a:off x="9702800" y="20949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Označení základu: 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D7942D3A-1096-4C5B-AD1D-6E180FDA3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362" y="5271074"/>
            <a:ext cx="41052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i="1" dirty="0">
                <a:solidFill>
                  <a:srgbClr val="009900"/>
                </a:solidFill>
              </a:rPr>
              <a:t>Děkuji Vám za pozornost.</a:t>
            </a:r>
          </a:p>
          <a:p>
            <a:pPr algn="ctr"/>
            <a:r>
              <a:rPr lang="cs-CZ" sz="2000" i="1" dirty="0">
                <a:solidFill>
                  <a:srgbClr val="009900"/>
                </a:solidFill>
                <a:hlinkClick r:id="rId2"/>
              </a:rPr>
              <a:t>novotny@fsps.muni.cz</a:t>
            </a:r>
            <a:r>
              <a:rPr lang="cs-CZ" sz="2000" i="1" dirty="0">
                <a:solidFill>
                  <a:srgbClr val="009900"/>
                </a:solidFill>
              </a:rPr>
              <a:t> </a:t>
            </a:r>
            <a:r>
              <a:rPr lang="cs-CZ" sz="2000" i="1" dirty="0">
                <a:solidFill>
                  <a:srgbClr val="0070C0"/>
                </a:solidFill>
              </a:rPr>
              <a:t>www.fsps.muni.cz/~novotny</a:t>
            </a:r>
          </a:p>
        </p:txBody>
      </p:sp>
    </p:spTree>
    <p:extLst>
      <p:ext uri="{BB962C8B-B14F-4D97-AF65-F5344CB8AC3E}">
        <p14:creationId xmlns:p14="http://schemas.microsoft.com/office/powerpoint/2010/main" val="32454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0083909-901E-465C-92F5-0C238ECD1C6D}"/>
              </a:ext>
            </a:extLst>
          </p:cNvPr>
          <p:cNvSpPr txBox="1"/>
          <p:nvPr/>
        </p:nvSpPr>
        <p:spPr>
          <a:xfrm>
            <a:off x="1907822" y="1243786"/>
            <a:ext cx="8376356" cy="249299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sz="3200" b="1" dirty="0">
              <a:solidFill>
                <a:schemeClr val="accent6">
                  <a:lumMod val="50000"/>
                </a:schemeClr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  <a:p>
            <a:pPr algn="ctr"/>
            <a:r>
              <a:rPr lang="cs-CZ" sz="32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PŘÍLOHY</a:t>
            </a:r>
          </a:p>
          <a:p>
            <a:pPr algn="ctr"/>
            <a:endParaRPr lang="cs-CZ" sz="3200" b="1" dirty="0">
              <a:solidFill>
                <a:schemeClr val="accent6">
                  <a:lumMod val="50000"/>
                </a:schemeClr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  <a:p>
            <a:pPr algn="ctr"/>
            <a:r>
              <a:rPr 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NEÚRAZOVÁ AKUTNÍ POŠKOZENÍ VE SPORTU</a:t>
            </a:r>
          </a:p>
          <a:p>
            <a:pPr algn="ctr"/>
            <a:endParaRPr lang="cs-CZ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Celková akutní únava</a:t>
            </a:r>
          </a:p>
        </p:txBody>
      </p:sp>
    </p:spTree>
    <p:extLst>
      <p:ext uri="{BB962C8B-B14F-4D97-AF65-F5344CB8AC3E}">
        <p14:creationId xmlns:p14="http://schemas.microsoft.com/office/powerpoint/2010/main" val="3022403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25689" y="915385"/>
            <a:ext cx="10261601" cy="431800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Celková akutní únava </a:t>
            </a:r>
            <a:r>
              <a:rPr lang="cs-CZ" alt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příčiny a mechanizmy vzniku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88" y="1402644"/>
            <a:ext cx="10577689" cy="5322559"/>
          </a:xfrm>
          <a:ln>
            <a:solidFill>
              <a:srgbClr val="0070C0"/>
            </a:solidFill>
            <a:miter lim="800000"/>
            <a:headEnd/>
            <a:tailEnd/>
          </a:ln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cs-CZ" altLang="cs-CZ" sz="9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Somatické faktory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Vyčerpání zdrojů energie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(ATP, ADP, CP, pyruvát, glukosa, glykogen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Vyčerpání kapacity enzymů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energetického metabolizmu v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myocytech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Vyčerpání spouštěčů kontrakce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sval. vláken (Ca</a:t>
            </a:r>
            <a:r>
              <a:rPr lang="cs-CZ" altLang="cs-CZ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Vyčerpání mediátorů přenosu podráždění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nervosvalových plotének a ve svalech (acetylcholin)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Ztráty vody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hypohydratace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Ztráty minerálů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(z buněk: K</a:t>
            </a:r>
            <a:r>
              <a:rPr lang="cs-CZ" altLang="cs-CZ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Ca</a:t>
            </a:r>
            <a:r>
              <a:rPr lang="cs-CZ" altLang="cs-CZ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Mg</a:t>
            </a:r>
            <a:r>
              <a:rPr lang="cs-CZ" altLang="cs-CZ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; do buněk a do potu: Na</a:t>
            </a:r>
            <a:r>
              <a:rPr lang="cs-CZ" altLang="cs-CZ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Cl</a:t>
            </a:r>
            <a:r>
              <a:rPr lang="cs-CZ" altLang="cs-CZ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Metabolická acidóza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(H</a:t>
            </a:r>
            <a:r>
              <a:rPr lang="cs-CZ" altLang="cs-CZ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→↓pH), vyčerpání mechanizmů kompenzace (HCO</a:t>
            </a:r>
            <a:r>
              <a:rPr lang="cs-CZ" altLang="cs-CZ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-, ↑VCO</a:t>
            </a:r>
            <a:r>
              <a:rPr lang="cs-CZ" altLang="cs-CZ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, ↑-BE)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Přehřátí</a:t>
            </a:r>
            <a:r>
              <a:rPr lang="cs-CZ" altLang="cs-CZ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(hypertermie), vyčerpání termoregulačních mechanizmů ochlazování (pocení)</a:t>
            </a:r>
          </a:p>
          <a:p>
            <a:pPr>
              <a:lnSpc>
                <a:spcPct val="80000"/>
              </a:lnSpc>
            </a:pPr>
            <a:r>
              <a:rPr lang="cs-CZ" altLang="cs-CZ" sz="2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Hypoxemie</a:t>
            </a:r>
            <a:r>
              <a:rPr lang="cs-CZ" altLang="cs-CZ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hypoxie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</a:t>
            </a:r>
            <a:r>
              <a:rPr lang="cs-CZ" altLang="cs-CZ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nedostatečná ventilace a cirkulace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Nedostatečné prokrvení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(ischemie)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 ↑viskozita krve (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hypohydratace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), únava srdce (oslabení kontrakcí myokardu)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Psychické faktory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Charakter sportovní zátěže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 dlouhodobá, monotónní, ..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Frustrace ve sportu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 stagnace výkonnosti, neúspěchy, překážky v tréninku a soutěži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Psychický stres a frustrace v rodině, škole, práci, společnosti..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3052935-3BA4-4C72-A14E-96C377E5A0C7}"/>
              </a:ext>
            </a:extLst>
          </p:cNvPr>
          <p:cNvSpPr/>
          <p:nvPr/>
        </p:nvSpPr>
        <p:spPr>
          <a:xfrm>
            <a:off x="925689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neúrazová poškození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F5795D2-62D3-4747-B246-23BB680DB4C7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237602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8" name="Rectangle 190"/>
          <p:cNvSpPr>
            <a:spLocks noChangeArrowheads="1"/>
          </p:cNvSpPr>
          <p:nvPr/>
        </p:nvSpPr>
        <p:spPr bwMode="auto">
          <a:xfrm>
            <a:off x="736744" y="790538"/>
            <a:ext cx="95052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>
                <a:solidFill>
                  <a:srgbClr val="0070C0"/>
                </a:solidFill>
              </a:rPr>
              <a:t>Přechod </a:t>
            </a:r>
            <a:r>
              <a:rPr lang="cs-CZ" altLang="cs-CZ" sz="2400" b="1" dirty="0">
                <a:solidFill>
                  <a:srgbClr val="C00000"/>
                </a:solidFill>
              </a:rPr>
              <a:t>akutní celkové únavy </a:t>
            </a:r>
            <a:r>
              <a:rPr lang="cs-CZ" altLang="cs-CZ" sz="2400" b="1" dirty="0">
                <a:solidFill>
                  <a:srgbClr val="7030A0"/>
                </a:solidFill>
              </a:rPr>
              <a:t>z fyziologické </a:t>
            </a:r>
            <a:r>
              <a:rPr lang="cs-CZ" altLang="cs-CZ" sz="2400" b="1" dirty="0">
                <a:solidFill>
                  <a:schemeClr val="tx1"/>
                </a:solidFill>
              </a:rPr>
              <a:t>na patologickou</a:t>
            </a:r>
          </a:p>
        </p:txBody>
      </p:sp>
      <p:graphicFrame>
        <p:nvGraphicFramePr>
          <p:cNvPr id="27962" name="Group 3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635154"/>
              </p:ext>
            </p:extLst>
          </p:nvPr>
        </p:nvGraphicFramePr>
        <p:xfrm>
          <a:off x="2063479" y="1244424"/>
          <a:ext cx="8178510" cy="5449824"/>
        </p:xfrm>
        <a:graphic>
          <a:graphicData uri="http://schemas.openxmlformats.org/drawingml/2006/table">
            <a:tbl>
              <a:tblPr/>
              <a:tblGrid>
                <a:gridCol w="296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3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6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1800" b="1" dirty="0">
                          <a:solidFill>
                            <a:srgbClr val="0070C0"/>
                          </a:solidFill>
                        </a:rPr>
                        <a:t>PŘÍZNAKY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PŘETÍŽENÍ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SCHVÁCENÍ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Výkon, slabost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↓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↓ ↓ ↓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Bolest hlavy, závrať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↑↑↑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Výpadky zorného pole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↑↑↑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Žaludeční komfort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nevolnost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zvracení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Pulz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nitkový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až nehmatný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Ventilace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hyperventilace tachypnoe lapavé dechy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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 dušnost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Řeč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přerušovaná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nezřetelná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Barva kůže a sliznic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k.bledá,s.růžové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cyanotická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Poruchy vnímání, myšlení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↑↑↑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Zkratové reakce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↑↑↑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Svalové křeče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↑↑↑ až tetanie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Termoregulace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bez poruch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poruchy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Cirkulace krve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zrychlená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kolaps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934FC4FC-7643-4296-846B-585FB574D925}"/>
              </a:ext>
            </a:extLst>
          </p:cNvPr>
          <p:cNvSpPr/>
          <p:nvPr/>
        </p:nvSpPr>
        <p:spPr>
          <a:xfrm>
            <a:off x="1021934" y="308783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neúrazová poškození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91E758D-A0A2-41C1-B0DA-F6B7054D950A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1014635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0083909-901E-465C-92F5-0C238ECD1C6D}"/>
              </a:ext>
            </a:extLst>
          </p:cNvPr>
          <p:cNvSpPr txBox="1"/>
          <p:nvPr/>
        </p:nvSpPr>
        <p:spPr>
          <a:xfrm>
            <a:off x="1907822" y="1243786"/>
            <a:ext cx="8376356" cy="280076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sz="3200" b="1" dirty="0">
              <a:solidFill>
                <a:schemeClr val="accent6">
                  <a:lumMod val="50000"/>
                </a:schemeClr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  <a:p>
            <a:pPr algn="ctr"/>
            <a:r>
              <a:rPr lang="cs-CZ" sz="32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PŘÍLOHY</a:t>
            </a:r>
          </a:p>
          <a:p>
            <a:pPr algn="ctr"/>
            <a:endParaRPr lang="cs-CZ" sz="3200" b="1" dirty="0">
              <a:solidFill>
                <a:schemeClr val="accent6">
                  <a:lumMod val="50000"/>
                </a:schemeClr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  <a:p>
            <a:pPr algn="ctr"/>
            <a:r>
              <a:rPr 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DRUHY AKUTNÍCH POŠKOZENÍ POHYBOVÉHO APARÁTU</a:t>
            </a:r>
          </a:p>
          <a:p>
            <a:pPr algn="ctr"/>
            <a:endParaRPr lang="cs-CZ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Typy poškození svalů</a:t>
            </a:r>
            <a:endParaRPr lang="cs-CZ" sz="2000" b="1" cap="al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Zlomeniny kostí s růstovými chrupavkami u dětí</a:t>
            </a:r>
          </a:p>
        </p:txBody>
      </p:sp>
    </p:spTree>
    <p:extLst>
      <p:ext uri="{BB962C8B-B14F-4D97-AF65-F5344CB8AC3E}">
        <p14:creationId xmlns:p14="http://schemas.microsoft.com/office/powerpoint/2010/main" val="1393873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0" y="587709"/>
            <a:ext cx="121920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</a:rPr>
              <a:t>Klasifikace akutního poškození svalů (</a:t>
            </a:r>
            <a:r>
              <a:rPr lang="cs-CZ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injuries</a:t>
            </a:r>
            <a:r>
              <a:rPr lang="cs-CZ" sz="2400" dirty="0">
                <a:solidFill>
                  <a:srgbClr val="002060"/>
                </a:solidFill>
                <a:latin typeface="Arial" panose="020B0604020202020204" pitchFamily="34" charset="0"/>
              </a:rPr>
              <a:t>) </a:t>
            </a:r>
            <a:r>
              <a:rPr lang="cs-CZ" sz="2000" dirty="0">
                <a:latin typeface="Arial" panose="020B0604020202020204" pitchFamily="34" charset="0"/>
              </a:rPr>
              <a:t>podle 2011 </a:t>
            </a:r>
            <a:r>
              <a:rPr lang="cs-CZ" sz="2000" dirty="0" err="1">
                <a:latin typeface="Arial" panose="020B0604020202020204" pitchFamily="34" charset="0"/>
              </a:rPr>
              <a:t>Munich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</a:rPr>
              <a:t>Consensus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</a:rPr>
              <a:t>Conference</a:t>
            </a:r>
            <a:r>
              <a:rPr lang="cs-CZ" sz="2000" dirty="0">
                <a:latin typeface="Arial" panose="020B0604020202020204" pitchFamily="34" charset="0"/>
              </a:rPr>
              <a:t> 1/3</a:t>
            </a:r>
          </a:p>
          <a:p>
            <a:pPr algn="ctr" eaLnBrk="0" hangingPunct="0">
              <a:defRPr/>
            </a:pPr>
            <a:r>
              <a:rPr lang="en-US" sz="1100" dirty="0"/>
              <a:t>[</a:t>
            </a:r>
            <a:r>
              <a:rPr lang="cs-CZ" sz="1100" dirty="0"/>
              <a:t>Müller-</a:t>
            </a:r>
            <a:r>
              <a:rPr lang="cs-CZ" sz="1100" dirty="0" err="1"/>
              <a:t>Wohlfarth</a:t>
            </a:r>
            <a:r>
              <a:rPr lang="cs-CZ" sz="1100" dirty="0"/>
              <a:t> HW. et al. Terminology, </a:t>
            </a:r>
            <a:r>
              <a:rPr lang="cs-CZ" sz="1100" dirty="0" err="1"/>
              <a:t>classification</a:t>
            </a:r>
            <a:r>
              <a:rPr lang="cs-CZ" sz="1100" dirty="0"/>
              <a:t>, </a:t>
            </a:r>
            <a:r>
              <a:rPr lang="cs-CZ" sz="1100" dirty="0" err="1"/>
              <a:t>patient</a:t>
            </a:r>
            <a:r>
              <a:rPr lang="cs-CZ" sz="1100" dirty="0"/>
              <a:t> </a:t>
            </a:r>
            <a:r>
              <a:rPr lang="cs-CZ" sz="1100" dirty="0" err="1"/>
              <a:t>history</a:t>
            </a:r>
            <a:r>
              <a:rPr lang="cs-CZ" sz="1100" dirty="0"/>
              <a:t>, and </a:t>
            </a:r>
            <a:r>
              <a:rPr lang="cs-CZ" sz="1100" dirty="0" err="1"/>
              <a:t>clinical</a:t>
            </a:r>
            <a:r>
              <a:rPr lang="cs-CZ" sz="1100" dirty="0"/>
              <a:t> </a:t>
            </a:r>
            <a:r>
              <a:rPr lang="cs-CZ" sz="1100" dirty="0" err="1"/>
              <a:t>examination</a:t>
            </a:r>
            <a:r>
              <a:rPr lang="cs-CZ" sz="1100" dirty="0"/>
              <a:t>. In: Müller-</a:t>
            </a:r>
            <a:r>
              <a:rPr lang="cs-CZ" sz="1100" dirty="0" err="1"/>
              <a:t>Wohlfarth</a:t>
            </a:r>
            <a:r>
              <a:rPr lang="cs-CZ" sz="1100" dirty="0"/>
              <a:t> HW. et al. (</a:t>
            </a:r>
            <a:r>
              <a:rPr lang="cs-CZ" sz="1100" dirty="0" err="1"/>
              <a:t>eds</a:t>
            </a:r>
            <a:r>
              <a:rPr lang="cs-CZ" sz="1100" dirty="0"/>
              <a:t>.). </a:t>
            </a:r>
            <a:r>
              <a:rPr lang="cs-CZ" sz="1100" i="1" dirty="0" err="1"/>
              <a:t>Muscle</a:t>
            </a:r>
            <a:r>
              <a:rPr lang="cs-CZ" sz="1100" i="1" dirty="0"/>
              <a:t> </a:t>
            </a:r>
            <a:r>
              <a:rPr lang="cs-CZ" sz="1100" i="1" dirty="0" err="1"/>
              <a:t>Injuries</a:t>
            </a:r>
            <a:r>
              <a:rPr lang="cs-CZ" sz="1100" i="1" dirty="0"/>
              <a:t> in Sports. </a:t>
            </a:r>
            <a:r>
              <a:rPr lang="cs-CZ" sz="1100" i="1" dirty="0" err="1"/>
              <a:t>Thieme</a:t>
            </a:r>
            <a:r>
              <a:rPr lang="cs-CZ" sz="1100" i="1" dirty="0"/>
              <a:t>: Stuttgart, 2013: pp. </a:t>
            </a:r>
            <a:r>
              <a:rPr lang="cs-CZ" sz="1100" dirty="0"/>
              <a:t>135-167.</a:t>
            </a:r>
            <a:r>
              <a:rPr lang="en-US" sz="1100" dirty="0"/>
              <a:t>]</a:t>
            </a:r>
            <a:r>
              <a:rPr lang="cs-CZ" sz="1100" dirty="0"/>
              <a:t> </a:t>
            </a:r>
          </a:p>
        </p:txBody>
      </p:sp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27092AD9-D35D-4D51-A163-1C2F3AEF1A40}"/>
              </a:ext>
            </a:extLst>
          </p:cNvPr>
          <p:cNvGraphicFramePr>
            <a:graphicFrameLocks noGrp="1"/>
          </p:cNvGraphicFramePr>
          <p:nvPr/>
        </p:nvGraphicFramePr>
        <p:xfrm>
          <a:off x="346586" y="1218651"/>
          <a:ext cx="11498827" cy="5546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339">
                  <a:extLst>
                    <a:ext uri="{9D8B030D-6E8A-4147-A177-3AD203B41FA5}">
                      <a16:colId xmlns:a16="http://schemas.microsoft.com/office/drawing/2014/main" val="1240268032"/>
                    </a:ext>
                  </a:extLst>
                </a:gridCol>
                <a:gridCol w="1446627">
                  <a:extLst>
                    <a:ext uri="{9D8B030D-6E8A-4147-A177-3AD203B41FA5}">
                      <a16:colId xmlns:a16="http://schemas.microsoft.com/office/drawing/2014/main" val="211777491"/>
                    </a:ext>
                  </a:extLst>
                </a:gridCol>
                <a:gridCol w="1716893">
                  <a:extLst>
                    <a:ext uri="{9D8B030D-6E8A-4147-A177-3AD203B41FA5}">
                      <a16:colId xmlns:a16="http://schemas.microsoft.com/office/drawing/2014/main" val="104850153"/>
                    </a:ext>
                  </a:extLst>
                </a:gridCol>
                <a:gridCol w="7152968">
                  <a:extLst>
                    <a:ext uri="{9D8B030D-6E8A-4147-A177-3AD203B41FA5}">
                      <a16:colId xmlns:a16="http://schemas.microsoft.com/office/drawing/2014/main" val="1411518642"/>
                    </a:ext>
                  </a:extLst>
                </a:gridCol>
              </a:tblGrid>
              <a:tr h="474871">
                <a:tc gridSpan="4"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Typy poškození svalů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60714519"/>
                  </a:ext>
                </a:extLst>
              </a:tr>
              <a:tr h="474871">
                <a:tc rowSpan="7"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C00000"/>
                          </a:solidFill>
                        </a:rPr>
                        <a:t>A</a:t>
                      </a:r>
                    </a:p>
                    <a:p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NEPŘÍMÉ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98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C00000"/>
                          </a:solidFill>
                        </a:rPr>
                        <a:t>1+2</a:t>
                      </a:r>
                    </a:p>
                    <a:p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PORUCHA</a:t>
                      </a:r>
                    </a:p>
                    <a:p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FUNKCE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  <a:p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Z PŘETÍŽENÍ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C00000"/>
                          </a:solidFill>
                        </a:rPr>
                        <a:t>1a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zvyšující se napětí podél svalu (ztuhnutí) </a:t>
                      </a:r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20946"/>
                  </a:ext>
                </a:extLst>
              </a:tr>
              <a:tr h="474871"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C00000"/>
                          </a:solidFill>
                        </a:rPr>
                        <a:t>1b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bolest svalu </a:t>
                      </a:r>
                      <a:r>
                        <a:rPr lang="cs-CZ" sz="20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po nezvyklém brždění 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pohybu s excentrickými kontrakcemi nebo </a:t>
                      </a:r>
                      <a:r>
                        <a:rPr lang="cs-CZ" sz="20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po dlouhotrvajícím metabolickém přetížení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567928"/>
                  </a:ext>
                </a:extLst>
              </a:tr>
              <a:tr h="474871"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  <a:p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NEURO-MUSKULÁRNÍ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C00000"/>
                          </a:solidFill>
                        </a:rPr>
                        <a:t>2a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zvyšující se napětí podél svalu </a:t>
                      </a:r>
                      <a:r>
                        <a:rPr lang="cs-CZ" sz="20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v důsledku funkční nebo strukturální </a:t>
                      </a:r>
                      <a:r>
                        <a:rPr lang="cs-CZ" sz="200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vertebrogenní</a:t>
                      </a:r>
                      <a:r>
                        <a:rPr lang="cs-CZ" sz="20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poruchy 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(lumbální, </a:t>
                      </a:r>
                      <a:r>
                        <a:rPr lang="cs-CZ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sakroiliakální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693467"/>
                  </a:ext>
                </a:extLst>
              </a:tr>
              <a:tr h="764270"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C00000"/>
                          </a:solidFill>
                        </a:rPr>
                        <a:t>2b 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oblast zvýšeného svalového napětí </a:t>
                      </a:r>
                      <a:r>
                        <a:rPr lang="cs-CZ" sz="20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v důsledku dysfunkce neuro-muskulárního řízení 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(reciproční inhibice)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922751"/>
                  </a:ext>
                </a:extLst>
              </a:tr>
              <a:tr h="429369">
                <a:tc vMerge="1">
                  <a:txBody>
                    <a:bodyPr/>
                    <a:lstStyle/>
                    <a:p>
                      <a:endParaRPr lang="cs-CZ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C00000"/>
                          </a:solidFill>
                        </a:rPr>
                        <a:t>3+4</a:t>
                      </a:r>
                    </a:p>
                    <a:p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POŠKOZENÍ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STRUKTURY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  <a:p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ČÁSTEČNÉ</a:t>
                      </a:r>
                    </a:p>
                    <a:p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PŘETRŽENÍ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C00000"/>
                          </a:solidFill>
                        </a:rPr>
                        <a:t>3a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20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natržení 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maximálně v rozsahu svalového snopce (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&lt;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5 mm)</a:t>
                      </a:r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3248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C00000"/>
                          </a:solidFill>
                        </a:rPr>
                        <a:t>3b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20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větší natržení 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větší než snopec (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&gt; 5 mm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230376"/>
                  </a:ext>
                </a:extLst>
              </a:tr>
              <a:tr h="474871"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C00000"/>
                          </a:solidFill>
                        </a:rPr>
                        <a:t>4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ÚPLNÉ PŘETRŹENÍ SVALU/ŠLACHY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 distrakcí jeho bříška a odtržením šlachy </a:t>
                      </a:r>
                      <a:endParaRPr lang="cs-CZ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24980190"/>
                  </a:ext>
                </a:extLst>
              </a:tr>
              <a:tr h="474871">
                <a:tc rowSpan="2" gridSpan="2"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C00000"/>
                          </a:solidFill>
                        </a:rPr>
                        <a:t>B</a:t>
                      </a:r>
                    </a:p>
                    <a:p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PŘÍMÉ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48000"/>
                      </a:srgb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NARAŹENÍ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301474"/>
                  </a:ext>
                </a:extLst>
              </a:tr>
              <a:tr h="474871">
                <a:tc gridSpan="2" v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2000" b="0" dirty="0">
                          <a:solidFill>
                            <a:schemeClr val="tx1"/>
                          </a:solidFill>
                        </a:rPr>
                        <a:t>NATRŹENÍ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455038"/>
                  </a:ext>
                </a:extLst>
              </a:tr>
            </a:tbl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424DC6EC-339A-4483-8612-1954330C65C7}"/>
              </a:ext>
            </a:extLst>
          </p:cNvPr>
          <p:cNvSpPr/>
          <p:nvPr/>
        </p:nvSpPr>
        <p:spPr>
          <a:xfrm>
            <a:off x="965199" y="187599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ROZDĚLENÍ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F4227DD-AB7A-4EF4-8A46-7A6E9BE5494C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344844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965200" y="414238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ÚVOD</a:t>
            </a:r>
          </a:p>
        </p:txBody>
      </p:sp>
      <p:sp>
        <p:nvSpPr>
          <p:cNvPr id="6" name="Slunce 5">
            <a:extLst>
              <a:ext uri="{FF2B5EF4-FFF2-40B4-BE49-F238E27FC236}">
                <a16:creationId xmlns:a16="http://schemas.microsoft.com/office/drawing/2014/main" id="{C57D4F0E-A6DB-43F6-83F5-B8F54AE17C71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id="{C89684DA-7101-4F13-894D-305DE5A59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5" t="21385" r="2798" b="13635"/>
          <a:stretch>
            <a:fillRect/>
          </a:stretch>
        </p:blipFill>
        <p:spPr bwMode="auto">
          <a:xfrm>
            <a:off x="8308620" y="2912534"/>
            <a:ext cx="3724279" cy="20884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925689" y="980728"/>
            <a:ext cx="10261600" cy="5632311"/>
          </a:xfrm>
          <a:prstGeom prst="rect">
            <a:avLst/>
          </a:prstGeom>
          <a:solidFill>
            <a:schemeClr val="bg1">
              <a:alpha val="48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85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PŘÍČINY A MECHANIZMY VZNIKU </a:t>
            </a:r>
            <a:r>
              <a:rPr lang="cs-CZ" altLang="cs-CZ" sz="2400" dirty="0">
                <a:solidFill>
                  <a:srgbClr val="C00000"/>
                </a:solidFill>
                <a:cs typeface="Arial" panose="020B0604020202020204" pitchFamily="34" charset="0"/>
              </a:rPr>
              <a:t>(etiopatogeneze)</a:t>
            </a:r>
          </a:p>
          <a:p>
            <a:pPr marL="342900" indent="-342900">
              <a:spcBef>
                <a:spcPct val="0"/>
              </a:spcBef>
            </a:pPr>
            <a:r>
              <a:rPr lang="cs-CZ" altLang="cs-CZ" sz="2400" b="1" dirty="0">
                <a:solidFill>
                  <a:srgbClr val="002060"/>
                </a:solidFill>
                <a:cs typeface="Arial" panose="020B0604020202020204" pitchFamily="34" charset="0"/>
              </a:rPr>
              <a:t>Rizikový způsob činnosti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­"/>
            </a:pPr>
            <a:r>
              <a:rPr lang="cs-CZ" altLang="cs-CZ" sz="2400" b="1" dirty="0">
                <a:solidFill>
                  <a:srgbClr val="0070C0"/>
                </a:solidFill>
                <a:cs typeface="Arial" panose="020B0604020202020204" pitchFamily="34" charset="0"/>
              </a:rPr>
              <a:t>chyby v pohybu a zajištění, pády, nárazy, údery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­"/>
            </a:pPr>
            <a:r>
              <a:rPr lang="cs-CZ" altLang="cs-CZ" sz="2400" b="1" dirty="0">
                <a:solidFill>
                  <a:srgbClr val="0070C0"/>
                </a:solidFill>
                <a:cs typeface="Arial" panose="020B0604020202020204" pitchFamily="34" charset="0"/>
              </a:rPr>
              <a:t>únava</a:t>
            </a:r>
            <a:r>
              <a:rPr lang="cs-CZ" altLang="cs-CZ" sz="2400" dirty="0">
                <a:solidFill>
                  <a:srgbClr val="0070C0"/>
                </a:solidFill>
                <a:cs typeface="Arial" panose="020B0604020202020204" pitchFamily="34" charset="0"/>
              </a:rPr>
              <a:t>, nedostatečný přísun energie, tekutin, minerálů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­"/>
            </a:pPr>
            <a:r>
              <a:rPr lang="cs-CZ" altLang="cs-CZ" sz="2400" b="1" dirty="0">
                <a:solidFill>
                  <a:srgbClr val="0070C0"/>
                </a:solidFill>
                <a:cs typeface="Arial" panose="020B0604020202020204" pitchFamily="34" charset="0"/>
              </a:rPr>
              <a:t>přetížení</a:t>
            </a:r>
            <a:r>
              <a:rPr lang="cs-CZ" altLang="cs-CZ" sz="2400" dirty="0">
                <a:solidFill>
                  <a:srgbClr val="0070C0"/>
                </a:solidFill>
                <a:cs typeface="Arial" panose="020B0604020202020204" pitchFamily="34" charset="0"/>
              </a:rPr>
              <a:t>, oxidační stres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­"/>
            </a:pPr>
            <a:r>
              <a:rPr lang="cs-CZ" altLang="cs-CZ" sz="2400" dirty="0">
                <a:solidFill>
                  <a:srgbClr val="0070C0"/>
                </a:solidFill>
                <a:cs typeface="Arial" panose="020B0604020202020204" pitchFamily="34" charset="0"/>
              </a:rPr>
              <a:t>nepoužívání ochranných pomůcek, agresivita</a:t>
            </a:r>
          </a:p>
          <a:p>
            <a:pPr marL="342900" indent="-342900">
              <a:spcBef>
                <a:spcPct val="0"/>
              </a:spcBef>
            </a:pPr>
            <a:r>
              <a:rPr lang="cs-CZ" altLang="cs-CZ" sz="2400" b="1" dirty="0">
                <a:solidFill>
                  <a:srgbClr val="002060"/>
                </a:solidFill>
                <a:cs typeface="Arial" panose="020B0604020202020204" pitchFamily="34" charset="0"/>
              </a:rPr>
              <a:t>Nedostatečná odolnost k zátěži, zdravotní oslabení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­"/>
            </a:pPr>
            <a:r>
              <a:rPr lang="cs-CZ" altLang="cs-CZ" sz="2400" dirty="0">
                <a:solidFill>
                  <a:srgbClr val="0070C0"/>
                </a:solidFill>
                <a:cs typeface="Arial" panose="020B0604020202020204" pitchFamily="34" charset="0"/>
              </a:rPr>
              <a:t>nedostatečná adaptace na prováděnou zátěž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­"/>
            </a:pPr>
            <a:r>
              <a:rPr lang="cs-CZ" altLang="cs-CZ" sz="2400" dirty="0">
                <a:solidFill>
                  <a:srgbClr val="0070C0"/>
                </a:solidFill>
                <a:cs typeface="Arial" panose="020B0604020202020204" pitchFamily="34" charset="0"/>
              </a:rPr>
              <a:t>instabilita trupu a pohybového aparátu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­"/>
            </a:pPr>
            <a:r>
              <a:rPr lang="cs-CZ" altLang="cs-CZ" sz="2400" dirty="0">
                <a:solidFill>
                  <a:srgbClr val="0070C0"/>
                </a:solidFill>
                <a:cs typeface="Arial" panose="020B0604020202020204" pitchFamily="34" charset="0"/>
              </a:rPr>
              <a:t>vrozené a získané vady a nemoci</a:t>
            </a:r>
          </a:p>
          <a:p>
            <a:pPr marL="342900" indent="-342900">
              <a:spcBef>
                <a:spcPct val="0"/>
              </a:spcBef>
            </a:pPr>
            <a:r>
              <a:rPr lang="cs-CZ" altLang="cs-CZ" sz="2400" b="1" dirty="0">
                <a:solidFill>
                  <a:srgbClr val="002060"/>
                </a:solidFill>
                <a:cs typeface="Arial" panose="020B0604020202020204" pitchFamily="34" charset="0"/>
              </a:rPr>
              <a:t>Rizikové prostředí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­"/>
            </a:pPr>
            <a:r>
              <a:rPr lang="cs-CZ" altLang="cs-CZ" sz="2400" dirty="0">
                <a:solidFill>
                  <a:srgbClr val="0070C0"/>
                </a:solidFill>
                <a:cs typeface="Arial" panose="020B0604020202020204" pitchFamily="34" charset="0"/>
              </a:rPr>
              <a:t>klimatické a fyzikálně chemické vlastnosti vzduchu a vody</a:t>
            </a:r>
          </a:p>
          <a:p>
            <a:pPr lvl="2" indent="0">
              <a:spcBef>
                <a:spcPct val="0"/>
              </a:spcBef>
              <a:buNone/>
            </a:pPr>
            <a:r>
              <a:rPr lang="cs-CZ" altLang="cs-CZ" dirty="0">
                <a:solidFill>
                  <a:srgbClr val="0070C0"/>
                </a:solidFill>
                <a:cs typeface="Arial" panose="020B0604020202020204" pitchFamily="34" charset="0"/>
              </a:rPr>
              <a:t>(teplota, proudění, osvětlení, průhlednost, smog, alergeny, hypoxie, sluneční záření atd.)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­"/>
            </a:pPr>
            <a:r>
              <a:rPr lang="cs-CZ" altLang="cs-CZ" sz="2400" dirty="0">
                <a:solidFill>
                  <a:srgbClr val="0070C0"/>
                </a:solidFill>
                <a:cs typeface="Arial" panose="020B0604020202020204" pitchFamily="34" charset="0"/>
              </a:rPr>
              <a:t>povrch (skluz, nerovnosti), blízkost těles a jiných účastníků</a:t>
            </a:r>
          </a:p>
        </p:txBody>
      </p:sp>
    </p:spTree>
    <p:extLst>
      <p:ext uri="{BB962C8B-B14F-4D97-AF65-F5344CB8AC3E}">
        <p14:creationId xmlns:p14="http://schemas.microsoft.com/office/powerpoint/2010/main" val="199915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36259" y="283006"/>
            <a:ext cx="10261462" cy="527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</a:rPr>
              <a:t>Klasifikace akutního poškození svalů</a:t>
            </a:r>
            <a:r>
              <a:rPr lang="cs-CZ" sz="2000" dirty="0">
                <a:latin typeface="Arial" panose="020B0604020202020204" pitchFamily="34" charset="0"/>
              </a:rPr>
              <a:t> podle 2011 </a:t>
            </a:r>
            <a:r>
              <a:rPr lang="cs-CZ" sz="2000" dirty="0" err="1">
                <a:latin typeface="Arial" panose="020B0604020202020204" pitchFamily="34" charset="0"/>
              </a:rPr>
              <a:t>Munich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</a:rPr>
              <a:t>Consensus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</a:rPr>
              <a:t>Conference</a:t>
            </a:r>
            <a:r>
              <a:rPr lang="cs-CZ" sz="2000" dirty="0">
                <a:latin typeface="Arial" panose="020B0604020202020204" pitchFamily="34" charset="0"/>
              </a:rPr>
              <a:t> 2/3</a:t>
            </a:r>
          </a:p>
          <a:p>
            <a:pPr algn="ctr" eaLnBrk="0" hangingPunct="0">
              <a:defRPr/>
            </a:pPr>
            <a:r>
              <a:rPr lang="en-US" sz="825" dirty="0">
                <a:latin typeface="Arial" panose="020B0604020202020204" pitchFamily="34" charset="0"/>
              </a:rPr>
              <a:t>[</a:t>
            </a:r>
            <a:r>
              <a:rPr lang="cs-CZ" sz="825" dirty="0">
                <a:latin typeface="Arial" panose="020B0604020202020204" pitchFamily="34" charset="0"/>
              </a:rPr>
              <a:t>Müller-</a:t>
            </a:r>
            <a:r>
              <a:rPr lang="cs-CZ" sz="825" dirty="0" err="1">
                <a:latin typeface="Arial" panose="020B0604020202020204" pitchFamily="34" charset="0"/>
              </a:rPr>
              <a:t>Wohlfarth</a:t>
            </a:r>
            <a:r>
              <a:rPr lang="cs-CZ" sz="825" dirty="0">
                <a:latin typeface="Arial" panose="020B0604020202020204" pitchFamily="34" charset="0"/>
              </a:rPr>
              <a:t> HW. et al. Terminology, </a:t>
            </a:r>
            <a:r>
              <a:rPr lang="cs-CZ" sz="825" dirty="0" err="1">
                <a:latin typeface="Arial" panose="020B0604020202020204" pitchFamily="34" charset="0"/>
              </a:rPr>
              <a:t>classification</a:t>
            </a:r>
            <a:r>
              <a:rPr lang="cs-CZ" sz="825" dirty="0">
                <a:latin typeface="Arial" panose="020B0604020202020204" pitchFamily="34" charset="0"/>
              </a:rPr>
              <a:t>, </a:t>
            </a:r>
            <a:r>
              <a:rPr lang="cs-CZ" sz="825" dirty="0" err="1">
                <a:latin typeface="Arial" panose="020B0604020202020204" pitchFamily="34" charset="0"/>
              </a:rPr>
              <a:t>patient</a:t>
            </a:r>
            <a:r>
              <a:rPr lang="cs-CZ" sz="825" dirty="0">
                <a:latin typeface="Arial" panose="020B0604020202020204" pitchFamily="34" charset="0"/>
              </a:rPr>
              <a:t> </a:t>
            </a:r>
            <a:r>
              <a:rPr lang="cs-CZ" sz="825" dirty="0" err="1">
                <a:latin typeface="Arial" panose="020B0604020202020204" pitchFamily="34" charset="0"/>
              </a:rPr>
              <a:t>history</a:t>
            </a:r>
            <a:r>
              <a:rPr lang="cs-CZ" sz="825" dirty="0">
                <a:latin typeface="Arial" panose="020B0604020202020204" pitchFamily="34" charset="0"/>
              </a:rPr>
              <a:t>, and </a:t>
            </a:r>
            <a:r>
              <a:rPr lang="cs-CZ" sz="825" dirty="0" err="1">
                <a:latin typeface="Arial" panose="020B0604020202020204" pitchFamily="34" charset="0"/>
              </a:rPr>
              <a:t>clinical</a:t>
            </a:r>
            <a:r>
              <a:rPr lang="cs-CZ" sz="825" dirty="0">
                <a:latin typeface="Arial" panose="020B0604020202020204" pitchFamily="34" charset="0"/>
              </a:rPr>
              <a:t> </a:t>
            </a:r>
            <a:r>
              <a:rPr lang="cs-CZ" sz="825" dirty="0" err="1">
                <a:latin typeface="Arial" panose="020B0604020202020204" pitchFamily="34" charset="0"/>
              </a:rPr>
              <a:t>examination</a:t>
            </a:r>
            <a:r>
              <a:rPr lang="cs-CZ" sz="825" dirty="0">
                <a:latin typeface="Arial" panose="020B0604020202020204" pitchFamily="34" charset="0"/>
              </a:rPr>
              <a:t>. In: Müller-</a:t>
            </a:r>
            <a:r>
              <a:rPr lang="cs-CZ" sz="825" dirty="0" err="1">
                <a:latin typeface="Arial" panose="020B0604020202020204" pitchFamily="34" charset="0"/>
              </a:rPr>
              <a:t>Wohlfarth</a:t>
            </a:r>
            <a:r>
              <a:rPr lang="cs-CZ" sz="825" dirty="0">
                <a:latin typeface="Arial" panose="020B0604020202020204" pitchFamily="34" charset="0"/>
              </a:rPr>
              <a:t> HW. et al. (</a:t>
            </a:r>
            <a:r>
              <a:rPr lang="cs-CZ" sz="825" dirty="0" err="1">
                <a:latin typeface="Arial" panose="020B0604020202020204" pitchFamily="34" charset="0"/>
              </a:rPr>
              <a:t>eds</a:t>
            </a:r>
            <a:r>
              <a:rPr lang="cs-CZ" sz="825" dirty="0">
                <a:latin typeface="Arial" panose="020B0604020202020204" pitchFamily="34" charset="0"/>
              </a:rPr>
              <a:t>.). </a:t>
            </a:r>
            <a:r>
              <a:rPr lang="cs-CZ" sz="825" i="1" dirty="0" err="1">
                <a:latin typeface="Arial" panose="020B0604020202020204" pitchFamily="34" charset="0"/>
              </a:rPr>
              <a:t>Muscle</a:t>
            </a:r>
            <a:r>
              <a:rPr lang="cs-CZ" sz="825" i="1" dirty="0">
                <a:latin typeface="Arial" panose="020B0604020202020204" pitchFamily="34" charset="0"/>
              </a:rPr>
              <a:t> </a:t>
            </a:r>
            <a:r>
              <a:rPr lang="cs-CZ" sz="825" i="1" dirty="0" err="1">
                <a:latin typeface="Arial" panose="020B0604020202020204" pitchFamily="34" charset="0"/>
              </a:rPr>
              <a:t>Injuries</a:t>
            </a:r>
            <a:r>
              <a:rPr lang="cs-CZ" sz="825" i="1" dirty="0">
                <a:latin typeface="Arial" panose="020B0604020202020204" pitchFamily="34" charset="0"/>
              </a:rPr>
              <a:t> in Sports. </a:t>
            </a:r>
            <a:r>
              <a:rPr lang="cs-CZ" sz="825" i="1" dirty="0" err="1">
                <a:latin typeface="Arial" panose="020B0604020202020204" pitchFamily="34" charset="0"/>
              </a:rPr>
              <a:t>Thieme</a:t>
            </a:r>
            <a:r>
              <a:rPr lang="cs-CZ" sz="825" i="1" dirty="0">
                <a:latin typeface="Arial" panose="020B0604020202020204" pitchFamily="34" charset="0"/>
              </a:rPr>
              <a:t>: Stuttgart, 2013: pp. </a:t>
            </a:r>
            <a:r>
              <a:rPr lang="cs-CZ" sz="825" dirty="0">
                <a:latin typeface="Arial" panose="020B0604020202020204" pitchFamily="34" charset="0"/>
              </a:rPr>
              <a:t>135-167.</a:t>
            </a:r>
            <a:r>
              <a:rPr lang="en-US" sz="825" dirty="0">
                <a:latin typeface="Arial" panose="020B0604020202020204" pitchFamily="34" charset="0"/>
              </a:rPr>
              <a:t>]</a:t>
            </a:r>
            <a:r>
              <a:rPr lang="cs-CZ" sz="825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327987" y="848206"/>
            <a:ext cx="7670800" cy="59093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</a:rPr>
              <a:t>FUNKČNÍ POŠKOZENÍ SVALU (trvání s léčbou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&lt;</a:t>
            </a: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</a:rPr>
              <a:t> týden)</a:t>
            </a:r>
          </a:p>
          <a:p>
            <a:pPr algn="ctr" eaLnBrk="0" hangingPunct="0">
              <a:defRPr/>
            </a:pPr>
            <a:r>
              <a:rPr lang="cs-CZ" dirty="0">
                <a:latin typeface="Arial" panose="020B0604020202020204" pitchFamily="34" charset="0"/>
              </a:rPr>
              <a:t>bolestivý problém svalu bez zjevného makroskopického poškození vláken</a:t>
            </a:r>
          </a:p>
          <a:p>
            <a:pPr eaLnBrk="0" hangingPunct="0">
              <a:defRPr/>
            </a:pPr>
            <a:r>
              <a:rPr lang="cs-CZ" dirty="0">
                <a:latin typeface="Arial" panose="020B0604020202020204" pitchFamily="34" charset="0"/>
              </a:rPr>
              <a:t>(1a)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Omezené zvyšující se napětí podél svalu (ztuhnutí) </a:t>
            </a:r>
            <a:r>
              <a:rPr lang="cs-CZ" i="1" dirty="0">
                <a:solidFill>
                  <a:srgbClr val="0070C0"/>
                </a:solidFill>
                <a:latin typeface="Arial" panose="020B0604020202020204" pitchFamily="34" charset="0"/>
              </a:rPr>
              <a:t>po přetížení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- při změně tréninku, povrchu kurtu …</a:t>
            </a:r>
          </a:p>
          <a:p>
            <a:pPr eaLnBrk="0" hangingPunct="0">
              <a:defRPr/>
            </a:pPr>
            <a:r>
              <a:rPr lang="cs-CZ" cap="all" dirty="0">
                <a:solidFill>
                  <a:srgbClr val="7030A0"/>
                </a:solidFill>
                <a:latin typeface="Arial" panose="020B0604020202020204" pitchFamily="34" charset="0"/>
              </a:rPr>
              <a:t>SVALOVÁ Bolest při pohybu, </a:t>
            </a:r>
            <a:r>
              <a:rPr lang="cs-CZ" cap="all" dirty="0" err="1">
                <a:solidFill>
                  <a:srgbClr val="7030A0"/>
                </a:solidFill>
                <a:latin typeface="Arial" panose="020B0604020202020204" pitchFamily="34" charset="0"/>
              </a:rPr>
              <a:t>ZtuhLost</a:t>
            </a:r>
            <a:r>
              <a:rPr lang="cs-CZ" cap="all" dirty="0">
                <a:solidFill>
                  <a:srgbClr val="7030A0"/>
                </a:solidFill>
                <a:latin typeface="Arial" panose="020B0604020202020204" pitchFamily="34" charset="0"/>
              </a:rPr>
              <a:t> SVALU </a:t>
            </a:r>
          </a:p>
          <a:p>
            <a:pPr eaLnBrk="0" hangingPunct="0">
              <a:defRPr/>
            </a:pPr>
            <a:r>
              <a:rPr lang="cs-CZ" dirty="0">
                <a:latin typeface="Arial" panose="020B0604020202020204" pitchFamily="34" charset="0"/>
              </a:rPr>
              <a:t>(1b)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Více rozšířená bolestivost po svalu </a:t>
            </a:r>
            <a:r>
              <a:rPr lang="cs-CZ" i="1" dirty="0">
                <a:solidFill>
                  <a:srgbClr val="0070C0"/>
                </a:solidFill>
                <a:latin typeface="Arial" panose="020B0604020202020204" pitchFamily="34" charset="0"/>
              </a:rPr>
              <a:t>po nezvyklém brždění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pohybu s excentrickými kontrakcemi nebo </a:t>
            </a:r>
            <a:r>
              <a:rPr lang="cs-CZ" i="1" dirty="0">
                <a:solidFill>
                  <a:srgbClr val="0070C0"/>
                </a:solidFill>
                <a:latin typeface="Arial" panose="020B0604020202020204" pitchFamily="34" charset="0"/>
              </a:rPr>
              <a:t>po dlouhotrvajícím metabolickém přetížení</a:t>
            </a:r>
          </a:p>
          <a:p>
            <a:pPr eaLnBrk="0" hangingPunct="0">
              <a:defRPr/>
            </a:pPr>
            <a:r>
              <a:rPr lang="cs-CZ" cap="all" dirty="0">
                <a:solidFill>
                  <a:srgbClr val="7030A0"/>
                </a:solidFill>
                <a:latin typeface="Arial" panose="020B0604020202020204" pitchFamily="34" charset="0"/>
              </a:rPr>
              <a:t>SVALOVÁ </a:t>
            </a:r>
            <a:r>
              <a:rPr lang="cs-CZ" dirty="0">
                <a:solidFill>
                  <a:srgbClr val="7030A0"/>
                </a:solidFill>
                <a:latin typeface="Arial" panose="020B0604020202020204" pitchFamily="34" charset="0"/>
              </a:rPr>
              <a:t>BOLEST, ZTUHLOST A SLABOST I V KLIDU, </a:t>
            </a:r>
          </a:p>
          <a:p>
            <a:pPr eaLnBrk="0" hangingPunct="0">
              <a:defRPr/>
            </a:pPr>
            <a:r>
              <a:rPr lang="cs-CZ" dirty="0">
                <a:latin typeface="Arial" panose="020B0604020202020204" pitchFamily="34" charset="0"/>
              </a:rPr>
              <a:t>(2a)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Omezené zvyšující se napětí podél svalu </a:t>
            </a:r>
            <a:r>
              <a:rPr lang="cs-CZ" i="1" dirty="0">
                <a:solidFill>
                  <a:srgbClr val="0070C0"/>
                </a:solidFill>
                <a:latin typeface="Arial" panose="020B0604020202020204" pitchFamily="34" charset="0"/>
              </a:rPr>
              <a:t>v důsledku funkční nebo strukturální </a:t>
            </a:r>
            <a:r>
              <a:rPr lang="cs-CZ" i="1" dirty="0" err="1">
                <a:solidFill>
                  <a:srgbClr val="0070C0"/>
                </a:solidFill>
                <a:latin typeface="Arial" panose="020B0604020202020204" pitchFamily="34" charset="0"/>
              </a:rPr>
              <a:t>vertebrogenní</a:t>
            </a:r>
            <a:r>
              <a:rPr lang="cs-CZ" i="1" dirty="0">
                <a:solidFill>
                  <a:srgbClr val="0070C0"/>
                </a:solidFill>
                <a:latin typeface="Arial" panose="020B0604020202020204" pitchFamily="34" charset="0"/>
              </a:rPr>
              <a:t> poruchy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(lumbální, </a:t>
            </a:r>
            <a:r>
              <a:rPr lang="cs-CZ" dirty="0" err="1">
                <a:solidFill>
                  <a:srgbClr val="0070C0"/>
                </a:solidFill>
                <a:latin typeface="Arial" panose="020B0604020202020204" pitchFamily="34" charset="0"/>
              </a:rPr>
              <a:t>sakroiliakální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, …)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Arial" panose="020B0604020202020204" pitchFamily="34" charset="0"/>
              </a:rPr>
              <a:t>BOLESTIVÁ ZTUHLOST SVALU, TUPÁ AŽ BODAVÁ BOLEST </a:t>
            </a:r>
            <a:r>
              <a:rPr lang="cs-CZ" cap="all" dirty="0">
                <a:solidFill>
                  <a:srgbClr val="7030A0"/>
                </a:solidFill>
                <a:latin typeface="Arial" panose="020B0604020202020204" pitchFamily="34" charset="0"/>
              </a:rPr>
              <a:t>– zhoršující se se svalovou aktivitou</a:t>
            </a:r>
          </a:p>
          <a:p>
            <a:pPr eaLnBrk="0" hangingPunct="0">
              <a:defRPr/>
            </a:pPr>
            <a:r>
              <a:rPr lang="cs-CZ" dirty="0">
                <a:latin typeface="Arial" panose="020B0604020202020204" pitchFamily="34" charset="0"/>
              </a:rPr>
              <a:t>(2b)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Vřetenovitě omezená oblast zvýšeného svalového napětí </a:t>
            </a:r>
            <a:r>
              <a:rPr lang="cs-CZ" i="1" dirty="0">
                <a:solidFill>
                  <a:srgbClr val="0070C0"/>
                </a:solidFill>
                <a:latin typeface="Arial" panose="020B0604020202020204" pitchFamily="34" charset="0"/>
              </a:rPr>
              <a:t>v důsledku dysfunkce neuro-muskulárního řízení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(reciproční inhibice)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Arial" panose="020B0604020202020204" pitchFamily="34" charset="0"/>
              </a:rPr>
              <a:t>BOLESTIVOST </a:t>
            </a:r>
            <a:r>
              <a:rPr lang="cs-CZ" cap="all" dirty="0">
                <a:solidFill>
                  <a:srgbClr val="7030A0"/>
                </a:solidFill>
                <a:latin typeface="Arial" panose="020B0604020202020204" pitchFamily="34" charset="0"/>
              </a:rPr>
              <a:t>– zvyšující se s rostoucí svalovou ztuhlostí a napětím</a:t>
            </a:r>
          </a:p>
        </p:txBody>
      </p:sp>
      <p:pic>
        <p:nvPicPr>
          <p:cNvPr id="22531" name="Obrázek 3"/>
          <p:cNvPicPr>
            <a:picLocks noChangeAspect="1"/>
          </p:cNvPicPr>
          <p:nvPr/>
        </p:nvPicPr>
        <p:blipFill>
          <a:blip r:embed="rId2"/>
          <a:srcRect l="33464" t="37898" r="34091" b="3795"/>
          <a:stretch>
            <a:fillRect/>
          </a:stretch>
        </p:blipFill>
        <p:spPr bwMode="auto">
          <a:xfrm>
            <a:off x="9070283" y="4022038"/>
            <a:ext cx="1768411" cy="2710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2" name="Obrázek 4"/>
          <p:cNvPicPr>
            <a:picLocks noChangeAspect="1"/>
          </p:cNvPicPr>
          <p:nvPr/>
        </p:nvPicPr>
        <p:blipFill>
          <a:blip r:embed="rId3"/>
          <a:srcRect l="1180" t="37898" r="70573" b="3795"/>
          <a:stretch>
            <a:fillRect/>
          </a:stretch>
        </p:blipFill>
        <p:spPr bwMode="auto">
          <a:xfrm>
            <a:off x="9072527" y="862954"/>
            <a:ext cx="1764241" cy="31062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135CAAD-246C-4573-AAA8-4C3BC0424F59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2613668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Obrázek 3"/>
          <p:cNvPicPr>
            <a:picLocks noChangeAspect="1"/>
          </p:cNvPicPr>
          <p:nvPr/>
        </p:nvPicPr>
        <p:blipFill>
          <a:blip r:embed="rId2"/>
          <a:srcRect l="67908" t="38953" b="2585"/>
          <a:stretch>
            <a:fillRect/>
          </a:stretch>
        </p:blipFill>
        <p:spPr bwMode="auto">
          <a:xfrm>
            <a:off x="7965061" y="996539"/>
            <a:ext cx="3263739" cy="5078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963675" y="996540"/>
            <a:ext cx="6883400" cy="507831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</a:rPr>
              <a:t>STRUKTURÁLNÍ POŠKOZENÍ SVALU</a:t>
            </a:r>
          </a:p>
          <a:p>
            <a:pPr algn="ctr" eaLnBrk="0" hangingPunct="0">
              <a:defRPr/>
            </a:pPr>
            <a:r>
              <a:rPr lang="cs-CZ" dirty="0">
                <a:latin typeface="Arial" panose="020B0604020202020204" pitchFamily="34" charset="0"/>
              </a:rPr>
              <a:t>zjevné makroskopické poranění</a:t>
            </a:r>
          </a:p>
          <a:p>
            <a:pPr eaLnBrk="0" hangingPunct="0">
              <a:defRPr/>
            </a:pPr>
            <a:r>
              <a:rPr lang="cs-CZ" dirty="0">
                <a:latin typeface="Arial" panose="020B0604020202020204" pitchFamily="34" charset="0"/>
              </a:rPr>
              <a:t>(3a)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Akutní poranění svalu – </a:t>
            </a:r>
            <a:r>
              <a:rPr lang="cs-CZ" i="1" dirty="0">
                <a:solidFill>
                  <a:srgbClr val="0070C0"/>
                </a:solidFill>
                <a:latin typeface="Arial" panose="020B0604020202020204" pitchFamily="34" charset="0"/>
              </a:rPr>
              <a:t>malé natržení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maximálně v rozsahu svalového snopce (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</a:rPr>
              <a:t>&lt;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 5 mm; trvání s léčbou 10-14 dnů)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Arial" panose="020B0604020202020204" pitchFamily="34" charset="0"/>
              </a:rPr>
              <a:t>NÁHLÁ OSTRÁ BODAVÁ (JEHLOVÁ) BOLEST PO POCITU „PRASKNUTÍ (KŘUPNUTÍ)“ </a:t>
            </a:r>
          </a:p>
          <a:p>
            <a:pPr eaLnBrk="0" hangingPunct="0">
              <a:defRPr/>
            </a:pPr>
            <a:r>
              <a:rPr lang="cs-CZ" dirty="0">
                <a:latin typeface="Arial" panose="020B0604020202020204" pitchFamily="34" charset="0"/>
              </a:rPr>
              <a:t>(3b)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Akutní poranění – </a:t>
            </a:r>
            <a:r>
              <a:rPr lang="cs-CZ" i="1" dirty="0">
                <a:solidFill>
                  <a:srgbClr val="0070C0"/>
                </a:solidFill>
                <a:latin typeface="Arial" panose="020B0604020202020204" pitchFamily="34" charset="0"/>
              </a:rPr>
              <a:t>větší natržení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větší než snopec (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</a:rPr>
              <a:t>&gt; 5 mm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; trvání s léčbou ~6 týdnů)</a:t>
            </a:r>
          </a:p>
          <a:p>
            <a:pPr eaLnBrk="0" hangingPunct="0">
              <a:defRPr/>
            </a:pPr>
            <a:r>
              <a:rPr lang="cs-CZ" cap="all" dirty="0">
                <a:solidFill>
                  <a:srgbClr val="7030A0"/>
                </a:solidFill>
                <a:latin typeface="Arial" panose="020B0604020202020204" pitchFamily="34" charset="0"/>
              </a:rPr>
              <a:t>Ostrá bodavá bolest, často zřetelné natržení v okamžiku poranění – křupnutí s následnou neutuchající bolestí</a:t>
            </a:r>
          </a:p>
          <a:p>
            <a:pPr eaLnBrk="0" hangingPunct="0">
              <a:defRPr/>
            </a:pPr>
            <a:r>
              <a:rPr lang="cs-CZ" cap="all" dirty="0">
                <a:latin typeface="Arial" panose="020B0604020202020204" pitchFamily="34" charset="0"/>
              </a:rPr>
              <a:t>(4)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Akutní poranění – </a:t>
            </a:r>
            <a:r>
              <a:rPr lang="cs-CZ" i="1" dirty="0">
                <a:solidFill>
                  <a:srgbClr val="0070C0"/>
                </a:solidFill>
                <a:latin typeface="Arial" panose="020B0604020202020204" pitchFamily="34" charset="0"/>
              </a:rPr>
              <a:t>velké natržení až kompletní přetržení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 svalu s distrakcí jeho bříška a odtržením šlachy (trvání s léčbou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</a:rPr>
              <a:t>&gt;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 12 týdnů)</a:t>
            </a:r>
          </a:p>
          <a:p>
            <a:pPr eaLnBrk="0" hangingPunct="0">
              <a:defRPr/>
            </a:pPr>
            <a:r>
              <a:rPr lang="cs-CZ" cap="all" dirty="0">
                <a:solidFill>
                  <a:srgbClr val="7030A0"/>
                </a:solidFill>
                <a:latin typeface="Arial" panose="020B0604020202020204" pitchFamily="34" charset="0"/>
              </a:rPr>
              <a:t>Náhle vzniklá tupá bolest po výraznějším křupnutí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62983" y="382464"/>
            <a:ext cx="10066033" cy="527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</a:rPr>
              <a:t>Klasifikace akutního poškození svalů </a:t>
            </a:r>
            <a:r>
              <a:rPr lang="cs-CZ" sz="2000" dirty="0">
                <a:latin typeface="Arial" panose="020B0604020202020204" pitchFamily="34" charset="0"/>
              </a:rPr>
              <a:t>podle 2011 </a:t>
            </a:r>
            <a:r>
              <a:rPr lang="cs-CZ" sz="2000" dirty="0" err="1">
                <a:latin typeface="Arial" panose="020B0604020202020204" pitchFamily="34" charset="0"/>
              </a:rPr>
              <a:t>Munich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</a:rPr>
              <a:t>Consensus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</a:rPr>
              <a:t>Conference</a:t>
            </a:r>
            <a:r>
              <a:rPr lang="cs-CZ" sz="2000" dirty="0">
                <a:latin typeface="Arial" panose="020B0604020202020204" pitchFamily="34" charset="0"/>
              </a:rPr>
              <a:t> 3/3</a:t>
            </a:r>
          </a:p>
          <a:p>
            <a:pPr algn="ctr" eaLnBrk="0" hangingPunct="0">
              <a:defRPr/>
            </a:pPr>
            <a:r>
              <a:rPr lang="en-US" sz="825" dirty="0">
                <a:latin typeface="Arial" panose="020B0604020202020204" pitchFamily="34" charset="0"/>
              </a:rPr>
              <a:t>[</a:t>
            </a:r>
            <a:r>
              <a:rPr lang="cs-CZ" sz="825" dirty="0">
                <a:latin typeface="Arial" panose="020B0604020202020204" pitchFamily="34" charset="0"/>
              </a:rPr>
              <a:t>Müller-</a:t>
            </a:r>
            <a:r>
              <a:rPr lang="cs-CZ" sz="825" dirty="0" err="1">
                <a:latin typeface="Arial" panose="020B0604020202020204" pitchFamily="34" charset="0"/>
              </a:rPr>
              <a:t>Wohlfarth</a:t>
            </a:r>
            <a:r>
              <a:rPr lang="cs-CZ" sz="825" dirty="0">
                <a:latin typeface="Arial" panose="020B0604020202020204" pitchFamily="34" charset="0"/>
              </a:rPr>
              <a:t> HW. et al. Terminology, </a:t>
            </a:r>
            <a:r>
              <a:rPr lang="cs-CZ" sz="825" dirty="0" err="1">
                <a:latin typeface="Arial" panose="020B0604020202020204" pitchFamily="34" charset="0"/>
              </a:rPr>
              <a:t>classification</a:t>
            </a:r>
            <a:r>
              <a:rPr lang="cs-CZ" sz="825" dirty="0">
                <a:latin typeface="Arial" panose="020B0604020202020204" pitchFamily="34" charset="0"/>
              </a:rPr>
              <a:t>, </a:t>
            </a:r>
            <a:r>
              <a:rPr lang="cs-CZ" sz="825" dirty="0" err="1">
                <a:latin typeface="Arial" panose="020B0604020202020204" pitchFamily="34" charset="0"/>
              </a:rPr>
              <a:t>patient</a:t>
            </a:r>
            <a:r>
              <a:rPr lang="cs-CZ" sz="825" dirty="0">
                <a:latin typeface="Arial" panose="020B0604020202020204" pitchFamily="34" charset="0"/>
              </a:rPr>
              <a:t> </a:t>
            </a:r>
            <a:r>
              <a:rPr lang="cs-CZ" sz="825" dirty="0" err="1">
                <a:latin typeface="Arial" panose="020B0604020202020204" pitchFamily="34" charset="0"/>
              </a:rPr>
              <a:t>history</a:t>
            </a:r>
            <a:r>
              <a:rPr lang="cs-CZ" sz="825" dirty="0">
                <a:latin typeface="Arial" panose="020B0604020202020204" pitchFamily="34" charset="0"/>
              </a:rPr>
              <a:t>, and </a:t>
            </a:r>
            <a:r>
              <a:rPr lang="cs-CZ" sz="825" dirty="0" err="1">
                <a:latin typeface="Arial" panose="020B0604020202020204" pitchFamily="34" charset="0"/>
              </a:rPr>
              <a:t>clinical</a:t>
            </a:r>
            <a:r>
              <a:rPr lang="cs-CZ" sz="825" dirty="0">
                <a:latin typeface="Arial" panose="020B0604020202020204" pitchFamily="34" charset="0"/>
              </a:rPr>
              <a:t> </a:t>
            </a:r>
            <a:r>
              <a:rPr lang="cs-CZ" sz="825" dirty="0" err="1">
                <a:latin typeface="Arial" panose="020B0604020202020204" pitchFamily="34" charset="0"/>
              </a:rPr>
              <a:t>examination</a:t>
            </a:r>
            <a:r>
              <a:rPr lang="cs-CZ" sz="825" dirty="0">
                <a:latin typeface="Arial" panose="020B0604020202020204" pitchFamily="34" charset="0"/>
              </a:rPr>
              <a:t>. In: Müller-</a:t>
            </a:r>
            <a:r>
              <a:rPr lang="cs-CZ" sz="825" dirty="0" err="1">
                <a:latin typeface="Arial" panose="020B0604020202020204" pitchFamily="34" charset="0"/>
              </a:rPr>
              <a:t>Wohlfarth</a:t>
            </a:r>
            <a:r>
              <a:rPr lang="cs-CZ" sz="825" dirty="0">
                <a:latin typeface="Arial" panose="020B0604020202020204" pitchFamily="34" charset="0"/>
              </a:rPr>
              <a:t> HW. et al. (</a:t>
            </a:r>
            <a:r>
              <a:rPr lang="cs-CZ" sz="825" dirty="0" err="1">
                <a:latin typeface="Arial" panose="020B0604020202020204" pitchFamily="34" charset="0"/>
              </a:rPr>
              <a:t>eds</a:t>
            </a:r>
            <a:r>
              <a:rPr lang="cs-CZ" sz="825" dirty="0">
                <a:latin typeface="Arial" panose="020B0604020202020204" pitchFamily="34" charset="0"/>
              </a:rPr>
              <a:t>.). </a:t>
            </a:r>
            <a:r>
              <a:rPr lang="cs-CZ" sz="825" i="1" dirty="0" err="1">
                <a:latin typeface="Arial" panose="020B0604020202020204" pitchFamily="34" charset="0"/>
              </a:rPr>
              <a:t>Muscle</a:t>
            </a:r>
            <a:r>
              <a:rPr lang="cs-CZ" sz="825" i="1" dirty="0">
                <a:latin typeface="Arial" panose="020B0604020202020204" pitchFamily="34" charset="0"/>
              </a:rPr>
              <a:t> </a:t>
            </a:r>
            <a:r>
              <a:rPr lang="cs-CZ" sz="825" i="1" dirty="0" err="1">
                <a:latin typeface="Arial" panose="020B0604020202020204" pitchFamily="34" charset="0"/>
              </a:rPr>
              <a:t>Injuries</a:t>
            </a:r>
            <a:r>
              <a:rPr lang="cs-CZ" sz="825" i="1" dirty="0">
                <a:latin typeface="Arial" panose="020B0604020202020204" pitchFamily="34" charset="0"/>
              </a:rPr>
              <a:t> in Sports. </a:t>
            </a:r>
            <a:r>
              <a:rPr lang="cs-CZ" sz="825" i="1" dirty="0" err="1">
                <a:latin typeface="Arial" panose="020B0604020202020204" pitchFamily="34" charset="0"/>
              </a:rPr>
              <a:t>Thieme</a:t>
            </a:r>
            <a:r>
              <a:rPr lang="cs-CZ" sz="825" i="1" dirty="0">
                <a:latin typeface="Arial" panose="020B0604020202020204" pitchFamily="34" charset="0"/>
              </a:rPr>
              <a:t>: Stuttgart, 2013: pp. </a:t>
            </a:r>
            <a:r>
              <a:rPr lang="cs-CZ" sz="825" dirty="0">
                <a:latin typeface="Arial" panose="020B0604020202020204" pitchFamily="34" charset="0"/>
              </a:rPr>
              <a:t>135-167.</a:t>
            </a:r>
            <a:r>
              <a:rPr lang="en-US" sz="825" dirty="0">
                <a:latin typeface="Arial" panose="020B0604020202020204" pitchFamily="34" charset="0"/>
              </a:rPr>
              <a:t>]</a:t>
            </a:r>
            <a:r>
              <a:rPr lang="cs-CZ" sz="825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3870103-3C58-4E17-9EAC-85B02B898E38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2872965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4E1E5545-7ECB-43C4-8B5C-E1425A4D9D3C}"/>
              </a:ext>
            </a:extLst>
          </p:cNvPr>
          <p:cNvGraphicFramePr>
            <a:graphicFrameLocks noGrp="1"/>
          </p:cNvGraphicFramePr>
          <p:nvPr/>
        </p:nvGraphicFramePr>
        <p:xfrm>
          <a:off x="984090" y="1728603"/>
          <a:ext cx="8121598" cy="3931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0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082">
                <a:tc gridSpan="2"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1"/>
                          </a:solidFill>
                        </a:rPr>
                        <a:t>Možné komplikace po zlomeninách růstových chrupavek u dětí</a:t>
                      </a:r>
                    </a:p>
                    <a:p>
                      <a:pPr algn="ctr"/>
                      <a:r>
                        <a:rPr lang="cs-CZ" sz="1200" b="0" dirty="0" err="1">
                          <a:solidFill>
                            <a:schemeClr val="tx1"/>
                          </a:solidFill>
                        </a:rPr>
                        <a:t>Maffulli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 N, </a:t>
                      </a:r>
                      <a:r>
                        <a:rPr lang="cs-CZ" sz="1200" b="0" dirty="0" err="1">
                          <a:solidFill>
                            <a:schemeClr val="tx1"/>
                          </a:solidFill>
                        </a:rPr>
                        <a:t>Caine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 D. </a:t>
                      </a:r>
                      <a:r>
                        <a:rPr lang="cs-CZ" sz="1200" b="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b="0" dirty="0" err="1">
                          <a:solidFill>
                            <a:schemeClr val="tx1"/>
                          </a:solidFill>
                        </a:rPr>
                        <a:t>younger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b="0" dirty="0" err="1">
                          <a:solidFill>
                            <a:schemeClr val="tx1"/>
                          </a:solidFill>
                        </a:rPr>
                        <a:t>athlete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. In: </a:t>
                      </a:r>
                      <a:r>
                        <a:rPr lang="cs-CZ" sz="1200" b="0" dirty="0" err="1">
                          <a:solidFill>
                            <a:schemeClr val="tx1"/>
                          </a:solidFill>
                        </a:rPr>
                        <a:t>Clinical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b="0" dirty="0" err="1">
                          <a:solidFill>
                            <a:schemeClr val="tx1"/>
                          </a:solidFill>
                        </a:rPr>
                        <a:t>Sports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b="0" dirty="0" err="1">
                          <a:solidFill>
                            <a:schemeClr val="tx1"/>
                          </a:solidFill>
                        </a:rPr>
                        <a:t>Medicine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 (Brukner P,</a:t>
                      </a:r>
                      <a:r>
                        <a:rPr lang="cs-CZ" sz="12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200" b="0" baseline="0" dirty="0" err="1">
                          <a:solidFill>
                            <a:schemeClr val="tx1"/>
                          </a:solidFill>
                        </a:rPr>
                        <a:t>ed</a:t>
                      </a:r>
                      <a:r>
                        <a:rPr lang="cs-CZ" sz="1200" b="0" baseline="0" dirty="0">
                          <a:solidFill>
                            <a:schemeClr val="tx1"/>
                          </a:solidFill>
                        </a:rPr>
                        <a:t>.), 2012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</a:rPr>
                        <a:t>: 888-909.</a:t>
                      </a:r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88">
                <a:tc>
                  <a:txBody>
                    <a:bodyPr/>
                    <a:lstStyle/>
                    <a:p>
                      <a:r>
                        <a:rPr lang="cs-CZ" sz="2000" dirty="0"/>
                        <a:t>Místo fraktury</a:t>
                      </a:r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Potenciální komplikace</a:t>
                      </a:r>
                    </a:p>
                  </a:txBody>
                  <a:tcPr marL="91437" marR="91437" marT="45714" marB="4571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88">
                <a:tc>
                  <a:txBody>
                    <a:bodyPr/>
                    <a:lstStyle/>
                    <a:p>
                      <a:r>
                        <a:rPr lang="cs-CZ" sz="2000" dirty="0"/>
                        <a:t>Distální </a:t>
                      </a:r>
                      <a:r>
                        <a:rPr lang="cs-CZ" sz="2000" dirty="0" err="1"/>
                        <a:t>radius</a:t>
                      </a:r>
                      <a:endParaRPr lang="cs-CZ" sz="200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Nerozpoznané, porucha růstu</a:t>
                      </a:r>
                    </a:p>
                  </a:txBody>
                  <a:tcPr marL="91437" marR="91437" marT="45714" marB="4571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Loket - </a:t>
                      </a:r>
                    </a:p>
                    <a:p>
                      <a:r>
                        <a:rPr lang="cs-CZ" sz="2000" dirty="0" err="1"/>
                        <a:t>suprakondylárně</a:t>
                      </a:r>
                      <a:endParaRPr lang="cs-CZ" sz="200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 err="1"/>
                        <a:t>Dyskomfort</a:t>
                      </a:r>
                      <a:r>
                        <a:rPr lang="cs-CZ" sz="2000" dirty="0"/>
                        <a:t> </a:t>
                      </a:r>
                      <a:r>
                        <a:rPr lang="cs-CZ" sz="2000" dirty="0" err="1"/>
                        <a:t>arteria</a:t>
                      </a:r>
                      <a:r>
                        <a:rPr lang="cs-CZ" sz="2000" dirty="0"/>
                        <a:t> </a:t>
                      </a:r>
                      <a:r>
                        <a:rPr lang="cs-CZ" sz="2000" dirty="0" err="1"/>
                        <a:t>brachialis</a:t>
                      </a:r>
                      <a:r>
                        <a:rPr lang="cs-CZ" sz="2000" dirty="0"/>
                        <a:t> a </a:t>
                      </a:r>
                      <a:r>
                        <a:rPr lang="cs-CZ" sz="2000" dirty="0" err="1"/>
                        <a:t>nervus</a:t>
                      </a:r>
                      <a:r>
                        <a:rPr lang="cs-CZ" sz="2000" dirty="0"/>
                        <a:t> </a:t>
                      </a:r>
                      <a:r>
                        <a:rPr lang="cs-CZ" sz="2000" dirty="0" err="1"/>
                        <a:t>medianus</a:t>
                      </a:r>
                      <a:r>
                        <a:rPr lang="cs-CZ" sz="2000" dirty="0"/>
                        <a:t>, </a:t>
                      </a:r>
                    </a:p>
                    <a:p>
                      <a:r>
                        <a:rPr lang="cs-CZ" sz="2000" dirty="0"/>
                        <a:t>chybné postavení kosti</a:t>
                      </a:r>
                    </a:p>
                  </a:txBody>
                  <a:tcPr marL="91437" marR="91437" marT="45714" marB="4571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88">
                <a:tc>
                  <a:txBody>
                    <a:bodyPr/>
                    <a:lstStyle/>
                    <a:p>
                      <a:r>
                        <a:rPr lang="cs-CZ" sz="2000" dirty="0"/>
                        <a:t>Distální fibula</a:t>
                      </a:r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Porucha růstu po 18 měsících</a:t>
                      </a:r>
                    </a:p>
                  </a:txBody>
                  <a:tcPr marL="91437" marR="91437" marT="45714" marB="4571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39">
                <a:tc>
                  <a:txBody>
                    <a:bodyPr/>
                    <a:lstStyle/>
                    <a:p>
                      <a:r>
                        <a:rPr lang="cs-CZ" sz="2000" dirty="0"/>
                        <a:t>Distální </a:t>
                      </a:r>
                      <a:r>
                        <a:rPr lang="cs-CZ" sz="2000" dirty="0" err="1"/>
                        <a:t>tibie</a:t>
                      </a:r>
                      <a:endParaRPr lang="cs-CZ" sz="200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Předčasné uzavření ploténky může vést</a:t>
                      </a:r>
                      <a:r>
                        <a:rPr lang="cs-CZ" sz="2000" baseline="0" dirty="0"/>
                        <a:t> k zakřivení a zkrácení dolní končetiny</a:t>
                      </a:r>
                      <a:endParaRPr lang="cs-CZ" sz="2000" dirty="0"/>
                    </a:p>
                  </a:txBody>
                  <a:tcPr marL="91437" marR="91437" marT="45714" marB="4571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39">
                <a:tc>
                  <a:txBody>
                    <a:bodyPr/>
                    <a:lstStyle/>
                    <a:p>
                      <a:r>
                        <a:rPr lang="cs-CZ" sz="2000" dirty="0"/>
                        <a:t>Distální femur</a:t>
                      </a:r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Častější incidence poruch růstu než u jiných zlomenin (zvl. typ </a:t>
                      </a:r>
                      <a:r>
                        <a:rPr lang="cs-CZ" sz="2000" dirty="0" err="1"/>
                        <a:t>Salter-Harris</a:t>
                      </a:r>
                      <a:r>
                        <a:rPr lang="cs-CZ" sz="2000" dirty="0"/>
                        <a:t> I a II)</a:t>
                      </a:r>
                    </a:p>
                  </a:txBody>
                  <a:tcPr marL="91437" marR="91437" marT="45714" marB="4571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243" name="Obrázek 2">
            <a:extLst>
              <a:ext uri="{FF2B5EF4-FFF2-40B4-BE49-F238E27FC236}">
                <a16:creationId xmlns:a16="http://schemas.microsoft.com/office/drawing/2014/main" id="{EA38A45A-4013-446A-B88F-FB9A0ED8D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919" y="2650941"/>
            <a:ext cx="2385555" cy="30094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44" name="TextovéPole 3">
            <a:extLst>
              <a:ext uri="{FF2B5EF4-FFF2-40B4-BE49-F238E27FC236}">
                <a16:creationId xmlns:a16="http://schemas.microsoft.com/office/drawing/2014/main" id="{7D4B97B2-586D-469A-8D9A-A167BB9CA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7920" y="1728603"/>
            <a:ext cx="23050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Klasifikace zlomenin růstových chrupavek podle </a:t>
            </a:r>
            <a:r>
              <a:rPr lang="cs-CZ" altLang="cs-CZ" sz="1800" dirty="0" err="1"/>
              <a:t>Salter</a:t>
            </a:r>
            <a:r>
              <a:rPr lang="cs-CZ" altLang="cs-CZ" sz="1800" dirty="0"/>
              <a:t> </a:t>
            </a:r>
            <a:r>
              <a:rPr lang="en-US" altLang="cs-CZ" sz="1800" dirty="0"/>
              <a:t>&amp;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Harris</a:t>
            </a:r>
            <a:endParaRPr lang="cs-CZ" alt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DD35ED9-FE98-48B7-BF84-BC9582AC7CE0}"/>
              </a:ext>
            </a:extLst>
          </p:cNvPr>
          <p:cNvSpPr txBox="1"/>
          <p:nvPr/>
        </p:nvSpPr>
        <p:spPr>
          <a:xfrm>
            <a:off x="1126410" y="1050604"/>
            <a:ext cx="10261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</a:rPr>
              <a:t>Specifické zlomeniny kostí u dětí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E9EF414-DE23-498A-AB58-0DA54ED8B1ED}"/>
              </a:ext>
            </a:extLst>
          </p:cNvPr>
          <p:cNvSpPr/>
          <p:nvPr/>
        </p:nvSpPr>
        <p:spPr>
          <a:xfrm>
            <a:off x="1126410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ROZDĚLENÍ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071EADF-48F7-4357-9150-83FEBDF5A025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1603185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0083909-901E-465C-92F5-0C238ECD1C6D}"/>
              </a:ext>
            </a:extLst>
          </p:cNvPr>
          <p:cNvSpPr txBox="1"/>
          <p:nvPr/>
        </p:nvSpPr>
        <p:spPr>
          <a:xfrm>
            <a:off x="1907822" y="1243786"/>
            <a:ext cx="8376356" cy="249299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sz="3200" b="1" dirty="0">
              <a:solidFill>
                <a:schemeClr val="accent6">
                  <a:lumMod val="50000"/>
                </a:schemeClr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  <a:p>
            <a:pPr algn="ctr"/>
            <a:r>
              <a:rPr lang="cs-CZ" sz="32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PŘÍLOHY</a:t>
            </a:r>
          </a:p>
          <a:p>
            <a:pPr algn="ctr"/>
            <a:endParaRPr lang="cs-CZ" sz="3200" b="1" dirty="0">
              <a:solidFill>
                <a:schemeClr val="accent6">
                  <a:lumMod val="50000"/>
                </a:schemeClr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  <a:p>
            <a:pPr algn="ctr"/>
            <a:r>
              <a:rPr 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PREVENCE POŠKOZENÍ ZDRAVÍ VE SPORTU</a:t>
            </a:r>
          </a:p>
          <a:p>
            <a:pPr algn="ctr"/>
            <a:endParaRPr lang="cs-CZ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Hluboký stabilizační systém trupu a jeho posilování</a:t>
            </a:r>
          </a:p>
        </p:txBody>
      </p:sp>
    </p:spTree>
    <p:extLst>
      <p:ext uri="{BB962C8B-B14F-4D97-AF65-F5344CB8AC3E}">
        <p14:creationId xmlns:p14="http://schemas.microsoft.com/office/powerpoint/2010/main" val="3579509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538904"/>
            <a:ext cx="3474949" cy="62769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Obrázek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" r="40784" b="4295"/>
          <a:stretch/>
        </p:blipFill>
        <p:spPr bwMode="auto">
          <a:xfrm>
            <a:off x="2285070" y="1662162"/>
            <a:ext cx="2520280" cy="50274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ovéPole 1"/>
          <p:cNvSpPr txBox="1">
            <a:spLocks noChangeArrowheads="1"/>
          </p:cNvSpPr>
          <p:nvPr/>
        </p:nvSpPr>
        <p:spPr bwMode="auto">
          <a:xfrm>
            <a:off x="2445423" y="900738"/>
            <a:ext cx="4584839" cy="66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STABILIZAČNÍ SYSTÉM PÁTEŘE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800" dirty="0">
                <a:latin typeface="Calibri" panose="020F0502020204030204" pitchFamily="34" charset="0"/>
              </a:rPr>
              <a:t>(Šafářová M, Kolář P. Posturální stabilizace a sportovní zátěž. In: Fyziologie a klinické aspekty pohybové aktivity. Máček M, Radvanský J (</a:t>
            </a:r>
            <a:r>
              <a:rPr lang="cs-CZ" altLang="cs-CZ" sz="800" dirty="0" err="1">
                <a:latin typeface="Calibri" panose="020F0502020204030204" pitchFamily="34" charset="0"/>
              </a:rPr>
              <a:t>eds</a:t>
            </a:r>
            <a:r>
              <a:rPr lang="cs-CZ" altLang="cs-CZ" sz="800" dirty="0">
                <a:latin typeface="Calibri" panose="020F0502020204030204" pitchFamily="34" charset="0"/>
              </a:rPr>
              <a:t>.). Praha: </a:t>
            </a:r>
            <a:r>
              <a:rPr lang="cs-CZ" altLang="cs-CZ" sz="800" dirty="0" err="1">
                <a:latin typeface="Calibri" panose="020F0502020204030204" pitchFamily="34" charset="0"/>
              </a:rPr>
              <a:t>Galén</a:t>
            </a:r>
            <a:r>
              <a:rPr lang="cs-CZ" altLang="cs-CZ" sz="800" dirty="0">
                <a:latin typeface="Calibri" panose="020F0502020204030204" pitchFamily="34" charset="0"/>
              </a:rPr>
              <a:t>. 2011: 177-188)</a:t>
            </a:r>
          </a:p>
        </p:txBody>
      </p:sp>
      <p:sp>
        <p:nvSpPr>
          <p:cNvPr id="25605" name="Obdélník 2"/>
          <p:cNvSpPr>
            <a:spLocks noChangeArrowheads="1"/>
          </p:cNvSpPr>
          <p:nvPr/>
        </p:nvSpPr>
        <p:spPr bwMode="auto">
          <a:xfrm>
            <a:off x="4869675" y="5058386"/>
            <a:ext cx="2160587" cy="1631216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stabilizace páteře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5606" name="Obdélník 5"/>
          <p:cNvSpPr>
            <a:spLocks noChangeArrowheads="1"/>
          </p:cNvSpPr>
          <p:nvPr/>
        </p:nvSpPr>
        <p:spPr bwMode="auto">
          <a:xfrm>
            <a:off x="4879200" y="1654307"/>
            <a:ext cx="2151062" cy="255454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</a:rPr>
              <a:t>Svaly páteře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9999"/>
                </a:solidFill>
                <a:latin typeface="Calibri" panose="020F0502020204030204" pitchFamily="34" charset="0"/>
              </a:rPr>
              <a:t>hluboké extenzory a flexory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</a:rPr>
              <a:t>Svaly hrudníku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</a:rPr>
              <a:t>a břicha </a:t>
            </a:r>
            <a:r>
              <a:rPr lang="cs-CZ" altLang="cs-CZ" sz="2000" dirty="0">
                <a:solidFill>
                  <a:srgbClr val="FF9999"/>
                </a:solidFill>
                <a:latin typeface="Calibri" panose="020F0502020204030204" pitchFamily="34" charset="0"/>
              </a:rPr>
              <a:t>(dýchací svaly)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FF9999"/>
              </a:solidFill>
              <a:latin typeface="Calibri" panose="020F0502020204030204" pitchFamily="34" charset="0"/>
            </a:endParaRPr>
          </a:p>
        </p:txBody>
      </p:sp>
      <p:sp>
        <p:nvSpPr>
          <p:cNvPr id="25607" name="Šipka dolů 26"/>
          <p:cNvSpPr>
            <a:spLocks noChangeArrowheads="1"/>
          </p:cNvSpPr>
          <p:nvPr/>
        </p:nvSpPr>
        <p:spPr bwMode="auto">
          <a:xfrm>
            <a:off x="5684856" y="4208852"/>
            <a:ext cx="539750" cy="827720"/>
          </a:xfrm>
          <a:prstGeom prst="downArrow">
            <a:avLst>
              <a:gd name="adj1" fmla="val 50000"/>
              <a:gd name="adj2" fmla="val 49991"/>
            </a:avLst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/>
          </a:p>
        </p:txBody>
      </p:sp>
      <p:sp>
        <p:nvSpPr>
          <p:cNvPr id="25608" name="TextovéPole 22"/>
          <p:cNvSpPr txBox="1">
            <a:spLocks noChangeArrowheads="1"/>
          </p:cNvSpPr>
          <p:nvPr/>
        </p:nvSpPr>
        <p:spPr bwMode="auto">
          <a:xfrm>
            <a:off x="3004666" y="6441952"/>
            <a:ext cx="1081088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/>
              <a:t>(Med M., 2006)</a:t>
            </a:r>
          </a:p>
        </p:txBody>
      </p:sp>
      <p:sp>
        <p:nvSpPr>
          <p:cNvPr id="25609" name="TextovéPole 27"/>
          <p:cNvSpPr txBox="1">
            <a:spLocks noChangeArrowheads="1"/>
          </p:cNvSpPr>
          <p:nvPr/>
        </p:nvSpPr>
        <p:spPr bwMode="auto">
          <a:xfrm>
            <a:off x="8400257" y="6558974"/>
            <a:ext cx="1081087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/>
              <a:t>(Med M., 2006)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33C3775-2E43-43D6-809C-0558CBD436A6}"/>
              </a:ext>
            </a:extLst>
          </p:cNvPr>
          <p:cNvSpPr/>
          <p:nvPr/>
        </p:nvSpPr>
        <p:spPr>
          <a:xfrm>
            <a:off x="925689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prevence a 1. pomoc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C7FCBDE-CAD9-46F3-86AC-1C951C28A68C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4210431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4" y="2784475"/>
            <a:ext cx="5659437" cy="3957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ovéPole 1"/>
          <p:cNvSpPr txBox="1">
            <a:spLocks noChangeArrowheads="1"/>
          </p:cNvSpPr>
          <p:nvPr/>
        </p:nvSpPr>
        <p:spPr bwMode="auto">
          <a:xfrm>
            <a:off x="1848644" y="730895"/>
            <a:ext cx="863917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cap="all" dirty="0">
                <a:solidFill>
                  <a:srgbClr val="0070C0"/>
                </a:solidFill>
                <a:latin typeface="Calibri" panose="020F0502020204030204" pitchFamily="34" charset="0"/>
              </a:rPr>
              <a:t>Hluboký 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STABILIZAČNÍ SYSTÉM PÁTEŘE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900" dirty="0">
                <a:latin typeface="Calibri" panose="020F0502020204030204" pitchFamily="34" charset="0"/>
              </a:rPr>
              <a:t>(Šafářová M, Kolář P. Posturální stabilizace a sportovní zátěž. In: Fyziologie a klinické aspekty pohybové aktivity. Máček M, Radvanský J (</a:t>
            </a:r>
            <a:r>
              <a:rPr lang="cs-CZ" altLang="cs-CZ" sz="900" dirty="0" err="1">
                <a:latin typeface="Calibri" panose="020F0502020204030204" pitchFamily="34" charset="0"/>
              </a:rPr>
              <a:t>eds</a:t>
            </a:r>
            <a:r>
              <a:rPr lang="cs-CZ" altLang="cs-CZ" sz="900" dirty="0">
                <a:latin typeface="Calibri" panose="020F0502020204030204" pitchFamily="34" charset="0"/>
              </a:rPr>
              <a:t>.). Praha: </a:t>
            </a:r>
            <a:r>
              <a:rPr lang="cs-CZ" altLang="cs-CZ" sz="900" dirty="0" err="1">
                <a:latin typeface="Calibri" panose="020F0502020204030204" pitchFamily="34" charset="0"/>
              </a:rPr>
              <a:t>Galén</a:t>
            </a:r>
            <a:r>
              <a:rPr lang="cs-CZ" altLang="cs-CZ" sz="900" dirty="0">
                <a:latin typeface="Calibri" panose="020F0502020204030204" pitchFamily="34" charset="0"/>
              </a:rPr>
              <a:t>. 2011: 177-188)</a:t>
            </a:r>
          </a:p>
        </p:txBody>
      </p:sp>
      <p:sp>
        <p:nvSpPr>
          <p:cNvPr id="26628" name="Obdélník 5"/>
          <p:cNvSpPr>
            <a:spLocks noChangeArrowheads="1"/>
          </p:cNvSpPr>
          <p:nvPr/>
        </p:nvSpPr>
        <p:spPr bwMode="auto">
          <a:xfrm>
            <a:off x="1992312" y="1331507"/>
            <a:ext cx="3455988" cy="7080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Hluboké svaly zad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extenzory, flexory, rotátory</a:t>
            </a:r>
          </a:p>
        </p:txBody>
      </p:sp>
      <p:sp>
        <p:nvSpPr>
          <p:cNvPr id="26629" name="Obdélník 2"/>
          <p:cNvSpPr>
            <a:spLocks noChangeArrowheads="1"/>
          </p:cNvSpPr>
          <p:nvPr/>
        </p:nvSpPr>
        <p:spPr bwMode="auto">
          <a:xfrm>
            <a:off x="6600825" y="1396502"/>
            <a:ext cx="3382963" cy="5238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0070C0"/>
                </a:solidFill>
                <a:latin typeface="Calibri" panose="020F0502020204030204" pitchFamily="34" charset="0"/>
              </a:rPr>
              <a:t>stabilizace páteře</a:t>
            </a:r>
          </a:p>
        </p:txBody>
      </p:sp>
      <p:cxnSp>
        <p:nvCxnSpPr>
          <p:cNvPr id="26630" name="Přímá spojnice se šipkou 8"/>
          <p:cNvCxnSpPr>
            <a:cxnSpLocks noChangeShapeType="1"/>
          </p:cNvCxnSpPr>
          <p:nvPr/>
        </p:nvCxnSpPr>
        <p:spPr bwMode="auto">
          <a:xfrm>
            <a:off x="5448300" y="1685519"/>
            <a:ext cx="1152525" cy="0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ovéPole 7"/>
          <p:cNvSpPr txBox="1"/>
          <p:nvPr/>
        </p:nvSpPr>
        <p:spPr>
          <a:xfrm>
            <a:off x="1992312" y="2072323"/>
            <a:ext cx="3128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000" dirty="0">
                <a:latin typeface="Calibri" panose="020F0502020204030204" pitchFamily="34" charset="0"/>
              </a:rPr>
              <a:t>povrchová vrstva</a:t>
            </a:r>
          </a:p>
          <a:p>
            <a:pPr algn="ctr" eaLnBrk="1" hangingPunct="1">
              <a:defRPr/>
            </a:pPr>
            <a:r>
              <a:rPr lang="cs-CZ" sz="2000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SPINO - TRANSVERZÁLNÍ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993409" y="2074456"/>
            <a:ext cx="20891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dirty="0">
                <a:latin typeface="Calibri" panose="020F0502020204030204" pitchFamily="34" charset="0"/>
              </a:rPr>
              <a:t>střední vrstva</a:t>
            </a:r>
          </a:p>
          <a:p>
            <a:pPr algn="ctr" eaLnBrk="1" hangingPunct="1">
              <a:defRPr/>
            </a:pPr>
            <a:r>
              <a:rPr lang="cs-CZ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SPINO - SPINÁLNÍ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112209" y="2072323"/>
            <a:ext cx="2971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000" dirty="0">
                <a:latin typeface="Calibri" panose="020F0502020204030204" pitchFamily="34" charset="0"/>
              </a:rPr>
              <a:t>hluboká vrstva</a:t>
            </a:r>
          </a:p>
          <a:p>
            <a:pPr algn="ctr" eaLnBrk="1" hangingPunct="1">
              <a:defRPr/>
            </a:pPr>
            <a:r>
              <a:rPr lang="cs-CZ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TRANSVERZO - SPINÁLNÍ</a:t>
            </a:r>
          </a:p>
        </p:txBody>
      </p:sp>
      <p:sp>
        <p:nvSpPr>
          <p:cNvPr id="26634" name="TextovéPole 10"/>
          <p:cNvSpPr txBox="1">
            <a:spLocks noChangeArrowheads="1"/>
          </p:cNvSpPr>
          <p:nvPr/>
        </p:nvSpPr>
        <p:spPr bwMode="auto">
          <a:xfrm>
            <a:off x="6492354" y="6455370"/>
            <a:ext cx="1079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/>
              <a:t>(Med M, 2006)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D403ED1-F139-45CC-993F-392B12A786A0}"/>
              </a:ext>
            </a:extLst>
          </p:cNvPr>
          <p:cNvSpPr/>
          <p:nvPr/>
        </p:nvSpPr>
        <p:spPr>
          <a:xfrm>
            <a:off x="925688" y="249525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prevence a 1. pomoc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6E2B78E-BE9E-4B8A-8824-59ED770A84DC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859684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ovéPole 2"/>
          <p:cNvSpPr txBox="1">
            <a:spLocks noChangeArrowheads="1"/>
          </p:cNvSpPr>
          <p:nvPr/>
        </p:nvSpPr>
        <p:spPr bwMode="auto">
          <a:xfrm>
            <a:off x="3158166" y="985730"/>
            <a:ext cx="5796644" cy="954107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Videa: POSILOVACÍ CVIČENÍ TRUPU </a:t>
            </a:r>
            <a:r>
              <a:rPr lang="cs-CZ" altLang="cs-CZ" sz="1200" dirty="0">
                <a:latin typeface="Calibri" panose="020F0502020204030204" pitchFamily="34" charset="0"/>
              </a:rPr>
              <a:t>(FIT KONTO)</a:t>
            </a:r>
          </a:p>
          <a:p>
            <a:pPr marL="285750" indent="-285750">
              <a:spcBef>
                <a:spcPct val="0"/>
              </a:spcBef>
            </a:pPr>
            <a:r>
              <a:rPr lang="cs-CZ" altLang="cs-CZ" sz="1800" dirty="0">
                <a:solidFill>
                  <a:srgbClr val="0070C0"/>
                </a:solidFill>
                <a:latin typeface="Calibri" panose="020F0502020204030204" pitchFamily="34" charset="0"/>
                <a:hlinkClick r:id="rId3"/>
              </a:rPr>
              <a:t>Balanční a posilovací cvičení trupu - břicha</a:t>
            </a:r>
            <a:endParaRPr lang="cs-CZ" altLang="cs-CZ" sz="1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cs-CZ" altLang="cs-CZ" sz="1800" dirty="0">
                <a:solidFill>
                  <a:srgbClr val="0070C0"/>
                </a:solidFill>
                <a:latin typeface="Calibri" panose="020F0502020204030204" pitchFamily="34" charset="0"/>
                <a:hlinkClick r:id="rId4"/>
              </a:rPr>
              <a:t>Balanční a posilování cvičení trupu - vzpřimovače páteře</a:t>
            </a:r>
            <a:endParaRPr lang="cs-CZ" altLang="cs-CZ" sz="18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4532" t="33844" r="5569" b="29894"/>
          <a:stretch/>
        </p:blipFill>
        <p:spPr>
          <a:xfrm>
            <a:off x="2528095" y="3001538"/>
            <a:ext cx="7056785" cy="1779021"/>
          </a:xfrm>
          <a:prstGeom prst="rect">
            <a:avLst/>
          </a:prstGeom>
          <a:ln>
            <a:solidFill>
              <a:srgbClr val="009900"/>
            </a:solidFill>
          </a:ln>
        </p:spPr>
      </p:pic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3496959" y="2055189"/>
            <a:ext cx="5119059" cy="830997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Obrázky a videa: POSILOVACÍ CVIČENÍ TRUPU</a:t>
            </a:r>
          </a:p>
          <a:p>
            <a:pPr marL="285750" indent="-285750">
              <a:spcBef>
                <a:spcPct val="0"/>
              </a:spcBef>
            </a:pPr>
            <a:r>
              <a:rPr lang="cs-CZ" altLang="cs-CZ" sz="1800" dirty="0">
                <a:latin typeface="Calibri" panose="020F0502020204030204" pitchFamily="34" charset="0"/>
                <a:hlinkClick r:id="rId6"/>
              </a:rPr>
              <a:t>Posilování trupu (</a:t>
            </a:r>
            <a:r>
              <a:rPr lang="cs-CZ" altLang="cs-CZ" sz="1800" dirty="0" err="1">
                <a:latin typeface="Calibri" panose="020F0502020204030204" pitchFamily="34" charset="0"/>
                <a:hlinkClick r:id="rId6"/>
              </a:rPr>
              <a:t>core</a:t>
            </a:r>
            <a:r>
              <a:rPr lang="cs-CZ" altLang="cs-CZ" sz="1800" dirty="0">
                <a:latin typeface="Calibri" panose="020F0502020204030204" pitchFamily="34" charset="0"/>
                <a:hlinkClick r:id="rId6"/>
              </a:rPr>
              <a:t> trénink, cvičení TRX)</a:t>
            </a:r>
            <a:endParaRPr lang="cs-CZ" altLang="cs-CZ" sz="1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000" dirty="0">
                <a:latin typeface="Calibri" panose="020F0502020204030204" pitchFamily="34" charset="0"/>
              </a:rPr>
              <a:t>https://is.muni.cz/do/rect/el/estud/fsps/js16/metodika_biatlon/web/pages/02-03-08-trx.html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25" y="4932828"/>
            <a:ext cx="2568345" cy="1797841"/>
          </a:xfrm>
          <a:prstGeom prst="rect">
            <a:avLst/>
          </a:prstGeom>
          <a:ln>
            <a:solidFill>
              <a:srgbClr val="009900"/>
            </a:solidFill>
          </a:ln>
        </p:spPr>
      </p:pic>
      <p:sp>
        <p:nvSpPr>
          <p:cNvPr id="5" name="TextovéPole 4">
            <a:hlinkClick r:id="rId8"/>
          </p:cNvPr>
          <p:cNvSpPr txBox="1"/>
          <p:nvPr/>
        </p:nvSpPr>
        <p:spPr>
          <a:xfrm>
            <a:off x="2423592" y="4941167"/>
            <a:ext cx="4032448" cy="553998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hlinkClick r:id="rId8"/>
              </a:rPr>
              <a:t>Anatomické obrazy pro CORE trénink</a:t>
            </a:r>
            <a:endParaRPr lang="cs-CZ" dirty="0">
              <a:latin typeface="Calibri" panose="020F0502020204030204" pitchFamily="34" charset="0"/>
            </a:endParaRPr>
          </a:p>
          <a:p>
            <a:pPr algn="r"/>
            <a:r>
              <a:rPr lang="cs-CZ" sz="1200" dirty="0">
                <a:latin typeface="Calibri" panose="020F0502020204030204" pitchFamily="34" charset="0"/>
              </a:rPr>
              <a:t>http://www.3dlabz.com/medical/coretraining-anatomy.html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96ECF3F-F302-4339-9E45-D8FC27BF94DC}"/>
              </a:ext>
            </a:extLst>
          </p:cNvPr>
          <p:cNvSpPr/>
          <p:nvPr/>
        </p:nvSpPr>
        <p:spPr>
          <a:xfrm>
            <a:off x="925689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prevence a 1. pomoc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A8BC67B-9451-4DAE-96BB-B3FAE0D8E53F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2488585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0083909-901E-465C-92F5-0C238ECD1C6D}"/>
              </a:ext>
            </a:extLst>
          </p:cNvPr>
          <p:cNvSpPr txBox="1"/>
          <p:nvPr/>
        </p:nvSpPr>
        <p:spPr>
          <a:xfrm>
            <a:off x="1907822" y="1243786"/>
            <a:ext cx="8376356" cy="280076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sz="3200" b="1" dirty="0">
              <a:solidFill>
                <a:schemeClr val="accent6">
                  <a:lumMod val="50000"/>
                </a:schemeClr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  <a:p>
            <a:pPr algn="ctr"/>
            <a:r>
              <a:rPr lang="cs-CZ" sz="32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PŘÍLOHY</a:t>
            </a:r>
          </a:p>
          <a:p>
            <a:pPr algn="ctr"/>
            <a:endParaRPr lang="cs-CZ" sz="3200" b="1" dirty="0">
              <a:solidFill>
                <a:schemeClr val="accent6">
                  <a:lumMod val="50000"/>
                </a:schemeClr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  <a:p>
            <a:pPr algn="ctr"/>
            <a:r>
              <a:rPr 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PRVNÍ POMOC PŘI POŠKOZENÍ ZDRAVÍ VE SPORTU</a:t>
            </a:r>
          </a:p>
          <a:p>
            <a:pPr algn="ctr"/>
            <a:endParaRPr lang="cs-CZ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Automatický externí defibrilátor, základy první pomoci,</a:t>
            </a:r>
          </a:p>
          <a:p>
            <a:pPr algn="ctr"/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doporučená literatura, obsah lékárničky</a:t>
            </a:r>
          </a:p>
        </p:txBody>
      </p:sp>
    </p:spTree>
    <p:extLst>
      <p:ext uri="{BB962C8B-B14F-4D97-AF65-F5344CB8AC3E}">
        <p14:creationId xmlns:p14="http://schemas.microsoft.com/office/powerpoint/2010/main" val="1613821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78" y="2623481"/>
            <a:ext cx="4854039" cy="3956042"/>
          </a:xfrm>
          <a:prstGeom prst="rect">
            <a:avLst/>
          </a:prstGeom>
        </p:spPr>
      </p:pic>
      <p:pic>
        <p:nvPicPr>
          <p:cNvPr id="819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28" y="2595930"/>
            <a:ext cx="4945861" cy="401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7661" y="1086811"/>
            <a:ext cx="6277923" cy="2117877"/>
          </a:xfrm>
        </p:spPr>
        <p:txBody>
          <a:bodyPr>
            <a:noAutofit/>
          </a:bodyPr>
          <a:lstStyle/>
          <a:p>
            <a:pPr lvl="1" algn="ctr">
              <a:buNone/>
            </a:pPr>
            <a:r>
              <a:rPr lang="cs-CZ" alt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ZDRAVOTNÍ ZABEZPEČENÍ</a:t>
            </a:r>
            <a:endParaRPr lang="cs-CZ" altLang="cs-CZ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cs-CZ" altLang="cs-CZ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Automatický externí defibrilátor (AED)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 obnovení elektrické aktivity srdce při jeho zástavě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zjišťuje elektrickou aktivitu  srdce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podle stavu hlasem navádí co dělat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9" y="4772648"/>
            <a:ext cx="1470080" cy="1676897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CF4FECA3-C51A-4617-AAA5-EED5AACEA313}"/>
              </a:ext>
            </a:extLst>
          </p:cNvPr>
          <p:cNvSpPr/>
          <p:nvPr/>
        </p:nvSpPr>
        <p:spPr>
          <a:xfrm>
            <a:off x="925689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prevence a 1. pomoc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6CC1804-1428-4E69-B37B-F5AB0D1C17E3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708617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565" y="4807862"/>
            <a:ext cx="2539994" cy="1966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14" y="4807861"/>
            <a:ext cx="1966999" cy="1966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Související obráze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268" y="4807861"/>
            <a:ext cx="1722918" cy="1966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041" y="4807860"/>
            <a:ext cx="2622665" cy="1966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45" y="2597225"/>
            <a:ext cx="2106772" cy="2106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t="25499" r="5143" b="8098"/>
          <a:stretch/>
        </p:blipFill>
        <p:spPr>
          <a:xfrm>
            <a:off x="217536" y="1296830"/>
            <a:ext cx="3835175" cy="2151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5794307" y="241237"/>
            <a:ext cx="6248399" cy="4462760"/>
          </a:xfrm>
          <a:prstGeom prst="rect">
            <a:avLst/>
          </a:prstGeom>
          <a:solidFill>
            <a:schemeClr val="accent1">
              <a:lumMod val="20000"/>
              <a:lumOff val="80000"/>
              <a:alpha val="79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70C0"/>
                </a:solidFill>
              </a:rPr>
              <a:t>Zásady první pomoci při úraze ve sportu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>
                <a:solidFill>
                  <a:srgbClr val="7030A0"/>
                </a:solidFill>
              </a:rPr>
              <a:t>Zamezení možnosti dalšího úrazu – přerušení výkonu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>
                <a:solidFill>
                  <a:srgbClr val="7030A0"/>
                </a:solidFill>
              </a:rPr>
              <a:t>První diagnostika – pohledem, rozhovorem, pohmatem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Ke zjištění úrazu (druh, místo, závažnost, …)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cs-CZ" sz="2000" dirty="0">
                <a:solidFill>
                  <a:srgbClr val="7030A0"/>
                </a:solidFill>
              </a:rPr>
              <a:t>Vhodná stabilizovaná poloha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Úleva proti bolesti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Znehybnění proti zhoršení stavu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K zajištění dýchacích cest, k resuscitaci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cs-CZ" sz="2000" dirty="0">
                <a:solidFill>
                  <a:srgbClr val="7030A0"/>
                </a:solidFill>
              </a:rPr>
              <a:t>První ošetření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Komprese - fixace – elevace - chlazení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Stavění krvácení, zabránění otoku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Resuscitace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cs-CZ" sz="2000" dirty="0">
                <a:solidFill>
                  <a:srgbClr val="7030A0"/>
                </a:solidFill>
              </a:rPr>
              <a:t>Přenos na vhodnější místo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cs-CZ" sz="2000" dirty="0">
                <a:solidFill>
                  <a:srgbClr val="7030A0"/>
                </a:solidFill>
              </a:rPr>
              <a:t>Převoz pac.(</a:t>
            </a:r>
            <a:r>
              <a:rPr lang="cs-CZ" sz="2000" dirty="0"/>
              <a:t>543 133 333), </a:t>
            </a:r>
            <a:r>
              <a:rPr lang="cs-CZ" sz="2000" dirty="0">
                <a:solidFill>
                  <a:srgbClr val="7030A0"/>
                </a:solidFill>
              </a:rPr>
              <a:t>Volání </a:t>
            </a:r>
            <a:r>
              <a:rPr lang="cs-CZ" sz="2000" dirty="0" err="1">
                <a:solidFill>
                  <a:srgbClr val="7030A0"/>
                </a:solidFill>
              </a:rPr>
              <a:t>záchran.služ</a:t>
            </a:r>
            <a:r>
              <a:rPr lang="cs-CZ" sz="2000" dirty="0">
                <a:solidFill>
                  <a:srgbClr val="7030A0"/>
                </a:solidFill>
              </a:rPr>
              <a:t>.</a:t>
            </a:r>
            <a:r>
              <a:rPr lang="cs-CZ" sz="2000" dirty="0"/>
              <a:t>(tel. 155)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6" y="5240494"/>
            <a:ext cx="2723724" cy="1534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ovéPole 12">
            <a:hlinkClick r:id="rId10"/>
          </p:cNvPr>
          <p:cNvSpPr txBox="1"/>
          <p:nvPr/>
        </p:nvSpPr>
        <p:spPr>
          <a:xfrm>
            <a:off x="186986" y="4807860"/>
            <a:ext cx="272372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Jak volat záchranku?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F0D01BC0-C63F-405E-BA0D-A079C7EBD6B9}"/>
              </a:ext>
            </a:extLst>
          </p:cNvPr>
          <p:cNvSpPr/>
          <p:nvPr/>
        </p:nvSpPr>
        <p:spPr>
          <a:xfrm>
            <a:off x="763822" y="292690"/>
            <a:ext cx="4433486" cy="707886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prevence a 1. pomoc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4537FBA-A08D-42D7-9768-0E20E0F99EE7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2574668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B6DE387-1FEF-4837-98E9-B99EE2D65032}"/>
              </a:ext>
            </a:extLst>
          </p:cNvPr>
          <p:cNvSpPr/>
          <p:nvPr/>
        </p:nvSpPr>
        <p:spPr>
          <a:xfrm>
            <a:off x="925689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prevence</a:t>
            </a:r>
          </a:p>
        </p:txBody>
      </p:sp>
      <p:sp>
        <p:nvSpPr>
          <p:cNvPr id="5" name="Slunce 4">
            <a:extLst>
              <a:ext uri="{FF2B5EF4-FFF2-40B4-BE49-F238E27FC236}">
                <a16:creationId xmlns:a16="http://schemas.microsoft.com/office/drawing/2014/main" id="{E3843FFA-779D-401F-83F1-F3BF25B48447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6" descr="pavla_hamackova_2.jpg">
            <a:hlinkClick r:id="rId2"/>
            <a:extLst>
              <a:ext uri="{FF2B5EF4-FFF2-40B4-BE49-F238E27FC236}">
                <a16:creationId xmlns:a16="http://schemas.microsoft.com/office/drawing/2014/main" id="{28E4C915-B2D7-4CF2-AEF9-F4EF901EC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2" y="2921000"/>
            <a:ext cx="2506134" cy="355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925689" y="980728"/>
            <a:ext cx="10261599" cy="48936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85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ZÁSADY PREVENCE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cs typeface="Arial" panose="020B0604020202020204" pitchFamily="34" charset="0"/>
              </a:rPr>
              <a:t>Prevence spočívá v odstranění příčin a omezení mechanizmů vzniku poškození.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Je potřeba zajistit</a:t>
            </a:r>
          </a:p>
          <a:p>
            <a:pPr marL="342900" indent="-342900">
              <a:spcBef>
                <a:spcPct val="0"/>
              </a:spcBef>
            </a:pPr>
            <a:r>
              <a:rPr lang="cs-CZ" altLang="cs-CZ" sz="2400" dirty="0">
                <a:solidFill>
                  <a:srgbClr val="0070C0"/>
                </a:solidFill>
                <a:cs typeface="Arial" panose="020B0604020202020204" pitchFamily="34" charset="0"/>
              </a:rPr>
              <a:t>dobrý zdravotní stav a připravenost sportovce (odolnost, trénovanost, regenerace, nepoužívat doping)</a:t>
            </a:r>
          </a:p>
          <a:p>
            <a:pPr marL="342900" indent="-342900">
              <a:spcBef>
                <a:spcPct val="0"/>
              </a:spcBef>
            </a:pPr>
            <a:r>
              <a:rPr lang="cs-CZ" altLang="cs-CZ" sz="2400" dirty="0">
                <a:solidFill>
                  <a:srgbClr val="0070C0"/>
                </a:solidFill>
                <a:cs typeface="Arial" panose="020B0604020202020204" pitchFamily="34" charset="0"/>
              </a:rPr>
              <a:t>zátěž přiměřenou stavu sportovce</a:t>
            </a:r>
          </a:p>
          <a:p>
            <a:pPr marL="342900" indent="-342900">
              <a:spcBef>
                <a:spcPct val="0"/>
              </a:spcBef>
            </a:pPr>
            <a:r>
              <a:rPr lang="cs-CZ" altLang="cs-CZ" sz="24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dodržování pravidel soutěže a bezpečnosti, ohleduplnost</a:t>
            </a:r>
          </a:p>
          <a:p>
            <a:pPr marL="342900" indent="-342900">
              <a:spcBef>
                <a:spcPct val="0"/>
              </a:spcBef>
            </a:pPr>
            <a:r>
              <a:rPr lang="cs-CZ" altLang="cs-CZ" sz="24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odstranění rizikových předmětů, zvířat a osob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Správně zvolit a použít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0070C0"/>
                </a:solidFill>
                <a:cs typeface="Arial" panose="020B0604020202020204" pitchFamily="34" charset="0"/>
              </a:rPr>
              <a:t>sportovní nářadí a náčiní, dobu podle klimatických podmínek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0070C0"/>
                </a:solidFill>
                <a:cs typeface="Arial" panose="020B0604020202020204" pitchFamily="34" charset="0"/>
              </a:rPr>
              <a:t>ochranné pomůcky, oblečení a obuv, bandáž, příp. </a:t>
            </a:r>
            <a:r>
              <a:rPr lang="cs-CZ" altLang="cs-CZ" sz="2400" dirty="0" err="1">
                <a:solidFill>
                  <a:srgbClr val="0070C0"/>
                </a:solidFill>
                <a:cs typeface="Arial" panose="020B0604020202020204" pitchFamily="34" charset="0"/>
              </a:rPr>
              <a:t>tejpink</a:t>
            </a:r>
            <a:r>
              <a:rPr lang="cs-CZ" altLang="cs-CZ" sz="2400" dirty="0">
                <a:solidFill>
                  <a:srgbClr val="0070C0"/>
                </a:solidFill>
                <a:cs typeface="Arial" panose="020B0604020202020204" pitchFamily="34" charset="0"/>
              </a:rPr>
              <a:t> a ortézy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0070C0"/>
                </a:solidFill>
                <a:cs typeface="Arial" panose="020B0604020202020204" pitchFamily="34" charset="0"/>
              </a:rPr>
              <a:t>nápoj, výživu a její doplňky</a:t>
            </a:r>
          </a:p>
        </p:txBody>
      </p:sp>
    </p:spTree>
    <p:extLst>
      <p:ext uri="{BB962C8B-B14F-4D97-AF65-F5344CB8AC3E}">
        <p14:creationId xmlns:p14="http://schemas.microsoft.com/office/powerpoint/2010/main" val="11803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hlinkClick r:id="rId2"/>
          </p:cNvPr>
          <p:cNvSpPr txBox="1"/>
          <p:nvPr/>
        </p:nvSpPr>
        <p:spPr>
          <a:xfrm>
            <a:off x="903682" y="2346464"/>
            <a:ext cx="4238939" cy="35240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5">
                    <a:lumMod val="50000"/>
                  </a:schemeClr>
                </a:solidFill>
              </a:rPr>
              <a:t>B. Zuchová a kol. </a:t>
            </a:r>
          </a:p>
          <a:p>
            <a:pPr algn="ctr"/>
            <a:r>
              <a:rPr lang="cs-CZ" sz="2400" b="1" dirty="0">
                <a:solidFill>
                  <a:schemeClr val="accent5">
                    <a:lumMod val="50000"/>
                  </a:schemeClr>
                </a:solidFill>
              </a:rPr>
              <a:t>První pomoc.</a:t>
            </a:r>
          </a:p>
          <a:p>
            <a:pPr algn="ctr"/>
            <a:r>
              <a:rPr lang="en-US" sz="2400" dirty="0"/>
              <a:t>[</a:t>
            </a:r>
            <a:r>
              <a:rPr lang="cs-CZ" sz="2400" dirty="0"/>
              <a:t>E-</a:t>
            </a:r>
            <a:r>
              <a:rPr lang="cs-CZ" sz="2400" dirty="0" err="1"/>
              <a:t>learningový</a:t>
            </a:r>
            <a:r>
              <a:rPr lang="cs-CZ" sz="2400" dirty="0"/>
              <a:t> materiál</a:t>
            </a:r>
            <a:r>
              <a:rPr lang="en-US" sz="2400" dirty="0"/>
              <a:t>]</a:t>
            </a:r>
            <a:endParaRPr lang="cs-CZ" sz="2400" b="1" dirty="0">
              <a:solidFill>
                <a:srgbClr val="0070C0"/>
              </a:solidFill>
            </a:endParaRPr>
          </a:p>
          <a:p>
            <a:pPr algn="ctr"/>
            <a:r>
              <a:rPr lang="cs-CZ" sz="2400" dirty="0">
                <a:solidFill>
                  <a:srgbClr val="0070C0"/>
                </a:solidFill>
              </a:rPr>
              <a:t>Brno: Fakulta sportovních studií Masarykovy univerzity. 2008.</a:t>
            </a:r>
          </a:p>
          <a:p>
            <a:pPr algn="ctr"/>
            <a:endParaRPr lang="cs-CZ" sz="1100" dirty="0"/>
          </a:p>
          <a:p>
            <a:r>
              <a:rPr lang="cs-CZ" sz="1600" dirty="0"/>
              <a:t>Informační systém MU </a:t>
            </a:r>
          </a:p>
          <a:p>
            <a:r>
              <a:rPr lang="cs-CZ" sz="1400" dirty="0">
                <a:hlinkClick r:id="rId2"/>
              </a:rPr>
              <a:t>https://is.muni.cz/do/1499/el/estud/fsps/ps09/pomoc/web/index.html</a:t>
            </a:r>
            <a:endParaRPr lang="cs-CZ" sz="1400" dirty="0"/>
          </a:p>
          <a:p>
            <a:endParaRPr lang="cs-CZ" sz="1600" dirty="0"/>
          </a:p>
          <a:p>
            <a:r>
              <a:rPr lang="cs-CZ" sz="1600" dirty="0"/>
              <a:t>1. pomoc při bezvědomí, kardiopulmonální resuscitace, krvácení, těžké úrazy, transport</a:t>
            </a:r>
          </a:p>
        </p:txBody>
      </p:sp>
      <p:sp>
        <p:nvSpPr>
          <p:cNvPr id="8" name="TextovéPole 7">
            <a:hlinkClick r:id="rId3"/>
          </p:cNvPr>
          <p:cNvSpPr txBox="1"/>
          <p:nvPr/>
        </p:nvSpPr>
        <p:spPr>
          <a:xfrm>
            <a:off x="925688" y="1189460"/>
            <a:ext cx="10261599" cy="1046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5">
                    <a:lumMod val="50000"/>
                  </a:schemeClr>
                </a:solidFill>
              </a:rPr>
              <a:t>Z. Kubíková, B. Zuchová a kol.</a:t>
            </a:r>
          </a:p>
          <a:p>
            <a:pPr algn="ctr"/>
            <a:r>
              <a:rPr lang="cs-CZ" sz="2400" b="1" dirty="0">
                <a:solidFill>
                  <a:schemeClr val="accent5">
                    <a:lumMod val="50000"/>
                  </a:schemeClr>
                </a:solidFill>
              </a:rPr>
              <a:t>První pomoc. Poranění pohybového aparátu.</a:t>
            </a:r>
          </a:p>
          <a:p>
            <a:r>
              <a:rPr lang="cs-CZ" sz="1400" dirty="0">
                <a:hlinkClick r:id="rId3"/>
              </a:rPr>
              <a:t>https://is.muni.cz/do/1499/el/</a:t>
            </a:r>
            <a:r>
              <a:rPr lang="cs-CZ" sz="1400" dirty="0" err="1">
                <a:hlinkClick r:id="rId3"/>
              </a:rPr>
              <a:t>estud</a:t>
            </a:r>
            <a:r>
              <a:rPr lang="cs-CZ" sz="1400" dirty="0">
                <a:hlinkClick r:id="rId3"/>
              </a:rPr>
              <a:t>/</a:t>
            </a:r>
            <a:r>
              <a:rPr lang="cs-CZ" sz="1400" dirty="0" err="1">
                <a:hlinkClick r:id="rId3"/>
              </a:rPr>
              <a:t>fsps</a:t>
            </a:r>
            <a:r>
              <a:rPr lang="cs-CZ" sz="1400" dirty="0">
                <a:hlinkClick r:id="rId3"/>
              </a:rPr>
              <a:t>/ps08/</a:t>
            </a:r>
            <a:r>
              <a:rPr lang="cs-CZ" sz="1400" dirty="0" err="1">
                <a:hlinkClick r:id="rId3"/>
              </a:rPr>
              <a:t>first_aid</a:t>
            </a:r>
            <a:r>
              <a:rPr lang="cs-CZ" sz="1400" dirty="0">
                <a:hlinkClick r:id="rId3"/>
              </a:rPr>
              <a:t>/web/</a:t>
            </a:r>
            <a:r>
              <a:rPr lang="cs-CZ" sz="1400" dirty="0" err="1">
                <a:hlinkClick r:id="rId3"/>
              </a:rPr>
              <a:t>pdf</a:t>
            </a:r>
            <a:r>
              <a:rPr lang="cs-CZ" sz="1400" dirty="0">
                <a:hlinkClick r:id="rId3"/>
              </a:rPr>
              <a:t>/11_poraneni_pohyboveho_aparatu.pdf</a:t>
            </a:r>
            <a:r>
              <a:rPr lang="cs-CZ" sz="1400" dirty="0"/>
              <a:t>; 2017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46" y="2369042"/>
            <a:ext cx="5954447" cy="34638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5789195" y="2346464"/>
            <a:ext cx="5088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Raději se dobře teoreticky a prakticky připravit než improvizovat a zmatkovat:</a:t>
            </a:r>
          </a:p>
        </p:txBody>
      </p:sp>
      <p:sp>
        <p:nvSpPr>
          <p:cNvPr id="9" name="Obdélník 8"/>
          <p:cNvSpPr/>
          <p:nvPr/>
        </p:nvSpPr>
        <p:spPr>
          <a:xfrm>
            <a:off x="5789195" y="5586655"/>
            <a:ext cx="54991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>
                <a:solidFill>
                  <a:schemeClr val="bg1"/>
                </a:solidFill>
              </a:rPr>
              <a:t>http://www.kyblsrandy.cz/zdravotnicka-zachranna-sluzba/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388AEB30-E69B-4511-B968-1194D3975196}"/>
              </a:ext>
            </a:extLst>
          </p:cNvPr>
          <p:cNvSpPr/>
          <p:nvPr/>
        </p:nvSpPr>
        <p:spPr>
          <a:xfrm>
            <a:off x="925689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prevence a 1. pomoc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567B476-D7DF-49C9-AE58-E907F40F4631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3569345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8" y="56138"/>
            <a:ext cx="4901170" cy="49011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5082638" y="56138"/>
            <a:ext cx="6997413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000" b="1" u="sng" dirty="0">
                <a:solidFill>
                  <a:srgbClr val="0070C0"/>
                </a:solidFill>
                <a:latin typeface="Titillium Web"/>
              </a:rPr>
              <a:t>Obsah lékárničky pro sport </a:t>
            </a:r>
            <a:r>
              <a:rPr lang="cs-CZ" sz="1200" dirty="0">
                <a:latin typeface="Titillium Web"/>
              </a:rPr>
              <a:t>(https://www.amesa.cz/</a:t>
            </a:r>
            <a:r>
              <a:rPr lang="cs-CZ" sz="1200" dirty="0" err="1">
                <a:latin typeface="Titillium Web"/>
              </a:rPr>
              <a:t>lekarnicka</a:t>
            </a:r>
            <a:r>
              <a:rPr lang="cs-CZ" sz="1200" dirty="0">
                <a:latin typeface="Titillium Web"/>
              </a:rPr>
              <a:t>-sport-typ-II)</a:t>
            </a:r>
          </a:p>
          <a:p>
            <a:pPr fontAlgn="t"/>
            <a:r>
              <a:rPr lang="cs-CZ" sz="1600" b="1" dirty="0">
                <a:latin typeface="Titillium Web"/>
              </a:rPr>
              <a:t>10xSterilní krycí obklad  10 x 10 cm</a:t>
            </a:r>
            <a:r>
              <a:rPr lang="cs-CZ" sz="1600" dirty="0">
                <a:latin typeface="Titillium Web"/>
              </a:rPr>
              <a:t> - pro přímé krytí ran při poraněních a odřeninách</a:t>
            </a:r>
          </a:p>
          <a:p>
            <a:pPr fontAlgn="t"/>
            <a:r>
              <a:rPr lang="cs-CZ" sz="1600" b="1" dirty="0">
                <a:latin typeface="Titillium Web"/>
              </a:rPr>
              <a:t>10xDezinfekční ubrousky</a:t>
            </a:r>
            <a:r>
              <a:rPr lang="cs-CZ" sz="1600" dirty="0">
                <a:latin typeface="Titillium Web"/>
              </a:rPr>
              <a:t> - k ošetření povrchových poranění</a:t>
            </a:r>
            <a:br>
              <a:rPr lang="cs-CZ" sz="1600" dirty="0">
                <a:latin typeface="Titillium Web"/>
              </a:rPr>
            </a:br>
            <a:r>
              <a:rPr lang="cs-CZ" sz="1600" b="1" dirty="0">
                <a:latin typeface="Titillium Web"/>
              </a:rPr>
              <a:t>2x  Mastný tyl 10x10cm</a:t>
            </a:r>
            <a:r>
              <a:rPr lang="cs-CZ" sz="1600" dirty="0">
                <a:latin typeface="Titillium Web"/>
              </a:rPr>
              <a:t> - pro ošetření rozsáhlejších poranění a popálenin</a:t>
            </a:r>
          </a:p>
          <a:p>
            <a:pPr fontAlgn="t"/>
            <a:r>
              <a:rPr lang="cs-CZ" sz="1600" b="1" dirty="0">
                <a:latin typeface="Titillium Web"/>
              </a:rPr>
              <a:t>4x  Trojcípý šátek</a:t>
            </a:r>
            <a:r>
              <a:rPr lang="cs-CZ" sz="1600" dirty="0">
                <a:latin typeface="Titillium Web"/>
              </a:rPr>
              <a:t> - ke </a:t>
            </a:r>
            <a:r>
              <a:rPr lang="cs-CZ" sz="1600" dirty="0" err="1">
                <a:latin typeface="Titillium Web"/>
              </a:rPr>
              <a:t>zklidnění,fixaci</a:t>
            </a:r>
            <a:r>
              <a:rPr lang="cs-CZ" sz="1600" dirty="0">
                <a:latin typeface="Titillium Web"/>
              </a:rPr>
              <a:t> a zakrytí</a:t>
            </a:r>
          </a:p>
          <a:p>
            <a:pPr fontAlgn="t"/>
            <a:r>
              <a:rPr lang="cs-CZ" sz="1600" b="1" dirty="0">
                <a:latin typeface="Titillium Web"/>
              </a:rPr>
              <a:t>6x  Mulové obinadlo elastické 6cm x 4 m</a:t>
            </a:r>
            <a:r>
              <a:rPr lang="cs-CZ" sz="1600" dirty="0">
                <a:latin typeface="Titillium Web"/>
              </a:rPr>
              <a:t> - k fixaci krytí ran</a:t>
            </a:r>
          </a:p>
          <a:p>
            <a:pPr fontAlgn="t"/>
            <a:r>
              <a:rPr lang="cs-CZ" sz="1600" b="1" dirty="0">
                <a:latin typeface="Titillium Web"/>
              </a:rPr>
              <a:t>6x  Mulové obinadlo elastické 8 cm x 4 m</a:t>
            </a:r>
            <a:r>
              <a:rPr lang="cs-CZ" sz="1600" dirty="0">
                <a:latin typeface="Titillium Web"/>
              </a:rPr>
              <a:t> - k fixaci krytí ran</a:t>
            </a:r>
          </a:p>
          <a:p>
            <a:pPr fontAlgn="t"/>
            <a:r>
              <a:rPr lang="cs-CZ" sz="1600" b="1" dirty="0">
                <a:latin typeface="Titillium Web"/>
              </a:rPr>
              <a:t>1x  Set náplastí elastických</a:t>
            </a:r>
            <a:r>
              <a:rPr lang="cs-CZ" sz="1600" dirty="0">
                <a:latin typeface="Titillium Web"/>
              </a:rPr>
              <a:t> - k ošetření drobných poranění</a:t>
            </a:r>
          </a:p>
          <a:p>
            <a:pPr fontAlgn="t"/>
            <a:r>
              <a:rPr lang="cs-CZ" sz="1600" b="1" dirty="0">
                <a:latin typeface="Titillium Web"/>
              </a:rPr>
              <a:t>1x  Cívková náplast 2,5  cm x 5 m </a:t>
            </a:r>
            <a:r>
              <a:rPr lang="cs-CZ" sz="1600" dirty="0">
                <a:latin typeface="Titillium Web"/>
              </a:rPr>
              <a:t>- k fixaci obvazů a krycích obkladů</a:t>
            </a:r>
          </a:p>
          <a:p>
            <a:pPr fontAlgn="t"/>
            <a:r>
              <a:rPr lang="cs-CZ" sz="1600" b="1" dirty="0">
                <a:latin typeface="Titillium Web"/>
              </a:rPr>
              <a:t>2x  Rychloobvaz 6 cm x 1 m </a:t>
            </a:r>
            <a:r>
              <a:rPr lang="cs-CZ" sz="1600" dirty="0">
                <a:latin typeface="Titillium Web"/>
              </a:rPr>
              <a:t>- k ošetření </a:t>
            </a:r>
            <a:r>
              <a:rPr lang="cs-CZ" sz="1600" dirty="0" err="1">
                <a:latin typeface="Titillium Web"/>
              </a:rPr>
              <a:t>poranění,puchýřů,odřenin</a:t>
            </a:r>
            <a:endParaRPr lang="cs-CZ" sz="1600" dirty="0">
              <a:latin typeface="Titillium Web"/>
            </a:endParaRPr>
          </a:p>
          <a:p>
            <a:pPr fontAlgn="t"/>
            <a:r>
              <a:rPr lang="cs-CZ" sz="1600" b="1" dirty="0">
                <a:latin typeface="Titillium Web"/>
              </a:rPr>
              <a:t>4x  Hotový obvaz velikost č.3</a:t>
            </a:r>
            <a:r>
              <a:rPr lang="cs-CZ" sz="1600" dirty="0">
                <a:latin typeface="Titillium Web"/>
              </a:rPr>
              <a:t> -  k okamžitému použití na </a:t>
            </a:r>
            <a:r>
              <a:rPr lang="cs-CZ" sz="1600" dirty="0" err="1">
                <a:latin typeface="Titillium Web"/>
              </a:rPr>
              <a:t>tržné,řezné</a:t>
            </a:r>
            <a:r>
              <a:rPr lang="cs-CZ" sz="1600" dirty="0">
                <a:latin typeface="Titillium Web"/>
              </a:rPr>
              <a:t> </a:t>
            </a:r>
            <a:r>
              <a:rPr lang="cs-CZ" sz="1600" dirty="0" err="1">
                <a:latin typeface="Titillium Web"/>
              </a:rPr>
              <a:t>rány,oděrky</a:t>
            </a:r>
            <a:endParaRPr lang="cs-CZ" sz="1600" dirty="0">
              <a:latin typeface="Titillium Web"/>
            </a:endParaRPr>
          </a:p>
          <a:p>
            <a:pPr fontAlgn="t"/>
            <a:r>
              <a:rPr lang="cs-CZ" sz="1600" b="1" dirty="0">
                <a:latin typeface="Titillium Web"/>
              </a:rPr>
              <a:t>4x  Hotový obvaz velikost č.4</a:t>
            </a:r>
            <a:r>
              <a:rPr lang="cs-CZ" sz="1600" dirty="0">
                <a:latin typeface="Titillium Web"/>
              </a:rPr>
              <a:t> - k okamžitému použití na </a:t>
            </a:r>
            <a:r>
              <a:rPr lang="cs-CZ" sz="1600" dirty="0" err="1">
                <a:latin typeface="Titillium Web"/>
              </a:rPr>
              <a:t>tržné,řezné</a:t>
            </a:r>
            <a:r>
              <a:rPr lang="cs-CZ" sz="1600" dirty="0">
                <a:latin typeface="Titillium Web"/>
              </a:rPr>
              <a:t> </a:t>
            </a:r>
            <a:r>
              <a:rPr lang="cs-CZ" sz="1600" dirty="0" err="1">
                <a:latin typeface="Titillium Web"/>
              </a:rPr>
              <a:t>rány,oděrky</a:t>
            </a:r>
            <a:endParaRPr lang="cs-CZ" sz="1600" dirty="0">
              <a:latin typeface="Titillium Web"/>
            </a:endParaRPr>
          </a:p>
          <a:p>
            <a:pPr fontAlgn="t"/>
            <a:r>
              <a:rPr lang="cs-CZ" sz="1600" b="1" dirty="0">
                <a:latin typeface="Titillium Web"/>
              </a:rPr>
              <a:t>10xOchranné rukavice </a:t>
            </a:r>
            <a:r>
              <a:rPr lang="cs-CZ" sz="1600" dirty="0">
                <a:latin typeface="Titillium Web"/>
              </a:rPr>
              <a:t>- ochrana rukou – </a:t>
            </a:r>
            <a:r>
              <a:rPr lang="cs-CZ" sz="1600" b="1" dirty="0">
                <a:latin typeface="Titillium Web"/>
              </a:rPr>
              <a:t>vždy nasadit!</a:t>
            </a:r>
            <a:endParaRPr lang="cs-CZ" sz="1600" dirty="0">
              <a:latin typeface="Titillium Web"/>
            </a:endParaRPr>
          </a:p>
          <a:p>
            <a:pPr fontAlgn="t"/>
            <a:r>
              <a:rPr lang="cs-CZ" sz="1600" b="1" dirty="0">
                <a:latin typeface="Titillium Web"/>
              </a:rPr>
              <a:t>2x  Rouška resuscitační</a:t>
            </a:r>
            <a:r>
              <a:rPr lang="cs-CZ" sz="1600" dirty="0">
                <a:latin typeface="Titillium Web"/>
              </a:rPr>
              <a:t> - dýchání z úst do úst</a:t>
            </a:r>
          </a:p>
          <a:p>
            <a:pPr fontAlgn="t"/>
            <a:r>
              <a:rPr lang="cs-CZ" sz="1600" b="1" dirty="0">
                <a:latin typeface="Titillium Web"/>
              </a:rPr>
              <a:t>1x  Nůžky ÖNORM K2121</a:t>
            </a:r>
            <a:r>
              <a:rPr lang="cs-CZ" sz="1600" dirty="0">
                <a:latin typeface="Titillium Web"/>
              </a:rPr>
              <a:t> - stříhání </a:t>
            </a:r>
            <a:r>
              <a:rPr lang="cs-CZ" sz="1600" dirty="0" err="1">
                <a:latin typeface="Titillium Web"/>
              </a:rPr>
              <a:t>náplastí,obvazů,šatů</a:t>
            </a:r>
            <a:r>
              <a:rPr lang="cs-CZ" sz="1600" dirty="0">
                <a:latin typeface="Titillium Web"/>
              </a:rPr>
              <a:t>, opasků</a:t>
            </a:r>
          </a:p>
          <a:p>
            <a:pPr fontAlgn="t"/>
            <a:r>
              <a:rPr lang="cs-CZ" sz="1600" b="1" dirty="0">
                <a:latin typeface="Titillium Web"/>
              </a:rPr>
              <a:t>6x  Zavírací špendlík </a:t>
            </a:r>
            <a:r>
              <a:rPr lang="cs-CZ" sz="1600" dirty="0">
                <a:latin typeface="Titillium Web"/>
              </a:rPr>
              <a:t>- k fixaci obvazů</a:t>
            </a:r>
          </a:p>
          <a:p>
            <a:pPr fontAlgn="t"/>
            <a:r>
              <a:rPr lang="cs-CZ" sz="1600" b="1" dirty="0">
                <a:latin typeface="Titillium Web"/>
              </a:rPr>
              <a:t>2x  Přikrývka izotermická </a:t>
            </a:r>
            <a:r>
              <a:rPr lang="cs-CZ" sz="1600" dirty="0">
                <a:latin typeface="Titillium Web"/>
              </a:rPr>
              <a:t>- k uchování stálé teploty lidského těla</a:t>
            </a:r>
          </a:p>
          <a:p>
            <a:pPr fontAlgn="t"/>
            <a:r>
              <a:rPr lang="cs-CZ" sz="1600" b="1" dirty="0">
                <a:latin typeface="Titillium Web"/>
              </a:rPr>
              <a:t>3x  </a:t>
            </a:r>
            <a:r>
              <a:rPr lang="cs-CZ" sz="1600" b="1" dirty="0" err="1">
                <a:latin typeface="Titillium Web"/>
              </a:rPr>
              <a:t>Tejpovací</a:t>
            </a:r>
            <a:r>
              <a:rPr lang="cs-CZ" sz="1600" b="1" dirty="0">
                <a:latin typeface="Titillium Web"/>
              </a:rPr>
              <a:t> obvaz  2,5cm x10m - </a:t>
            </a:r>
            <a:r>
              <a:rPr lang="cs-CZ" sz="1600" dirty="0">
                <a:latin typeface="Titillium Web"/>
              </a:rPr>
              <a:t>speciální podpůrná náplast na ochranu a zklidnění</a:t>
            </a:r>
          </a:p>
          <a:p>
            <a:pPr fontAlgn="t"/>
            <a:r>
              <a:rPr lang="cs-CZ" sz="1600" b="1" dirty="0">
                <a:latin typeface="Titillium Web"/>
              </a:rPr>
              <a:t>1x  Dezinfekce</a:t>
            </a:r>
            <a:r>
              <a:rPr lang="cs-CZ" sz="1600" dirty="0">
                <a:latin typeface="Titillium Web"/>
              </a:rPr>
              <a:t> - velmi účinný prostředek na dezinfekci</a:t>
            </a:r>
          </a:p>
          <a:p>
            <a:pPr fontAlgn="t"/>
            <a:r>
              <a:rPr lang="cs-CZ" sz="1600" b="1" dirty="0">
                <a:latin typeface="Titillium Web"/>
              </a:rPr>
              <a:t>1x  Fixační obinadlo 8cm x 4m -</a:t>
            </a:r>
            <a:r>
              <a:rPr lang="cs-CZ" sz="1600" dirty="0">
                <a:latin typeface="Titillium Web"/>
              </a:rPr>
              <a:t> k zafixování kloubů, obkladů, škrtidlo</a:t>
            </a:r>
          </a:p>
          <a:p>
            <a:pPr fontAlgn="t"/>
            <a:r>
              <a:rPr lang="cs-CZ" sz="1600" b="1" dirty="0">
                <a:latin typeface="Titillium Web"/>
              </a:rPr>
              <a:t>1x  </a:t>
            </a:r>
            <a:r>
              <a:rPr lang="cs-CZ" sz="1600" b="1" dirty="0" err="1">
                <a:latin typeface="Titillium Web"/>
              </a:rPr>
              <a:t>Termoobklad</a:t>
            </a:r>
            <a:r>
              <a:rPr lang="cs-CZ" sz="1600" b="1" dirty="0">
                <a:latin typeface="Titillium Web"/>
              </a:rPr>
              <a:t> - </a:t>
            </a:r>
            <a:r>
              <a:rPr lang="cs-CZ" sz="1600" dirty="0">
                <a:latin typeface="Titillium Web"/>
              </a:rPr>
              <a:t>k zmírnění bolesti při natažení, natržení šlachy</a:t>
            </a:r>
          </a:p>
          <a:p>
            <a:pPr fontAlgn="t"/>
            <a:r>
              <a:rPr lang="cs-CZ" sz="1600" b="1" dirty="0">
                <a:latin typeface="Titillium Web"/>
              </a:rPr>
              <a:t>2x  Chladící sprej </a:t>
            </a:r>
            <a:r>
              <a:rPr lang="cs-CZ" sz="1600" dirty="0">
                <a:latin typeface="Titillium Web"/>
              </a:rPr>
              <a:t>- k chlazení otoků, zmírnění bolesti</a:t>
            </a:r>
          </a:p>
          <a:p>
            <a:pPr fontAlgn="t"/>
            <a:r>
              <a:rPr lang="cs-CZ" sz="1600" b="1" dirty="0">
                <a:latin typeface="Titillium Web"/>
              </a:rPr>
              <a:t>1x  Návod k první pomoci </a:t>
            </a:r>
            <a:r>
              <a:rPr lang="cs-CZ" sz="1600" dirty="0">
                <a:latin typeface="Titillium Web"/>
              </a:rPr>
              <a:t>- informační leták první pomoci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2" y="140568"/>
            <a:ext cx="1544001" cy="2139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5" y="4400292"/>
            <a:ext cx="2368955" cy="23689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ovéPole 15"/>
          <p:cNvSpPr txBox="1"/>
          <p:nvPr/>
        </p:nvSpPr>
        <p:spPr>
          <a:xfrm>
            <a:off x="394941" y="4390622"/>
            <a:ext cx="1876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2060"/>
                </a:solidFill>
              </a:rPr>
              <a:t>pytlík na led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48615" y="1858883"/>
            <a:ext cx="1507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FF00"/>
                </a:solidFill>
              </a:rPr>
              <a:t>chladící pytlík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888672" y="5138031"/>
            <a:ext cx="1822863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Elastický obvaz</a:t>
            </a:r>
          </a:p>
          <a:p>
            <a:r>
              <a:rPr lang="cs-CZ" sz="2000" b="1" dirty="0"/>
              <a:t>Lepící pásky</a:t>
            </a:r>
          </a:p>
          <a:p>
            <a:r>
              <a:rPr lang="cs-CZ" sz="2000" b="1" dirty="0"/>
              <a:t>Dlahy, berle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Voda, mýdlo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Lednička - led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08586E9-B646-4A04-98C7-E787CA58BC82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3212319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0083909-901E-465C-92F5-0C238ECD1C6D}"/>
              </a:ext>
            </a:extLst>
          </p:cNvPr>
          <p:cNvSpPr txBox="1"/>
          <p:nvPr/>
        </p:nvSpPr>
        <p:spPr>
          <a:xfrm>
            <a:off x="1907822" y="1243786"/>
            <a:ext cx="8376356" cy="218521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sz="3200" b="1" dirty="0">
              <a:solidFill>
                <a:schemeClr val="accent6">
                  <a:lumMod val="50000"/>
                </a:schemeClr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  <a:p>
            <a:pPr algn="ctr"/>
            <a:r>
              <a:rPr lang="cs-CZ" sz="32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PŘÍLOHY</a:t>
            </a:r>
          </a:p>
          <a:p>
            <a:pPr algn="ctr"/>
            <a:endParaRPr lang="cs-CZ" sz="3200" b="1" dirty="0">
              <a:solidFill>
                <a:schemeClr val="accent6">
                  <a:lumMod val="50000"/>
                </a:schemeClr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  <a:p>
            <a:pPr algn="ctr"/>
            <a:r>
              <a:rPr lang="cs-CZ" sz="2000" b="1" dirty="0">
                <a:solidFill>
                  <a:srgbClr val="C00000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AKUTNÍ POŠKOZENÍ ZDRAVÍ V NĚKTERÝCH SPORTECH</a:t>
            </a:r>
          </a:p>
          <a:p>
            <a:pPr algn="ctr"/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 </a:t>
            </a:r>
            <a:r>
              <a:rPr lang="cs-CZ" sz="2000" b="1" dirty="0">
                <a:solidFill>
                  <a:srgbClr val="002060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běh, cyklistika, plavání ve volné vodě, tenis</a:t>
            </a:r>
          </a:p>
        </p:txBody>
      </p:sp>
    </p:spTree>
    <p:extLst>
      <p:ext uri="{BB962C8B-B14F-4D97-AF65-F5344CB8AC3E}">
        <p14:creationId xmlns:p14="http://schemas.microsoft.com/office/powerpoint/2010/main" val="40252682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t="38196" r="22609" b="5971"/>
          <a:stretch/>
        </p:blipFill>
        <p:spPr>
          <a:xfrm>
            <a:off x="10640869" y="4810012"/>
            <a:ext cx="1476378" cy="1920726"/>
          </a:xfrm>
          <a:prstGeom prst="rect">
            <a:avLst/>
          </a:prstGeom>
        </p:spPr>
      </p:pic>
      <p:pic>
        <p:nvPicPr>
          <p:cNvPr id="16" name="Obrázek 15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 r="15354" b="12639"/>
          <a:stretch/>
        </p:blipFill>
        <p:spPr>
          <a:xfrm>
            <a:off x="9468459" y="2178324"/>
            <a:ext cx="2647252" cy="169524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4292439" y="5095942"/>
            <a:ext cx="2280281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>
                <a:hlinkClick r:id="rId5"/>
              </a:rPr>
              <a:t>Funkční anatomie hlezna (video)</a:t>
            </a:r>
            <a:endParaRPr lang="cs-CZ" sz="2000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566715" y="752822"/>
            <a:ext cx="5063132" cy="436809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Distorze hlezna s poškozením vazů </a:t>
            </a:r>
          </a:p>
          <a:p>
            <a:pPr>
              <a:lnSpc>
                <a:spcPct val="100000"/>
              </a:lnSpc>
            </a:pPr>
            <a:r>
              <a:rPr lang="cs-CZ" sz="2000" u="sng" dirty="0">
                <a:latin typeface="Calibri" panose="020F0502020204030204" pitchFamily="34" charset="0"/>
              </a:rPr>
              <a:t>Příznaky: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Bolest, otok, krevní výron (přetržení cévy – vazu)</a:t>
            </a:r>
          </a:p>
          <a:p>
            <a:pPr>
              <a:lnSpc>
                <a:spcPct val="100000"/>
              </a:lnSpc>
            </a:pPr>
            <a:r>
              <a:rPr lang="cs-CZ" sz="2000" u="sng" dirty="0">
                <a:latin typeface="Calibri" panose="020F0502020204030204" pitchFamily="34" charset="0"/>
              </a:rPr>
              <a:t>1. pomoc: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Stlačení, znehybnění, chlazení, zvýšená poloha v pasivní dorzální flexi, další diagnostika, léčba, …</a:t>
            </a:r>
          </a:p>
          <a:p>
            <a:pPr>
              <a:lnSpc>
                <a:spcPct val="100000"/>
              </a:lnSpc>
            </a:pPr>
            <a:r>
              <a:rPr lang="cs-CZ" sz="2000" u="sng" dirty="0">
                <a:latin typeface="Calibri" panose="020F0502020204030204" pitchFamily="34" charset="0"/>
              </a:rPr>
              <a:t>Prevence: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Posilovací cvičení vazů nohy a šlach (svalů) pro pohyby nohy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Propriocepční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 cvičení, balanční cvičení</a:t>
            </a:r>
            <a:endParaRPr lang="cs-CZ" sz="20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69547" y="5803828"/>
            <a:ext cx="719486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</a:rPr>
              <a:t>Hlezenní kloub (</a:t>
            </a:r>
            <a:r>
              <a:rPr lang="cs-CZ" dirty="0" err="1">
                <a:latin typeface="Calibri" panose="020F0502020204030204" pitchFamily="34" charset="0"/>
              </a:rPr>
              <a:t>articulatio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talo-cruralis</a:t>
            </a:r>
            <a:r>
              <a:rPr lang="cs-CZ" dirty="0">
                <a:latin typeface="Calibri" panose="020F0502020204030204" pitchFamily="34" charset="0"/>
              </a:rPr>
              <a:t> – ATC) = spojení </a:t>
            </a:r>
            <a:r>
              <a:rPr lang="cs-CZ" dirty="0" err="1">
                <a:latin typeface="Calibri" panose="020F0502020204030204" pitchFamily="34" charset="0"/>
              </a:rPr>
              <a:t>tibie</a:t>
            </a:r>
            <a:r>
              <a:rPr lang="cs-CZ" dirty="0">
                <a:latin typeface="Calibri" panose="020F0502020204030204" pitchFamily="34" charset="0"/>
              </a:rPr>
              <a:t>-hlezna s </a:t>
            </a:r>
            <a:r>
              <a:rPr lang="cs-CZ" dirty="0" err="1">
                <a:latin typeface="Calibri" panose="020F0502020204030204" pitchFamily="34" charset="0"/>
              </a:rPr>
              <a:t>talem</a:t>
            </a:r>
            <a:endParaRPr lang="cs-CZ" dirty="0">
              <a:latin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</a:rPr>
              <a:t>Vnitřní kotník (</a:t>
            </a:r>
            <a:r>
              <a:rPr lang="cs-CZ" dirty="0" err="1">
                <a:latin typeface="Calibri" panose="020F0502020204030204" pitchFamily="34" charset="0"/>
              </a:rPr>
              <a:t>malleolus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medialis</a:t>
            </a:r>
            <a:r>
              <a:rPr lang="cs-CZ" dirty="0">
                <a:latin typeface="Calibri" panose="020F0502020204030204" pitchFamily="34" charset="0"/>
              </a:rPr>
              <a:t>) = výběžek na holenní kosti</a:t>
            </a:r>
          </a:p>
          <a:p>
            <a:r>
              <a:rPr lang="cs-CZ" dirty="0">
                <a:latin typeface="Calibri" panose="020F0502020204030204" pitchFamily="34" charset="0"/>
              </a:rPr>
              <a:t>Zevní kotník (</a:t>
            </a:r>
            <a:r>
              <a:rPr lang="cs-CZ" dirty="0" err="1">
                <a:latin typeface="Calibri" panose="020F0502020204030204" pitchFamily="34" charset="0"/>
              </a:rPr>
              <a:t>malleolus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lateralis</a:t>
            </a:r>
            <a:r>
              <a:rPr lang="cs-CZ" dirty="0">
                <a:latin typeface="Calibri" panose="020F0502020204030204" pitchFamily="34" charset="0"/>
              </a:rPr>
              <a:t>) = výběžek na lýtkové kosti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0" r="4722"/>
          <a:stretch/>
        </p:blipFill>
        <p:spPr>
          <a:xfrm>
            <a:off x="9468459" y="625806"/>
            <a:ext cx="1096035" cy="14417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9" r="4921"/>
          <a:stretch/>
        </p:blipFill>
        <p:spPr>
          <a:xfrm>
            <a:off x="9039364" y="3971977"/>
            <a:ext cx="2014922" cy="136866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t="11963" r="9932" b="5807"/>
          <a:stretch/>
        </p:blipFill>
        <p:spPr>
          <a:xfrm>
            <a:off x="7453537" y="5309214"/>
            <a:ext cx="2014922" cy="1449761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6401336" y="4576073"/>
            <a:ext cx="245033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>
                <a:solidFill>
                  <a:srgbClr val="00B050"/>
                </a:solidFill>
                <a:latin typeface="Calibri" panose="020F0502020204030204" pitchFamily="34" charset="0"/>
                <a:hlinkClick r:id="rId9"/>
              </a:rPr>
              <a:t>Tejpink hlezna (video)</a:t>
            </a:r>
            <a:endParaRPr 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7" y="752822"/>
            <a:ext cx="3466830" cy="4915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BE67A861-5F2D-48D7-9F01-299161D0521C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při běhu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99AE406-FB05-4370-8DFE-BE78381D8E01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957116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413" y="701746"/>
            <a:ext cx="2674695" cy="2006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bdélník 1"/>
          <p:cNvSpPr/>
          <p:nvPr/>
        </p:nvSpPr>
        <p:spPr>
          <a:xfrm>
            <a:off x="969892" y="702791"/>
            <a:ext cx="4989164" cy="52999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Natažení - natržení přetržení Achillovy šlachy</a:t>
            </a:r>
          </a:p>
          <a:p>
            <a:r>
              <a:rPr lang="cs-CZ" sz="2000" u="sng" dirty="0">
                <a:latin typeface="Calibri" panose="020F0502020204030204" pitchFamily="34" charset="0"/>
              </a:rPr>
              <a:t>Příčiny (prevence = odstranění příčin):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Špatný pohyb – natažení velkého rozsahu / ↑ síla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Zkrácená / oslabená šlacha</a:t>
            </a:r>
          </a:p>
          <a:p>
            <a:pPr>
              <a:lnSpc>
                <a:spcPct val="120000"/>
              </a:lnSpc>
            </a:pPr>
            <a:r>
              <a:rPr lang="cs-CZ" sz="2000" u="sng" dirty="0">
                <a:latin typeface="Calibri" panose="020F0502020204030204" pitchFamily="34" charset="0"/>
              </a:rPr>
              <a:t>Příznaky: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Bolest, (nerovnost)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Problém s pohybem</a:t>
            </a:r>
          </a:p>
          <a:p>
            <a:pPr>
              <a:lnSpc>
                <a:spcPct val="120000"/>
              </a:lnSpc>
            </a:pPr>
            <a:r>
              <a:rPr lang="cs-CZ" sz="2000" u="sng" dirty="0">
                <a:latin typeface="Calibri" panose="020F0502020204030204" pitchFamily="34" charset="0"/>
              </a:rPr>
              <a:t>1. pomoc: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Znehybnění, chlazení, 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K lékaři - další diagnostika, léčba (operace),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Rehabilitace</a:t>
            </a:r>
          </a:p>
          <a:p>
            <a:pPr>
              <a:lnSpc>
                <a:spcPct val="120000"/>
              </a:lnSpc>
            </a:pPr>
            <a:r>
              <a:rPr lang="cs-CZ" sz="2000" u="sng" dirty="0">
                <a:latin typeface="Calibri" panose="020F0502020204030204" pitchFamily="34" charset="0"/>
              </a:rPr>
              <a:t>Prevence: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Posilovací a protahovací cvičení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Tejpink</a:t>
            </a: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1" y="2912100"/>
            <a:ext cx="1443926" cy="1918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8182" b="25325"/>
          <a:stretch/>
        </p:blipFill>
        <p:spPr>
          <a:xfrm>
            <a:off x="4619860" y="4429168"/>
            <a:ext cx="2826510" cy="145794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306" y="2902155"/>
            <a:ext cx="2073802" cy="27592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3" r="13730"/>
          <a:stretch/>
        </p:blipFill>
        <p:spPr>
          <a:xfrm>
            <a:off x="4383969" y="1733526"/>
            <a:ext cx="1447857" cy="154494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9573" r="14807"/>
          <a:stretch/>
        </p:blipFill>
        <p:spPr>
          <a:xfrm>
            <a:off x="5770337" y="2902155"/>
            <a:ext cx="1676033" cy="14247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1" y="4919487"/>
            <a:ext cx="1443926" cy="17676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ovéPole 10"/>
          <p:cNvSpPr txBox="1"/>
          <p:nvPr/>
        </p:nvSpPr>
        <p:spPr>
          <a:xfrm>
            <a:off x="9151841" y="5887109"/>
            <a:ext cx="2070268" cy="707886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>
                <a:solidFill>
                  <a:srgbClr val="00B050"/>
                </a:solidFill>
                <a:hlinkClick r:id="rId9"/>
              </a:rPr>
              <a:t>Tejpink Achillovy šlachy (video)</a:t>
            </a:r>
            <a:endParaRPr lang="cs-CZ" sz="2000" dirty="0">
              <a:solidFill>
                <a:srgbClr val="00B050"/>
              </a:solidFill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01747"/>
            <a:ext cx="2337346" cy="2006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63DC453D-05E8-4E2F-947A-26DF25F4E2E3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při běhu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9615877-B56C-4FC0-AF1A-96D130DF8169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30539668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25" y="916903"/>
            <a:ext cx="3863039" cy="38442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7450665" y="4774332"/>
            <a:ext cx="38630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/>
              <a:t>https://www.studyblue.com/notes/note/n/muscles/deck/19117733</a:t>
            </a:r>
          </a:p>
        </p:txBody>
      </p:sp>
      <p:sp>
        <p:nvSpPr>
          <p:cNvPr id="5" name="Obdélník 4"/>
          <p:cNvSpPr/>
          <p:nvPr/>
        </p:nvSpPr>
        <p:spPr>
          <a:xfrm>
            <a:off x="965200" y="916903"/>
            <a:ext cx="6270978" cy="52999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Distenze a parciální ruptura m. </a:t>
            </a:r>
            <a:r>
              <a:rPr lang="cs-CZ" sz="2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gastrocnemius</a:t>
            </a:r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 a m. </a:t>
            </a:r>
            <a:r>
              <a:rPr lang="cs-CZ" sz="2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soleus</a:t>
            </a:r>
            <a:endParaRPr lang="cs-CZ" sz="20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cs-CZ" sz="2000" u="sng" dirty="0">
                <a:latin typeface="Calibri" panose="020F0502020204030204" pitchFamily="34" charset="0"/>
              </a:rPr>
              <a:t>Příčiny (prevence = odstranění příčin):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Špatný pohyb – natažení velkého rozsahu / ↑ síla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Zkrácený / oslabený sval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Chlad</a:t>
            </a:r>
          </a:p>
          <a:p>
            <a:pPr>
              <a:lnSpc>
                <a:spcPct val="120000"/>
              </a:lnSpc>
            </a:pPr>
            <a:r>
              <a:rPr lang="cs-CZ" sz="2000" u="sng" dirty="0">
                <a:latin typeface="Calibri" panose="020F0502020204030204" pitchFamily="34" charset="0"/>
              </a:rPr>
              <a:t>Příznaky: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Bolest, (nerovnost)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Problém s pohybem</a:t>
            </a:r>
          </a:p>
          <a:p>
            <a:pPr>
              <a:lnSpc>
                <a:spcPct val="120000"/>
              </a:lnSpc>
            </a:pPr>
            <a:r>
              <a:rPr lang="cs-CZ" sz="2000" u="sng" dirty="0">
                <a:latin typeface="Calibri" panose="020F0502020204030204" pitchFamily="34" charset="0"/>
              </a:rPr>
              <a:t>1. pomoc: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Znehybnění, chlazení, 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K lékaři - další diagnostika, léčba, …</a:t>
            </a:r>
          </a:p>
          <a:p>
            <a:pPr>
              <a:lnSpc>
                <a:spcPct val="120000"/>
              </a:lnSpc>
            </a:pPr>
            <a:r>
              <a:rPr lang="cs-CZ" sz="2000" u="sng" dirty="0">
                <a:latin typeface="Calibri" panose="020F0502020204030204" pitchFamily="34" charset="0"/>
              </a:rPr>
              <a:t>Prevence: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Posilovací a protahovací cvičení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Zahřátí, rozcvičení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Tejpink</a:t>
            </a: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134948" y="5508929"/>
            <a:ext cx="2314591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>
                <a:hlinkClick r:id="rId3"/>
              </a:rPr>
              <a:t>Tejpink lýtkového svalu (video)</a:t>
            </a:r>
            <a:endParaRPr lang="cs-CZ" sz="20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EEA884B-D45E-49B2-91D9-89B9B56EA15E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při běhu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B03F417-0563-4EB7-AEA0-6854C226077F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26903147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2133601"/>
            <a:ext cx="4037013" cy="40370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9"/>
          <p:cNvSpPr txBox="1">
            <a:spLocks noChangeArrowheads="1"/>
          </p:cNvSpPr>
          <p:nvPr/>
        </p:nvSpPr>
        <p:spPr bwMode="auto">
          <a:xfrm>
            <a:off x="1703388" y="1436688"/>
            <a:ext cx="5472112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BĚH </a:t>
            </a:r>
            <a:r>
              <a:rPr lang="cs-CZ" altLang="cs-CZ" sz="1800" b="1" dirty="0">
                <a:solidFill>
                  <a:srgbClr val="FF0000"/>
                </a:solidFill>
              </a:rPr>
              <a:t>(postupně !!!)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solidFill>
                  <a:srgbClr val="0066FF"/>
                </a:solidFill>
              </a:rPr>
              <a:t> Povrch terénu nerovný</a:t>
            </a:r>
            <a:r>
              <a:rPr lang="cs-CZ" altLang="cs-CZ" sz="1800" dirty="0">
                <a:solidFill>
                  <a:srgbClr val="009900"/>
                </a:solidFill>
              </a:rPr>
              <a:t> – měkký – pružný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solidFill>
                  <a:srgbClr val="0066FF"/>
                </a:solidFill>
              </a:rPr>
              <a:t> Obuv </a:t>
            </a:r>
            <a:r>
              <a:rPr lang="cs-CZ" altLang="cs-CZ" sz="1800" dirty="0">
                <a:solidFill>
                  <a:srgbClr val="009900"/>
                </a:solidFill>
              </a:rPr>
              <a:t>měkká - pružná - </a:t>
            </a:r>
            <a:r>
              <a:rPr lang="cs-CZ" altLang="cs-CZ" sz="1800" dirty="0">
                <a:solidFill>
                  <a:srgbClr val="0066FF"/>
                </a:solidFill>
              </a:rPr>
              <a:t>minimální - </a:t>
            </a:r>
            <a:r>
              <a:rPr lang="cs-CZ" altLang="cs-CZ" sz="1800" dirty="0" err="1">
                <a:solidFill>
                  <a:srgbClr val="0066FF"/>
                </a:solidFill>
              </a:rPr>
              <a:t>pětiprsty</a:t>
            </a:r>
            <a:r>
              <a:rPr lang="cs-CZ" altLang="cs-CZ" sz="1800" dirty="0">
                <a:solidFill>
                  <a:srgbClr val="0066FF"/>
                </a:solidFill>
              </a:rPr>
              <a:t> – bos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solidFill>
                  <a:srgbClr val="0066FF"/>
                </a:solidFill>
              </a:rPr>
              <a:t> Dopad</a:t>
            </a:r>
            <a:r>
              <a:rPr lang="cs-CZ" altLang="cs-CZ" sz="1800" dirty="0">
                <a:solidFill>
                  <a:srgbClr val="009900"/>
                </a:solidFill>
              </a:rPr>
              <a:t> </a:t>
            </a:r>
            <a:r>
              <a:rPr lang="cs-CZ" altLang="cs-CZ" sz="1800" dirty="0">
                <a:solidFill>
                  <a:srgbClr val="0066FF"/>
                </a:solidFill>
              </a:rPr>
              <a:t>na přední část nohy </a:t>
            </a: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1712914" y="955675"/>
            <a:ext cx="8804275" cy="431800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solidFill>
                  <a:srgbClr val="7030A0"/>
                </a:solidFill>
              </a:rPr>
              <a:t>BĚH S DOPADEM NA PŘEDNÍ A STŘEDNÍ ČÁST CHODIDLA</a:t>
            </a:r>
            <a:endParaRPr lang="en-GB" altLang="cs-CZ" sz="2000" b="1" dirty="0">
              <a:solidFill>
                <a:srgbClr val="7030A0"/>
              </a:solidFill>
            </a:endParaRPr>
          </a:p>
        </p:txBody>
      </p:sp>
      <p:sp>
        <p:nvSpPr>
          <p:cNvPr id="3" name="Šipka doleva a nahoru 2"/>
          <p:cNvSpPr/>
          <p:nvPr/>
        </p:nvSpPr>
        <p:spPr bwMode="auto">
          <a:xfrm>
            <a:off x="4764089" y="2301876"/>
            <a:ext cx="358775" cy="214313"/>
          </a:xfrm>
          <a:prstGeom prst="leftUpArrow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pic>
        <p:nvPicPr>
          <p:cNvPr id="28678" name="Picture 7" descr="nikefree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4" y="4662488"/>
            <a:ext cx="1354137" cy="20764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3325813"/>
            <a:ext cx="1651000" cy="12382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673350"/>
            <a:ext cx="3230562" cy="25415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5675314"/>
            <a:ext cx="1276350" cy="10636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5253038"/>
            <a:ext cx="1187450" cy="14859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3" name="TextovéPole 1"/>
          <p:cNvSpPr txBox="1">
            <a:spLocks noChangeArrowheads="1"/>
          </p:cNvSpPr>
          <p:nvPr/>
        </p:nvSpPr>
        <p:spPr bwMode="auto">
          <a:xfrm>
            <a:off x="1976439" y="5203825"/>
            <a:ext cx="2879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</a:rPr>
              <a:t>NA PATU	         </a:t>
            </a:r>
            <a:r>
              <a:rPr lang="cs-CZ" altLang="cs-CZ" sz="1600" b="1">
                <a:solidFill>
                  <a:srgbClr val="92D050"/>
                </a:solidFill>
              </a:rPr>
              <a:t>NA ŠPIČKU</a:t>
            </a:r>
          </a:p>
        </p:txBody>
      </p:sp>
      <p:sp>
        <p:nvSpPr>
          <p:cNvPr id="28684" name="TextovéPole 1"/>
          <p:cNvSpPr txBox="1">
            <a:spLocks noChangeArrowheads="1"/>
          </p:cNvSpPr>
          <p:nvPr/>
        </p:nvSpPr>
        <p:spPr bwMode="auto">
          <a:xfrm>
            <a:off x="7427913" y="1433514"/>
            <a:ext cx="3124200" cy="1323975"/>
          </a:xfrm>
          <a:prstGeom prst="rect">
            <a:avLst/>
          </a:prstGeom>
          <a:solidFill>
            <a:srgbClr val="FFC000">
              <a:alpha val="65097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u="sng" dirty="0"/>
              <a:t>RIZIKA PŘI BĚHU BOS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/>
              <a:t>Kožní</a:t>
            </a:r>
            <a:r>
              <a:rPr lang="cs-CZ" altLang="cs-CZ" sz="1600" dirty="0"/>
              <a:t> otlaky, puchýře, hematomy, rány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Mikrotrauma</a:t>
            </a:r>
            <a:r>
              <a:rPr lang="cs-CZ" altLang="cs-CZ" sz="1600" dirty="0"/>
              <a:t> </a:t>
            </a:r>
            <a:r>
              <a:rPr lang="cs-CZ" altLang="cs-CZ" sz="1600" b="1" dirty="0"/>
              <a:t>Achillových šlach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Plíživé zlomeniny </a:t>
            </a:r>
            <a:r>
              <a:rPr lang="cs-CZ" altLang="cs-CZ" sz="1600" b="1" dirty="0" err="1"/>
              <a:t>metatarzů</a:t>
            </a:r>
            <a:endParaRPr lang="cs-CZ" altLang="cs-CZ" sz="1600" b="1" dirty="0"/>
          </a:p>
        </p:txBody>
      </p:sp>
      <p:sp>
        <p:nvSpPr>
          <p:cNvPr id="28685" name="Text Box 2"/>
          <p:cNvSpPr txBox="1">
            <a:spLocks noChangeArrowheads="1"/>
          </p:cNvSpPr>
          <p:nvPr/>
        </p:nvSpPr>
        <p:spPr bwMode="auto">
          <a:xfrm>
            <a:off x="1703388" y="188914"/>
            <a:ext cx="8813800" cy="7016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Prevence a profylaxe traumat, mikrotraumat kostí, svalů, šlach a vazů zlepšení odolnosti tkání a obranných reflexů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6675A1D-5A38-40BB-972A-8944F533F6AB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536049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1850721" y="980728"/>
            <a:ext cx="8602959" cy="23083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85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RIZIKA</a:t>
            </a:r>
            <a:endParaRPr lang="cs-CZ" altLang="cs-CZ" sz="2400" b="1" dirty="0">
              <a:cs typeface="Arial" panose="020B0604020202020204" pitchFamily="34" charset="0"/>
            </a:endParaRPr>
          </a:p>
          <a:p>
            <a:pPr lvl="6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dirty="0"/>
              <a:t> vyčerpání energie</a:t>
            </a:r>
          </a:p>
          <a:p>
            <a:pPr lvl="6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dirty="0"/>
              <a:t> dehydratace</a:t>
            </a:r>
          </a:p>
          <a:p>
            <a:pPr lvl="6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dirty="0"/>
              <a:t> rhabdomyolýza (oxidační stres)</a:t>
            </a:r>
          </a:p>
          <a:p>
            <a:pPr lvl="6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dirty="0"/>
              <a:t> hyponatrémie (</a:t>
            </a:r>
            <a:r>
              <a:rPr lang="cs-CZ" altLang="cs-CZ" dirty="0" err="1"/>
              <a:t>hyperhydratace</a:t>
            </a:r>
            <a:r>
              <a:rPr lang="cs-CZ" altLang="cs-CZ" dirty="0"/>
              <a:t>)</a:t>
            </a:r>
          </a:p>
          <a:p>
            <a:pPr lvl="6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dirty="0"/>
              <a:t> selhání termoregulace – přehřátí, podchlazení</a:t>
            </a:r>
          </a:p>
          <a:p>
            <a:pPr lvl="6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dirty="0"/>
              <a:t> selhání srdce</a:t>
            </a:r>
            <a:r>
              <a:rPr lang="cs-CZ" altLang="cs-CZ" b="1" dirty="0"/>
              <a:t>	</a:t>
            </a:r>
            <a:endParaRPr lang="en-GB" alt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20" y="3465006"/>
            <a:ext cx="4210359" cy="2795677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7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07" y="3465006"/>
            <a:ext cx="4198973" cy="279629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372B808-EF88-4AF9-80EB-F7EFF6B98C7C}"/>
              </a:ext>
            </a:extLst>
          </p:cNvPr>
          <p:cNvSpPr/>
          <p:nvPr/>
        </p:nvSpPr>
        <p:spPr>
          <a:xfrm>
            <a:off x="925689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neúrazová – při běhu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AF0BA65-6F9D-4432-A8DD-B2B54B946C1B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34583805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4">
            <a:extLst>
              <a:ext uri="{FF2B5EF4-FFF2-40B4-BE49-F238E27FC236}">
                <a16:creationId xmlns:a16="http://schemas.microsoft.com/office/drawing/2014/main" id="{C3240E79-42D4-4B95-8825-BE6BFA3C7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9" t="12170"/>
          <a:stretch>
            <a:fillRect/>
          </a:stretch>
        </p:blipFill>
        <p:spPr bwMode="auto">
          <a:xfrm>
            <a:off x="4247517" y="2892071"/>
            <a:ext cx="3826566" cy="207504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Obdélník 1">
            <a:extLst>
              <a:ext uri="{FF2B5EF4-FFF2-40B4-BE49-F238E27FC236}">
                <a16:creationId xmlns:a16="http://schemas.microsoft.com/office/drawing/2014/main" id="{22565BF7-287C-495A-92BE-C42FABC95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98" y="736953"/>
            <a:ext cx="10261601" cy="193899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Úrazy (i smrtelné)</a:t>
            </a:r>
            <a:r>
              <a:rPr lang="cs-CZ" altLang="cs-CZ" sz="2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C00000"/>
                </a:solidFill>
                <a:cs typeface="Arial" panose="020B0604020202020204" pitchFamily="34" charset="0"/>
              </a:rPr>
              <a:t>v důsledku pádů a střetů s jiným vozidlem nebo předmětem.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Může to být různě závažné poranění jakéhokoliv orgánu těla, povrchové i vnitřní: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cs-CZ" altLang="cs-CZ" sz="2000" b="1" i="1" dirty="0">
                <a:solidFill>
                  <a:srgbClr val="0070C0"/>
                </a:solidFill>
                <a:cs typeface="Arial" panose="020B0604020202020204" pitchFamily="34" charset="0"/>
              </a:rPr>
              <a:t> Naražení a zhmoždění povrchových částí těla, odření a tržné rány kůže</a:t>
            </a:r>
            <a:r>
              <a:rPr lang="cs-CZ" altLang="cs-CZ" sz="2000" dirty="0">
                <a:solidFill>
                  <a:srgbClr val="0070C0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cs-CZ" altLang="cs-CZ" sz="2000" b="1" i="1" dirty="0">
                <a:solidFill>
                  <a:srgbClr val="0070C0"/>
                </a:solidFill>
                <a:cs typeface="Arial" panose="020B0604020202020204" pitchFamily="34" charset="0"/>
              </a:rPr>
              <a:t> Zlomeniny kostí</a:t>
            </a:r>
            <a:r>
              <a:rPr lang="cs-CZ" altLang="cs-CZ" sz="2000" dirty="0">
                <a:solidFill>
                  <a:srgbClr val="0070C0"/>
                </a:solidFill>
                <a:cs typeface="Arial" panose="020B0604020202020204" pitchFamily="34" charset="0"/>
              </a:rPr>
              <a:t>, především klíční kosti, žeber a kostí končetin.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cs-CZ" altLang="cs-CZ" sz="2000" b="1" i="1" dirty="0">
                <a:solidFill>
                  <a:srgbClr val="0070C0"/>
                </a:solidFill>
                <a:cs typeface="Arial" panose="020B0604020202020204" pitchFamily="34" charset="0"/>
              </a:rPr>
              <a:t> Úrazy hlavy</a:t>
            </a:r>
            <a:r>
              <a:rPr lang="cs-CZ" altLang="cs-CZ" sz="2000" dirty="0">
                <a:solidFill>
                  <a:srgbClr val="0070C0"/>
                </a:solidFill>
                <a:cs typeface="Arial" panose="020B0604020202020204" pitchFamily="34" charset="0"/>
              </a:rPr>
              <a:t> (otřes mozku, zlomenina lebky, krvácení do mozku, poranění oka)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cs-CZ" altLang="cs-CZ" sz="2000" b="1" i="1" dirty="0">
                <a:solidFill>
                  <a:srgbClr val="0070C0"/>
                </a:solidFill>
                <a:cs typeface="Arial" panose="020B0604020202020204" pitchFamily="34" charset="0"/>
              </a:rPr>
              <a:t> Úrazy vnitřních orgánů a cév</a:t>
            </a:r>
            <a:r>
              <a:rPr lang="cs-CZ" altLang="cs-CZ" sz="2000" dirty="0">
                <a:solidFill>
                  <a:srgbClr val="0070C0"/>
                </a:solidFill>
                <a:cs typeface="Arial" panose="020B0604020202020204" pitchFamily="34" charset="0"/>
              </a:rPr>
              <a:t> (s krvácením).</a:t>
            </a:r>
          </a:p>
        </p:txBody>
      </p:sp>
      <p:pic>
        <p:nvPicPr>
          <p:cNvPr id="5125" name="Obrázek 1">
            <a:extLst>
              <a:ext uri="{FF2B5EF4-FFF2-40B4-BE49-F238E27FC236}">
                <a16:creationId xmlns:a16="http://schemas.microsoft.com/office/drawing/2014/main" id="{359E13D8-BF07-4A89-9975-9A53FCC63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52" y="4760558"/>
            <a:ext cx="2701925" cy="17700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7" descr="Výsledek obrázku pro cyclist injuries">
            <a:hlinkClick r:id="rId4"/>
            <a:extLst>
              <a:ext uri="{FF2B5EF4-FFF2-40B4-BE49-F238E27FC236}">
                <a16:creationId xmlns:a16="http://schemas.microsoft.com/office/drawing/2014/main" id="{96DDA65C-257F-498D-99E0-4EA2288A9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88" y="2892071"/>
            <a:ext cx="2698750" cy="18002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Obrázek 5">
            <a:extLst>
              <a:ext uri="{FF2B5EF4-FFF2-40B4-BE49-F238E27FC236}">
                <a16:creationId xmlns:a16="http://schemas.microsoft.com/office/drawing/2014/main" id="{609AADEC-E291-4F1D-B23B-E9330D54E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6"/>
          <a:stretch>
            <a:fillRect/>
          </a:stretch>
        </p:blipFill>
        <p:spPr bwMode="auto">
          <a:xfrm>
            <a:off x="4696175" y="5047189"/>
            <a:ext cx="2743492" cy="148378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Obrázek 6">
            <a:extLst>
              <a:ext uri="{FF2B5EF4-FFF2-40B4-BE49-F238E27FC236}">
                <a16:creationId xmlns:a16="http://schemas.microsoft.com/office/drawing/2014/main" id="{90E1E260-FCCA-4881-A94A-0A4BCDD3F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916" y="2849434"/>
            <a:ext cx="2701925" cy="370757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3695B8BC-838E-4D1C-B97F-B3BEDA9ADB65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při jízdě na kole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5978FF3-BD8B-4C8C-B7F6-31263C08C823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36786175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10A1868-CB05-4309-9EAD-E438F8373675}"/>
              </a:ext>
            </a:extLst>
          </p:cNvPr>
          <p:cNvSpPr/>
          <p:nvPr/>
        </p:nvSpPr>
        <p:spPr>
          <a:xfrm>
            <a:off x="965200" y="882884"/>
            <a:ext cx="7919156" cy="2862322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altLang="cs-CZ" b="1" u="sng" dirty="0">
                <a:solidFill>
                  <a:srgbClr val="0070C0"/>
                </a:solidFill>
                <a:cs typeface="Arial" panose="020B0604020202020204" pitchFamily="34" charset="0"/>
              </a:rPr>
              <a:t>PREVENCE </a:t>
            </a:r>
            <a:r>
              <a:rPr lang="cs-CZ" altLang="cs-CZ" b="1" u="sng" dirty="0" err="1">
                <a:solidFill>
                  <a:srgbClr val="0070C0"/>
                </a:solidFill>
                <a:cs typeface="Arial" panose="020B0604020202020204" pitchFamily="34" charset="0"/>
              </a:rPr>
              <a:t>ÚRAZ</a:t>
            </a:r>
            <a:r>
              <a:rPr lang="cs-CZ" altLang="cs-CZ" b="1" u="sng" cap="all" dirty="0" err="1">
                <a:solidFill>
                  <a:srgbClr val="0070C0"/>
                </a:solidFill>
                <a:cs typeface="Arial" panose="020B0604020202020204" pitchFamily="34" charset="0"/>
              </a:rPr>
              <a:t>ů</a:t>
            </a:r>
            <a:r>
              <a:rPr lang="cs-CZ" altLang="cs-CZ" b="1" u="sng" dirty="0">
                <a:solidFill>
                  <a:srgbClr val="0070C0"/>
                </a:solidFill>
                <a:cs typeface="Arial" panose="020B0604020202020204" pitchFamily="34" charset="0"/>
              </a:rPr>
              <a:t>:</a:t>
            </a:r>
            <a:endParaRPr lang="cs-CZ" altLang="cs-CZ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rgbClr val="00B050"/>
                </a:solidFill>
                <a:cs typeface="Arial" panose="020B0604020202020204" pitchFamily="34" charset="0"/>
              </a:rPr>
              <a:t>pokud možno mimo silniční provoz,</a:t>
            </a:r>
            <a:r>
              <a:rPr lang="cs-CZ" altLang="cs-CZ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cs-CZ" altLang="cs-CZ" dirty="0">
                <a:solidFill>
                  <a:srgbClr val="C00000"/>
                </a:solidFill>
                <a:cs typeface="Arial" panose="020B0604020202020204" pitchFamily="34" charset="0"/>
              </a:rPr>
              <a:t>v silničním provoze </a:t>
            </a:r>
            <a:r>
              <a:rPr lang="cs-CZ" altLang="cs-CZ" b="1" dirty="0">
                <a:solidFill>
                  <a:srgbClr val="C00000"/>
                </a:solidFill>
                <a:cs typeface="Arial" panose="020B0604020202020204" pitchFamily="34" charset="0"/>
              </a:rPr>
              <a:t>dodržovat pravidla, používat reflexní prvky, světla</a:t>
            </a:r>
            <a:r>
              <a:rPr lang="cs-CZ" altLang="cs-CZ" dirty="0">
                <a:solidFill>
                  <a:srgbClr val="C00000"/>
                </a:solidFill>
                <a:cs typeface="Arial" panose="020B0604020202020204" pitchFamily="34" charset="0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rgbClr val="00B050"/>
                </a:solidFill>
                <a:cs typeface="Arial" panose="020B0604020202020204" pitchFamily="34" charset="0"/>
              </a:rPr>
              <a:t>rozumná jízda na kole podle vlastních schopností</a:t>
            </a:r>
            <a:r>
              <a:rPr lang="cs-CZ" altLang="cs-CZ" dirty="0">
                <a:solidFill>
                  <a:srgbClr val="00B050"/>
                </a:solidFill>
                <a:cs typeface="Arial" panose="020B0604020202020204" pitchFamily="34" charset="0"/>
              </a:rPr>
              <a:t> - přiměřená rychlost, vhodný terén,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cs-CZ" altLang="cs-CZ" dirty="0">
                <a:solidFill>
                  <a:srgbClr val="0070C0"/>
                </a:solidFill>
                <a:cs typeface="Arial" panose="020B0604020202020204" pitchFamily="34" charset="0"/>
              </a:rPr>
              <a:t>ochranné prostředky - přílba, brýle, rukavice, vhodná obuv,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cs-CZ" altLang="cs-CZ" dirty="0">
                <a:solidFill>
                  <a:srgbClr val="7030A0"/>
                </a:solidFill>
                <a:cs typeface="Arial" panose="020B0604020202020204" pitchFamily="34" charset="0"/>
              </a:rPr>
              <a:t>dobré kolo - brzdy, šlapátka, světla, geometrie,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cs-CZ" altLang="cs-CZ" dirty="0">
                <a:cs typeface="Arial" panose="020B0604020202020204" pitchFamily="34" charset="0"/>
              </a:rPr>
              <a:t>dodržování pravidel jízdy ve skupině.</a:t>
            </a:r>
          </a:p>
        </p:txBody>
      </p:sp>
      <p:pic>
        <p:nvPicPr>
          <p:cNvPr id="6148" name="Picture 10" descr="175755_main">
            <a:extLst>
              <a:ext uri="{FF2B5EF4-FFF2-40B4-BE49-F238E27FC236}">
                <a16:creationId xmlns:a16="http://schemas.microsoft.com/office/drawing/2014/main" id="{1E787B60-08CF-4343-927E-478EE497C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4" b="25916"/>
          <a:stretch>
            <a:fillRect/>
          </a:stretch>
        </p:blipFill>
        <p:spPr bwMode="auto">
          <a:xfrm>
            <a:off x="5602201" y="4246247"/>
            <a:ext cx="2193699" cy="108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HPIM0317">
            <a:extLst>
              <a:ext uri="{FF2B5EF4-FFF2-40B4-BE49-F238E27FC236}">
                <a16:creationId xmlns:a16="http://schemas.microsoft.com/office/drawing/2014/main" id="{1CF6E8E9-77DE-4713-9AEF-C14E67E64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422" y="3892484"/>
            <a:ext cx="2763969" cy="208263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Obrázek 3">
            <a:extLst>
              <a:ext uri="{FF2B5EF4-FFF2-40B4-BE49-F238E27FC236}">
                <a16:creationId xmlns:a16="http://schemas.microsoft.com/office/drawing/2014/main" id="{0D82C62D-DB0C-47AF-89E2-096774EB1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11" y="2580841"/>
            <a:ext cx="3821429" cy="380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0C6B490-C9FD-42CB-9202-9C6FF395951F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při jízdě na kole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4843D76-6915-4ECF-BDD4-05D1DD531409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3303232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162" y="939257"/>
            <a:ext cx="1925302" cy="568919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extovéPole 1"/>
          <p:cNvSpPr txBox="1">
            <a:spLocks noChangeArrowheads="1"/>
          </p:cNvSpPr>
          <p:nvPr/>
        </p:nvSpPr>
        <p:spPr bwMode="auto">
          <a:xfrm>
            <a:off x="1703387" y="939257"/>
            <a:ext cx="878522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  <a:cs typeface="Arial" panose="020B0604020202020204" pitchFamily="34" charset="0"/>
              </a:rPr>
              <a:t>POSTURÁLNÍ STABILIZACE TRUPU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900" dirty="0">
                <a:latin typeface="Calibri" panose="020F0502020204030204" pitchFamily="34" charset="0"/>
              </a:rPr>
              <a:t>(Šafářová M, Kolář P. Posturální stabilizace a sportovní zátěž. In: Fyziologie a klinické aspekty pohybové aktivity. Máček M, Radvanský J (</a:t>
            </a:r>
            <a:r>
              <a:rPr lang="cs-CZ" altLang="cs-CZ" sz="900" dirty="0" err="1">
                <a:latin typeface="Calibri" panose="020F0502020204030204" pitchFamily="34" charset="0"/>
              </a:rPr>
              <a:t>eds</a:t>
            </a:r>
            <a:r>
              <a:rPr lang="cs-CZ" altLang="cs-CZ" sz="900" dirty="0">
                <a:latin typeface="Calibri" panose="020F0502020204030204" pitchFamily="34" charset="0"/>
              </a:rPr>
              <a:t>.). Praha: </a:t>
            </a:r>
            <a:r>
              <a:rPr lang="cs-CZ" altLang="cs-CZ" sz="900" dirty="0" err="1">
                <a:latin typeface="Calibri" panose="020F0502020204030204" pitchFamily="34" charset="0"/>
              </a:rPr>
              <a:t>Galén</a:t>
            </a:r>
            <a:r>
              <a:rPr lang="cs-CZ" altLang="cs-CZ" sz="900" dirty="0">
                <a:latin typeface="Calibri" panose="020F0502020204030204" pitchFamily="34" charset="0"/>
              </a:rPr>
              <a:t>. 2011: 177-188)</a:t>
            </a:r>
          </a:p>
        </p:txBody>
      </p:sp>
      <p:sp>
        <p:nvSpPr>
          <p:cNvPr id="23557" name="TextovéPole 6"/>
          <p:cNvSpPr txBox="1">
            <a:spLocks noChangeArrowheads="1"/>
          </p:cNvSpPr>
          <p:nvPr/>
        </p:nvSpPr>
        <p:spPr bwMode="auto">
          <a:xfrm>
            <a:off x="2256503" y="2051966"/>
            <a:ext cx="5029200" cy="3416320"/>
          </a:xfrm>
          <a:prstGeom prst="rect">
            <a:avLst/>
          </a:prstGeom>
          <a:solidFill>
            <a:srgbClr val="FFFF0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Cílený pohyb lze provést pouze  po úponové stabilizaci svalu.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2060"/>
                </a:solidFill>
                <a:cs typeface="Arial" panose="020B0604020202020204" pitchFamily="34" charset="0"/>
              </a:rPr>
              <a:t>Např.: </a:t>
            </a:r>
          </a:p>
          <a:p>
            <a:pPr marL="457200" indent="-457200" eaLnBrk="1" hangingPunct="1">
              <a:spcBef>
                <a:spcPct val="0"/>
              </a:spcBef>
              <a:buAutoNum type="arabicPeriod"/>
            </a:pPr>
            <a:r>
              <a:rPr lang="cs-CZ" altLang="cs-CZ" sz="2400" b="1" dirty="0">
                <a:solidFill>
                  <a:srgbClr val="002060"/>
                </a:solidFill>
                <a:cs typeface="Arial" panose="020B0604020202020204" pitchFamily="34" charset="0"/>
              </a:rPr>
              <a:t>aktivita bránice, břišních svalů a pánevního dna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>
                <a:solidFill>
                  <a:srgbClr val="FF0000"/>
                </a:solidFill>
                <a:cs typeface="Arial" panose="020B0604020202020204" pitchFamily="34" charset="0"/>
              </a:rPr>
              <a:t>		→ stabilizace trupu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2060"/>
                </a:solidFill>
                <a:cs typeface="Arial" panose="020B0604020202020204" pitchFamily="34" charset="0"/>
              </a:rPr>
              <a:t>2. aktivita flexorů kyčle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2060"/>
                </a:solidFill>
                <a:cs typeface="Arial" panose="020B0604020202020204" pitchFamily="34" charset="0"/>
              </a:rPr>
              <a:t>		</a:t>
            </a:r>
            <a:r>
              <a:rPr lang="cs-CZ" altLang="cs-CZ" sz="2400" b="1" dirty="0">
                <a:solidFill>
                  <a:srgbClr val="00B0F0"/>
                </a:solidFill>
                <a:cs typeface="Arial" panose="020B0604020202020204" pitchFamily="34" charset="0"/>
              </a:rPr>
              <a:t>→</a:t>
            </a:r>
            <a:r>
              <a:rPr lang="cs-CZ" altLang="cs-CZ" sz="2400" b="1" dirty="0"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solidFill>
                  <a:srgbClr val="00B0F0"/>
                </a:solidFill>
                <a:cs typeface="Arial" panose="020B0604020202020204" pitchFamily="34" charset="0"/>
              </a:rPr>
              <a:t>flexe kyčle</a:t>
            </a:r>
            <a:endParaRPr lang="cs-CZ" altLang="cs-CZ" sz="2400" b="1" dirty="0">
              <a:cs typeface="Arial" panose="020B0604020202020204" pitchFamily="34" charset="0"/>
            </a:endParaRPr>
          </a:p>
        </p:txBody>
      </p:sp>
      <p:cxnSp>
        <p:nvCxnSpPr>
          <p:cNvPr id="23559" name="Přímá spojnice se šipkou 9"/>
          <p:cNvCxnSpPr>
            <a:cxnSpLocks noChangeShapeType="1"/>
          </p:cNvCxnSpPr>
          <p:nvPr/>
        </p:nvCxnSpPr>
        <p:spPr bwMode="auto">
          <a:xfrm>
            <a:off x="6356555" y="5265174"/>
            <a:ext cx="2639961" cy="545691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F15CE102-76D8-41AE-8F0C-B76235996721}"/>
              </a:ext>
            </a:extLst>
          </p:cNvPr>
          <p:cNvSpPr/>
          <p:nvPr/>
        </p:nvSpPr>
        <p:spPr>
          <a:xfrm>
            <a:off x="925689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prevence</a:t>
            </a:r>
          </a:p>
        </p:txBody>
      </p:sp>
      <p:sp>
        <p:nvSpPr>
          <p:cNvPr id="10" name="Slunce 9">
            <a:extLst>
              <a:ext uri="{FF2B5EF4-FFF2-40B4-BE49-F238E27FC236}">
                <a16:creationId xmlns:a16="http://schemas.microsoft.com/office/drawing/2014/main" id="{AE4CA6FB-F159-44CA-B2ED-E0C16F9F18B7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558" name="Přímá spojnice se šipkou 8"/>
          <p:cNvCxnSpPr>
            <a:cxnSpLocks noChangeShapeType="1"/>
          </p:cNvCxnSpPr>
          <p:nvPr/>
        </p:nvCxnSpPr>
        <p:spPr bwMode="auto">
          <a:xfrm>
            <a:off x="7049729" y="4464116"/>
            <a:ext cx="1814052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694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CB603A2-2F1D-4DF6-A193-18AF100EA837}"/>
              </a:ext>
            </a:extLst>
          </p:cNvPr>
          <p:cNvSpPr txBox="1"/>
          <p:nvPr/>
        </p:nvSpPr>
        <p:spPr>
          <a:xfrm>
            <a:off x="2164733" y="883511"/>
            <a:ext cx="7862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b="1" cap="all" dirty="0">
                <a:solidFill>
                  <a:srgbClr val="0070C0"/>
                </a:solidFill>
                <a:latin typeface="Calibri" panose="020F0502020204030204" pitchFamily="34" charset="0"/>
              </a:rPr>
              <a:t>ochrana při jízdě na silnici a cyklostezce</a:t>
            </a:r>
          </a:p>
          <a:p>
            <a:pPr algn="ctr">
              <a:defRPr/>
            </a:pPr>
            <a:r>
              <a:rPr lang="cs-CZ" sz="2400" b="1" cap="all" dirty="0">
                <a:solidFill>
                  <a:srgbClr val="C00000"/>
                </a:solidFill>
                <a:latin typeface="Calibri" panose="020F0502020204030204" pitchFamily="34" charset="0"/>
              </a:rPr>
              <a:t>Být viděn A vidět ← reflexní oblečení, světla na kole</a:t>
            </a:r>
          </a:p>
          <a:p>
            <a:pPr algn="ctr">
              <a:defRPr/>
            </a:pPr>
            <a:r>
              <a:rPr lang="cs-CZ" b="1" dirty="0">
                <a:latin typeface="Calibri" panose="020F0502020204030204" pitchFamily="34" charset="0"/>
              </a:rPr>
              <a:t>zezadu i zepředu</a:t>
            </a:r>
          </a:p>
        </p:txBody>
      </p:sp>
      <p:pic>
        <p:nvPicPr>
          <p:cNvPr id="7171" name="Obrázek 2">
            <a:extLst>
              <a:ext uri="{FF2B5EF4-FFF2-40B4-BE49-F238E27FC236}">
                <a16:creationId xmlns:a16="http://schemas.microsoft.com/office/drawing/2014/main" id="{A8AE7A14-FAA9-4FE6-A877-1A6338EA1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1" y="2020365"/>
            <a:ext cx="1406525" cy="1871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Obrázek 3">
            <a:extLst>
              <a:ext uri="{FF2B5EF4-FFF2-40B4-BE49-F238E27FC236}">
                <a16:creationId xmlns:a16="http://schemas.microsoft.com/office/drawing/2014/main" id="{C21F1D68-61E3-4138-9318-22B4FEC26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1" y="2020365"/>
            <a:ext cx="1406525" cy="1871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Obrázek 4">
            <a:extLst>
              <a:ext uri="{FF2B5EF4-FFF2-40B4-BE49-F238E27FC236}">
                <a16:creationId xmlns:a16="http://schemas.microsoft.com/office/drawing/2014/main" id="{7CC20AA6-4BA7-4AEA-B37B-21BA164A6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2020365"/>
            <a:ext cx="3059112" cy="1871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Obrázek 5">
            <a:extLst>
              <a:ext uri="{FF2B5EF4-FFF2-40B4-BE49-F238E27FC236}">
                <a16:creationId xmlns:a16="http://schemas.microsoft.com/office/drawing/2014/main" id="{DF9BE350-BAC8-4AED-8862-EB3E141A2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3892028"/>
            <a:ext cx="244792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Obrázek 6">
            <a:extLst>
              <a:ext uri="{FF2B5EF4-FFF2-40B4-BE49-F238E27FC236}">
                <a16:creationId xmlns:a16="http://schemas.microsoft.com/office/drawing/2014/main" id="{AACC8589-5413-438A-B388-509ABE0F3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t="5968" r="21640" b="6717"/>
          <a:stretch>
            <a:fillRect/>
          </a:stretch>
        </p:blipFill>
        <p:spPr bwMode="auto">
          <a:xfrm>
            <a:off x="1660525" y="3892028"/>
            <a:ext cx="1384300" cy="163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Obrázek 7">
            <a:extLst>
              <a:ext uri="{FF2B5EF4-FFF2-40B4-BE49-F238E27FC236}">
                <a16:creationId xmlns:a16="http://schemas.microsoft.com/office/drawing/2014/main" id="{33281725-C66D-4B37-9153-318DA0E6A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6" r="30804" b="5705"/>
          <a:stretch>
            <a:fillRect/>
          </a:stretch>
        </p:blipFill>
        <p:spPr bwMode="auto">
          <a:xfrm>
            <a:off x="2279650" y="1998140"/>
            <a:ext cx="1531938" cy="1895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Obrázek 9">
            <a:extLst>
              <a:ext uri="{FF2B5EF4-FFF2-40B4-BE49-F238E27FC236}">
                <a16:creationId xmlns:a16="http://schemas.microsoft.com/office/drawing/2014/main" id="{A6AB0416-BAC8-4889-BD50-ED4D6FDC6C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t="22281" b="26060"/>
          <a:stretch>
            <a:fillRect/>
          </a:stretch>
        </p:blipFill>
        <p:spPr bwMode="auto">
          <a:xfrm>
            <a:off x="5040313" y="4220639"/>
            <a:ext cx="3359150" cy="179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Obrázek 10">
            <a:extLst>
              <a:ext uri="{FF2B5EF4-FFF2-40B4-BE49-F238E27FC236}">
                <a16:creationId xmlns:a16="http://schemas.microsoft.com/office/drawing/2014/main" id="{D8269D5B-8D23-444D-8E20-8EBDB23FCC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13945" r="2315" b="4642"/>
          <a:stretch>
            <a:fillRect/>
          </a:stretch>
        </p:blipFill>
        <p:spPr bwMode="auto">
          <a:xfrm>
            <a:off x="2927350" y="4220640"/>
            <a:ext cx="2089150" cy="1782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7CFD8480-ABE1-4D47-A341-0ED443DA2334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při jízdě na kole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9A087C5-5167-4051-9BD8-CF8DC401E79A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3238628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bdélník 1">
            <a:extLst>
              <a:ext uri="{FF2B5EF4-FFF2-40B4-BE49-F238E27FC236}">
                <a16:creationId xmlns:a16="http://schemas.microsoft.com/office/drawing/2014/main" id="{FD7D0679-FEEA-4A15-8260-A78C8C2C7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700" y="914223"/>
            <a:ext cx="8497888" cy="25542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Dalším zdravotním problémem cyklistů</a:t>
            </a:r>
            <a:r>
              <a:rPr lang="cs-CZ" altLang="cs-CZ" sz="200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může být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cs-CZ" altLang="cs-CZ" sz="2000" b="1" i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přetížení s rozvojem patologické únavy </a:t>
            </a:r>
            <a:r>
              <a:rPr lang="cs-CZ" altLang="cs-CZ" sz="2000" i="1">
                <a:latin typeface="Calibri" panose="020F0502020204030204" pitchFamily="34" charset="0"/>
                <a:cs typeface="Times New Roman" panose="02020603050405020304" pitchFamily="18" charset="0"/>
              </a:rPr>
              <a:t>(vyčerpání, schvácení, přetrénování</a:t>
            </a:r>
            <a:r>
              <a:rPr lang="cs-CZ" altLang="cs-CZ" sz="2000">
                <a:latin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cs-CZ" altLang="cs-CZ" sz="2000" b="1" i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oxidační stres, rabdomyolýza hyponatrémie a jejich komplikace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cs-CZ" altLang="cs-CZ" sz="2000" b="1" i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hypohydratace, hypomineralizace </a:t>
            </a:r>
            <a:r>
              <a:rPr lang="cs-CZ" altLang="cs-CZ" sz="20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cs-CZ" altLang="cs-CZ" sz="2000" b="1" i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podchlazení, přehřátí 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cs-CZ" altLang="cs-CZ" sz="2000" b="1" i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alergická reakce na bodnutí hmyzem </a:t>
            </a:r>
            <a:r>
              <a:rPr lang="cs-CZ" altLang="cs-CZ" sz="2000" b="1" i="1">
                <a:latin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2000">
                <a:latin typeface="Calibri" panose="020F0502020204030204" pitchFamily="34" charset="0"/>
                <a:cs typeface="Times New Roman" panose="02020603050405020304" pitchFamily="18" charset="0"/>
              </a:rPr>
              <a:t>zalétnutí vosy nebo včely pod přílbu, tričko nebo otevřený dres). Proto je vhodnější přílba se síťkami ve větracích otvorech a těsný zapnutý dres krku než volně plandající triko.</a:t>
            </a:r>
          </a:p>
        </p:txBody>
      </p:sp>
      <p:pic>
        <p:nvPicPr>
          <p:cNvPr id="25604" name="Picture 4" descr="HPIM0317">
            <a:extLst>
              <a:ext uri="{FF2B5EF4-FFF2-40B4-BE49-F238E27FC236}">
                <a16:creationId xmlns:a16="http://schemas.microsoft.com/office/drawing/2014/main" id="{220EBF4C-34B5-423F-8630-3382B3655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3789363"/>
            <a:ext cx="3055938" cy="23034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Obrázek 2">
            <a:extLst>
              <a:ext uri="{FF2B5EF4-FFF2-40B4-BE49-F238E27FC236}">
                <a16:creationId xmlns:a16="http://schemas.microsoft.com/office/drawing/2014/main" id="{7CA521F8-2AEB-426F-A8D6-1F1AAB45C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30203"/>
          <a:stretch>
            <a:fillRect/>
          </a:stretch>
        </p:blipFill>
        <p:spPr bwMode="auto">
          <a:xfrm>
            <a:off x="1917700" y="3789363"/>
            <a:ext cx="3947917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C851E212-B717-41DC-A505-B053D3A3E219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neúrazová při jízdě na kole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4907C7F-CB37-4FD6-BF0A-B83B69E4B826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8521188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BDEE771-086C-40C7-8991-03F54ADAA451}"/>
              </a:ext>
            </a:extLst>
          </p:cNvPr>
          <p:cNvSpPr/>
          <p:nvPr/>
        </p:nvSpPr>
        <p:spPr>
          <a:xfrm>
            <a:off x="1386418" y="956983"/>
            <a:ext cx="8141404" cy="3477875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altLang="cs-CZ" b="1" u="sng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Intenzita celkového zatížení metabolizmu a cirkulace a riziko jejich selhání</a:t>
            </a:r>
            <a:r>
              <a:rPr lang="cs-CZ" altLang="cs-CZ" b="1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je dáno těmito faktory: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altLang="cs-CZ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aktuálním zdravotním a stavem jezdce,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altLang="cs-CZ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mírou jeho adaptace na tuto zátěž,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altLang="cs-CZ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rychlostí jízdy,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altLang="cs-CZ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sklonem a povrchem jízdní dráhy,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altLang="cs-CZ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odporem vůči vzduchu,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altLang="cs-CZ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hmotností kola a jezdce,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altLang="cs-CZ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přenosem síly na pohyb dopředu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altLang="cs-CZ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převody, tvrdostí rámu,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altLang="cs-CZ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vlastnostmi pneumatik aj.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055FB61-C981-448B-B5AC-876BE346BE76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při jízdě na kole</a:t>
            </a:r>
          </a:p>
        </p:txBody>
      </p:sp>
      <p:pic>
        <p:nvPicPr>
          <p:cNvPr id="26626" name="Picture 3" descr="P1090986">
            <a:extLst>
              <a:ext uri="{FF2B5EF4-FFF2-40B4-BE49-F238E27FC236}">
                <a16:creationId xmlns:a16="http://schemas.microsoft.com/office/drawing/2014/main" id="{5762BC44-3757-4336-B801-E4C7B07B6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44" y="1996314"/>
            <a:ext cx="6142744" cy="4614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E4891C1-ED1B-43CF-BC75-45D38C0FB1CF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25768314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B5A49CA-8018-49AA-9E5B-60AB08929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545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9FEB93F-A485-46BD-B03F-2081983A12A3}"/>
              </a:ext>
            </a:extLst>
          </p:cNvPr>
          <p:cNvSpPr/>
          <p:nvPr/>
        </p:nvSpPr>
        <p:spPr>
          <a:xfrm>
            <a:off x="5373780" y="6285184"/>
            <a:ext cx="504056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sz="1200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http://www.plavani.info/</a:t>
            </a:r>
            <a:r>
              <a:rPr lang="cs-CZ" sz="1200" u="sng" dirty="0" err="1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wp-content</a:t>
            </a:r>
            <a:r>
              <a:rPr lang="cs-CZ" sz="1200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/</a:t>
            </a:r>
            <a:r>
              <a:rPr lang="cs-CZ" sz="1200" u="sng" dirty="0" err="1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uploads</a:t>
            </a:r>
            <a:r>
              <a:rPr lang="cs-CZ" sz="1200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/2013/09/farospack.jpg</a:t>
            </a:r>
            <a:r>
              <a:rPr lang="cs-CZ" sz="12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2013)</a:t>
            </a:r>
            <a:endParaRPr lang="cs-CZ" sz="12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2478E11-C277-414B-84E2-01BA8E496BE4}"/>
              </a:ext>
            </a:extLst>
          </p:cNvPr>
          <p:cNvSpPr/>
          <p:nvPr/>
        </p:nvSpPr>
        <p:spPr>
          <a:xfrm>
            <a:off x="965200" y="770328"/>
            <a:ext cx="10261600" cy="224676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cs-CZ" altLang="cs-CZ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dehydratace, </a:t>
            </a:r>
            <a:r>
              <a:rPr lang="cs-CZ" altLang="cs-CZ" b="1" i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hypomineralizace</a:t>
            </a:r>
            <a:r>
              <a:rPr lang="cs-CZ" altLang="cs-CZ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hypertermie a vyčerpání sil</a:t>
            </a:r>
            <a:r>
              <a:rPr lang="cs-CZ" altLang="cs-CZ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při nedodržení nutného pitného a dietního režimu,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cs-CZ" altLang="cs-CZ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podchlazení </a:t>
            </a:r>
            <a:r>
              <a:rPr lang="cs-CZ" alt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ve studené vodě,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cs-CZ" altLang="cs-CZ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utonutí</a:t>
            </a:r>
            <a:r>
              <a:rPr lang="cs-CZ" altLang="cs-CZ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při ztrátě orientace bez doprovodu,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cs-CZ" altLang="cs-CZ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alergické reakce</a:t>
            </a:r>
            <a:r>
              <a:rPr lang="cs-CZ" altLang="cs-CZ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na dotek alergenních nebo toxických rostlin a živočichů (medúzy),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cs-CZ" altLang="cs-CZ" b="1" i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poranění</a:t>
            </a:r>
            <a:r>
              <a:rPr lang="cs-CZ" altLang="cs-CZ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od jiných plavců, od plavidel, u břehu (Obr. 9.3.-3.), střetem s jinými tělesy a dravými živočichy atd.</a:t>
            </a:r>
          </a:p>
        </p:txBody>
      </p:sp>
      <p:pic>
        <p:nvPicPr>
          <p:cNvPr id="14342" name="Picture 4" descr="Plavec_uraz">
            <a:extLst>
              <a:ext uri="{FF2B5EF4-FFF2-40B4-BE49-F238E27FC236}">
                <a16:creationId xmlns:a16="http://schemas.microsoft.com/office/drawing/2014/main" id="{B25D4D2C-9F6C-42A4-A97F-0A7D13C80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3773133"/>
            <a:ext cx="1833563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BAF170F-AAC6-4E3F-8EA5-8E00AFED7865}"/>
              </a:ext>
            </a:extLst>
          </p:cNvPr>
          <p:cNvSpPr/>
          <p:nvPr/>
        </p:nvSpPr>
        <p:spPr>
          <a:xfrm>
            <a:off x="1777660" y="6285184"/>
            <a:ext cx="304074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0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cs-CZ" sz="1000" u="sng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http://www.plavani.info/</a:t>
            </a:r>
            <a:r>
              <a:rPr lang="cs-CZ" sz="1000" u="sng" dirty="0" err="1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wp-content</a:t>
            </a:r>
            <a:r>
              <a:rPr lang="cs-CZ" sz="1000" u="sng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/</a:t>
            </a:r>
            <a:r>
              <a:rPr lang="cs-CZ" sz="1000" u="sng" dirty="0" err="1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uploads</a:t>
            </a:r>
            <a:r>
              <a:rPr lang="cs-CZ" sz="1000" u="sng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/2013/08/Ingeduld-Navia.jpg</a:t>
            </a:r>
            <a:r>
              <a:rPr lang="cs-CZ" sz="10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, 2013)</a:t>
            </a:r>
            <a:endParaRPr lang="cs-CZ" sz="1000" dirty="0">
              <a:latin typeface="Calibri" panose="020F0502020204030204" pitchFamily="34" charset="0"/>
            </a:endParaRPr>
          </a:p>
        </p:txBody>
      </p:sp>
      <p:sp>
        <p:nvSpPr>
          <p:cNvPr id="14344" name="TextovéPole 6">
            <a:extLst>
              <a:ext uri="{FF2B5EF4-FFF2-40B4-BE49-F238E27FC236}">
                <a16:creationId xmlns:a16="http://schemas.microsoft.com/office/drawing/2014/main" id="{1D2975D2-B35A-4C79-8802-2294A7DB2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3" y="3125433"/>
            <a:ext cx="25384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7030A0"/>
                </a:solidFill>
              </a:rPr>
              <a:t>Tržné rány nosu a rtu </a:t>
            </a:r>
            <a:r>
              <a:rPr lang="cs-CZ" altLang="cs-CZ" sz="1800" dirty="0"/>
              <a:t>při nárazu na dno řeky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224AEAD-7441-4AF6-9DD6-BDC6AB5E0DB7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při plavání ve volné vodě v přírodě</a:t>
            </a:r>
          </a:p>
        </p:txBody>
      </p:sp>
      <p:pic>
        <p:nvPicPr>
          <p:cNvPr id="14339" name="Picture 1" descr="Dalkove_plavani">
            <a:extLst>
              <a:ext uri="{FF2B5EF4-FFF2-40B4-BE49-F238E27FC236}">
                <a16:creationId xmlns:a16="http://schemas.microsoft.com/office/drawing/2014/main" id="{619834FB-5AFF-4729-92CF-D0B4AD11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5"/>
          <a:stretch>
            <a:fillRect/>
          </a:stretch>
        </p:blipFill>
        <p:spPr bwMode="auto">
          <a:xfrm>
            <a:off x="4818403" y="2765777"/>
            <a:ext cx="5703165" cy="343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2A4C06F-27D9-4A79-8264-E50A491B5347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8778050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9" y="2803388"/>
            <a:ext cx="3589868" cy="359884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965199" y="755160"/>
            <a:ext cx="7501468" cy="18864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b="1" dirty="0">
                <a:solidFill>
                  <a:srgbClr val="C00000"/>
                </a:solidFill>
                <a:latin typeface="+mn-lt"/>
              </a:rPr>
              <a:t>Poškození chrupavek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b="1" dirty="0">
                <a:solidFill>
                  <a:srgbClr val="C00000"/>
                </a:solidFill>
                <a:latin typeface="+mn-lt"/>
              </a:rPr>
              <a:t>Distorze ramenního kloubu (s poškozením vazů)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b="1" dirty="0">
                <a:solidFill>
                  <a:srgbClr val="C00000"/>
                </a:solidFill>
                <a:latin typeface="+mn-lt"/>
              </a:rPr>
              <a:t>Podvrtnutí hlezna, kolena (distorze s poškozením vazů)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b="1" dirty="0">
                <a:solidFill>
                  <a:srgbClr val="C00000"/>
                </a:solidFill>
                <a:latin typeface="+mn-lt"/>
              </a:rPr>
              <a:t>Přetržení Achillovy šlachy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b="1" dirty="0">
                <a:solidFill>
                  <a:srgbClr val="C00000"/>
                </a:solidFill>
                <a:latin typeface="+mn-lt"/>
              </a:rPr>
              <a:t>Natažení šlach, svalů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F7A5719-F175-4434-849A-161013C7B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58" y="2037065"/>
            <a:ext cx="5814142" cy="436516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A45DBC95-DA67-4B2D-B07E-DF00FECC37BA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3B746C7-BCE3-42BC-836B-A3F8B4880B14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2689795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456713" y="793044"/>
            <a:ext cx="46392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  <a:cs typeface="Arial" panose="020B0604020202020204" pitchFamily="34" charset="0"/>
              </a:rPr>
              <a:t>PŘÍČINY </a:t>
            </a:r>
            <a:r>
              <a:rPr lang="cs-CZ" sz="2400" b="1" dirty="0" err="1">
                <a:solidFill>
                  <a:srgbClr val="0070C0"/>
                </a:solidFill>
                <a:cs typeface="Arial" panose="020B0604020202020204" pitchFamily="34" charset="0"/>
              </a:rPr>
              <a:t>ÚRAZ</a:t>
            </a:r>
            <a:r>
              <a:rPr lang="cs-CZ" sz="2400" b="1" cap="all" dirty="0" err="1">
                <a:solidFill>
                  <a:srgbClr val="0070C0"/>
                </a:solidFill>
              </a:rPr>
              <a:t>ů</a:t>
            </a:r>
            <a:r>
              <a:rPr lang="cs-CZ" sz="2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TENIST</a:t>
            </a:r>
            <a:r>
              <a:rPr lang="cs-CZ" sz="2400" b="1" cap="all" dirty="0" err="1">
                <a:solidFill>
                  <a:srgbClr val="0070C0"/>
                </a:solidFill>
              </a:rPr>
              <a:t>ů</a:t>
            </a:r>
            <a:r>
              <a:rPr lang="cs-CZ" sz="2400" b="1" cap="all" dirty="0">
                <a:solidFill>
                  <a:srgbClr val="0070C0"/>
                </a:solidFill>
              </a:rPr>
              <a:t> </a:t>
            </a:r>
            <a:r>
              <a:rPr lang="cs-CZ" sz="1200" dirty="0"/>
              <a:t>http://www.chiropractorinmarketharborough.co.uk/chiropractic-advice-on-how-to-avoid-tennis-injuries.html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</a:rPr>
              <a:t>nesprávná technika pohybu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</a:rPr>
              <a:t>nedostatečné zahřátí a zchlazení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</a:rPr>
              <a:t>přetížení, únava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</a:rPr>
              <a:t>předchozí poranění</a:t>
            </a:r>
            <a:endParaRPr lang="cs-CZ" sz="2400" dirty="0"/>
          </a:p>
        </p:txBody>
      </p:sp>
      <p:sp>
        <p:nvSpPr>
          <p:cNvPr id="2" name="Obdélník 1"/>
          <p:cNvSpPr/>
          <p:nvPr/>
        </p:nvSpPr>
        <p:spPr>
          <a:xfrm>
            <a:off x="1456713" y="3301040"/>
            <a:ext cx="6260431" cy="193899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pády, nárazy, páčení, údery,  ..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chyby v pohybu, chlad, vedro, nedostatečná rehydratace a </a:t>
            </a:r>
            <a:r>
              <a:rPr lang="cs-CZ" altLang="cs-CZ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remineralizace</a:t>
            </a:r>
            <a:r>
              <a:rPr lang="cs-CZ" alt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nedostatečný přísun energie,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špatný povrch kurtu, špatné osvětlení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84" y="716919"/>
            <a:ext cx="2456416" cy="301278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71" y="716919"/>
            <a:ext cx="2456416" cy="301866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EC81622-79FC-49E5-85D0-E78451D98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241" y="3868949"/>
            <a:ext cx="3029509" cy="2272132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AC2C57A3-EB7E-4EFD-8A47-F80D60CC5521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8184F47-9A44-4A18-B4D7-A5061B7ACE32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16013756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48" y="2848125"/>
            <a:ext cx="3777720" cy="377772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250838" y="4222169"/>
            <a:ext cx="4890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http://www.chiropractorinmarketharborough.co.uk/chiropractic-advice-on-how-to-avoid-tennis-injuries.html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250838" y="753990"/>
            <a:ext cx="7640053" cy="3729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solidFill>
                  <a:srgbClr val="0070C0"/>
                </a:solidFill>
                <a:latin typeface="+mn-lt"/>
              </a:rPr>
              <a:t>PREVENCE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PORANĚNÍ </a:t>
            </a:r>
            <a:r>
              <a:rPr lang="cs-CZ" sz="2400" b="1" dirty="0" err="1">
                <a:solidFill>
                  <a:srgbClr val="0070C0"/>
                </a:solidFill>
                <a:latin typeface="+mn-lt"/>
              </a:rPr>
              <a:t>TENIST</a:t>
            </a:r>
            <a:r>
              <a:rPr lang="cs-CZ" sz="2400" b="1" cap="all" dirty="0" err="1">
                <a:solidFill>
                  <a:srgbClr val="0070C0"/>
                </a:solidFill>
                <a:latin typeface="+mn-lt"/>
              </a:rPr>
              <a:t>ů</a:t>
            </a:r>
            <a:r>
              <a:rPr lang="cs-CZ" sz="2400" b="1" cap="all" dirty="0">
                <a:solidFill>
                  <a:srgbClr val="0070C0"/>
                </a:solidFill>
                <a:latin typeface="+mn-lt"/>
              </a:rPr>
              <a:t> 1/5</a:t>
            </a:r>
            <a:br>
              <a:rPr lang="cs-CZ" sz="2400" dirty="0">
                <a:solidFill>
                  <a:srgbClr val="0070C0"/>
                </a:solidFill>
                <a:latin typeface="+mn-lt"/>
              </a:rPr>
            </a:br>
            <a:br>
              <a:rPr lang="cs-CZ" sz="2400" dirty="0">
                <a:solidFill>
                  <a:srgbClr val="0070C0"/>
                </a:solidFill>
                <a:latin typeface="+mn-lt"/>
              </a:rPr>
            </a:br>
            <a:r>
              <a:rPr lang="cs-CZ" sz="2400" b="1" u="sng" dirty="0">
                <a:latin typeface="+mn-lt"/>
              </a:rPr>
              <a:t>PROSTŘEDÍ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vyhnout se špatnému povrchu </a:t>
            </a:r>
            <a:r>
              <a:rPr lang="cs-CZ" sz="2400" dirty="0">
                <a:latin typeface="+mn-lt"/>
              </a:rPr>
              <a:t>(cement, asfalt, syntetika)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zkontrolovat povrch kurtu </a:t>
            </a:r>
            <a:r>
              <a:rPr lang="cs-CZ" sz="2400" dirty="0">
                <a:latin typeface="+mn-lt"/>
              </a:rPr>
              <a:t>(jamky, trhliny)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dobré osvětlení </a:t>
            </a:r>
            <a:r>
              <a:rPr lang="cs-CZ" sz="2400" dirty="0">
                <a:latin typeface="+mn-lt"/>
              </a:rPr>
              <a:t>pro hru za šera a v noci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vyhnout se hře v extrémních klimatických podmínkách </a:t>
            </a:r>
            <a:r>
              <a:rPr lang="cs-CZ" sz="2400" dirty="0">
                <a:latin typeface="+mn-lt"/>
              </a:rPr>
              <a:t>(zima, vedro, déšť)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nehrát na mokrém povrchu</a:t>
            </a:r>
            <a:br>
              <a:rPr lang="cs-CZ" sz="2400" dirty="0">
                <a:latin typeface="+mn-lt"/>
              </a:rPr>
            </a:br>
            <a:r>
              <a:rPr lang="cs-CZ" sz="2400" dirty="0">
                <a:solidFill>
                  <a:srgbClr val="C00000"/>
                </a:solidFill>
                <a:latin typeface="+mn-lt"/>
              </a:rPr>
              <a:t>čistit a uklízet kurt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84" y="4916906"/>
            <a:ext cx="4326889" cy="17089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t="155" r="4314" b="6731"/>
          <a:stretch/>
        </p:blipFill>
        <p:spPr>
          <a:xfrm>
            <a:off x="9681411" y="384606"/>
            <a:ext cx="2077257" cy="2302901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29A163C7-2845-4A3E-9CDB-2FF29C18E688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9E76E4A-1339-49F3-846A-918ED747297E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37131030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986602" y="1031334"/>
            <a:ext cx="4619088" cy="21295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solidFill>
                  <a:srgbClr val="0070C0"/>
                </a:solidFill>
                <a:latin typeface="+mn-lt"/>
              </a:rPr>
              <a:t>PREVENCE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PORANĚNÍ </a:t>
            </a:r>
            <a:r>
              <a:rPr lang="cs-CZ" sz="2400" b="1" dirty="0" err="1">
                <a:solidFill>
                  <a:srgbClr val="0070C0"/>
                </a:solidFill>
                <a:latin typeface="+mn-lt"/>
              </a:rPr>
              <a:t>TENIST</a:t>
            </a:r>
            <a:r>
              <a:rPr lang="cs-CZ" sz="2400" b="1" cap="all" dirty="0" err="1">
                <a:solidFill>
                  <a:srgbClr val="0070C0"/>
                </a:solidFill>
                <a:latin typeface="+mn-lt"/>
              </a:rPr>
              <a:t>ů</a:t>
            </a:r>
            <a:r>
              <a:rPr lang="cs-CZ" sz="2400" b="1" cap="all" dirty="0">
                <a:solidFill>
                  <a:srgbClr val="0070C0"/>
                </a:solidFill>
                <a:latin typeface="+mn-lt"/>
              </a:rPr>
              <a:t> 2/5</a:t>
            </a:r>
            <a:br>
              <a:rPr lang="cs-CZ" sz="2400" dirty="0">
                <a:solidFill>
                  <a:srgbClr val="0070C0"/>
                </a:solidFill>
                <a:latin typeface="+mn-lt"/>
              </a:rPr>
            </a:br>
            <a:br>
              <a:rPr lang="cs-CZ" sz="2400" dirty="0">
                <a:solidFill>
                  <a:srgbClr val="0070C0"/>
                </a:solidFill>
                <a:latin typeface="+mn-lt"/>
              </a:rPr>
            </a:br>
            <a:r>
              <a:rPr lang="cs-CZ" sz="2400" b="1" u="sng" dirty="0">
                <a:latin typeface="+mn-lt"/>
              </a:rPr>
              <a:t>OBUV</a:t>
            </a:r>
            <a:r>
              <a:rPr lang="cs-CZ" sz="2400" b="1" dirty="0">
                <a:solidFill>
                  <a:srgbClr val="C00000"/>
                </a:solidFill>
                <a:latin typeface="+mn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bránící distorzi hlezna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podporující klenbu nohy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tlumící nárazy na patu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10" y="910389"/>
            <a:ext cx="3780279" cy="251861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37" y="3598887"/>
            <a:ext cx="4607152" cy="306585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085045" y="3160924"/>
            <a:ext cx="4890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http://www.chiropractorinmarketharborough.co.uk/chiropractic-advice-on-how-to-avoid-tennis-injuries.html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EE29AEB-CB8A-4407-9194-141E45F6FF90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B66ACFF-9599-4A95-BA51-7D8F360B7042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12305905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122206" y="931307"/>
            <a:ext cx="5514474" cy="5723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solidFill>
                  <a:srgbClr val="0070C0"/>
                </a:solidFill>
                <a:latin typeface="+mn-lt"/>
              </a:rPr>
              <a:t>PREVENCE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PORANĚNÍ </a:t>
            </a:r>
            <a:r>
              <a:rPr lang="cs-CZ" sz="2400" b="1" dirty="0" err="1">
                <a:solidFill>
                  <a:srgbClr val="0070C0"/>
                </a:solidFill>
                <a:latin typeface="+mn-lt"/>
              </a:rPr>
              <a:t>TENIST</a:t>
            </a:r>
            <a:r>
              <a:rPr lang="cs-CZ" sz="2400" b="1" cap="all" dirty="0" err="1">
                <a:solidFill>
                  <a:srgbClr val="0070C0"/>
                </a:solidFill>
                <a:latin typeface="+mn-lt"/>
              </a:rPr>
              <a:t>ů</a:t>
            </a:r>
            <a:r>
              <a:rPr lang="cs-CZ" sz="2400" b="1" cap="all" dirty="0">
                <a:solidFill>
                  <a:srgbClr val="0070C0"/>
                </a:solidFill>
                <a:latin typeface="+mn-lt"/>
              </a:rPr>
              <a:t> 3/5</a:t>
            </a:r>
            <a:br>
              <a:rPr lang="cs-CZ" sz="2400" dirty="0">
                <a:solidFill>
                  <a:srgbClr val="0070C0"/>
                </a:solidFill>
                <a:latin typeface="+mn-lt"/>
              </a:rPr>
            </a:br>
            <a:r>
              <a:rPr lang="cs-CZ" sz="1000" dirty="0"/>
              <a:t>http://www.chiropractorinmarketharborough.co.uk/chiropractic-advice-on-how-to-avoid-tennis-injuries.html</a:t>
            </a:r>
          </a:p>
          <a:p>
            <a:br>
              <a:rPr lang="cs-CZ" sz="2400" dirty="0">
                <a:solidFill>
                  <a:srgbClr val="0070C0"/>
                </a:solidFill>
                <a:latin typeface="+mn-lt"/>
              </a:rPr>
            </a:br>
            <a:r>
              <a:rPr lang="cs-CZ" sz="2400" b="1" u="sng" dirty="0">
                <a:latin typeface="+mn-lt"/>
              </a:rPr>
              <a:t>RAKETA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přiměřená velikost a váha </a:t>
            </a:r>
            <a:r>
              <a:rPr lang="cs-CZ" sz="2400" dirty="0">
                <a:latin typeface="+mn-lt"/>
              </a:rPr>
              <a:t>(příliš lehká nebo těžká může zvýšit riziko poranění ramene)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pružnější a širší hlava </a:t>
            </a:r>
            <a:r>
              <a:rPr lang="cs-CZ" sz="2400" dirty="0">
                <a:latin typeface="+mn-lt"/>
              </a:rPr>
              <a:t>může omezit vznik tenisového lokte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menší napětí výpletu (tenčí struny) </a:t>
            </a:r>
            <a:r>
              <a:rPr lang="cs-CZ" sz="2400" dirty="0">
                <a:latin typeface="+mn-lt"/>
              </a:rPr>
              <a:t>je ohleduplnější k rameni a lokti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příliš tenký nebo tlustý úchop </a:t>
            </a:r>
            <a:r>
              <a:rPr lang="cs-CZ" sz="2400" dirty="0">
                <a:latin typeface="+mn-lt"/>
              </a:rPr>
              <a:t>zvyšuje riziko poranění lokte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C00000"/>
              </a:solidFill>
              <a:latin typeface="+mn-lt"/>
            </a:endParaRPr>
          </a:p>
          <a:p>
            <a:r>
              <a:rPr lang="cs-CZ" sz="2400" b="1" u="sng" dirty="0"/>
              <a:t>MÍČE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</a:rPr>
              <a:t>nehrát s mokrými míči</a:t>
            </a:r>
            <a:r>
              <a:rPr lang="cs-CZ" sz="2400" dirty="0"/>
              <a:t>, které jsou těžší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</a:rPr>
              <a:t>nehrát se starými a podhuštěnými míči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t="17542" r="29409" b="2071"/>
          <a:stretch/>
        </p:blipFill>
        <p:spPr>
          <a:xfrm>
            <a:off x="6534729" y="4314717"/>
            <a:ext cx="2499727" cy="231067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29" y="902369"/>
            <a:ext cx="3368872" cy="225359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2" b="15890"/>
          <a:stretch/>
        </p:blipFill>
        <p:spPr>
          <a:xfrm>
            <a:off x="8132083" y="2728848"/>
            <a:ext cx="3791408" cy="2172016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BAD5342-F8D4-4433-A61A-FAFB4B51D241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EFB0221-5A12-4193-892A-BEC21CAEF484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252931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714" y="964535"/>
            <a:ext cx="3302267" cy="4717525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352366" y="580634"/>
            <a:ext cx="7657578" cy="48482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solidFill>
                  <a:srgbClr val="0070C0"/>
                </a:solidFill>
                <a:latin typeface="+mn-lt"/>
              </a:rPr>
              <a:t>PREVENCE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PORANĚNÍ </a:t>
            </a:r>
            <a:r>
              <a:rPr lang="cs-CZ" sz="2400" b="1" dirty="0" err="1">
                <a:solidFill>
                  <a:srgbClr val="0070C0"/>
                </a:solidFill>
                <a:latin typeface="+mn-lt"/>
              </a:rPr>
              <a:t>TENIST</a:t>
            </a:r>
            <a:r>
              <a:rPr lang="cs-CZ" sz="2400" b="1" cap="all" dirty="0" err="1">
                <a:solidFill>
                  <a:srgbClr val="0070C0"/>
                </a:solidFill>
                <a:latin typeface="+mn-lt"/>
              </a:rPr>
              <a:t>ů</a:t>
            </a:r>
            <a:r>
              <a:rPr lang="cs-CZ" sz="2400" b="1" cap="all" dirty="0">
                <a:solidFill>
                  <a:srgbClr val="0070C0"/>
                </a:solidFill>
                <a:latin typeface="+mn-lt"/>
              </a:rPr>
              <a:t> 4/5</a:t>
            </a:r>
            <a:br>
              <a:rPr lang="cs-CZ" sz="2400" dirty="0">
                <a:solidFill>
                  <a:srgbClr val="0070C0"/>
                </a:solidFill>
                <a:latin typeface="+mn-lt"/>
              </a:rPr>
            </a:br>
            <a:br>
              <a:rPr lang="cs-CZ" sz="2400" dirty="0">
                <a:solidFill>
                  <a:srgbClr val="0070C0"/>
                </a:solidFill>
                <a:latin typeface="+mn-lt"/>
              </a:rPr>
            </a:br>
            <a:r>
              <a:rPr lang="cs-CZ" sz="2400" b="1" u="sng" dirty="0">
                <a:latin typeface="+mn-lt"/>
              </a:rPr>
              <a:t>PŘÍPRAVA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všeobecné protahovací a posilovací cvičení </a:t>
            </a:r>
            <a:r>
              <a:rPr lang="cs-CZ" sz="2400" dirty="0">
                <a:latin typeface="+mn-lt"/>
              </a:rPr>
              <a:t>(plavání)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zahřívací cvičení </a:t>
            </a:r>
            <a:r>
              <a:rPr lang="cs-CZ" sz="2400" dirty="0">
                <a:latin typeface="+mn-lt"/>
              </a:rPr>
              <a:t>(jogging, poskoky)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speciální pomalé protahování svalů a šlach </a:t>
            </a:r>
            <a:r>
              <a:rPr lang="cs-CZ" sz="2400" dirty="0">
                <a:latin typeface="+mn-lt"/>
              </a:rPr>
              <a:t>(každý 30 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C00000"/>
                </a:solidFill>
                <a:latin typeface="+mn-lt"/>
              </a:rPr>
              <a:t>speciální posilovací cvičení </a:t>
            </a:r>
            <a:r>
              <a:rPr lang="cs-CZ" sz="2400" dirty="0">
                <a:latin typeface="+mn-lt"/>
              </a:rPr>
              <a:t>(trup, ramena - paže, lokty – předloktí, zápěstí – ruka)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C00000"/>
                </a:solidFill>
              </a:rPr>
              <a:t>speciální proprioceptivní – balanční cvičení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postupné tenisové rozehrání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postupné zchlazení po hře </a:t>
            </a:r>
            <a:r>
              <a:rPr lang="cs-CZ" sz="2400" dirty="0">
                <a:latin typeface="+mn-lt"/>
              </a:rPr>
              <a:t>s protahováním (proti ztuhlosti a křečím svalů)</a:t>
            </a:r>
          </a:p>
        </p:txBody>
      </p:sp>
      <p:sp>
        <p:nvSpPr>
          <p:cNvPr id="5" name="Obdélník 4"/>
          <p:cNvSpPr/>
          <p:nvPr/>
        </p:nvSpPr>
        <p:spPr>
          <a:xfrm>
            <a:off x="1408522" y="5032229"/>
            <a:ext cx="4890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http://www.chiropractorinmarketharborough.co.uk/chiropractic-advice-on-how-to-avoid-tennis-injuries.html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0499841-C6D9-46A0-BEED-4D6868CA7223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C18CDF5-6FED-446B-ACE1-4BC6A2F52DE8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3783126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be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844" y="2531203"/>
            <a:ext cx="2792765" cy="418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4904E88-315F-497E-AA89-D9FB084D03A5}"/>
              </a:ext>
            </a:extLst>
          </p:cNvPr>
          <p:cNvSpPr/>
          <p:nvPr/>
        </p:nvSpPr>
        <p:spPr>
          <a:xfrm>
            <a:off x="925689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prevence</a:t>
            </a:r>
          </a:p>
        </p:txBody>
      </p: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925689" y="979992"/>
            <a:ext cx="10261600" cy="144655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Prevence úrazů pohybového aparátu (např. distorze hlezna, kolena)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b="1" dirty="0">
                <a:solidFill>
                  <a:srgbClr val="0070C0"/>
                </a:solidFill>
              </a:rPr>
              <a:t>zlepšením odolnosti tkání a ochranných reflexů</a:t>
            </a:r>
          </a:p>
          <a:p>
            <a:pPr algn="ctr">
              <a:buNone/>
              <a:defRPr/>
            </a:pPr>
            <a:r>
              <a:rPr lang="cs-CZ" sz="2000" b="1" dirty="0">
                <a:solidFill>
                  <a:schemeClr val="accent6">
                    <a:lumMod val="50000"/>
                  </a:schemeClr>
                </a:solidFill>
              </a:rPr>
              <a:t>Běh v minimalistické obuvi nebo bos na nerovném měkkém pružném povrchu</a:t>
            </a:r>
          </a:p>
          <a:p>
            <a:pPr algn="ctr">
              <a:buNone/>
              <a:defRPr/>
            </a:pPr>
            <a:r>
              <a:rPr lang="cs-CZ" sz="2000" dirty="0">
                <a:solidFill>
                  <a:srgbClr val="C00000"/>
                </a:solidFill>
              </a:rPr>
              <a:t>- na trávě, písku, jehličí, šotolině atd.</a:t>
            </a:r>
            <a:r>
              <a:rPr lang="cs-CZ" sz="2000" b="1" dirty="0">
                <a:solidFill>
                  <a:srgbClr val="C00000"/>
                </a:solidFill>
              </a:rPr>
              <a:t>				</a:t>
            </a:r>
            <a:r>
              <a:rPr lang="cs-CZ" altLang="cs-CZ" sz="2000" b="1" dirty="0">
                <a:solidFill>
                  <a:srgbClr val="FF0000"/>
                </a:solidFill>
              </a:rPr>
              <a:t>postupně !!!</a:t>
            </a:r>
          </a:p>
        </p:txBody>
      </p:sp>
      <p:sp>
        <p:nvSpPr>
          <p:cNvPr id="9" name="Slunce 8">
            <a:extLst>
              <a:ext uri="{FF2B5EF4-FFF2-40B4-BE49-F238E27FC236}">
                <a16:creationId xmlns:a16="http://schemas.microsoft.com/office/drawing/2014/main" id="{4C62D21D-0250-463E-80AD-FEAD26D2B384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DC5D047-374D-4A9C-B3F7-AFF4955F30AC}"/>
              </a:ext>
            </a:extLst>
          </p:cNvPr>
          <p:cNvSpPr txBox="1">
            <a:spLocks noChangeArrowheads="1"/>
          </p:cNvSpPr>
          <p:nvPr/>
        </p:nvSpPr>
        <p:spPr>
          <a:xfrm>
            <a:off x="925689" y="5869740"/>
            <a:ext cx="2791459" cy="84964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VIDEO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Běh v minimalistických botách v přírodě</a:t>
            </a:r>
            <a:endParaRPr lang="cs-CZ" altLang="cs-CZ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Obrázek 7">
            <a:extLst>
              <a:ext uri="{FF2B5EF4-FFF2-40B4-BE49-F238E27FC236}">
                <a16:creationId xmlns:a16="http://schemas.microsoft.com/office/drawing/2014/main" id="{27D9FBE0-665E-4716-9AC4-12AB3FB8E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12" y="2531204"/>
            <a:ext cx="4188178" cy="418817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4197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232" y="3525773"/>
            <a:ext cx="3436921" cy="22871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60" y="894053"/>
            <a:ext cx="6466293" cy="2514669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838200" y="812430"/>
            <a:ext cx="7640053" cy="54266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solidFill>
                  <a:srgbClr val="0070C0"/>
                </a:solidFill>
                <a:latin typeface="+mn-lt"/>
              </a:rPr>
              <a:t>PREVENCE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PORANĚNÍ </a:t>
            </a:r>
            <a:r>
              <a:rPr lang="cs-CZ" sz="2400" b="1" dirty="0" err="1">
                <a:solidFill>
                  <a:srgbClr val="0070C0"/>
                </a:solidFill>
                <a:latin typeface="+mn-lt"/>
              </a:rPr>
              <a:t>TENIST</a:t>
            </a:r>
            <a:r>
              <a:rPr lang="cs-CZ" sz="2400" b="1" cap="all" dirty="0" err="1">
                <a:solidFill>
                  <a:srgbClr val="0070C0"/>
                </a:solidFill>
                <a:latin typeface="+mn-lt"/>
              </a:rPr>
              <a:t>ů</a:t>
            </a:r>
            <a:r>
              <a:rPr lang="cs-CZ" sz="2400" b="1" cap="all" dirty="0">
                <a:solidFill>
                  <a:srgbClr val="0070C0"/>
                </a:solidFill>
                <a:latin typeface="+mn-lt"/>
              </a:rPr>
              <a:t> 5/5</a:t>
            </a:r>
            <a:br>
              <a:rPr lang="cs-CZ" sz="2400" dirty="0">
                <a:solidFill>
                  <a:srgbClr val="0070C0"/>
                </a:solidFill>
                <a:latin typeface="+mn-lt"/>
              </a:rPr>
            </a:br>
            <a:r>
              <a:rPr lang="cs-CZ" sz="1000" dirty="0"/>
              <a:t>http://www.chiropractorinmarketharborough.co.uk/chiropractic-advice-on-how-to-avoid-tennis-injuries.html</a:t>
            </a:r>
          </a:p>
          <a:p>
            <a:br>
              <a:rPr lang="cs-CZ" sz="1100" dirty="0">
                <a:solidFill>
                  <a:srgbClr val="0070C0"/>
                </a:solidFill>
                <a:latin typeface="+mn-lt"/>
              </a:rPr>
            </a:br>
            <a:r>
              <a:rPr lang="cs-CZ" sz="2400" b="1" u="sng" dirty="0">
                <a:latin typeface="+mn-lt"/>
              </a:rPr>
              <a:t>TECHNIKA POHYBU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při podání se vyhnout příliš velkému prohnutí zad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ohýbat kolena a hlezna jen s dobrou rovnováhou a kontrolou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nešlapat a nepadat na míče </a:t>
            </a:r>
            <a:r>
              <a:rPr lang="cs-CZ" sz="2400" dirty="0">
                <a:latin typeface="+mn-lt"/>
              </a:rPr>
              <a:t>(riziko poranění Achillovy š.)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zasahovat míče před sebou </a:t>
            </a:r>
            <a:r>
              <a:rPr lang="cs-CZ" sz="2400" dirty="0">
                <a:latin typeface="+mn-lt"/>
              </a:rPr>
              <a:t>(lepší využití trupu a ramene)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zasahovat míče s narovnaným zápěstím </a:t>
            </a:r>
            <a:r>
              <a:rPr lang="cs-CZ" sz="2400" dirty="0">
                <a:latin typeface="+mn-lt"/>
              </a:rPr>
              <a:t>(omezení přetížení svalů a šlach předloktí)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používat druhou paži pro </a:t>
            </a:r>
            <a:r>
              <a:rPr lang="cs-CZ" sz="2400" dirty="0" err="1">
                <a:solidFill>
                  <a:srgbClr val="C00000"/>
                </a:solidFill>
                <a:latin typeface="+mn-lt"/>
              </a:rPr>
              <a:t>uržení</a:t>
            </a:r>
            <a:r>
              <a:rPr lang="cs-CZ" sz="2400" dirty="0">
                <a:solidFill>
                  <a:srgbClr val="C00000"/>
                </a:solidFill>
                <a:latin typeface="+mn-lt"/>
              </a:rPr>
              <a:t> rovnováhy </a:t>
            </a:r>
            <a:r>
              <a:rPr lang="cs-CZ" sz="2400" dirty="0">
                <a:latin typeface="+mn-lt"/>
              </a:rPr>
              <a:t>při jednoručním úderu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C00000"/>
                </a:solidFill>
                <a:latin typeface="+mn-lt"/>
              </a:rPr>
              <a:t>používat obouruční údery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rgbClr val="7030A0"/>
                </a:solidFill>
                <a:latin typeface="+mn-lt"/>
              </a:rPr>
              <a:t>drobnější – kratší kroky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rgbClr val="7030A0"/>
                </a:solidFill>
                <a:latin typeface="+mn-lt"/>
              </a:rPr>
              <a:t>došlap na celé chodidlo (ne špička, pata)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rgbClr val="7030A0"/>
                </a:solidFill>
                <a:latin typeface="+mn-lt"/>
              </a:rPr>
              <a:t>nižší těžiště těla (pokrčená kolena a kyčle)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7ABB43F-3743-49FE-A7BC-84AA9F1F659F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AFE80DC-7C45-499B-9192-4B1E9DAAD664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10942708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965200" y="758593"/>
            <a:ext cx="10261600" cy="5730800"/>
          </a:xfrm>
          <a:prstGeom prst="rect">
            <a:avLst/>
          </a:prstGeom>
          <a:solidFill>
            <a:schemeClr val="accent1">
              <a:lumMod val="20000"/>
              <a:lumOff val="80000"/>
              <a:alpha val="76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Distenze a Ruptura m. </a:t>
            </a:r>
            <a:r>
              <a:rPr lang="cs-CZ" sz="2400" b="1" dirty="0" err="1">
                <a:solidFill>
                  <a:srgbClr val="C00000"/>
                </a:solidFill>
              </a:rPr>
              <a:t>gastrocnemius</a:t>
            </a:r>
            <a:r>
              <a:rPr lang="cs-CZ" sz="2400" b="1" dirty="0">
                <a:solidFill>
                  <a:srgbClr val="C00000"/>
                </a:solidFill>
              </a:rPr>
              <a:t> („TENISOVÁ NOHA“)</a:t>
            </a:r>
          </a:p>
          <a:p>
            <a:r>
              <a:rPr lang="cs-CZ" sz="2400" b="1" dirty="0">
                <a:solidFill>
                  <a:srgbClr val="C00000"/>
                </a:solidFill>
              </a:rPr>
              <a:t>Distenze a Ruptura m. </a:t>
            </a:r>
            <a:r>
              <a:rPr lang="cs-CZ" sz="2400" b="1" dirty="0" err="1">
                <a:solidFill>
                  <a:srgbClr val="C00000"/>
                </a:solidFill>
              </a:rPr>
              <a:t>soleus</a:t>
            </a:r>
            <a:endParaRPr lang="cs-CZ" sz="2400" b="1" dirty="0">
              <a:solidFill>
                <a:srgbClr val="C00000"/>
              </a:solidFill>
            </a:endParaRPr>
          </a:p>
          <a:p>
            <a:r>
              <a:rPr lang="cs-CZ" sz="2000" u="sng" dirty="0"/>
              <a:t>Příčiny (prevence = odstranění příčin):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Špatný pohyb – natažení velkého rozsahu / 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↑</a:t>
            </a:r>
            <a:r>
              <a:rPr lang="cs-CZ" sz="2000" dirty="0">
                <a:solidFill>
                  <a:srgbClr val="0070C0"/>
                </a:solidFill>
              </a:rPr>
              <a:t> síla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Zkrácený / oslabený sval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Chlad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Příznaky: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Bolest, (nerovnost)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Problém s pohybem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1. pomoc: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Znehybnění, chlazení,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K lékaři - další diagnostika, léčba, …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Prevence: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Posilovací a protahovací </a:t>
            </a:r>
            <a:r>
              <a:rPr lang="cs-CZ" sz="2000" b="1" dirty="0">
                <a:solidFill>
                  <a:srgbClr val="0070C0"/>
                </a:solidFill>
              </a:rPr>
              <a:t>cvičení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</a:rPr>
              <a:t>Zahřátí, rozcvičení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</a:rPr>
              <a:t>Tejpink</a:t>
            </a:r>
            <a:endParaRPr lang="cs-CZ" sz="20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EF01AC2-D498-4B24-9604-9D2ED32018B2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193" y="2256502"/>
            <a:ext cx="6836244" cy="39820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C20826D-858E-4FB8-9DC9-5B217340D371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5585450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15" y="370951"/>
            <a:ext cx="5211759" cy="347450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01" y="3893735"/>
            <a:ext cx="4556673" cy="284792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965200" y="641525"/>
            <a:ext cx="4963317" cy="6100131"/>
          </a:xfrm>
          <a:prstGeom prst="rect">
            <a:avLst/>
          </a:prstGeom>
          <a:solidFill>
            <a:schemeClr val="accent1">
              <a:lumMod val="20000"/>
              <a:lumOff val="80000"/>
              <a:alpha val="71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Distenze a natržení adduktorů stehna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</a:rPr>
              <a:t>(„TŘÍSLA“)</a:t>
            </a:r>
          </a:p>
          <a:p>
            <a:r>
              <a:rPr lang="cs-CZ" sz="2000" u="sng" dirty="0"/>
              <a:t>Příčiny (prevence = odstranění příčin):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Špatný pohyb (rozštěp)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Zkrácení / oslabení svalu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Chlad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Příznaky: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Bolest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Problém s pohybem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1. pomoc: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Znehybnění, chlazení,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K lékaři - další diagnostika, léčba (operace)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Rehabilitace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Prevence: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Posilovací a protahovací </a:t>
            </a:r>
            <a:r>
              <a:rPr lang="cs-CZ" sz="2000" b="1" dirty="0">
                <a:solidFill>
                  <a:srgbClr val="0070C0"/>
                </a:solidFill>
              </a:rPr>
              <a:t>cvičení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</a:rPr>
              <a:t>Zahřátí, rozcvičení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Tejpink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49B53B5-98DA-41E7-B6C5-7D0248702EC1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91" y="1843189"/>
            <a:ext cx="2310874" cy="34745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F7AF3EC-52E8-43A8-958F-C07B286BC79B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16132837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9" t="6279" r="13320"/>
          <a:stretch/>
        </p:blipFill>
        <p:spPr>
          <a:xfrm>
            <a:off x="5161581" y="703297"/>
            <a:ext cx="6065219" cy="524679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776477"/>
            <a:ext cx="3677993" cy="5215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199774" y="741657"/>
            <a:ext cx="5968034" cy="2848983"/>
          </a:xfrm>
          <a:prstGeom prst="rect">
            <a:avLst/>
          </a:prstGeom>
          <a:solidFill>
            <a:schemeClr val="accent1">
              <a:lumMod val="20000"/>
              <a:lumOff val="80000"/>
              <a:alpha val="7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cs-CZ" sz="2400" b="1" dirty="0">
                <a:solidFill>
                  <a:srgbClr val="C00000"/>
                </a:solidFill>
                <a:latin typeface="+mn-lt"/>
              </a:rPr>
              <a:t>Distorze hlezna s poškozením vazů-kostí 1/2</a:t>
            </a:r>
          </a:p>
          <a:p>
            <a:pPr algn="ctr">
              <a:lnSpc>
                <a:spcPct val="120000"/>
              </a:lnSpc>
            </a:pPr>
            <a:r>
              <a:rPr lang="cs-CZ" sz="2000" u="sng" dirty="0">
                <a:latin typeface="+mn-lt"/>
              </a:rPr>
              <a:t>Příčiny (prevence = odstranění příčin):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Špatná technika pohybu, špatný reflexní pohyb</a:t>
            </a:r>
          </a:p>
          <a:p>
            <a:pPr>
              <a:lnSpc>
                <a:spcPct val="120000"/>
              </a:lnSpc>
            </a:pPr>
            <a:r>
              <a:rPr lang="cs-CZ" sz="2000" dirty="0">
                <a:latin typeface="+mn-lt"/>
              </a:rPr>
              <a:t>  skluz do boku, dopad na špičku/malíkovou hranu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Oslabené vazy a šlachy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Špatná obuv – špatně klouže, uvolněná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Špatný povrch – nerovnost, špatně klouže</a:t>
            </a:r>
          </a:p>
          <a:p>
            <a:pPr algn="ctr">
              <a:lnSpc>
                <a:spcPct val="120000"/>
              </a:lnSpc>
            </a:pPr>
            <a:endParaRPr lang="cs-CZ" sz="24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CB617E8-0DCB-4E18-9DED-6422B5705544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C8C3395-9D21-4584-A3BF-29420319DE63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26656040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965200" y="664688"/>
            <a:ext cx="7942826" cy="4484898"/>
          </a:xfrm>
          <a:prstGeom prst="rect">
            <a:avLst/>
          </a:prstGeom>
          <a:solidFill>
            <a:schemeClr val="accent1">
              <a:lumMod val="20000"/>
              <a:lumOff val="80000"/>
              <a:alpha val="42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cs-CZ" sz="2400" b="1" dirty="0">
                <a:solidFill>
                  <a:srgbClr val="C00000"/>
                </a:solidFill>
                <a:latin typeface="+mn-lt"/>
              </a:rPr>
              <a:t>Distorze hlezna s poškozením vazů-kostí 2/2</a:t>
            </a:r>
          </a:p>
          <a:p>
            <a:pPr>
              <a:lnSpc>
                <a:spcPct val="120000"/>
              </a:lnSpc>
            </a:pPr>
            <a:r>
              <a:rPr lang="cs-CZ" sz="2000" u="sng" dirty="0">
                <a:latin typeface="+mn-lt"/>
              </a:rPr>
              <a:t>Příznaky: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+mn-lt"/>
              </a:rPr>
              <a:t>Bolest, otok, krevní výron (přetržení cévy – vazu)</a:t>
            </a:r>
          </a:p>
          <a:p>
            <a:pPr>
              <a:lnSpc>
                <a:spcPct val="120000"/>
              </a:lnSpc>
            </a:pPr>
            <a:r>
              <a:rPr lang="cs-CZ" sz="2000" u="sng" dirty="0">
                <a:latin typeface="+mn-lt"/>
              </a:rPr>
              <a:t>1. pomoc: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  <a:latin typeface="+mn-lt"/>
              </a:rPr>
              <a:t>Stlačení, znehybnění, chlazení, zvýšená poloha v pasivní dorzální flexi, </a:t>
            </a:r>
            <a:r>
              <a:rPr lang="cs-CZ" sz="2000" dirty="0">
                <a:solidFill>
                  <a:srgbClr val="0070C0"/>
                </a:solidFill>
                <a:latin typeface="+mn-lt"/>
              </a:rPr>
              <a:t>další diagnostika, léčba, …</a:t>
            </a:r>
          </a:p>
          <a:p>
            <a:pPr>
              <a:lnSpc>
                <a:spcPct val="120000"/>
              </a:lnSpc>
            </a:pPr>
            <a:r>
              <a:rPr lang="cs-CZ" sz="2000" u="sng" dirty="0">
                <a:latin typeface="+mn-lt"/>
              </a:rPr>
              <a:t>Prevence: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  <a:latin typeface="+mn-lt"/>
              </a:rPr>
              <a:t>Dobrý</a:t>
            </a:r>
            <a:r>
              <a:rPr lang="cs-CZ" sz="2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000" b="1" dirty="0">
                <a:solidFill>
                  <a:srgbClr val="0070C0"/>
                </a:solidFill>
                <a:latin typeface="+mn-lt"/>
              </a:rPr>
              <a:t>povrch; NE skluz do boku; NE dopad na špičku/na hranu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+mn-lt"/>
              </a:rPr>
              <a:t>Dobré </a:t>
            </a:r>
            <a:r>
              <a:rPr lang="cs-CZ" sz="2000" b="1" dirty="0">
                <a:solidFill>
                  <a:srgbClr val="0070C0"/>
                </a:solidFill>
                <a:latin typeface="+mn-lt"/>
              </a:rPr>
              <a:t>boty</a:t>
            </a:r>
            <a:r>
              <a:rPr lang="cs-CZ" sz="2000" dirty="0">
                <a:solidFill>
                  <a:srgbClr val="0070C0"/>
                </a:solidFill>
                <a:latin typeface="+mn-lt"/>
              </a:rPr>
              <a:t> – dobře zavázané, příp. </a:t>
            </a:r>
            <a:r>
              <a:rPr lang="cs-CZ" sz="2000" b="1" dirty="0">
                <a:solidFill>
                  <a:srgbClr val="0070C0"/>
                </a:solidFill>
                <a:latin typeface="+mn-lt"/>
              </a:rPr>
              <a:t>ortéza</a:t>
            </a:r>
            <a:r>
              <a:rPr lang="cs-CZ" sz="2000" dirty="0">
                <a:solidFill>
                  <a:srgbClr val="0070C0"/>
                </a:solidFill>
                <a:latin typeface="+mn-lt"/>
              </a:rPr>
              <a:t> nebo </a:t>
            </a:r>
            <a:r>
              <a:rPr lang="cs-CZ" sz="2000" b="1" dirty="0">
                <a:solidFill>
                  <a:srgbClr val="0070C0"/>
                </a:solidFill>
                <a:latin typeface="+mn-lt"/>
              </a:rPr>
              <a:t>tejpink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  <a:latin typeface="+mn-lt"/>
              </a:rPr>
              <a:t>Posilovací</a:t>
            </a:r>
            <a:r>
              <a:rPr lang="cs-CZ" sz="2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000" b="1" dirty="0">
                <a:solidFill>
                  <a:srgbClr val="0070C0"/>
                </a:solidFill>
                <a:latin typeface="+mn-lt"/>
              </a:rPr>
              <a:t>cvičení</a:t>
            </a:r>
            <a:r>
              <a:rPr lang="cs-CZ" sz="2000" dirty="0">
                <a:solidFill>
                  <a:srgbClr val="0070C0"/>
                </a:solidFill>
                <a:latin typeface="+mn-lt"/>
              </a:rPr>
              <a:t> vazů nohy a šlach (svalů) pro pohyby nohy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rgbClr val="0070C0"/>
                </a:solidFill>
                <a:latin typeface="+mn-lt"/>
              </a:rPr>
              <a:t>Propriocepční</a:t>
            </a:r>
            <a:r>
              <a:rPr lang="cs-CZ" sz="2000" b="1" dirty="0">
                <a:solidFill>
                  <a:srgbClr val="0070C0"/>
                </a:solidFill>
                <a:latin typeface="+mn-lt"/>
              </a:rPr>
              <a:t> cvičení, balanční cvičení, </a:t>
            </a:r>
            <a:r>
              <a:rPr lang="cs-CZ" sz="2000" b="1" i="1" dirty="0">
                <a:solidFill>
                  <a:srgbClr val="0070C0"/>
                </a:solidFill>
                <a:latin typeface="+mn-lt"/>
              </a:rPr>
              <a:t>běh v  terénu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344879" y="4638675"/>
            <a:ext cx="895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ortézy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8B1A974-0AE9-481D-AFF6-067C0545A359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062" y="2570350"/>
            <a:ext cx="3944205" cy="265055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13" y="4739676"/>
            <a:ext cx="2892288" cy="192506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D400535-47A5-4A5E-9447-EAC802D3FA91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18618540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65200" y="748266"/>
            <a:ext cx="10261600" cy="54230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Natažení / natržení / přetržení Achillovy šlachy</a:t>
            </a:r>
          </a:p>
          <a:p>
            <a:r>
              <a:rPr lang="cs-CZ" sz="2000" u="sng" dirty="0"/>
              <a:t>Příčiny (prevence = odstranění příčin):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Špatný pohyb – natažení velkého rozsahu / 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↑ </a:t>
            </a:r>
            <a:r>
              <a:rPr lang="cs-CZ" sz="2000" dirty="0">
                <a:solidFill>
                  <a:srgbClr val="0070C0"/>
                </a:solidFill>
              </a:rPr>
              <a:t>síla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Zkrácená / oslabená šlacha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Příznaky: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Bolest, (nerovnost)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Problém s pohybem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1. pomoc: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Znehybnění, chlazení,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K lékaři - další diagnostika, léčba (operace),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Rehabilitace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Prevence: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Posilovací a protahovací </a:t>
            </a:r>
            <a:r>
              <a:rPr lang="cs-CZ" sz="2000" b="1" dirty="0">
                <a:solidFill>
                  <a:srgbClr val="0070C0"/>
                </a:solidFill>
              </a:rPr>
              <a:t>cvičení</a:t>
            </a:r>
          </a:p>
          <a:p>
            <a:pPr lvl="1">
              <a:lnSpc>
                <a:spcPct val="120000"/>
              </a:lnSpc>
            </a:pPr>
            <a:r>
              <a:rPr lang="cs-CZ" sz="2000" i="1" dirty="0">
                <a:solidFill>
                  <a:srgbClr val="0070C0"/>
                </a:solidFill>
              </a:rPr>
              <a:t>(běh v nerovném terénu)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tejpink</a:t>
            </a:r>
            <a:endParaRPr lang="cs-CZ" sz="2000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3" r="13730"/>
          <a:stretch/>
        </p:blipFill>
        <p:spPr>
          <a:xfrm>
            <a:off x="8095298" y="999635"/>
            <a:ext cx="2028964" cy="216501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9573" r="14807"/>
          <a:stretch/>
        </p:blipFill>
        <p:spPr>
          <a:xfrm>
            <a:off x="7233024" y="3242100"/>
            <a:ext cx="2891238" cy="2457683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9562475C-8E8F-4BCB-9A92-9EFCE7A16D23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9BFDDCB-17D1-4C3D-8C27-485D68D0F15B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9562244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6" t="3061" r="20231" b="2999"/>
          <a:stretch/>
        </p:blipFill>
        <p:spPr>
          <a:xfrm>
            <a:off x="8944341" y="132830"/>
            <a:ext cx="3057525" cy="35865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9" t="6072" r="22692"/>
          <a:stretch/>
        </p:blipFill>
        <p:spPr>
          <a:xfrm>
            <a:off x="5427368" y="2192320"/>
            <a:ext cx="3507081" cy="466567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48461" y="543457"/>
            <a:ext cx="4963317" cy="53614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Distorze kolenního kloubu</a:t>
            </a:r>
          </a:p>
          <a:p>
            <a:r>
              <a:rPr lang="cs-CZ" sz="2000" dirty="0">
                <a:solidFill>
                  <a:srgbClr val="7030A0"/>
                </a:solidFill>
              </a:rPr>
              <a:t>s poškozením vazů, menisků</a:t>
            </a:r>
          </a:p>
          <a:p>
            <a:r>
              <a:rPr lang="cs-CZ" sz="2000" u="sng" dirty="0"/>
              <a:t>Příčiny (prevence = odstranění příčin):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Špatný pohyb torze, páčení 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↑ </a:t>
            </a:r>
            <a:r>
              <a:rPr lang="cs-CZ" sz="2000" dirty="0">
                <a:solidFill>
                  <a:srgbClr val="0070C0"/>
                </a:solidFill>
              </a:rPr>
              <a:t>síla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Zkrácená / oslabená šlacha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Příznaky: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Bolest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Problém s pohybem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1. pomoc: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Znehybnění, chlazení,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K lékaři - další diagnostika, léčba (operace)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Rehabilitace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Prevence: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Posilovací a protahovací </a:t>
            </a:r>
            <a:r>
              <a:rPr lang="cs-CZ" sz="2000" b="1" dirty="0">
                <a:solidFill>
                  <a:srgbClr val="0070C0"/>
                </a:solidFill>
              </a:rPr>
              <a:t>cvičení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Ortéza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7" y="380730"/>
            <a:ext cx="3914956" cy="2609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0" r="29679"/>
          <a:stretch/>
        </p:blipFill>
        <p:spPr>
          <a:xfrm>
            <a:off x="9461477" y="4081432"/>
            <a:ext cx="1144165" cy="2094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642" y="4081432"/>
            <a:ext cx="1396224" cy="2094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ovéPole 16"/>
          <p:cNvSpPr txBox="1"/>
          <p:nvPr/>
        </p:nvSpPr>
        <p:spPr>
          <a:xfrm>
            <a:off x="3756175" y="5883380"/>
            <a:ext cx="1853905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600" b="0" dirty="0">
                <a:solidFill>
                  <a:srgbClr val="00B050"/>
                </a:solidFill>
                <a:hlinkClick r:id="rId7"/>
              </a:rPr>
              <a:t>Funkční anatomie kolena (video)</a:t>
            </a:r>
            <a:endParaRPr lang="cs-CZ" sz="1600" b="0" dirty="0">
              <a:solidFill>
                <a:srgbClr val="00B050"/>
              </a:solidFill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50" y="3171721"/>
            <a:ext cx="2190750" cy="10953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4683127" y="6620127"/>
            <a:ext cx="7649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0" dirty="0"/>
              <a:t>(</a:t>
            </a:r>
            <a:r>
              <a:rPr lang="cs-CZ" sz="1000" b="0" dirty="0" err="1"/>
              <a:t>Peterson</a:t>
            </a:r>
            <a:r>
              <a:rPr lang="cs-CZ" sz="1000" b="0" dirty="0"/>
              <a:t>, </a:t>
            </a:r>
            <a:r>
              <a:rPr lang="cs-CZ" sz="1000" b="0" dirty="0" err="1"/>
              <a:t>Renström</a:t>
            </a:r>
            <a:r>
              <a:rPr lang="cs-CZ" sz="1000" b="0" dirty="0"/>
              <a:t> et al. Sports </a:t>
            </a:r>
            <a:r>
              <a:rPr lang="cs-CZ" sz="1000" b="0" dirty="0" err="1"/>
              <a:t>Injuries</a:t>
            </a:r>
            <a:r>
              <a:rPr lang="cs-CZ" sz="1000" b="0" dirty="0"/>
              <a:t>. </a:t>
            </a:r>
            <a:r>
              <a:rPr lang="cs-CZ" sz="1000" b="0" dirty="0" err="1"/>
              <a:t>Their</a:t>
            </a:r>
            <a:r>
              <a:rPr lang="cs-CZ" sz="1000" b="0" dirty="0"/>
              <a:t> </a:t>
            </a:r>
            <a:r>
              <a:rPr lang="cs-CZ" sz="1000" b="0" dirty="0" err="1"/>
              <a:t>Prevention</a:t>
            </a:r>
            <a:r>
              <a:rPr lang="cs-CZ" sz="1000" b="0" dirty="0"/>
              <a:t> and </a:t>
            </a:r>
            <a:r>
              <a:rPr lang="cs-CZ" sz="1000" b="0" dirty="0" err="1"/>
              <a:t>Treatment</a:t>
            </a:r>
            <a:r>
              <a:rPr lang="cs-CZ" sz="1000" b="0" dirty="0"/>
              <a:t>. 3rd </a:t>
            </a:r>
            <a:r>
              <a:rPr lang="cs-CZ" sz="1000" b="0" dirty="0" err="1"/>
              <a:t>ed</a:t>
            </a:r>
            <a:r>
              <a:rPr lang="cs-CZ" sz="1000" b="0" dirty="0"/>
              <a:t>. Kent: Martin </a:t>
            </a:r>
            <a:r>
              <a:rPr lang="cs-CZ" sz="1000" b="0" dirty="0" err="1"/>
              <a:t>Dunitz</a:t>
            </a:r>
            <a:r>
              <a:rPr lang="cs-CZ" sz="1000" b="0" dirty="0"/>
              <a:t>, 2001)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0661790" y="6215655"/>
            <a:ext cx="1439862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1400" b="1" dirty="0">
                <a:solidFill>
                  <a:srgbClr val="009900"/>
                </a:solidFill>
                <a:hlinkClick r:id="rId9"/>
              </a:rPr>
              <a:t>Tejpink kolena</a:t>
            </a:r>
            <a:endParaRPr lang="cs-CZ" sz="1400" b="1" dirty="0">
              <a:solidFill>
                <a:srgbClr val="0099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9208642" y="6219724"/>
            <a:ext cx="1397000" cy="461963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1200" b="0" dirty="0">
                <a:hlinkClick r:id="rId10"/>
              </a:rPr>
              <a:t>Ortéza kolena (video)</a:t>
            </a:r>
            <a:endParaRPr lang="cs-CZ" sz="1200" b="0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AFD832F1-4507-4AFF-BF5D-0D071B05A731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6004F04-7939-4EF4-B964-589633112F97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19246696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57" y="198025"/>
            <a:ext cx="3122476" cy="23383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00707"/>
            <a:ext cx="5232401" cy="3924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5" r="20316"/>
          <a:stretch/>
        </p:blipFill>
        <p:spPr>
          <a:xfrm>
            <a:off x="9040257" y="2536413"/>
            <a:ext cx="3122476" cy="4088492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222251" y="731541"/>
            <a:ext cx="523875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Ruptura předního zkříženého vazu </a:t>
            </a:r>
            <a:r>
              <a:rPr lang="cs-CZ" sz="2400" dirty="0">
                <a:solidFill>
                  <a:srgbClr val="C00000"/>
                </a:solidFill>
              </a:rPr>
              <a:t>(LCA)</a:t>
            </a:r>
          </a:p>
          <a:p>
            <a:r>
              <a:rPr lang="cs-CZ" sz="2400" b="1" dirty="0">
                <a:solidFill>
                  <a:srgbClr val="C00000"/>
                </a:solidFill>
              </a:rPr>
              <a:t>Ruptura menisku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83" y="731541"/>
            <a:ext cx="3407784" cy="489346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295343" y="6611779"/>
            <a:ext cx="58966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0" dirty="0"/>
              <a:t>(</a:t>
            </a:r>
            <a:r>
              <a:rPr lang="cs-CZ" sz="1000" b="0" dirty="0" err="1"/>
              <a:t>Peterson</a:t>
            </a:r>
            <a:r>
              <a:rPr lang="cs-CZ" sz="1000" b="0" dirty="0"/>
              <a:t>, </a:t>
            </a:r>
            <a:r>
              <a:rPr lang="cs-CZ" sz="1000" b="0" dirty="0" err="1"/>
              <a:t>Renström</a:t>
            </a:r>
            <a:r>
              <a:rPr lang="cs-CZ" sz="1000" b="0" dirty="0"/>
              <a:t> et al. Sports </a:t>
            </a:r>
            <a:r>
              <a:rPr lang="cs-CZ" sz="1000" b="0" dirty="0" err="1"/>
              <a:t>Injuries</a:t>
            </a:r>
            <a:r>
              <a:rPr lang="cs-CZ" sz="1000" b="0" dirty="0"/>
              <a:t>. </a:t>
            </a:r>
            <a:r>
              <a:rPr lang="cs-CZ" sz="1000" b="0" dirty="0" err="1"/>
              <a:t>Their</a:t>
            </a:r>
            <a:r>
              <a:rPr lang="cs-CZ" sz="1000" b="0" dirty="0"/>
              <a:t> </a:t>
            </a:r>
            <a:r>
              <a:rPr lang="cs-CZ" sz="1000" b="0" dirty="0" err="1"/>
              <a:t>Prevention</a:t>
            </a:r>
            <a:r>
              <a:rPr lang="cs-CZ" sz="1000" b="0" dirty="0"/>
              <a:t> and </a:t>
            </a:r>
            <a:r>
              <a:rPr lang="cs-CZ" sz="1000" b="0" dirty="0" err="1"/>
              <a:t>Treatment</a:t>
            </a:r>
            <a:r>
              <a:rPr lang="cs-CZ" sz="1000" b="0" dirty="0"/>
              <a:t>. 3rd </a:t>
            </a:r>
            <a:r>
              <a:rPr lang="cs-CZ" sz="1000" b="0" dirty="0" err="1"/>
              <a:t>ed</a:t>
            </a:r>
            <a:r>
              <a:rPr lang="cs-CZ" sz="1000" b="0" dirty="0"/>
              <a:t>. Kent: Martin </a:t>
            </a:r>
            <a:r>
              <a:rPr lang="cs-CZ" sz="1000" b="0" dirty="0" err="1"/>
              <a:t>Dunitz</a:t>
            </a:r>
            <a:r>
              <a:rPr lang="cs-CZ" sz="1000" b="0" dirty="0"/>
              <a:t>, 2001)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80639F1-A4FE-47A2-8415-B4B76CCBE968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9EDE7D3-A73F-4BFC-A611-DD9731530731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11475635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960284" y="717667"/>
            <a:ext cx="7081055" cy="49921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Distenze </a:t>
            </a:r>
            <a:r>
              <a:rPr lang="cs-CZ" sz="2400" b="1" dirty="0" err="1">
                <a:solidFill>
                  <a:srgbClr val="C00000"/>
                </a:solidFill>
              </a:rPr>
              <a:t>popliteální</a:t>
            </a:r>
            <a:r>
              <a:rPr lang="cs-CZ" sz="2400" b="1" dirty="0">
                <a:solidFill>
                  <a:srgbClr val="C00000"/>
                </a:solidFill>
              </a:rPr>
              <a:t> části kloubního pouzdra  a burzy</a:t>
            </a:r>
          </a:p>
          <a:p>
            <a:r>
              <a:rPr lang="cs-CZ" sz="2000" dirty="0">
                <a:solidFill>
                  <a:srgbClr val="7030A0"/>
                </a:solidFill>
                <a:latin typeface="Calibri" panose="020F0502020204030204" pitchFamily="34" charset="0"/>
              </a:rPr>
              <a:t>→</a:t>
            </a:r>
            <a:r>
              <a:rPr lang="cs-CZ" sz="2000" dirty="0">
                <a:solidFill>
                  <a:srgbClr val="7030A0"/>
                </a:solidFill>
              </a:rPr>
              <a:t> </a:t>
            </a:r>
            <a:r>
              <a:rPr lang="cs-CZ" sz="2000" dirty="0" err="1">
                <a:solidFill>
                  <a:srgbClr val="7030A0"/>
                </a:solidFill>
              </a:rPr>
              <a:t>synovitis</a:t>
            </a:r>
            <a:r>
              <a:rPr lang="cs-CZ" sz="2000" dirty="0">
                <a:solidFill>
                  <a:srgbClr val="7030A0"/>
                </a:solidFill>
              </a:rPr>
              <a:t> / bursitis </a:t>
            </a:r>
            <a:r>
              <a:rPr lang="cs-CZ" sz="2000" dirty="0">
                <a:solidFill>
                  <a:srgbClr val="7030A0"/>
                </a:solidFill>
                <a:latin typeface="Calibri" panose="020F0502020204030204" pitchFamily="34" charset="0"/>
              </a:rPr>
              <a:t>→</a:t>
            </a:r>
            <a:r>
              <a:rPr lang="cs-CZ" sz="2000" dirty="0">
                <a:solidFill>
                  <a:srgbClr val="7030A0"/>
                </a:solidFill>
              </a:rPr>
              <a:t> BAKEROVA CYSTA</a:t>
            </a:r>
          </a:p>
          <a:p>
            <a:r>
              <a:rPr lang="cs-CZ" sz="2000" u="sng" dirty="0"/>
              <a:t>Příčiny (prevence = odstranění příčin):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Špatný pohyb - páčení kolena dozadu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Oslabené pouzdro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Příznaky: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Bolest, otok – zduření na zadní straně kolena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Problém s ohybem kolena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1. pomoc: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Klid, omezení pohybu, poloha, chlazení, komprese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K lékaři - další diagnostika, léčba (operace + hojení 1-2 měsíce)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Prevence: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Správný pohyb</a:t>
            </a:r>
            <a:endParaRPr lang="cs-CZ" sz="2000" b="1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Stabilizace kolena, ortéza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39" y="593372"/>
            <a:ext cx="3268401" cy="387538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7A48C5B-8023-49AA-9351-229F2A449FF2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39" y="4213437"/>
            <a:ext cx="3268401" cy="24513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A9575D3-0F71-4629-9BB1-3D693574682C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23157353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69" y="1067025"/>
            <a:ext cx="3840298" cy="46539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449203" y="755091"/>
            <a:ext cx="7796981" cy="5669244"/>
          </a:xfrm>
          <a:prstGeom prst="rect">
            <a:avLst/>
          </a:prstGeom>
          <a:solidFill>
            <a:schemeClr val="accent1">
              <a:lumMod val="20000"/>
              <a:lumOff val="80000"/>
              <a:alpha val="71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Distenze a natržení napřimovače / rotátorů páteře </a:t>
            </a:r>
            <a:r>
              <a:rPr lang="cs-CZ" sz="2400" dirty="0">
                <a:solidFill>
                  <a:srgbClr val="C00000"/>
                </a:solidFill>
              </a:rPr>
              <a:t>(„ZÁDA“)</a:t>
            </a:r>
          </a:p>
          <a:p>
            <a:r>
              <a:rPr lang="cs-CZ" sz="2000" u="sng" dirty="0"/>
              <a:t>Příčiny (prevence = odstranění příčin):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Špatný pohyb - rychlá silná extenze / torze páteře (servis, smeč), dopad v předklonu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Zkrácení / oslabení svalu – stabilizátorů páteře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Chlad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Příznaky: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Bolest (s propagací), </a:t>
            </a:r>
            <a:r>
              <a:rPr lang="cs-CZ" sz="2000" dirty="0" err="1">
                <a:solidFill>
                  <a:srgbClr val="0070C0"/>
                </a:solidFill>
              </a:rPr>
              <a:t>antalgická</a:t>
            </a:r>
            <a:r>
              <a:rPr lang="cs-CZ" sz="2000" dirty="0">
                <a:solidFill>
                  <a:srgbClr val="0070C0"/>
                </a:solidFill>
              </a:rPr>
              <a:t> poloha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Problém s pohybem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1. pomoc: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Znehybnění, poloha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Lékař: analgetika, </a:t>
            </a:r>
            <a:r>
              <a:rPr lang="cs-CZ" sz="2000" dirty="0" err="1">
                <a:solidFill>
                  <a:srgbClr val="0070C0"/>
                </a:solidFill>
              </a:rPr>
              <a:t>myorelaxancia</a:t>
            </a:r>
            <a:endParaRPr lang="cs-CZ" sz="2000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Rehabilitace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Prevence: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Posilovací a protahovací </a:t>
            </a:r>
            <a:r>
              <a:rPr lang="cs-CZ" sz="2000" b="1" dirty="0">
                <a:solidFill>
                  <a:srgbClr val="0070C0"/>
                </a:solidFill>
              </a:rPr>
              <a:t>cvičení, </a:t>
            </a:r>
            <a:r>
              <a:rPr lang="cs-CZ" sz="2000" dirty="0">
                <a:solidFill>
                  <a:srgbClr val="0070C0"/>
                </a:solidFill>
              </a:rPr>
              <a:t>tejpink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</a:rPr>
              <a:t>Zahřátí, rozcvičení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61" y="3443745"/>
            <a:ext cx="4479114" cy="21438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8402222" y="5800582"/>
            <a:ext cx="3305592" cy="861774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b="1" dirty="0">
                <a:solidFill>
                  <a:srgbClr val="009900"/>
                </a:solidFill>
              </a:rPr>
              <a:t>VIDEO: </a:t>
            </a:r>
            <a:r>
              <a:rPr lang="cs-CZ" b="1" dirty="0" err="1">
                <a:solidFill>
                  <a:srgbClr val="009900"/>
                </a:solidFill>
              </a:rPr>
              <a:t>kineziotejp</a:t>
            </a:r>
            <a:endParaRPr lang="cs-CZ" b="1" dirty="0">
              <a:solidFill>
                <a:srgbClr val="009900"/>
              </a:solidFill>
            </a:endParaRPr>
          </a:p>
          <a:p>
            <a:pPr algn="ctr" eaLnBrk="1" hangingPunct="1">
              <a:defRPr/>
            </a:pPr>
            <a:r>
              <a:rPr lang="cs-CZ" dirty="0">
                <a:solidFill>
                  <a:srgbClr val="009900"/>
                </a:solidFill>
                <a:hlinkClick r:id="rId4"/>
              </a:rPr>
              <a:t>Pro uvolnění napřimovače páteře</a:t>
            </a:r>
            <a:endParaRPr lang="cs-CZ" dirty="0">
              <a:solidFill>
                <a:srgbClr val="009900"/>
              </a:solidFill>
            </a:endParaRPr>
          </a:p>
          <a:p>
            <a:pPr algn="ctr">
              <a:defRPr/>
            </a:pPr>
            <a:r>
              <a:rPr lang="cs-CZ" sz="1400" dirty="0"/>
              <a:t>KIONESIOMAX, Petr Maroušek, </a:t>
            </a:r>
            <a:r>
              <a:rPr lang="cs-CZ" sz="1400" dirty="0" err="1"/>
              <a:t>DiS</a:t>
            </a:r>
            <a:r>
              <a:rPr lang="cs-CZ" sz="1400" dirty="0"/>
              <a:t>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04661BD-2861-40D9-8C6B-21810E1CC4CE}"/>
              </a:ext>
            </a:extLst>
          </p:cNvPr>
          <p:cNvSpPr/>
          <p:nvPr/>
        </p:nvSpPr>
        <p:spPr>
          <a:xfrm>
            <a:off x="773471" y="266493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C79D44-F2A5-41AC-B716-901CEC1F9AC8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1000643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925689" y="980728"/>
            <a:ext cx="10261600" cy="52629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85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solidFill>
                  <a:srgbClr val="002060"/>
                </a:solidFill>
              </a:rPr>
              <a:t>Úrazová - mechanická poškození </a:t>
            </a:r>
            <a:r>
              <a:rPr lang="cs-CZ" altLang="cs-CZ" sz="2400" b="1" u="sng" dirty="0">
                <a:solidFill>
                  <a:srgbClr val="FF0000"/>
                </a:solidFill>
              </a:rPr>
              <a:t>(místní)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400" dirty="0"/>
              <a:t>- podle tělesných krajin -</a:t>
            </a:r>
            <a:r>
              <a:rPr lang="cs-CZ" altLang="cs-CZ" sz="2400" dirty="0">
                <a:solidFill>
                  <a:srgbClr val="0070C0"/>
                </a:solidFill>
              </a:rPr>
              <a:t> hlavy, krku, hrudníku, břicha, končetin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/>
              <a:t>- podle orgánů a systémů -</a:t>
            </a:r>
            <a:r>
              <a:rPr lang="cs-CZ" altLang="cs-CZ" sz="2400" dirty="0">
                <a:solidFill>
                  <a:srgbClr val="0070C0"/>
                </a:solidFill>
              </a:rPr>
              <a:t> mozku, oka, srdce, kůže, </a:t>
            </a:r>
            <a:r>
              <a:rPr lang="cs-CZ" altLang="cs-CZ" sz="2400" i="1" dirty="0">
                <a:solidFill>
                  <a:srgbClr val="C00000"/>
                </a:solidFill>
              </a:rPr>
              <a:t>pohybového aparátu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/>
              <a:t>- podle poškození kožního krytu: </a:t>
            </a:r>
            <a:r>
              <a:rPr lang="cs-CZ" altLang="cs-CZ" sz="2400" dirty="0">
                <a:solidFill>
                  <a:srgbClr val="0070C0"/>
                </a:solidFill>
              </a:rPr>
              <a:t>poranění otevřená a zavřená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400" dirty="0"/>
              <a:t>- podle příčiny a mechanizmu vzniku: </a:t>
            </a:r>
            <a:r>
              <a:rPr lang="cs-CZ" altLang="cs-CZ" sz="2400" dirty="0">
                <a:solidFill>
                  <a:srgbClr val="0070C0"/>
                </a:solidFill>
              </a:rPr>
              <a:t>naražení, rány tržné, bodné, sečné, zhmoždění, spáleniny, omrzliny atd.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400" u="sng" dirty="0">
                <a:solidFill>
                  <a:srgbClr val="C00000"/>
                </a:solidFill>
              </a:rPr>
              <a:t>Úrazy pohybového aparátu (PA)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400" dirty="0">
                <a:solidFill>
                  <a:srgbClr val="0070C0"/>
                </a:solidFill>
              </a:rPr>
              <a:t>- </a:t>
            </a:r>
            <a:r>
              <a:rPr lang="cs-CZ" altLang="cs-CZ" sz="2400" dirty="0"/>
              <a:t>podle mechanizmu vzniku a poškození tkáně: </a:t>
            </a:r>
            <a:r>
              <a:rPr lang="cs-CZ" altLang="cs-CZ" sz="2400" dirty="0">
                <a:solidFill>
                  <a:srgbClr val="0070C0"/>
                </a:solidFill>
              </a:rPr>
              <a:t>naražení (kontuze), zhmoždění, podvrtnutí (distorze), natažení (distenze), natržení a přetržení (</a:t>
            </a:r>
            <a:r>
              <a:rPr lang="cs-CZ" altLang="cs-CZ" sz="2400" dirty="0" err="1">
                <a:solidFill>
                  <a:srgbClr val="0070C0"/>
                </a:solidFill>
              </a:rPr>
              <a:t>parc</a:t>
            </a:r>
            <a:r>
              <a:rPr lang="cs-CZ" altLang="cs-CZ" sz="2400" dirty="0">
                <a:solidFill>
                  <a:srgbClr val="0070C0"/>
                </a:solidFill>
              </a:rPr>
              <a:t>. a </a:t>
            </a:r>
            <a:r>
              <a:rPr lang="cs-CZ" altLang="cs-CZ" sz="2400" dirty="0" err="1">
                <a:solidFill>
                  <a:srgbClr val="0070C0"/>
                </a:solidFill>
              </a:rPr>
              <a:t>totál</a:t>
            </a:r>
            <a:r>
              <a:rPr lang="cs-CZ" altLang="cs-CZ" sz="2400" dirty="0">
                <a:solidFill>
                  <a:srgbClr val="0070C0"/>
                </a:solidFill>
              </a:rPr>
              <a:t>. ruptura), utržení, nalomení (</a:t>
            </a:r>
            <a:r>
              <a:rPr lang="cs-CZ" altLang="cs-CZ" sz="2400" dirty="0" err="1">
                <a:solidFill>
                  <a:srgbClr val="0070C0"/>
                </a:solidFill>
              </a:rPr>
              <a:t>infrakce</a:t>
            </a:r>
            <a:r>
              <a:rPr lang="cs-CZ" altLang="cs-CZ" sz="2400" dirty="0">
                <a:solidFill>
                  <a:srgbClr val="0070C0"/>
                </a:solidFill>
              </a:rPr>
              <a:t>), zlomenina (fraktura)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400" dirty="0"/>
              <a:t>- podle opakování mechanických příčin: </a:t>
            </a:r>
            <a:r>
              <a:rPr lang="cs-CZ" altLang="cs-CZ" sz="2400" dirty="0">
                <a:solidFill>
                  <a:srgbClr val="0070C0"/>
                </a:solidFill>
              </a:rPr>
              <a:t>jednorázové úrazy, </a:t>
            </a:r>
            <a:r>
              <a:rPr lang="cs-CZ" altLang="cs-CZ" sz="2400" dirty="0">
                <a:solidFill>
                  <a:srgbClr val="7030A0"/>
                </a:solidFill>
              </a:rPr>
              <a:t>poškození z opakovaného mechanického přetížení </a:t>
            </a:r>
            <a:r>
              <a:rPr lang="cs-CZ" altLang="cs-CZ" sz="2000" dirty="0">
                <a:solidFill>
                  <a:srgbClr val="7030A0"/>
                </a:solidFill>
              </a:rPr>
              <a:t>(akutní fáze plíživých „</a:t>
            </a:r>
            <a:r>
              <a:rPr lang="cs-CZ" altLang="cs-CZ" sz="2000" dirty="0" err="1">
                <a:solidFill>
                  <a:srgbClr val="7030A0"/>
                </a:solidFill>
              </a:rPr>
              <a:t>mikrotraumat</a:t>
            </a:r>
            <a:r>
              <a:rPr lang="cs-CZ" altLang="cs-CZ" sz="2000" dirty="0">
                <a:solidFill>
                  <a:srgbClr val="7030A0"/>
                </a:solidFill>
              </a:rPr>
              <a:t>“)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400" dirty="0"/>
              <a:t>- podle části PA - </a:t>
            </a:r>
            <a:r>
              <a:rPr lang="cs-CZ" altLang="cs-CZ" sz="2400" dirty="0">
                <a:solidFill>
                  <a:srgbClr val="0070C0"/>
                </a:solidFill>
              </a:rPr>
              <a:t>kosti, vazu, šlachy, svalu, kloubu, tíhového váčku, chrupavky, kloubního pouzdra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BD4298C-C17C-4813-92B7-4D1067BC7575}"/>
              </a:ext>
            </a:extLst>
          </p:cNvPr>
          <p:cNvSpPr/>
          <p:nvPr/>
        </p:nvSpPr>
        <p:spPr>
          <a:xfrm>
            <a:off x="925689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ROZDĚLENÍ </a:t>
            </a:r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1/2</a:t>
            </a:r>
          </a:p>
        </p:txBody>
      </p:sp>
      <p:sp>
        <p:nvSpPr>
          <p:cNvPr id="5" name="Slunce 4">
            <a:extLst>
              <a:ext uri="{FF2B5EF4-FFF2-40B4-BE49-F238E27FC236}">
                <a16:creationId xmlns:a16="http://schemas.microsoft.com/office/drawing/2014/main" id="{5A48A475-278D-4FBC-A772-D7FC39549E4E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B452DEA-0242-4623-B5C7-4414EE5D36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0" r="4722"/>
          <a:stretch/>
        </p:blipFill>
        <p:spPr>
          <a:xfrm>
            <a:off x="10441210" y="5011628"/>
            <a:ext cx="1355679" cy="1783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88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11" y="696465"/>
            <a:ext cx="5012622" cy="3040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0" r="16242"/>
          <a:stretch/>
        </p:blipFill>
        <p:spPr>
          <a:xfrm>
            <a:off x="9678386" y="3790382"/>
            <a:ext cx="2445645" cy="2627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385329" y="684587"/>
            <a:ext cx="6141688" cy="6038576"/>
          </a:xfrm>
          <a:prstGeom prst="rect">
            <a:avLst/>
          </a:prstGeom>
          <a:solidFill>
            <a:schemeClr val="accent1">
              <a:lumMod val="20000"/>
              <a:lumOff val="80000"/>
              <a:alpha val="71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Distorze páteře, Hernie meziobratlového disku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7030A0"/>
                </a:solidFill>
              </a:rPr>
              <a:t>se spasmem svalů zad a kompresí sedacího nervu </a:t>
            </a:r>
            <a:r>
              <a:rPr lang="cs-CZ" sz="2000" u="sng" dirty="0"/>
              <a:t>Příčiny (prevence = odstranění příčin):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Špatný pohyb - rychlá silná extenze / torze páteře (servis, smeč), dopad v předklonu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Zkrácení / oslabení svalu – stabilizátorů páteře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Příznaky: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Bolest (s propagací), </a:t>
            </a:r>
            <a:r>
              <a:rPr lang="cs-CZ" sz="2000" dirty="0" err="1">
                <a:solidFill>
                  <a:srgbClr val="0070C0"/>
                </a:solidFill>
              </a:rPr>
              <a:t>antalgická</a:t>
            </a:r>
            <a:r>
              <a:rPr lang="cs-CZ" sz="2000" dirty="0">
                <a:solidFill>
                  <a:srgbClr val="0070C0"/>
                </a:solidFill>
              </a:rPr>
              <a:t> poloha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Problém s pohybem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1. pomoc: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Znehybnění, úlevová poloha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Fyzioterapeut: mobilizace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Lékař – další diagnostika a léčba (analgetika, </a:t>
            </a:r>
            <a:r>
              <a:rPr lang="cs-CZ" sz="2000" dirty="0" err="1">
                <a:solidFill>
                  <a:srgbClr val="0070C0"/>
                </a:solidFill>
              </a:rPr>
              <a:t>myorelaxancia</a:t>
            </a:r>
            <a:r>
              <a:rPr lang="cs-CZ" sz="2000" dirty="0">
                <a:solidFill>
                  <a:srgbClr val="0070C0"/>
                </a:solidFill>
              </a:rPr>
              <a:t>, operace)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Rehabilitace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Prevence: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Posilovací a protahovací </a:t>
            </a:r>
            <a:r>
              <a:rPr lang="cs-CZ" sz="2000" b="1" dirty="0">
                <a:solidFill>
                  <a:srgbClr val="0070C0"/>
                </a:solidFill>
              </a:rPr>
              <a:t>cvičení, </a:t>
            </a:r>
            <a:r>
              <a:rPr lang="cs-CZ" sz="2000" dirty="0">
                <a:solidFill>
                  <a:srgbClr val="0070C0"/>
                </a:solidFill>
              </a:rPr>
              <a:t>tejpink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97" y="3785655"/>
            <a:ext cx="4036684" cy="2632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8877482" y="6418275"/>
            <a:ext cx="324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0" dirty="0"/>
              <a:t>(</a:t>
            </a:r>
            <a:r>
              <a:rPr lang="cs-CZ" sz="1000" b="0" dirty="0" err="1"/>
              <a:t>Peterson</a:t>
            </a:r>
            <a:r>
              <a:rPr lang="cs-CZ" sz="1000" b="0" dirty="0"/>
              <a:t>, </a:t>
            </a:r>
            <a:r>
              <a:rPr lang="cs-CZ" sz="1000" b="0" dirty="0" err="1"/>
              <a:t>Renström</a:t>
            </a:r>
            <a:r>
              <a:rPr lang="cs-CZ" sz="1000" b="0" dirty="0"/>
              <a:t> et al. Sports </a:t>
            </a:r>
            <a:r>
              <a:rPr lang="cs-CZ" sz="1000" b="0" dirty="0" err="1"/>
              <a:t>Injuries</a:t>
            </a:r>
            <a:r>
              <a:rPr lang="cs-CZ" sz="1000" b="0" dirty="0"/>
              <a:t>. </a:t>
            </a:r>
            <a:r>
              <a:rPr lang="cs-CZ" sz="1000" b="0" dirty="0" err="1"/>
              <a:t>Their</a:t>
            </a:r>
            <a:r>
              <a:rPr lang="cs-CZ" sz="1000" b="0" dirty="0"/>
              <a:t> </a:t>
            </a:r>
            <a:r>
              <a:rPr lang="cs-CZ" sz="1000" b="0" dirty="0" err="1"/>
              <a:t>Prevention</a:t>
            </a:r>
            <a:r>
              <a:rPr lang="cs-CZ" sz="1000" b="0" dirty="0"/>
              <a:t> and </a:t>
            </a:r>
            <a:r>
              <a:rPr lang="cs-CZ" sz="1000" b="0" dirty="0" err="1"/>
              <a:t>Treatment</a:t>
            </a:r>
            <a:r>
              <a:rPr lang="cs-CZ" sz="1000" b="0" dirty="0"/>
              <a:t>. 3rd </a:t>
            </a:r>
            <a:r>
              <a:rPr lang="cs-CZ" sz="1000" b="0" dirty="0" err="1"/>
              <a:t>ed</a:t>
            </a:r>
            <a:r>
              <a:rPr lang="cs-CZ" sz="1000" b="0" dirty="0"/>
              <a:t>. Kent: Martin </a:t>
            </a:r>
            <a:r>
              <a:rPr lang="cs-CZ" sz="1000" b="0" dirty="0" err="1"/>
              <a:t>Dunitz</a:t>
            </a:r>
            <a:r>
              <a:rPr lang="cs-CZ" sz="1000" b="0" dirty="0"/>
              <a:t>, 2001)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BF7C9F8-1009-4AF4-BEE8-6ED59FCA0204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B0E0154-7A1D-4AEE-9BE9-F37F90F862AC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9291930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18" y="2384832"/>
            <a:ext cx="2831236" cy="36664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14281" r="8215" b="16099"/>
          <a:stretch/>
        </p:blipFill>
        <p:spPr>
          <a:xfrm>
            <a:off x="9261609" y="670534"/>
            <a:ext cx="2746222" cy="16244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7" b="9631"/>
          <a:stretch/>
        </p:blipFill>
        <p:spPr>
          <a:xfrm>
            <a:off x="5988918" y="676197"/>
            <a:ext cx="3272691" cy="16244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2" r="16360"/>
          <a:stretch/>
        </p:blipFill>
        <p:spPr>
          <a:xfrm>
            <a:off x="8586897" y="2372144"/>
            <a:ext cx="3420934" cy="36664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965200" y="676197"/>
            <a:ext cx="4963317" cy="4315027"/>
          </a:xfrm>
          <a:prstGeom prst="rect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Kontuze a zánět tíhového váčku</a:t>
            </a:r>
          </a:p>
          <a:p>
            <a:r>
              <a:rPr lang="cs-CZ" sz="2000" dirty="0">
                <a:solidFill>
                  <a:srgbClr val="7030A0"/>
                </a:solidFill>
              </a:rPr>
              <a:t>loket, kyčel, koleno (BURZITIDA)</a:t>
            </a:r>
          </a:p>
          <a:p>
            <a:r>
              <a:rPr lang="cs-CZ" sz="2000" u="sng" dirty="0"/>
              <a:t>Příčiny (prevence = odstranění příčin):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naražení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Příznaky: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Bolest, otok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Problém s pohybem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1. pomoc: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Znehybnění, chlazení,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K lékaři - další diagnostika, léčba (operace)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Prevence: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chránič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867" y="4218056"/>
            <a:ext cx="3988029" cy="243712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369896" y="6058692"/>
            <a:ext cx="58966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0" dirty="0"/>
              <a:t>(</a:t>
            </a:r>
            <a:r>
              <a:rPr lang="cs-CZ" sz="1000" b="0" dirty="0" err="1"/>
              <a:t>Peterson</a:t>
            </a:r>
            <a:r>
              <a:rPr lang="cs-CZ" sz="1000" b="0" dirty="0"/>
              <a:t>, </a:t>
            </a:r>
            <a:r>
              <a:rPr lang="cs-CZ" sz="1000" b="0" dirty="0" err="1"/>
              <a:t>Renström</a:t>
            </a:r>
            <a:r>
              <a:rPr lang="cs-CZ" sz="1000" b="0" dirty="0"/>
              <a:t> et al. Sports </a:t>
            </a:r>
            <a:r>
              <a:rPr lang="cs-CZ" sz="1000" b="0" dirty="0" err="1"/>
              <a:t>Injuries</a:t>
            </a:r>
            <a:r>
              <a:rPr lang="cs-CZ" sz="1000" b="0" dirty="0"/>
              <a:t>. </a:t>
            </a:r>
            <a:r>
              <a:rPr lang="cs-CZ" sz="1000" b="0" dirty="0" err="1"/>
              <a:t>Their</a:t>
            </a:r>
            <a:r>
              <a:rPr lang="cs-CZ" sz="1000" b="0" dirty="0"/>
              <a:t> </a:t>
            </a:r>
            <a:r>
              <a:rPr lang="cs-CZ" sz="1000" b="0" dirty="0" err="1"/>
              <a:t>Prevention</a:t>
            </a:r>
            <a:r>
              <a:rPr lang="cs-CZ" sz="1000" b="0" dirty="0"/>
              <a:t> and </a:t>
            </a:r>
            <a:r>
              <a:rPr lang="cs-CZ" sz="1000" b="0" dirty="0" err="1"/>
              <a:t>Treatment</a:t>
            </a:r>
            <a:r>
              <a:rPr lang="cs-CZ" sz="1000" b="0" dirty="0"/>
              <a:t>. 3rd </a:t>
            </a:r>
            <a:r>
              <a:rPr lang="cs-CZ" sz="1000" b="0" dirty="0" err="1"/>
              <a:t>ed</a:t>
            </a:r>
            <a:r>
              <a:rPr lang="cs-CZ" sz="1000" b="0" dirty="0"/>
              <a:t>. Kent: Martin </a:t>
            </a:r>
            <a:r>
              <a:rPr lang="cs-CZ" sz="1000" b="0" dirty="0" err="1"/>
              <a:t>Dunitz</a:t>
            </a:r>
            <a:r>
              <a:rPr lang="cs-CZ" sz="1000" b="0" dirty="0"/>
              <a:t>, 2001)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73AF1E0C-2DA6-4770-A58E-A85E4F0F1E31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2A3B863-EA75-40E7-8BDB-12CBACF6AFC9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21836639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958990" y="701440"/>
            <a:ext cx="5985294" cy="6038576"/>
          </a:xfrm>
          <a:prstGeom prst="rect">
            <a:avLst/>
          </a:prstGeom>
          <a:solidFill>
            <a:schemeClr val="accent1">
              <a:lumMod val="20000"/>
              <a:lumOff val="80000"/>
              <a:alpha val="71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Distenze a natržení svalů břicha </a:t>
            </a:r>
            <a:r>
              <a:rPr lang="cs-CZ" sz="2400" dirty="0">
                <a:solidFill>
                  <a:srgbClr val="C00000"/>
                </a:solidFill>
              </a:rPr>
              <a:t>(přímý, šikmé)</a:t>
            </a:r>
          </a:p>
          <a:p>
            <a:r>
              <a:rPr lang="cs-CZ" sz="2400" b="1" dirty="0">
                <a:solidFill>
                  <a:srgbClr val="C00000"/>
                </a:solidFill>
              </a:rPr>
              <a:t>a hrudníku </a:t>
            </a:r>
            <a:r>
              <a:rPr lang="cs-CZ" sz="2400" dirty="0">
                <a:solidFill>
                  <a:srgbClr val="C00000"/>
                </a:solidFill>
              </a:rPr>
              <a:t>(mezižeberní)</a:t>
            </a:r>
          </a:p>
          <a:p>
            <a:r>
              <a:rPr lang="cs-CZ" sz="2000" u="sng" dirty="0"/>
              <a:t>Příčiny (prevence = odstranění příčin):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Špatný pohyb - rychlá extrémní extenze / torze trupu (servis, smeč)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Oslabení svalu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Chlad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Příznaky: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Bolest, </a:t>
            </a:r>
            <a:r>
              <a:rPr lang="cs-CZ" sz="2000" dirty="0" err="1">
                <a:solidFill>
                  <a:srgbClr val="0070C0"/>
                </a:solidFill>
              </a:rPr>
              <a:t>antalgická</a:t>
            </a:r>
            <a:r>
              <a:rPr lang="cs-CZ" sz="2000" dirty="0">
                <a:solidFill>
                  <a:srgbClr val="0070C0"/>
                </a:solidFill>
              </a:rPr>
              <a:t> poloha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Problém s pohybem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1. pomoc: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Znehybnění (tejpink), poloha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Lékař: analgetika, </a:t>
            </a:r>
            <a:r>
              <a:rPr lang="cs-CZ" sz="2000" dirty="0" err="1">
                <a:solidFill>
                  <a:srgbClr val="0070C0"/>
                </a:solidFill>
              </a:rPr>
              <a:t>myorelaxancia</a:t>
            </a:r>
            <a:r>
              <a:rPr lang="cs-CZ" sz="2000" dirty="0">
                <a:solidFill>
                  <a:srgbClr val="0070C0"/>
                </a:solidFill>
              </a:rPr>
              <a:t>, (operace?)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Rehabilitace</a:t>
            </a:r>
          </a:p>
          <a:p>
            <a:pPr>
              <a:lnSpc>
                <a:spcPct val="120000"/>
              </a:lnSpc>
            </a:pPr>
            <a:r>
              <a:rPr lang="cs-CZ" sz="2000" u="sng" dirty="0"/>
              <a:t>Prevence: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Posilovací a protahovací </a:t>
            </a:r>
            <a:r>
              <a:rPr lang="cs-CZ" sz="2000" b="1" dirty="0">
                <a:solidFill>
                  <a:srgbClr val="0070C0"/>
                </a:solidFill>
              </a:rPr>
              <a:t>cvičení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</a:rPr>
              <a:t>zahřátí, rozcvičení</a:t>
            </a:r>
            <a:endParaRPr lang="cs-CZ" sz="2000" dirty="0">
              <a:solidFill>
                <a:srgbClr val="0070C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355" y="701440"/>
            <a:ext cx="4091786" cy="40917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65" y="2094271"/>
            <a:ext cx="2287087" cy="281057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E6FA1E03-D174-4F79-ABAB-A3163C1E9688}"/>
              </a:ext>
            </a:extLst>
          </p:cNvPr>
          <p:cNvSpPr/>
          <p:nvPr/>
        </p:nvSpPr>
        <p:spPr>
          <a:xfrm>
            <a:off x="965200" y="193262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úrazy v tenise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5953E0D-A09A-4579-BE83-B855B6C6DCC8}"/>
              </a:ext>
            </a:extLst>
          </p:cNvPr>
          <p:cNvSpPr txBox="1"/>
          <p:nvPr/>
        </p:nvSpPr>
        <p:spPr>
          <a:xfrm>
            <a:off x="59266" y="89356"/>
            <a:ext cx="1303867" cy="4001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PŘÍLOHA</a:t>
            </a:r>
          </a:p>
        </p:txBody>
      </p:sp>
    </p:spTree>
    <p:extLst>
      <p:ext uri="{BB962C8B-B14F-4D97-AF65-F5344CB8AC3E}">
        <p14:creationId xmlns:p14="http://schemas.microsoft.com/office/powerpoint/2010/main" val="199227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925689" y="982176"/>
            <a:ext cx="10261600" cy="48936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85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solidFill>
                  <a:srgbClr val="002060"/>
                </a:solidFill>
              </a:rPr>
              <a:t>Neúrazová poškození – selhání orgánů a systémů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b="1" u="sng" dirty="0">
                <a:solidFill>
                  <a:srgbClr val="FF0000"/>
                </a:solidFill>
              </a:rPr>
              <a:t>Celková</a:t>
            </a:r>
            <a:r>
              <a:rPr lang="cs-CZ" altLang="cs-CZ" sz="2400" u="sng" dirty="0">
                <a:solidFill>
                  <a:srgbClr val="7030A0"/>
                </a:solidFill>
              </a:rPr>
              <a:t> patologická únava, </a:t>
            </a:r>
            <a:r>
              <a:rPr lang="cs-CZ" altLang="cs-CZ" sz="2400" u="sng" dirty="0">
                <a:solidFill>
                  <a:srgbClr val="C00000"/>
                </a:solidFill>
              </a:rPr>
              <a:t>„schvácení“</a:t>
            </a:r>
          </a:p>
          <a:p>
            <a:pPr marL="342900" indent="-342900">
              <a:spcBef>
                <a:spcPct val="0"/>
              </a:spcBef>
              <a:buFont typeface="Courier New" panose="02070309020205020404" pitchFamily="49" charset="0"/>
              <a:buChar char="­"/>
            </a:pPr>
            <a:r>
              <a:rPr lang="cs-CZ" altLang="cs-CZ" sz="2400" dirty="0">
                <a:solidFill>
                  <a:srgbClr val="7030A0"/>
                </a:solidFill>
              </a:rPr>
              <a:t>vyčerpání energetického metabolizmu (hypoglykémie</a:t>
            </a:r>
            <a:r>
              <a:rPr lang="en-US" altLang="cs-CZ" sz="2400" dirty="0">
                <a:solidFill>
                  <a:srgbClr val="7030A0"/>
                </a:solidFill>
              </a:rPr>
              <a:t>, </a:t>
            </a:r>
            <a:r>
              <a:rPr lang="en-US" altLang="cs-CZ" sz="2400" dirty="0" err="1">
                <a:solidFill>
                  <a:srgbClr val="7030A0"/>
                </a:solidFill>
              </a:rPr>
              <a:t>aci</a:t>
            </a:r>
            <a:r>
              <a:rPr lang="cs-CZ" altLang="cs-CZ" sz="2400" dirty="0">
                <a:solidFill>
                  <a:srgbClr val="7030A0"/>
                </a:solidFill>
              </a:rPr>
              <a:t>dóza)</a:t>
            </a:r>
          </a:p>
          <a:p>
            <a:pPr marL="342900" indent="-342900">
              <a:spcBef>
                <a:spcPct val="0"/>
              </a:spcBef>
              <a:buFont typeface="Courier New" panose="02070309020205020404" pitchFamily="49" charset="0"/>
              <a:buChar char="­"/>
            </a:pPr>
            <a:r>
              <a:rPr lang="cs-CZ" altLang="cs-CZ" sz="2400" dirty="0">
                <a:solidFill>
                  <a:srgbClr val="7030A0"/>
                </a:solidFill>
              </a:rPr>
              <a:t>porucha metabolizmu vody a minerálů (dehydratace, </a:t>
            </a:r>
            <a:r>
              <a:rPr lang="cs-CZ" altLang="cs-CZ" sz="2400" dirty="0" err="1">
                <a:solidFill>
                  <a:srgbClr val="7030A0"/>
                </a:solidFill>
              </a:rPr>
              <a:t>hyponatrémie</a:t>
            </a:r>
            <a:r>
              <a:rPr lang="cs-CZ" altLang="cs-CZ" sz="2400" dirty="0">
                <a:solidFill>
                  <a:srgbClr val="7030A0"/>
                </a:solidFill>
              </a:rPr>
              <a:t>)</a:t>
            </a:r>
          </a:p>
          <a:p>
            <a:pPr marL="342900" indent="-342900">
              <a:spcBef>
                <a:spcPct val="0"/>
              </a:spcBef>
              <a:buFont typeface="Courier New" panose="02070309020205020404" pitchFamily="49" charset="0"/>
              <a:buChar char="­"/>
            </a:pPr>
            <a:r>
              <a:rPr lang="cs-CZ" altLang="cs-CZ" sz="2400" dirty="0">
                <a:solidFill>
                  <a:srgbClr val="7030A0"/>
                </a:solidFill>
              </a:rPr>
              <a:t>selhání termoregulace (přehřátí, podchlazení)</a:t>
            </a:r>
          </a:p>
          <a:p>
            <a:pPr marL="342900" indent="-342900">
              <a:spcBef>
                <a:spcPct val="0"/>
              </a:spcBef>
              <a:buFont typeface="Courier New" panose="02070309020205020404" pitchFamily="49" charset="0"/>
              <a:buChar char="­"/>
            </a:pPr>
            <a:r>
              <a:rPr lang="cs-CZ" altLang="cs-CZ" sz="2400" dirty="0">
                <a:solidFill>
                  <a:srgbClr val="7030A0"/>
                </a:solidFill>
              </a:rPr>
              <a:t>nedostatečnost (insuficience) dýchacího systému (hypoxie)</a:t>
            </a:r>
          </a:p>
          <a:p>
            <a:pPr marL="342900" indent="-342900">
              <a:spcBef>
                <a:spcPct val="0"/>
              </a:spcBef>
              <a:buFont typeface="Courier New" panose="02070309020205020404" pitchFamily="49" charset="0"/>
              <a:buChar char="­"/>
            </a:pPr>
            <a:r>
              <a:rPr lang="cs-CZ" altLang="cs-CZ" sz="2400" dirty="0">
                <a:solidFill>
                  <a:srgbClr val="7030A0"/>
                </a:solidFill>
              </a:rPr>
              <a:t>nedostatečnost oběhového systému (hypotenze, hypertenze)</a:t>
            </a:r>
          </a:p>
          <a:p>
            <a:pPr marL="342900" indent="-342900">
              <a:spcBef>
                <a:spcPct val="0"/>
              </a:spcBef>
              <a:buFont typeface="Courier New" panose="02070309020205020404" pitchFamily="49" charset="0"/>
              <a:buChar char="­"/>
            </a:pPr>
            <a:r>
              <a:rPr lang="cs-CZ" altLang="cs-CZ" sz="2400" dirty="0">
                <a:solidFill>
                  <a:srgbClr val="7030A0"/>
                </a:solidFill>
              </a:rPr>
              <a:t>porucha nervového systému (motoriky, kognice, vědomí, psychiky)</a:t>
            </a:r>
          </a:p>
          <a:p>
            <a:pPr>
              <a:spcBef>
                <a:spcPct val="0"/>
              </a:spcBef>
              <a:buNone/>
            </a:pPr>
            <a:endParaRPr lang="cs-CZ" altLang="cs-CZ" sz="2400" dirty="0">
              <a:solidFill>
                <a:srgbClr val="7030A0"/>
              </a:solidFill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b="1" dirty="0">
                <a:solidFill>
                  <a:srgbClr val="0070C0"/>
                </a:solidFill>
              </a:rPr>
              <a:t>Místní</a:t>
            </a:r>
            <a:r>
              <a:rPr lang="cs-CZ" altLang="cs-CZ" sz="2400" dirty="0">
                <a:solidFill>
                  <a:srgbClr val="0070C0"/>
                </a:solidFill>
              </a:rPr>
              <a:t> patologická únava - </a:t>
            </a:r>
            <a:r>
              <a:rPr lang="cs-CZ" altLang="cs-CZ" sz="2400" dirty="0">
                <a:solidFill>
                  <a:srgbClr val="C00000"/>
                </a:solidFill>
              </a:rPr>
              <a:t>křeč svalu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dirty="0">
                <a:solidFill>
                  <a:srgbClr val="C00000"/>
                </a:solidFill>
              </a:rPr>
              <a:t>Náhlá srdeční smrt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dirty="0">
                <a:solidFill>
                  <a:srgbClr val="0070C0"/>
                </a:solidFill>
              </a:rPr>
              <a:t>Selhání respirace (</a:t>
            </a:r>
            <a:r>
              <a:rPr lang="cs-CZ" altLang="cs-CZ" sz="2400" dirty="0">
                <a:solidFill>
                  <a:srgbClr val="C00000"/>
                </a:solidFill>
              </a:rPr>
              <a:t>zátěžové astma</a:t>
            </a:r>
            <a:r>
              <a:rPr lang="cs-CZ" altLang="cs-CZ" sz="2400" dirty="0">
                <a:solidFill>
                  <a:srgbClr val="0070C0"/>
                </a:solidFill>
              </a:rPr>
              <a:t>, tonutí)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dirty="0">
                <a:solidFill>
                  <a:srgbClr val="C00000"/>
                </a:solidFill>
              </a:rPr>
              <a:t>Námahová migréna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BD4298C-C17C-4813-92B7-4D1067BC7575}"/>
              </a:ext>
            </a:extLst>
          </p:cNvPr>
          <p:cNvSpPr/>
          <p:nvPr/>
        </p:nvSpPr>
        <p:spPr>
          <a:xfrm>
            <a:off x="925689" y="404664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ROZDĚLENÍ </a:t>
            </a:r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2/2</a:t>
            </a:r>
          </a:p>
        </p:txBody>
      </p:sp>
      <p:sp>
        <p:nvSpPr>
          <p:cNvPr id="5" name="Slunce 4">
            <a:extLst>
              <a:ext uri="{FF2B5EF4-FFF2-40B4-BE49-F238E27FC236}">
                <a16:creationId xmlns:a16="http://schemas.microsoft.com/office/drawing/2014/main" id="{8F020B51-FAA4-47C6-A45E-95F297187CB8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stojící, držení, muž, skupina&#10;&#10;Popis byl vytvořen automaticky">
            <a:extLst>
              <a:ext uri="{FF2B5EF4-FFF2-40B4-BE49-F238E27FC236}">
                <a16:creationId xmlns:a16="http://schemas.microsoft.com/office/drawing/2014/main" id="{0873FB79-3F82-4589-B9B4-278C46AA2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6" r="11001"/>
          <a:stretch/>
        </p:blipFill>
        <p:spPr>
          <a:xfrm>
            <a:off x="7385365" y="3976914"/>
            <a:ext cx="4276057" cy="27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1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27" name="Text Box 127"/>
          <p:cNvSpPr txBox="1">
            <a:spLocks noChangeArrowheads="1"/>
          </p:cNvSpPr>
          <p:nvPr/>
        </p:nvSpPr>
        <p:spPr bwMode="auto">
          <a:xfrm>
            <a:off x="997467" y="777350"/>
            <a:ext cx="2305049" cy="575542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SUBJEKTIVNÍ </a:t>
            </a:r>
            <a:r>
              <a:rPr lang="cs-CZ" alt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POCITY SPORTOVCE</a:t>
            </a:r>
          </a:p>
          <a:p>
            <a:pPr algn="ctr"/>
            <a:endParaRPr lang="cs-CZ" altLang="cs-CZ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únava</a:t>
            </a:r>
          </a:p>
          <a:p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slabost</a:t>
            </a:r>
          </a:p>
          <a:p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bolest</a:t>
            </a:r>
          </a:p>
          <a:p>
            <a:endParaRPr lang="cs-CZ" altLang="cs-CZ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závrať</a:t>
            </a:r>
          </a:p>
          <a:p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nevolnost</a:t>
            </a:r>
          </a:p>
          <a:p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bolest břicha</a:t>
            </a:r>
          </a:p>
          <a:p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vedro</a:t>
            </a:r>
          </a:p>
          <a:p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 vnímání</a:t>
            </a:r>
          </a:p>
          <a:p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atd.</a:t>
            </a:r>
          </a:p>
        </p:txBody>
      </p:sp>
      <p:sp>
        <p:nvSpPr>
          <p:cNvPr id="25723" name="AutoShape 123"/>
          <p:cNvSpPr>
            <a:spLocks noChangeArrowheads="1"/>
          </p:cNvSpPr>
          <p:nvPr/>
        </p:nvSpPr>
        <p:spPr bwMode="auto">
          <a:xfrm>
            <a:off x="3432176" y="1353613"/>
            <a:ext cx="5472113" cy="2447925"/>
          </a:xfrm>
          <a:prstGeom prst="downArrow">
            <a:avLst>
              <a:gd name="adj1" fmla="val 62167"/>
              <a:gd name="adj2" fmla="val 25088"/>
            </a:avLst>
          </a:prstGeom>
          <a:solidFill>
            <a:schemeClr val="accent1">
              <a:lumMod val="20000"/>
              <a:lumOff val="80000"/>
              <a:alpha val="8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altLang="cs-CZ" sz="2000" b="1" u="sng" dirty="0">
              <a:solidFill>
                <a:schemeClr val="accent2"/>
              </a:solidFill>
            </a:endParaRPr>
          </a:p>
          <a:p>
            <a:pPr algn="ctr"/>
            <a:r>
              <a:rPr lang="cs-CZ" altLang="cs-CZ" sz="2000" b="1" u="sng" dirty="0">
                <a:solidFill>
                  <a:srgbClr val="C00000"/>
                </a:solidFill>
              </a:rPr>
              <a:t>MÍSTNÍ - SVALOVÉ</a:t>
            </a:r>
          </a:p>
          <a:p>
            <a:pPr algn="ctr"/>
            <a:r>
              <a:rPr lang="cs-CZ" altLang="cs-CZ" sz="2000" b="1" dirty="0">
                <a:solidFill>
                  <a:srgbClr val="7030A0"/>
                </a:solidFill>
              </a:rPr>
              <a:t>Metabolické změny</a:t>
            </a:r>
          </a:p>
          <a:p>
            <a:pPr algn="ctr"/>
            <a:r>
              <a:rPr lang="cs-CZ" altLang="cs-CZ" sz="2000" dirty="0">
                <a:solidFill>
                  <a:srgbClr val="7030A0"/>
                </a:solidFill>
              </a:rPr>
              <a:t>↓ aktivita enzymů, ↓ energie</a:t>
            </a:r>
          </a:p>
          <a:p>
            <a:pPr algn="ctr"/>
            <a:r>
              <a:rPr lang="cs-CZ" altLang="cs-CZ" sz="2000" dirty="0">
                <a:solidFill>
                  <a:srgbClr val="7030A0"/>
                </a:solidFill>
              </a:rPr>
              <a:t>Acidóza, Oxidační stres</a:t>
            </a:r>
          </a:p>
          <a:p>
            <a:pPr algn="ctr"/>
            <a:r>
              <a:rPr lang="cs-CZ" altLang="cs-CZ" sz="2000" b="1" dirty="0">
                <a:solidFill>
                  <a:srgbClr val="7030A0"/>
                </a:solidFill>
              </a:rPr>
              <a:t>Porucha homeostázy</a:t>
            </a:r>
          </a:p>
          <a:p>
            <a:pPr algn="ctr"/>
            <a:endParaRPr lang="cs-CZ" altLang="cs-CZ" sz="2000" b="1" dirty="0">
              <a:solidFill>
                <a:srgbClr val="7030A0"/>
              </a:solidFill>
            </a:endParaRPr>
          </a:p>
        </p:txBody>
      </p:sp>
      <p:sp>
        <p:nvSpPr>
          <p:cNvPr id="25725" name="AutoShape 125"/>
          <p:cNvSpPr>
            <a:spLocks noChangeArrowheads="1"/>
          </p:cNvSpPr>
          <p:nvPr/>
        </p:nvSpPr>
        <p:spPr bwMode="auto">
          <a:xfrm>
            <a:off x="4440238" y="3946001"/>
            <a:ext cx="3384550" cy="2808287"/>
          </a:xfrm>
          <a:prstGeom prst="roundRect">
            <a:avLst>
              <a:gd name="adj" fmla="val 16667"/>
            </a:avLst>
          </a:prstGeom>
          <a:solidFill>
            <a:srgbClr val="FFCCFF">
              <a:alpha val="10001"/>
            </a:srgbClr>
          </a:soli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altLang="cs-CZ" sz="2000" b="1" u="sng" dirty="0">
                <a:solidFill>
                  <a:srgbClr val="C00000"/>
                </a:solidFill>
              </a:rPr>
              <a:t>CELKOVÉ</a:t>
            </a:r>
          </a:p>
          <a:p>
            <a:pPr algn="ctr"/>
            <a:r>
              <a:rPr lang="cs-CZ" altLang="cs-CZ" sz="2000" b="1" dirty="0"/>
              <a:t>JAKO MÍSTNÍ</a:t>
            </a:r>
          </a:p>
          <a:p>
            <a:pPr algn="ctr"/>
            <a:r>
              <a:rPr lang="cs-CZ" altLang="cs-CZ" sz="2000" b="1" dirty="0">
                <a:solidFill>
                  <a:srgbClr val="7030A0"/>
                </a:solidFill>
              </a:rPr>
              <a:t>+</a:t>
            </a:r>
          </a:p>
          <a:p>
            <a:pPr algn="ctr"/>
            <a:r>
              <a:rPr lang="cs-CZ" altLang="cs-CZ" sz="2000" dirty="0"/>
              <a:t>Porucha cirkulace</a:t>
            </a:r>
          </a:p>
          <a:p>
            <a:pPr algn="ctr"/>
            <a:r>
              <a:rPr lang="cs-CZ" altLang="cs-CZ" sz="2000" dirty="0"/>
              <a:t>Porucha nervových funkcí</a:t>
            </a:r>
          </a:p>
          <a:p>
            <a:pPr algn="ctr"/>
            <a:r>
              <a:rPr lang="cs-CZ" altLang="cs-CZ" sz="2000" dirty="0"/>
              <a:t>Porucha imunity</a:t>
            </a:r>
          </a:p>
          <a:p>
            <a:pPr algn="ctr"/>
            <a:r>
              <a:rPr lang="cs-CZ" altLang="cs-CZ" sz="2000" dirty="0"/>
              <a:t>Porucha termoregulace</a:t>
            </a:r>
          </a:p>
          <a:p>
            <a:pPr algn="ctr"/>
            <a:r>
              <a:rPr lang="cs-CZ" altLang="cs-CZ" sz="2000" dirty="0"/>
              <a:t>Porucha motoriky</a:t>
            </a:r>
          </a:p>
          <a:p>
            <a:pPr algn="ctr"/>
            <a:r>
              <a:rPr lang="cs-CZ" altLang="cs-CZ" sz="2000" dirty="0"/>
              <a:t>Zvýšení rizika úrazu</a:t>
            </a:r>
          </a:p>
        </p:txBody>
      </p:sp>
      <p:sp>
        <p:nvSpPr>
          <p:cNvPr id="25726" name="Rectangle 126"/>
          <p:cNvSpPr>
            <a:spLocks noChangeArrowheads="1"/>
          </p:cNvSpPr>
          <p:nvPr/>
        </p:nvSpPr>
        <p:spPr bwMode="auto">
          <a:xfrm>
            <a:off x="3793493" y="890858"/>
            <a:ext cx="4678039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>
                <a:solidFill>
                  <a:srgbClr val="C00000"/>
                </a:solidFill>
              </a:rPr>
              <a:t>Akutní únava </a:t>
            </a:r>
            <a:r>
              <a:rPr lang="cs-CZ" altLang="cs-CZ" sz="2400" b="1" dirty="0">
                <a:solidFill>
                  <a:srgbClr val="002060"/>
                </a:solidFill>
              </a:rPr>
              <a:t>- projevy</a:t>
            </a:r>
          </a:p>
        </p:txBody>
      </p:sp>
      <p:sp>
        <p:nvSpPr>
          <p:cNvPr id="25728" name="Text Box 128"/>
          <p:cNvSpPr txBox="1">
            <a:spLocks noChangeArrowheads="1"/>
          </p:cNvSpPr>
          <p:nvPr/>
        </p:nvSpPr>
        <p:spPr bwMode="auto">
          <a:xfrm>
            <a:off x="8977314" y="771123"/>
            <a:ext cx="2305050" cy="595034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OBJEKTIVNÍ </a:t>
            </a:r>
            <a:r>
              <a:rPr lang="cs-CZ" alt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POZOROVATEL</a:t>
            </a:r>
          </a:p>
          <a:p>
            <a:pPr algn="ctr"/>
            <a:endParaRPr lang="cs-CZ" altLang="cs-CZ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 svalová síla - práce</a:t>
            </a:r>
          </a:p>
          <a:p>
            <a:pPr algn="r"/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svalová křeč</a:t>
            </a:r>
          </a:p>
          <a:p>
            <a:pPr algn="r"/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rhabdomyolýza</a:t>
            </a:r>
          </a:p>
          <a:p>
            <a:pPr algn="r">
              <a:lnSpc>
                <a:spcPct val="150000"/>
              </a:lnSpc>
            </a:pPr>
            <a:endParaRPr lang="cs-CZ" altLang="cs-CZ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cs-CZ" altLang="cs-CZ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cs-CZ" altLang="cs-CZ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 celkový výkon, hypoglykémie,</a:t>
            </a:r>
          </a:p>
          <a:p>
            <a:pPr algn="r">
              <a:lnSpc>
                <a:spcPct val="150000"/>
              </a:lnSpc>
            </a:pPr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↓pH, ↑ laktát, ↑CK, ↑LDH, ↓TK, ↑celková teplota, ↓Leu, ↓</a:t>
            </a:r>
            <a:r>
              <a:rPr lang="cs-CZ" altLang="cs-CZ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</a:t>
            </a:r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cs-CZ" alt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atd.</a:t>
            </a:r>
          </a:p>
        </p:txBody>
      </p:sp>
      <p:sp>
        <p:nvSpPr>
          <p:cNvPr id="25729" name="AutoShape 129"/>
          <p:cNvSpPr>
            <a:spLocks noChangeArrowheads="1"/>
          </p:cNvSpPr>
          <p:nvPr/>
        </p:nvSpPr>
        <p:spPr bwMode="auto">
          <a:xfrm>
            <a:off x="8004175" y="4882624"/>
            <a:ext cx="785598" cy="1295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FF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5730" name="AutoShape 130"/>
          <p:cNvSpPr>
            <a:spLocks noChangeArrowheads="1"/>
          </p:cNvSpPr>
          <p:nvPr/>
        </p:nvSpPr>
        <p:spPr bwMode="auto">
          <a:xfrm>
            <a:off x="8004175" y="1642538"/>
            <a:ext cx="785598" cy="1295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FF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5731" name="AutoShape 131"/>
          <p:cNvSpPr>
            <a:spLocks noChangeArrowheads="1"/>
          </p:cNvSpPr>
          <p:nvPr/>
        </p:nvSpPr>
        <p:spPr bwMode="auto">
          <a:xfrm>
            <a:off x="3432176" y="1713976"/>
            <a:ext cx="935037" cy="115252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CCFF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5732" name="AutoShape 132"/>
          <p:cNvSpPr>
            <a:spLocks noChangeArrowheads="1"/>
          </p:cNvSpPr>
          <p:nvPr/>
        </p:nvSpPr>
        <p:spPr bwMode="auto">
          <a:xfrm>
            <a:off x="3432176" y="4954062"/>
            <a:ext cx="935037" cy="115252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CCFF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530834D-274E-4FFC-85CA-D69FC8CFB15D}"/>
              </a:ext>
            </a:extLst>
          </p:cNvPr>
          <p:cNvSpPr/>
          <p:nvPr/>
        </p:nvSpPr>
        <p:spPr>
          <a:xfrm>
            <a:off x="1021934" y="308783"/>
            <a:ext cx="10261600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AKUTNÍ POŠKOZENÍ ZDRAVÍ PŘI CVIČENÍ A SPORTU </a:t>
            </a:r>
            <a:r>
              <a:rPr lang="cs-CZ" altLang="cs-CZ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– neúrazová poškození</a:t>
            </a:r>
          </a:p>
        </p:txBody>
      </p:sp>
      <p:sp>
        <p:nvSpPr>
          <p:cNvPr id="12" name="Slunce 11">
            <a:extLst>
              <a:ext uri="{FF2B5EF4-FFF2-40B4-BE49-F238E27FC236}">
                <a16:creationId xmlns:a16="http://schemas.microsoft.com/office/drawing/2014/main" id="{C99BBA21-7550-4C35-81F9-FE0800A4C38D}"/>
              </a:ext>
            </a:extLst>
          </p:cNvPr>
          <p:cNvSpPr/>
          <p:nvPr/>
        </p:nvSpPr>
        <p:spPr>
          <a:xfrm>
            <a:off x="11537245" y="0"/>
            <a:ext cx="654755" cy="6096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941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7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7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7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7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7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7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7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7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7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7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7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7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7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7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7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29" grpId="0" animBg="1"/>
      <p:bldP spid="25730" grpId="0" animBg="1"/>
      <p:bldP spid="25731" grpId="0" animBg="1"/>
      <p:bldP spid="25732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6263</Words>
  <Application>Microsoft Office PowerPoint</Application>
  <PresentationFormat>Širokoúhlá obrazovka</PresentationFormat>
  <Paragraphs>945</Paragraphs>
  <Slides>72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82" baseType="lpstr">
      <vt:lpstr>Arial</vt:lpstr>
      <vt:lpstr>Biome</vt:lpstr>
      <vt:lpstr>Calibri</vt:lpstr>
      <vt:lpstr>Calibri Light</vt:lpstr>
      <vt:lpstr>Courier New</vt:lpstr>
      <vt:lpstr>Symbol</vt:lpstr>
      <vt:lpstr>Times New Roman</vt:lpstr>
      <vt:lpstr>Titillium Web</vt:lpstr>
      <vt:lpstr>Wingdings</vt:lpstr>
      <vt:lpstr>Motiv Office</vt:lpstr>
      <vt:lpstr>Akutní poškození zdraví při cvičení a sportu  Jan Novotný, 2020 Fakulta sportovních studií MU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  Minimalizovat rizika akutního poškození zdraví při cvičení a sportu  Volbou výkonů a způsobem JEJICH provádění přiměřeným stavu sportovce i prostředí  Ohleduplností k sobě i ostatním</vt:lpstr>
      <vt:lpstr>Prezentace aplikace PowerPoint</vt:lpstr>
      <vt:lpstr>Celková akutní únava – příčiny a mechanizmy vzniku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Novotný</dc:creator>
  <cp:lastModifiedBy>Jan Novotný</cp:lastModifiedBy>
  <cp:revision>316</cp:revision>
  <dcterms:created xsi:type="dcterms:W3CDTF">2020-11-18T07:49:07Z</dcterms:created>
  <dcterms:modified xsi:type="dcterms:W3CDTF">2020-12-10T09:15:56Z</dcterms:modified>
</cp:coreProperties>
</file>