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6" r:id="rId2"/>
    <p:sldId id="294" r:id="rId3"/>
    <p:sldId id="299" r:id="rId4"/>
    <p:sldId id="295" r:id="rId5"/>
    <p:sldId id="300" r:id="rId6"/>
    <p:sldId id="301" r:id="rId7"/>
    <p:sldId id="302" r:id="rId8"/>
    <p:sldId id="303" r:id="rId9"/>
    <p:sldId id="305" r:id="rId10"/>
    <p:sldId id="306" r:id="rId11"/>
    <p:sldId id="304" r:id="rId12"/>
    <p:sldId id="293" r:id="rId13"/>
    <p:sldId id="309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96" r:id="rId25"/>
    <p:sldId id="297" r:id="rId26"/>
    <p:sldId id="298" r:id="rId27"/>
    <p:sldId id="308" r:id="rId28"/>
    <p:sldId id="273" r:id="rId29"/>
    <p:sldId id="274" r:id="rId30"/>
    <p:sldId id="275" r:id="rId31"/>
    <p:sldId id="276" r:id="rId32"/>
    <p:sldId id="277" r:id="rId33"/>
    <p:sldId id="278" r:id="rId34"/>
    <p:sldId id="280" r:id="rId35"/>
    <p:sldId id="307" r:id="rId36"/>
    <p:sldId id="283" r:id="rId37"/>
    <p:sldId id="284" r:id="rId38"/>
    <p:sldId id="285" r:id="rId39"/>
    <p:sldId id="286" r:id="rId40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98" autoAdjust="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C7E1BD0-891E-4A7C-A7F3-CF5BBCA13F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24" tIns="48262" rIns="96524" bIns="48262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A3344DC-91FB-46FD-BF1D-0903FD8E8EE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24" tIns="48262" rIns="96524" bIns="48262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C1846BBD-696B-489F-92BC-1D3B515BA5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24" tIns="48262" rIns="96524" bIns="48262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E1CFE8F8-1639-484A-8444-62C8B094B68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24" tIns="48262" rIns="96524" bIns="48262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fld id="{694E9622-B739-4515-96BE-E603FCEB29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3F7243-F7B9-4FE0-87A0-42713F94A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A61A99-6909-48D6-9FE2-742CEB229A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6AF77E-1AE0-47CC-8DF6-22B7BCB3F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CACEF-872A-4E43-B627-81A110587F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208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85B6A3-7EB2-4D7C-9C6E-AA2B856B1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7E081-BD39-4BAD-9D6E-604FECA69F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E19EC5-924C-47B1-AD39-2DBF8AD13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252D6-5188-43EA-90D7-2E759B63BB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123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BAFD5A-3EA1-41E7-9A9F-7A4A4A0679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92A08F-9505-4539-B366-3FA33F652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8EF536-850C-4DA5-91B3-09D4BEC0C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53893-64DB-475E-8D51-C91D283BBC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471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469CA9-2CE0-4A0A-9C3B-AA5553AD5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2621CB-7A67-4220-A9F7-7BCB2ED79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D421E9-99D6-45C7-9B0E-22A53913BD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E299A-0E88-423C-AF2D-4B5966E9BF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514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370AC4-5B8D-4B17-A440-5A1E1E80D7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6982A7-CE08-4249-B5D9-DB179C50E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96ADDC-A315-4429-9917-70559658F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D552D-96F0-4B97-AEE2-1E6B0CEE13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61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6B3E4-41F8-4F07-B9D9-73D7434F8C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28CF2-8D31-44CA-B5BB-3F2A7C86B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1F54E-48EE-4F88-A742-8CF13184D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C5363-7C9E-40ED-8384-22EF2EA946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427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1E91F4-DAD2-4C75-91E1-E6E08E800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3CDA50-7C44-493B-A584-052EEE3E1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487023-6684-479D-8EC8-40F2142F6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DC3A-8B28-4B86-8F40-7FD00FD6AA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007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BC6CF7-D31B-43BD-BE5E-EDC946F81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2A4571-75C7-4C51-8975-7D57B9BF7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1CFE2F-4423-4EF1-8705-CF2376D7C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D7F04-E94D-49AD-B2C0-0E4808524E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382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40D9F2-9B7B-4FD0-9045-4949F8F57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7BE560-886B-4D3F-ABDF-CB94C09F2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2BAC75-C507-430C-8DF0-F44A19694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AF4CE-7826-4846-90D8-F2086CD4C3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39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8FFD6F-A08E-4553-AFF0-95F885B5D9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749626-A4B5-4E78-A93A-AFE9D4800A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62411-9DAD-4B79-B5CB-5852C71BCF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352DF-BBB6-4351-ABB8-40C11FEC22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223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834DC-EC66-47BD-9F2D-E732595AA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BB113-BE54-4A5D-8ECA-56A00971F6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84653-9025-4899-9A35-6288757D3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CA6C-AA0E-44E4-A43C-30A09569B5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378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0E93EF-3C48-46BC-BC32-CDDEBF305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7FA955-10C5-43E2-AA9C-1AB722A3C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BA8790-365B-456F-A7EB-254457E023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F9B2E0-F8C5-44D5-9BE8-312F65F3CB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805250-1AFD-4EB7-857C-98DCE4F787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1E84D79-6B41-49A3-9990-4A7CDAAD15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C60CEDF-DB04-4ECC-A0DC-F7D896FA57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47813" y="692150"/>
            <a:ext cx="5903912" cy="5113338"/>
          </a:xfrm>
        </p:spPr>
        <p:txBody>
          <a:bodyPr anchor="ctr"/>
          <a:lstStyle/>
          <a:p>
            <a:pPr eaLnBrk="1" hangingPunct="1"/>
            <a:r>
              <a:rPr lang="cs-CZ" altLang="cs-CZ" sz="4000" b="1" dirty="0">
                <a:solidFill>
                  <a:srgbClr val="FF6600"/>
                </a:solidFill>
              </a:rPr>
              <a:t>Výzkum sportovně-pedagogických profesí</a:t>
            </a:r>
            <a:br>
              <a:rPr lang="cs-CZ" altLang="cs-CZ" sz="4000" b="1" dirty="0">
                <a:solidFill>
                  <a:srgbClr val="FF6600"/>
                </a:solidFill>
              </a:rPr>
            </a:br>
            <a:r>
              <a:rPr lang="cs-CZ" altLang="cs-CZ" sz="3200" dirty="0"/>
              <a:t>(</a:t>
            </a:r>
            <a:r>
              <a:rPr lang="cs-CZ" altLang="cs-CZ" sz="3200" dirty="0" err="1"/>
              <a:t>dc4903</a:t>
            </a:r>
            <a:r>
              <a:rPr lang="cs-CZ" altLang="cs-CZ" sz="3200" dirty="0"/>
              <a:t>) </a:t>
            </a:r>
            <a:br>
              <a:rPr lang="cs-CZ" altLang="cs-CZ" sz="3200" dirty="0"/>
            </a:br>
            <a:br>
              <a:rPr lang="cs-CZ" altLang="cs-CZ" sz="3200" dirty="0"/>
            </a:br>
            <a:r>
              <a:rPr lang="cs-CZ" altLang="cs-CZ" sz="3200" dirty="0"/>
              <a:t>Vladimír Jůva</a:t>
            </a:r>
            <a:br>
              <a:rPr lang="cs-CZ" altLang="cs-CZ" sz="3200" dirty="0"/>
            </a:br>
            <a:r>
              <a:rPr lang="cs-CZ" altLang="cs-CZ" sz="3200" dirty="0"/>
              <a:t>juva@fsps.muni.cz</a:t>
            </a:r>
            <a:br>
              <a:rPr lang="cs-CZ" altLang="cs-CZ" sz="3200" dirty="0"/>
            </a:br>
            <a:br>
              <a:rPr lang="cs-CZ" altLang="cs-CZ" sz="3200" dirty="0"/>
            </a:br>
            <a:r>
              <a:rPr lang="cs-CZ" altLang="cs-CZ" sz="3200" dirty="0"/>
              <a:t>17. 12. 2019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116119F3-9035-4A7E-8351-675CCCE5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74638"/>
            <a:ext cx="8928100" cy="922337"/>
          </a:xfrm>
        </p:spPr>
        <p:txBody>
          <a:bodyPr/>
          <a:lstStyle/>
          <a:p>
            <a:r>
              <a:rPr lang="cs-CZ" altLang="cs-CZ" b="1">
                <a:solidFill>
                  <a:srgbClr val="FF6600"/>
                </a:solidFill>
              </a:rPr>
              <a:t>Podané zastřešující projekty MU</a:t>
            </a:r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E5C37C-BF29-419F-A663-AE9645C36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8133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400" b="1" dirty="0"/>
              <a:t>Výzkumné otázky (pokračování):</a:t>
            </a:r>
            <a:endParaRPr lang="cs-CZ" sz="2400" dirty="0">
              <a:solidFill>
                <a:srgbClr val="FF66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sz="2400" dirty="0">
                <a:solidFill>
                  <a:srgbClr val="FF6600"/>
                </a:solidFill>
              </a:rPr>
              <a:t>C. Pohled expertů – profesionálů, vzdělavatelů a zástupců vědních disciplín: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Jak se profese v </a:t>
            </a:r>
            <a:r>
              <a:rPr lang="cs-CZ" sz="2400" dirty="0" err="1"/>
              <a:t>tranzicích</a:t>
            </a:r>
            <a:r>
              <a:rPr lang="cs-CZ" sz="2400" dirty="0"/>
              <a:t> vzájemně ovlivňují? 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Co je profesím společné a co specifické?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Jak se </a:t>
            </a:r>
            <a:r>
              <a:rPr lang="cs-CZ" sz="2400" dirty="0" err="1"/>
              <a:t>tranzice</a:t>
            </a:r>
            <a:r>
              <a:rPr lang="cs-CZ" sz="2400" dirty="0"/>
              <a:t> odrážejí ve vzdělávacích programech?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Jak by bylo možné profese smysluplně propojovat?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Co by to znamenalo pro studijní programy </a:t>
            </a:r>
            <a:br>
              <a:rPr lang="cs-CZ" sz="2400" dirty="0"/>
            </a:br>
            <a:r>
              <a:rPr lang="cs-CZ" sz="2400" dirty="0"/>
              <a:t>a pro vzdělavatele?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Jaké možnosti mezioborové vědecké spolupráce se </a:t>
            </a:r>
            <a:br>
              <a:rPr lang="cs-CZ" sz="2400" dirty="0"/>
            </a:br>
            <a:r>
              <a:rPr lang="cs-CZ" sz="2400" dirty="0"/>
              <a:t>v kontextu </a:t>
            </a:r>
            <a:r>
              <a:rPr lang="cs-CZ" sz="2400" dirty="0" err="1"/>
              <a:t>tranzicí</a:t>
            </a:r>
            <a:r>
              <a:rPr lang="cs-CZ" sz="2400" dirty="0"/>
              <a:t> v profesích rýsují?</a:t>
            </a:r>
          </a:p>
          <a:p>
            <a:pPr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1389CA7A-3F5E-4379-8D25-ED0AD4EA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74638"/>
            <a:ext cx="8928100" cy="706437"/>
          </a:xfrm>
        </p:spPr>
        <p:txBody>
          <a:bodyPr/>
          <a:lstStyle/>
          <a:p>
            <a:r>
              <a:rPr lang="cs-CZ" altLang="cs-CZ" b="1">
                <a:solidFill>
                  <a:srgbClr val="FF6600"/>
                </a:solidFill>
              </a:rPr>
              <a:t>Podané zastřešující projekty MU</a:t>
            </a:r>
            <a:endParaRPr lang="cs-CZ" altLang="cs-CZ"/>
          </a:p>
        </p:txBody>
      </p:sp>
      <p:pic>
        <p:nvPicPr>
          <p:cNvPr id="13315" name="Zástupný symbol pro obsah 4">
            <a:extLst>
              <a:ext uri="{FF2B5EF4-FFF2-40B4-BE49-F238E27FC236}">
                <a16:creationId xmlns:a16="http://schemas.microsoft.com/office/drawing/2014/main" id="{62225451-A2AC-4394-97E8-00D59CD9E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108075"/>
            <a:ext cx="6346825" cy="56705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C0BBA03E-B3AB-4805-B83E-B5A875B8E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2217737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FF6600"/>
                </a:solidFill>
              </a:rPr>
              <a:t>Výzkum sportovních trenérů = </a:t>
            </a:r>
            <a:br>
              <a:rPr lang="cs-CZ" altLang="cs-CZ" b="1">
                <a:solidFill>
                  <a:srgbClr val="FF6600"/>
                </a:solidFill>
              </a:rPr>
            </a:br>
            <a:r>
              <a:rPr lang="cs-CZ" altLang="cs-CZ" b="1">
                <a:solidFill>
                  <a:srgbClr val="FF6600"/>
                </a:solidFill>
              </a:rPr>
              <a:t>sociální, pomáhající </a:t>
            </a:r>
            <a:br>
              <a:rPr lang="cs-CZ" altLang="cs-CZ" b="1">
                <a:solidFill>
                  <a:srgbClr val="FF6600"/>
                </a:solidFill>
              </a:rPr>
            </a:br>
            <a:r>
              <a:rPr lang="cs-CZ" altLang="cs-CZ" b="1">
                <a:solidFill>
                  <a:srgbClr val="FF6600"/>
                </a:solidFill>
              </a:rPr>
              <a:t>a pedagogická profese</a:t>
            </a:r>
          </a:p>
        </p:txBody>
      </p:sp>
      <p:pic>
        <p:nvPicPr>
          <p:cNvPr id="14339" name="Picture 5" descr="trener">
            <a:extLst>
              <a:ext uri="{FF2B5EF4-FFF2-40B4-BE49-F238E27FC236}">
                <a16:creationId xmlns:a16="http://schemas.microsoft.com/office/drawing/2014/main" id="{7A49539A-A4F5-4A19-AAB5-C313F3C15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852738"/>
            <a:ext cx="512762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9D4C0D8F-AFB0-44D6-A9D8-45BE117A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altLang="cs-CZ" b="1">
                <a:solidFill>
                  <a:srgbClr val="FF6600"/>
                </a:solidFill>
              </a:rPr>
              <a:t>Normativní východiska</a:t>
            </a:r>
            <a:endParaRPr lang="cs-CZ" altLang="cs-CZ"/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15C5291F-5413-4D68-85A1-622E94E47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81075"/>
            <a:ext cx="8435975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i="1">
                <a:solidFill>
                  <a:srgbClr val="FF6600"/>
                </a:solidFill>
              </a:rPr>
              <a:t>Pierre de Coubertin</a:t>
            </a:r>
            <a:r>
              <a:rPr lang="cs-CZ" altLang="cs-CZ" sz="2400"/>
              <a:t> (1863–1937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propojení trenérství + pedagogiky + …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sport</a:t>
            </a:r>
            <a:r>
              <a:rPr lang="cs-CZ" altLang="cs-CZ" sz="2400"/>
              <a:t> = nejen fyziologický proces, </a:t>
            </a:r>
            <a:br>
              <a:rPr lang="cs-CZ" altLang="cs-CZ" sz="2400"/>
            </a:br>
            <a:r>
              <a:rPr lang="cs-CZ" altLang="cs-CZ" sz="2400"/>
              <a:t>ale i rozvoj </a:t>
            </a:r>
            <a:r>
              <a:rPr lang="cs-CZ" altLang="cs-CZ" sz="2400" i="1"/>
              <a:t>„svalů, rozumu, </a:t>
            </a:r>
            <a:br>
              <a:rPr lang="cs-CZ" altLang="cs-CZ" sz="2400" i="1"/>
            </a:br>
            <a:r>
              <a:rPr lang="cs-CZ" altLang="cs-CZ" sz="2400" i="1"/>
              <a:t>charakteru a vědomí“</a:t>
            </a: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sport = cílevědomá snaha </a:t>
            </a:r>
            <a:br>
              <a:rPr lang="cs-CZ" altLang="cs-CZ" sz="2400"/>
            </a:br>
            <a:r>
              <a:rPr lang="cs-CZ" altLang="cs-CZ" sz="2400"/>
              <a:t>po zdokonalování (</a:t>
            </a:r>
            <a:r>
              <a:rPr lang="cs-CZ" altLang="cs-CZ" sz="2400" b="1">
                <a:solidFill>
                  <a:srgbClr val="FF6600"/>
                </a:solidFill>
              </a:rPr>
              <a:t>sebezdokonalování</a:t>
            </a:r>
            <a:r>
              <a:rPr lang="cs-CZ" altLang="cs-CZ" sz="2400"/>
              <a:t>, </a:t>
            </a:r>
            <a:br>
              <a:rPr lang="cs-CZ" altLang="cs-CZ" sz="2400"/>
            </a:br>
            <a:r>
              <a:rPr lang="cs-CZ" altLang="cs-CZ" sz="2400"/>
              <a:t>dotváření), ne pouze růst výkonu </a:t>
            </a:r>
            <a:br>
              <a:rPr lang="cs-CZ" altLang="cs-CZ" sz="2400"/>
            </a:br>
            <a:r>
              <a:rPr lang="cs-CZ" altLang="cs-CZ" sz="2400"/>
              <a:t>a úspěchy v soutěžích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sport = prostředek k dosažení dokonalosti, </a:t>
            </a:r>
            <a:br>
              <a:rPr lang="cs-CZ" altLang="cs-CZ" sz="2400"/>
            </a:br>
            <a:r>
              <a:rPr lang="cs-CZ" altLang="cs-CZ" sz="2400"/>
              <a:t>tzn. konkrétních pedagogických cílů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sport = prostředek </a:t>
            </a:r>
            <a:r>
              <a:rPr lang="cs-CZ" altLang="cs-CZ" sz="2400" b="1">
                <a:solidFill>
                  <a:srgbClr val="FF6600"/>
                </a:solidFill>
              </a:rPr>
              <a:t>rozvoje a kultivace sociálních vztahů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olympismus </a:t>
            </a:r>
            <a:r>
              <a:rPr lang="cs-CZ" altLang="cs-CZ" sz="2400"/>
              <a:t>– sport jako prostředek přispívající k edukaci, k rozvoji každého jedince i sociálního života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olympijská pedagogika </a:t>
            </a:r>
            <a:r>
              <a:rPr lang="cs-CZ" altLang="cs-CZ" sz="2400"/>
              <a:t>(Olympic Pedagogy)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trenérství musí naplňovat takto chápaný sport</a:t>
            </a:r>
          </a:p>
          <a:p>
            <a:endParaRPr lang="cs-CZ" altLang="cs-CZ"/>
          </a:p>
        </p:txBody>
      </p:sp>
      <p:pic>
        <p:nvPicPr>
          <p:cNvPr id="15364" name="Picture 7" descr="Img212050284">
            <a:extLst>
              <a:ext uri="{FF2B5EF4-FFF2-40B4-BE49-F238E27FC236}">
                <a16:creationId xmlns:a16="http://schemas.microsoft.com/office/drawing/2014/main" id="{EB18EACF-4336-48E8-B213-E21CDC9D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052513"/>
            <a:ext cx="1909762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11816F4-0100-44EA-AEFA-249187CA7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FF6600"/>
                </a:solidFill>
              </a:rPr>
              <a:t>Sociální východiska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95F1267-BCAB-4B2E-AB01-45D0E2FFD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66788"/>
            <a:ext cx="8435975" cy="5557837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Velké </a:t>
            </a:r>
            <a:r>
              <a:rPr lang="cs-CZ" altLang="cs-CZ" sz="2800" b="1" dirty="0"/>
              <a:t>sociální změny </a:t>
            </a:r>
            <a:r>
              <a:rPr lang="cs-CZ" altLang="cs-CZ" sz="2800" dirty="0"/>
              <a:t>– nárůst služeb, …</a:t>
            </a:r>
          </a:p>
          <a:p>
            <a:pPr eaLnBrk="1" hangingPunct="1"/>
            <a:r>
              <a:rPr lang="cs-CZ" altLang="cs-CZ" sz="2800" dirty="0"/>
              <a:t>„</a:t>
            </a:r>
            <a:r>
              <a:rPr lang="cs-CZ" altLang="cs-CZ" sz="2800" b="1" dirty="0"/>
              <a:t>Pohyb jako lék</a:t>
            </a:r>
            <a:r>
              <a:rPr lang="cs-CZ" altLang="cs-CZ" sz="2800" dirty="0"/>
              <a:t>“</a:t>
            </a:r>
          </a:p>
          <a:p>
            <a:pPr eaLnBrk="1" hangingPunct="1"/>
            <a:r>
              <a:rPr lang="cs-CZ" altLang="cs-CZ" sz="2800" dirty="0"/>
              <a:t>Sílí </a:t>
            </a:r>
            <a:r>
              <a:rPr lang="cs-CZ" altLang="cs-CZ" sz="2800" dirty="0">
                <a:solidFill>
                  <a:srgbClr val="FF6600"/>
                </a:solidFill>
              </a:rPr>
              <a:t>negativní socializační dopady sportu </a:t>
            </a:r>
            <a:br>
              <a:rPr lang="cs-CZ" altLang="cs-CZ" sz="2800" dirty="0">
                <a:solidFill>
                  <a:srgbClr val="FF6600"/>
                </a:solidFill>
              </a:rPr>
            </a:br>
            <a:r>
              <a:rPr lang="cs-CZ" altLang="cs-CZ" sz="2800" dirty="0"/>
              <a:t>nejen na mladou generaci</a:t>
            </a:r>
          </a:p>
          <a:p>
            <a:pPr eaLnBrk="1" hangingPunct="1"/>
            <a:r>
              <a:rPr lang="cs-CZ" altLang="cs-CZ" sz="2800" dirty="0"/>
              <a:t>Trenér (soutěžního i rekreačního sportu) = profesionál, jenž by měl vedle maximálního rozvoje sportovní výkonnosti přispívat </a:t>
            </a:r>
            <a:br>
              <a:rPr lang="cs-CZ" altLang="cs-CZ" sz="2800" dirty="0"/>
            </a:br>
            <a:r>
              <a:rPr lang="cs-CZ" altLang="cs-CZ" sz="2800" dirty="0"/>
              <a:t>k </a:t>
            </a:r>
            <a:r>
              <a:rPr lang="cs-CZ" altLang="cs-CZ" sz="2800" dirty="0">
                <a:solidFill>
                  <a:srgbClr val="FF6600"/>
                </a:solidFill>
              </a:rPr>
              <a:t>pozitivní socializaci</a:t>
            </a:r>
          </a:p>
          <a:p>
            <a:pPr eaLnBrk="1" hangingPunct="1"/>
            <a:r>
              <a:rPr lang="cs-CZ" altLang="cs-CZ" sz="2800" dirty="0"/>
              <a:t>Koncepce trenérství = </a:t>
            </a:r>
            <a:r>
              <a:rPr lang="cs-CZ" altLang="cs-CZ" sz="2800" dirty="0">
                <a:solidFill>
                  <a:srgbClr val="FF6600"/>
                </a:solidFill>
              </a:rPr>
              <a:t>klíčový problém sportu </a:t>
            </a:r>
            <a:br>
              <a:rPr lang="cs-CZ" altLang="cs-CZ" sz="2800" dirty="0">
                <a:solidFill>
                  <a:srgbClr val="FF6600"/>
                </a:solidFill>
              </a:rPr>
            </a:br>
            <a:r>
              <a:rPr lang="cs-CZ" altLang="cs-CZ" sz="2800" dirty="0">
                <a:solidFill>
                  <a:srgbClr val="FF6600"/>
                </a:solidFill>
              </a:rPr>
              <a:t>na všech úrovních</a:t>
            </a:r>
            <a:r>
              <a:rPr lang="cs-CZ" altLang="cs-CZ" sz="2800" dirty="0"/>
              <a:t> – viz britský model rozvoje trenérství = světová „1“</a:t>
            </a:r>
          </a:p>
          <a:p>
            <a:pPr eaLnBrk="1" hangingPunct="1"/>
            <a:r>
              <a:rPr lang="cs-CZ" altLang="cs-CZ" sz="2800" dirty="0"/>
              <a:t>Tlak na </a:t>
            </a:r>
            <a:r>
              <a:rPr lang="cs-CZ" altLang="cs-CZ" sz="2800" b="1" dirty="0">
                <a:solidFill>
                  <a:srgbClr val="FF6600"/>
                </a:solidFill>
              </a:rPr>
              <a:t>profesionalizaci </a:t>
            </a:r>
            <a:r>
              <a:rPr lang="cs-CZ" altLang="cs-CZ" sz="2800" dirty="0"/>
              <a:t>– rozvoj profesí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0ABCB11-9C3E-4CC0-923C-5BF9EE023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6600"/>
                </a:solidFill>
              </a:rPr>
              <a:t>A. Vymezení trenérské profese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9665B72-7E6C-4823-AD9D-FC9080145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856662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sportovní trenér</a:t>
            </a:r>
            <a:r>
              <a:rPr lang="cs-CZ" altLang="cs-CZ" sz="2800"/>
              <a:t> = specifická profese s dlouhou tradicí (</a:t>
            </a:r>
            <a:r>
              <a:rPr lang="cs-CZ" altLang="cs-CZ" sz="2800" b="1">
                <a:solidFill>
                  <a:srgbClr val="FF6600"/>
                </a:solidFill>
              </a:rPr>
              <a:t>historický výzkum</a:t>
            </a:r>
            <a:r>
              <a:rPr lang="cs-CZ" altLang="cs-CZ" sz="28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první profesionální kouč v americkém VŠ sportu – 1864 (</a:t>
            </a:r>
            <a:r>
              <a:rPr lang="cs-CZ" altLang="cs-CZ" sz="2800" b="1">
                <a:solidFill>
                  <a:srgbClr val="FF6600"/>
                </a:solidFill>
              </a:rPr>
              <a:t>výzkum – vztah školy a sportu?</a:t>
            </a:r>
            <a:r>
              <a:rPr lang="cs-CZ" altLang="cs-CZ" sz="2800"/>
              <a:t>)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sportovní trenér</a:t>
            </a:r>
            <a:r>
              <a:rPr lang="cs-CZ" altLang="cs-CZ" sz="2800"/>
              <a:t> – zajišťuje a vede trénink </a:t>
            </a:r>
            <a:r>
              <a:rPr lang="cs-CZ" altLang="cs-CZ" sz="2800" b="1">
                <a:solidFill>
                  <a:srgbClr val="FF6600"/>
                </a:solidFill>
              </a:rPr>
              <a:t>sportovce</a:t>
            </a:r>
            <a:r>
              <a:rPr lang="cs-CZ" altLang="cs-CZ" sz="2800"/>
              <a:t> = sociální profese </a:t>
            </a:r>
            <a:r>
              <a:rPr lang="cs-CZ" altLang="cs-CZ" sz="2800" b="1">
                <a:solidFill>
                  <a:srgbClr val="FF6600"/>
                </a:solidFill>
              </a:rPr>
              <a:t>+ … (zvířata, věci, …)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trenér</a:t>
            </a:r>
            <a:r>
              <a:rPr lang="cs-CZ" altLang="cs-CZ" sz="2800"/>
              <a:t> = odborník ve sportu i </a:t>
            </a:r>
            <a:r>
              <a:rPr lang="cs-CZ" altLang="cs-CZ" sz="2800" b="1"/>
              <a:t>pedagog</a:t>
            </a:r>
            <a:r>
              <a:rPr lang="cs-CZ" altLang="cs-CZ" sz="2800"/>
              <a:t>, poradce, … = práce s lidmi = </a:t>
            </a:r>
            <a:r>
              <a:rPr lang="cs-CZ" altLang="cs-CZ" sz="2800" b="1"/>
              <a:t>sociální + pomáhající + pedagogická profese</a:t>
            </a:r>
            <a:endParaRPr lang="cs-CZ" altLang="cs-CZ" sz="2800"/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rozvoj sportu + negativní jevy </a:t>
            </a:r>
            <a:r>
              <a:rPr lang="cs-CZ" altLang="cs-CZ" sz="2800">
                <a:cs typeface="Arial" panose="020B0604020202020204" pitchFamily="34" charset="0"/>
              </a:rPr>
              <a:t>→</a:t>
            </a:r>
            <a:r>
              <a:rPr lang="cs-CZ" altLang="cs-CZ" sz="2800"/>
              <a:t> vyšší nároky </a:t>
            </a:r>
            <a:br>
              <a:rPr lang="cs-CZ" altLang="cs-CZ" sz="2800"/>
            </a:br>
            <a:r>
              <a:rPr lang="cs-CZ" altLang="cs-CZ" sz="2800"/>
              <a:t>na trenérovy odborné znalosti, jeho vůdcovské, strategické a taktické schopnosti a zejména na jeho </a:t>
            </a:r>
            <a:r>
              <a:rPr lang="cs-CZ" altLang="cs-CZ" sz="2800" b="1">
                <a:solidFill>
                  <a:srgbClr val="FF6600"/>
                </a:solidFill>
              </a:rPr>
              <a:t>pedagogickou odpovědnost</a:t>
            </a:r>
            <a:endParaRPr lang="cs-CZ" altLang="cs-CZ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8DCB72A-7D07-4D5B-B1BA-3E40F3D56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6600"/>
                </a:solidFill>
              </a:rPr>
              <a:t>A. Vymezení trenérské profese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6743CA3-EFF7-417B-83A9-90E972875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sportovní trenéři </a:t>
            </a:r>
            <a:r>
              <a:rPr lang="cs-CZ" altLang="cs-CZ" sz="2800"/>
              <a:t>= rozsáhlá skupina </a:t>
            </a:r>
            <a:r>
              <a:rPr lang="cs-CZ" altLang="cs-CZ" sz="2800" b="1"/>
              <a:t>pedagogických pracovníků</a:t>
            </a:r>
            <a:br>
              <a:rPr lang="cs-CZ" altLang="cs-CZ" sz="2800"/>
            </a:br>
            <a:r>
              <a:rPr lang="cs-CZ" altLang="cs-CZ" sz="2800"/>
              <a:t>- ve školských zařízeních</a:t>
            </a:r>
            <a:br>
              <a:rPr lang="cs-CZ" altLang="cs-CZ" sz="2800"/>
            </a:br>
            <a:r>
              <a:rPr lang="cs-CZ" altLang="cs-CZ" sz="2800"/>
              <a:t>- ve struktuře soutěžního sportu </a:t>
            </a:r>
            <a:br>
              <a:rPr lang="cs-CZ" altLang="cs-CZ" sz="2800"/>
            </a:br>
            <a:r>
              <a:rPr lang="cs-CZ" altLang="cs-CZ" sz="2800"/>
              <a:t>- v dalších, hlavně volnočasových aktivitách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i="1"/>
              <a:t>Zákon o pedagogických pracovnících </a:t>
            </a:r>
            <a:r>
              <a:rPr lang="cs-CZ" altLang="cs-CZ" sz="2800"/>
              <a:t>(2004) – sportovní trenér = pracovník vykonávající </a:t>
            </a:r>
            <a:br>
              <a:rPr lang="cs-CZ" altLang="cs-CZ" sz="2800"/>
            </a:br>
            <a:r>
              <a:rPr lang="cs-CZ" altLang="cs-CZ" sz="2800"/>
              <a:t>přímou pedagogickou činnost + pracovní vztah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požadavky:</a:t>
            </a:r>
            <a:br>
              <a:rPr lang="cs-CZ" altLang="cs-CZ" sz="2800" b="1"/>
            </a:br>
            <a:r>
              <a:rPr lang="cs-CZ" altLang="cs-CZ" sz="2800"/>
              <a:t>- odborná kvalifikace (maturita + kurzy, VŠ sport)</a:t>
            </a:r>
            <a:br>
              <a:rPr lang="cs-CZ" altLang="cs-CZ" sz="2800"/>
            </a:br>
            <a:r>
              <a:rPr lang="cs-CZ" altLang="cs-CZ" sz="2800"/>
              <a:t>- bezúhonnost</a:t>
            </a:r>
            <a:br>
              <a:rPr lang="cs-CZ" altLang="cs-CZ" sz="2800"/>
            </a:br>
            <a:r>
              <a:rPr lang="cs-CZ" altLang="cs-CZ" sz="2800"/>
              <a:t>- zdravotně způsobilý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= </a:t>
            </a:r>
            <a:r>
              <a:rPr lang="cs-CZ" altLang="cs-CZ" sz="2800" b="1"/>
              <a:t>zúžené vymezení </a:t>
            </a:r>
            <a:r>
              <a:rPr lang="cs-CZ" altLang="cs-CZ" sz="2800"/>
              <a:t>trenéra a jeho vzdělání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X nový zákon SR – </a:t>
            </a:r>
            <a:r>
              <a:rPr lang="sk-SK" altLang="cs-CZ" sz="2800"/>
              <a:t>„</a:t>
            </a:r>
            <a:r>
              <a:rPr lang="sk-SK" altLang="cs-CZ" sz="2800" b="1"/>
              <a:t>športový odborník</a:t>
            </a:r>
            <a:r>
              <a:rPr lang="sk-SK" altLang="cs-CZ" sz="2800"/>
              <a:t>“</a:t>
            </a:r>
          </a:p>
          <a:p>
            <a:pPr eaLnBrk="1" hangingPunct="1">
              <a:lnSpc>
                <a:spcPct val="80000"/>
              </a:lnSpc>
            </a:pPr>
            <a:r>
              <a:rPr lang="sk-SK" altLang="cs-CZ" sz="2800" b="1"/>
              <a:t>výzkum </a:t>
            </a:r>
            <a:r>
              <a:rPr lang="sk-SK" altLang="cs-CZ" sz="2800"/>
              <a:t>– </a:t>
            </a:r>
            <a:r>
              <a:rPr lang="sk-SK" altLang="cs-CZ" sz="2800" b="1">
                <a:solidFill>
                  <a:srgbClr val="FF6600"/>
                </a:solidFill>
              </a:rPr>
              <a:t>ovlivnit legislativu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5E87BB9-3F6D-46F6-BDA2-D67FCB048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6600"/>
                </a:solidFill>
              </a:rPr>
              <a:t>A. Vymezení trenérské profese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69E4099-B767-456F-92F5-5CC5182B2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13787" cy="5111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b="1">
                <a:solidFill>
                  <a:srgbClr val="FF6600"/>
                </a:solidFill>
              </a:rPr>
              <a:t>Závěry celosvětových výzkumů =</a:t>
            </a:r>
          </a:p>
          <a:p>
            <a:pPr eaLnBrk="1" hangingPunct="1">
              <a:buFontTx/>
              <a:buNone/>
            </a:pPr>
            <a:r>
              <a:rPr lang="cs-CZ" altLang="cs-CZ" sz="2800" b="1">
                <a:solidFill>
                  <a:srgbClr val="FF6600"/>
                </a:solidFill>
              </a:rPr>
              <a:t>širší chápání </a:t>
            </a:r>
            <a:r>
              <a:rPr lang="cs-CZ" altLang="cs-CZ" sz="2800">
                <a:solidFill>
                  <a:srgbClr val="FF6600"/>
                </a:solidFill>
              </a:rPr>
              <a:t>profese</a:t>
            </a:r>
            <a:r>
              <a:rPr lang="cs-CZ" altLang="cs-CZ" sz="2800" b="1">
                <a:solidFill>
                  <a:srgbClr val="FF6600"/>
                </a:solidFill>
              </a:rPr>
              <a:t> trenéra </a:t>
            </a:r>
            <a:r>
              <a:rPr lang="cs-CZ" altLang="cs-CZ" sz="2800"/>
              <a:t>– viz evropský projekt</a:t>
            </a:r>
          </a:p>
          <a:p>
            <a:pPr eaLnBrk="1" hangingPunct="1">
              <a:buFontTx/>
              <a:buNone/>
            </a:pPr>
            <a:r>
              <a:rPr lang="cs-CZ" altLang="cs-CZ" sz="2800" b="1">
                <a:solidFill>
                  <a:srgbClr val="FF6600"/>
                </a:solidFill>
              </a:rPr>
              <a:t>AEHESIS</a:t>
            </a:r>
            <a:r>
              <a:rPr lang="cs-CZ" altLang="cs-CZ" sz="2800" b="1"/>
              <a:t> </a:t>
            </a:r>
            <a:r>
              <a:rPr lang="cs-CZ" altLang="cs-CZ" sz="2000"/>
              <a:t>(Aligning a European Higher Education Structure In Sport)</a:t>
            </a:r>
          </a:p>
          <a:p>
            <a:pPr eaLnBrk="1" hangingPunct="1">
              <a:buFontTx/>
              <a:buNone/>
            </a:pPr>
            <a:r>
              <a:rPr lang="cs-CZ" altLang="cs-CZ" sz="2800"/>
              <a:t>1)	</a:t>
            </a:r>
            <a:r>
              <a:rPr lang="cs-CZ" altLang="cs-CZ" sz="2800" b="1"/>
              <a:t>trenér</a:t>
            </a:r>
            <a:r>
              <a:rPr lang="cs-CZ" altLang="cs-CZ" sz="2800"/>
              <a:t> orientovaný na osoby </a:t>
            </a:r>
            <a:r>
              <a:rPr lang="cs-CZ" altLang="cs-CZ" sz="2800" b="1"/>
              <a:t>participující</a:t>
            </a:r>
            <a:r>
              <a:rPr lang="cs-CZ" altLang="cs-CZ" sz="2800"/>
              <a:t> ve sportu</a:t>
            </a:r>
          </a:p>
          <a:p>
            <a:pPr eaLnBrk="1" hangingPunct="1">
              <a:buFontTx/>
              <a:buNone/>
            </a:pPr>
            <a:r>
              <a:rPr lang="cs-CZ" altLang="cs-CZ" sz="2800"/>
              <a:t>	a) trenér začátečníků (dětí, mládeže, dospělých)</a:t>
            </a:r>
          </a:p>
          <a:p>
            <a:pPr eaLnBrk="1" hangingPunct="1">
              <a:buFontTx/>
              <a:buNone/>
            </a:pPr>
            <a:r>
              <a:rPr lang="cs-CZ" altLang="cs-CZ" sz="2800"/>
              <a:t>	b) trenér rekreačně sportujících osob</a:t>
            </a:r>
          </a:p>
          <a:p>
            <a:pPr eaLnBrk="1" hangingPunct="1">
              <a:buFontTx/>
              <a:buNone/>
            </a:pPr>
            <a:r>
              <a:rPr lang="cs-CZ" altLang="cs-CZ" sz="2800"/>
              <a:t>2)	</a:t>
            </a:r>
            <a:r>
              <a:rPr lang="cs-CZ" altLang="cs-CZ" sz="2800" b="1"/>
              <a:t>trenér</a:t>
            </a:r>
            <a:r>
              <a:rPr lang="cs-CZ" altLang="cs-CZ" sz="2800"/>
              <a:t> </a:t>
            </a:r>
            <a:r>
              <a:rPr lang="cs-CZ" altLang="cs-CZ" sz="2800" b="1"/>
              <a:t>výkonnostně</a:t>
            </a:r>
            <a:r>
              <a:rPr lang="cs-CZ" altLang="cs-CZ" sz="2800"/>
              <a:t> orientovaných sportovců</a:t>
            </a:r>
          </a:p>
          <a:p>
            <a:pPr eaLnBrk="1" hangingPunct="1">
              <a:buFontTx/>
              <a:buNone/>
            </a:pPr>
            <a:r>
              <a:rPr lang="cs-CZ" altLang="cs-CZ" sz="2800"/>
              <a:t>	a) trenér talentovaných sportovců (děti, mládež)</a:t>
            </a:r>
          </a:p>
          <a:p>
            <a:pPr eaLnBrk="1" hangingPunct="1">
              <a:buFontTx/>
              <a:buNone/>
            </a:pPr>
            <a:r>
              <a:rPr lang="cs-CZ" altLang="cs-CZ" sz="2800"/>
              <a:t>	b) trenér profesionálních sportovců</a:t>
            </a:r>
          </a:p>
          <a:p>
            <a:pPr eaLnBrk="1" hangingPunct="1">
              <a:buFontTx/>
              <a:buNone/>
            </a:pPr>
            <a:r>
              <a:rPr lang="cs-CZ" altLang="cs-CZ" sz="2800">
                <a:sym typeface="Symbol" panose="05050102010706020507" pitchFamily="18" charset="2"/>
              </a:rPr>
              <a:t> trenér v soutěžním, školním i v rekreačním sportu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C92F67C-DABD-49BC-9357-017EAD331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6600"/>
                </a:solidFill>
              </a:rPr>
              <a:t>A. Vymezení trenérské profese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48AFAC7-2509-464F-953F-24F9C237F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Široká působnost a skladba trenérů: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soutěžní + školní + rekreační sport (cvičitelé, instruktoři)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nejrůznější úrovně: pomocný trenér, asistent trenéra, smluvní trenér, trenér ve sportovní škole, vedoucí trenér, reprezentační trenér ad.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různé skupiny adresátů – věk, sportovní výkonnost, sociální a kulturní specifika, 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různé zázemí sportovního klubu (malý klub v „malých sportech“ </a:t>
            </a:r>
            <a:r>
              <a:rPr lang="cs-CZ" altLang="cs-CZ" sz="2400">
                <a:cs typeface="Arial" panose="020B0604020202020204" pitchFamily="34" charset="0"/>
              </a:rPr>
              <a:t>→</a:t>
            </a:r>
            <a:r>
              <a:rPr lang="cs-CZ" altLang="cs-CZ" sz="2400"/>
              <a:t> trenér vykonává různé aktivity, velké </a:t>
            </a:r>
            <a:br>
              <a:rPr lang="cs-CZ" altLang="cs-CZ" sz="2400"/>
            </a:br>
            <a:r>
              <a:rPr lang="cs-CZ" altLang="cs-CZ" sz="2400"/>
              <a:t>a ekonomicky saturované kluby </a:t>
            </a:r>
            <a:r>
              <a:rPr lang="cs-CZ" altLang="cs-CZ" sz="2400">
                <a:cs typeface="Arial" panose="020B0604020202020204" pitchFamily="34" charset="0"/>
              </a:rPr>
              <a:t>→</a:t>
            </a:r>
            <a:r>
              <a:rPr lang="cs-CZ" altLang="cs-CZ" sz="2400"/>
              <a:t> dělba práce)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nejrůznější formální dosažené vzdělání – krátké trenérské kurzy – nejvyšší vědecké kinantropologické vzdělání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rgbClr val="FF6600"/>
                </a:solidFill>
              </a:rPr>
              <a:t>máme empirická data? </a:t>
            </a:r>
            <a:r>
              <a:rPr lang="cs-CZ" altLang="cs-CZ" sz="2400"/>
              <a:t>(Rejstřík, výzkumy, …)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C2F9B09-4FBA-4E43-BD6A-06E2C2FFF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6600"/>
                </a:solidFill>
              </a:rPr>
              <a:t>A. Vymezení trenérské profese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7FEB5CC-1BE4-4FF3-89D9-F013144FF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Aktivity trenéra = výzkumná témata: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rgbClr val="FF6600"/>
                </a:solidFill>
              </a:rPr>
              <a:t>teoretické</a:t>
            </a:r>
            <a:r>
              <a:rPr lang="cs-CZ" altLang="cs-CZ" sz="2400" b="1"/>
              <a:t> </a:t>
            </a:r>
            <a:r>
              <a:rPr lang="cs-CZ" altLang="cs-CZ" sz="2400"/>
              <a:t>– rozvoj vzdělání (daný sport + vědy o sportu + …), příprava tréninků, 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rgbClr val="FF6600"/>
                </a:solidFill>
              </a:rPr>
              <a:t>interakční</a:t>
            </a:r>
            <a:r>
              <a:rPr lang="cs-CZ" altLang="cs-CZ" sz="2400"/>
              <a:t> (praktické) – trénink, soutěže, ...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různorodé </a:t>
            </a:r>
            <a:r>
              <a:rPr lang="cs-CZ" altLang="cs-CZ" sz="2400" b="1"/>
              <a:t>sociální role trenéra</a:t>
            </a:r>
            <a:r>
              <a:rPr lang="cs-CZ" altLang="cs-CZ" sz="2400"/>
              <a:t> – informátor, důvěrník („terapeut“), ukazňovatel, motivátor, vychovatel, …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různorodé </a:t>
            </a:r>
            <a:r>
              <a:rPr lang="cs-CZ" altLang="cs-CZ" sz="2400" b="1"/>
              <a:t>profesní role</a:t>
            </a:r>
            <a:r>
              <a:rPr lang="cs-CZ" altLang="cs-CZ" sz="2400"/>
              <a:t> – učitel, třídní učitel, vychovatel, pedagog VČ, ...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i="1"/>
              <a:t>„Trenérská role představuje schopnost rozvíjet důvěru sportovce, hodnotit, řešit problémy a rozhodovat“</a:t>
            </a:r>
            <a:r>
              <a:rPr lang="cs-CZ" altLang="cs-CZ" sz="2400"/>
              <a:t> </a:t>
            </a:r>
            <a:br>
              <a:rPr lang="cs-CZ" altLang="cs-CZ" sz="2400"/>
            </a:br>
            <a:r>
              <a:rPr lang="cs-CZ" altLang="cs-CZ" sz="2000"/>
              <a:t>(Walsh, 2007)</a:t>
            </a:r>
            <a:endParaRPr lang="cs-CZ" altLang="cs-CZ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7AED9B3-8F33-4E08-9448-FDA5FACAD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FF6600"/>
                </a:solidFill>
              </a:rPr>
              <a:t>Typy výzkumů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EB24530-CA17-4EDB-94D5-B748F445F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4" y="1268413"/>
            <a:ext cx="8785671" cy="52562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cs-CZ" sz="2800" b="1" dirty="0">
                <a:solidFill>
                  <a:srgbClr val="FF6600"/>
                </a:solidFill>
              </a:rPr>
              <a:t>A. Historický výzkum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800" dirty="0"/>
              <a:t>Jací byli sportovní trenéři, učitelé TV, ...?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800" dirty="0"/>
              <a:t>Jak se vzdělávali? (+ komparativní, </a:t>
            </a:r>
            <a:r>
              <a:rPr lang="cs-CZ" altLang="cs-CZ" sz="2800" dirty="0" err="1"/>
              <a:t>kurikulární</a:t>
            </a:r>
            <a:r>
              <a:rPr lang="cs-CZ" altLang="cs-CZ" sz="2800" dirty="0"/>
              <a:t>, …)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800" dirty="0"/>
              <a:t>...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cs-CZ" sz="2800" b="1" dirty="0">
                <a:solidFill>
                  <a:srgbClr val="FF6600"/>
                </a:solidFill>
              </a:rPr>
              <a:t>B. Teoretický (normativní) výzkum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800" dirty="0"/>
              <a:t>Jací by měli být sportovní trenéři, učitelé TV, ...?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800" dirty="0"/>
              <a:t>Jaké by mělo být jejich vzdělávání?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800" dirty="0"/>
              <a:t>...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cs-CZ" sz="2800" b="1" dirty="0">
                <a:solidFill>
                  <a:srgbClr val="FF6600"/>
                </a:solidFill>
              </a:rPr>
              <a:t>C. Empirický výzkum</a:t>
            </a:r>
            <a:endParaRPr lang="cs-CZ" altLang="cs-CZ" sz="2800" dirty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800" dirty="0"/>
              <a:t>Jací jsou sportovní trenéři, učitelé TV, ...?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800" dirty="0"/>
              <a:t>Jak se vzdělávají? (komparativní, </a:t>
            </a:r>
            <a:r>
              <a:rPr lang="cs-CZ" altLang="cs-CZ" sz="2800" dirty="0" err="1"/>
              <a:t>kurikulární</a:t>
            </a:r>
            <a:r>
              <a:rPr lang="cs-CZ" altLang="cs-CZ" sz="2800" dirty="0"/>
              <a:t>, …)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800" dirty="0"/>
              <a:t>...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D335BA2-26E9-4557-BF18-17FD8615D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6600"/>
                </a:solidFill>
              </a:rPr>
              <a:t>A. Vymezení trenérské profese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D1965BB-B28C-4D0D-B88D-CB34BD483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Problémy trenérské profese = výzkumná témata:</a:t>
            </a:r>
            <a:r>
              <a:rPr lang="cs-CZ" altLang="cs-CZ" sz="2400" b="1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trenérství</a:t>
            </a:r>
            <a:r>
              <a:rPr lang="cs-CZ" altLang="cs-CZ" sz="2400"/>
              <a:t> = pouze rysy povolání (semiprofese) ≠ </a:t>
            </a:r>
            <a:r>
              <a:rPr lang="cs-CZ" altLang="cs-CZ" sz="2400" b="1"/>
              <a:t>profese</a:t>
            </a: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absence </a:t>
            </a:r>
            <a:r>
              <a:rPr lang="cs-CZ" altLang="cs-CZ" sz="2400" b="1"/>
              <a:t>profesní autonomie trenérů </a:t>
            </a:r>
            <a:r>
              <a:rPr lang="cs-CZ" altLang="cs-CZ" sz="2400"/>
              <a:t>– </a:t>
            </a:r>
            <a:br>
              <a:rPr lang="cs-CZ" altLang="cs-CZ" sz="2400"/>
            </a:br>
            <a:r>
              <a:rPr lang="cs-CZ" altLang="cs-CZ" sz="2400"/>
              <a:t>častá závislost na laické veřejnosti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výsledky a </a:t>
            </a:r>
            <a:r>
              <a:rPr lang="cs-CZ" altLang="cs-CZ" sz="2400" b="1"/>
              <a:t>hodnocení práce trenéra </a:t>
            </a:r>
            <a:r>
              <a:rPr lang="cs-CZ" altLang="cs-CZ" sz="2400"/>
              <a:t>= pouze úspěchy svěřených sportovců?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zapojení trenérů do extrémního konkurenčního prostředí – mohou být </a:t>
            </a:r>
            <a:r>
              <a:rPr lang="cs-CZ" altLang="cs-CZ" sz="2400" b="1"/>
              <a:t>vyměněni za sportovce bez vzdělání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častá </a:t>
            </a:r>
            <a:r>
              <a:rPr lang="cs-CZ" altLang="cs-CZ" sz="2400" b="1"/>
              <a:t>absence </a:t>
            </a:r>
            <a:r>
              <a:rPr lang="cs-CZ" altLang="cs-CZ" sz="2400"/>
              <a:t>trenérského etického </a:t>
            </a:r>
            <a:r>
              <a:rPr lang="cs-CZ" altLang="cs-CZ" sz="2400" b="1"/>
              <a:t>kodexu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v soudobém vrcholovém sportu trenéři často řeší ostrý </a:t>
            </a:r>
            <a:r>
              <a:rPr lang="cs-CZ" altLang="cs-CZ" sz="2400" b="1"/>
              <a:t>střet zájmů </a:t>
            </a:r>
            <a:r>
              <a:rPr lang="cs-CZ" altLang="cs-CZ" sz="2400"/>
              <a:t>– komplexní rozvoj sportovce nebo jen sportovní úspěchy?</a:t>
            </a:r>
            <a:br>
              <a:rPr lang="cs-CZ" altLang="cs-CZ" sz="2400"/>
            </a:br>
            <a:r>
              <a:rPr lang="cs-CZ" altLang="cs-CZ" sz="2400"/>
              <a:t>(i ve sportovním školství, v SCM – systém financování)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1CB1325-7D89-4272-83F7-519535DD6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6600"/>
                </a:solidFill>
              </a:rPr>
              <a:t>A. Vymezení trenérské profese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5B87476-64E3-4EEC-9A90-30155E876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>
                <a:solidFill>
                  <a:srgbClr val="FF6600"/>
                </a:solidFill>
              </a:rPr>
              <a:t>Problémy trenérské profese = výzkumná témata:</a:t>
            </a:r>
            <a:r>
              <a:rPr lang="cs-CZ" altLang="cs-CZ" sz="2400" b="1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trenérova práce = neustálý </a:t>
            </a:r>
            <a:r>
              <a:rPr lang="cs-CZ" altLang="cs-CZ" sz="2400" b="1" dirty="0"/>
              <a:t>tlak termínů </a:t>
            </a:r>
            <a:r>
              <a:rPr lang="cs-CZ" altLang="cs-CZ" sz="2400" dirty="0"/>
              <a:t>(soustředění, závody, testy, cestování atd.) →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časový deficit</a:t>
            </a:r>
            <a:r>
              <a:rPr lang="cs-CZ" altLang="cs-CZ" sz="2400" dirty="0"/>
              <a:t>, problémy se synchronizací jednotlivých pracovních úkolů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trenérskou profesi problematizuje časové </a:t>
            </a:r>
            <a:r>
              <a:rPr lang="cs-CZ" altLang="cs-CZ" sz="2400" b="1" dirty="0"/>
              <a:t>omezení pracovních kontraktů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problém trenérské profese = </a:t>
            </a:r>
            <a:r>
              <a:rPr lang="cs-CZ" altLang="cs-CZ" sz="2400" b="1" dirty="0">
                <a:solidFill>
                  <a:srgbClr val="FF0000"/>
                </a:solidFill>
              </a:rPr>
              <a:t>genderové kritérium </a:t>
            </a:r>
            <a:r>
              <a:rPr lang="cs-CZ" altLang="cs-CZ" sz="2400" dirty="0"/>
              <a:t>= absence žen-trenérek (opak učitelství):</a:t>
            </a:r>
            <a:br>
              <a:rPr lang="cs-CZ" altLang="cs-CZ" sz="2400" dirty="0"/>
            </a:br>
            <a:r>
              <a:rPr lang="cs-CZ" altLang="cs-CZ" sz="2400" i="1" dirty="0"/>
              <a:t>„Trenér… to je holt jednoduše mužská záležitost“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000" dirty="0"/>
              <a:t>(</a:t>
            </a:r>
            <a:r>
              <a:rPr lang="cs-CZ" altLang="cs-CZ" sz="2000" dirty="0" err="1"/>
              <a:t>Cachay</a:t>
            </a:r>
            <a:r>
              <a:rPr lang="cs-CZ" altLang="cs-CZ" sz="2000" dirty="0"/>
              <a:t> &amp; </a:t>
            </a:r>
            <a:r>
              <a:rPr lang="cs-CZ" altLang="cs-CZ" sz="2000" dirty="0" err="1"/>
              <a:t>Bahlke</a:t>
            </a:r>
            <a:r>
              <a:rPr lang="cs-CZ" altLang="cs-CZ" sz="2000" dirty="0"/>
              <a:t>, 2004)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celosvětové </a:t>
            </a:r>
            <a:r>
              <a:rPr lang="cs-CZ" altLang="cs-CZ" sz="2000" b="1" dirty="0"/>
              <a:t>výzkumy </a:t>
            </a:r>
            <a:r>
              <a:rPr lang="cs-CZ" altLang="cs-CZ" sz="2000" dirty="0"/>
              <a:t>– ČR – Ženy a sport (2005), </a:t>
            </a:r>
            <a:r>
              <a:rPr lang="cs-CZ" altLang="cs-CZ" sz="2000" dirty="0" err="1"/>
              <a:t>GENAT</a:t>
            </a:r>
            <a:r>
              <a:rPr lang="cs-CZ" altLang="cs-CZ" sz="2000" dirty="0"/>
              <a:t> 1 + 2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→ </a:t>
            </a:r>
            <a:r>
              <a:rPr lang="cs-CZ" altLang="cs-CZ" sz="2400" b="1" dirty="0"/>
              <a:t>programy </a:t>
            </a:r>
            <a:r>
              <a:rPr lang="cs-CZ" altLang="cs-CZ" sz="2400" dirty="0"/>
              <a:t>pro zlepšení diskriminace žen-trenérek (např. SRN) – vzdělávání, evaluační výzkumy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3970882-A24F-470A-94A0-F67D36610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6600"/>
                </a:solidFill>
              </a:rPr>
              <a:t>A. Vymezení trenérské profese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2EB2057-0673-4967-AEFB-7603D02C8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435975" cy="4748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>
                <a:solidFill>
                  <a:srgbClr val="FF6600"/>
                </a:solidFill>
              </a:rPr>
              <a:t>Absence empirických výzkumů trenérství u nás: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trenéři se svými svěřenci tráví velké množství času → intenzivně a dlouhodobě je </a:t>
            </a:r>
            <a:r>
              <a:rPr lang="cs-CZ" altLang="cs-CZ" sz="2800" b="1"/>
              <a:t>ovlivňují </a:t>
            </a:r>
            <a:br>
              <a:rPr lang="cs-CZ" altLang="cs-CZ" sz="2800" b="1"/>
            </a:br>
            <a:r>
              <a:rPr lang="cs-CZ" altLang="cs-CZ" sz="2800"/>
              <a:t>(jen empirie – absence výzkumů časového snímku trenérů a jejich vlivu na sportovce)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trenéři</a:t>
            </a:r>
            <a:r>
              <a:rPr lang="cs-CZ" altLang="cs-CZ" sz="2800"/>
              <a:t> = rozsáhlá pedagogická profese, ale </a:t>
            </a:r>
            <a:r>
              <a:rPr lang="cs-CZ" altLang="cs-CZ" sz="2800" b="1"/>
              <a:t>opomíjena systematickým výzkumem</a:t>
            </a:r>
            <a:r>
              <a:rPr lang="cs-CZ" altLang="cs-CZ" sz="28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u nás – v pedagogice sportu – Svoboda, Jansa, Kovář, Jůva – </a:t>
            </a:r>
            <a:r>
              <a:rPr lang="cs-CZ" altLang="cs-CZ" sz="2800" b="1"/>
              <a:t>jen některé aspekty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v zahraničí – stálá pozornost – hlavně </a:t>
            </a:r>
            <a:r>
              <a:rPr lang="cs-CZ" altLang="cs-CZ" sz="2800" b="1"/>
              <a:t>funkce</a:t>
            </a:r>
            <a:r>
              <a:rPr lang="cs-CZ" altLang="cs-CZ" sz="2800"/>
              <a:t>, </a:t>
            </a:r>
            <a:r>
              <a:rPr lang="cs-CZ" altLang="cs-CZ" sz="2800" b="1"/>
              <a:t>kompetence </a:t>
            </a:r>
            <a:r>
              <a:rPr lang="cs-CZ" altLang="cs-CZ" sz="2800"/>
              <a:t>→ </a:t>
            </a:r>
            <a:r>
              <a:rPr lang="cs-CZ" altLang="cs-CZ" sz="2800" b="1">
                <a:solidFill>
                  <a:srgbClr val="FF6600"/>
                </a:solidFill>
              </a:rPr>
              <a:t>vzdělávání</a:t>
            </a:r>
            <a:r>
              <a:rPr lang="cs-CZ" altLang="cs-CZ" sz="2800">
                <a:solidFill>
                  <a:srgbClr val="FF6600"/>
                </a:solidFill>
              </a:rPr>
              <a:t> (formální + neformální), </a:t>
            </a:r>
            <a:r>
              <a:rPr lang="cs-CZ" altLang="cs-CZ" sz="2800" b="1">
                <a:solidFill>
                  <a:srgbClr val="FF6600"/>
                </a:solidFill>
              </a:rPr>
              <a:t>kurikulární výzkumy</a:t>
            </a:r>
            <a:endParaRPr lang="cs-CZ" altLang="cs-CZ" sz="28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2E3DBCE-C53E-4261-BA38-0FE2DD6E6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6600"/>
                </a:solidFill>
              </a:rPr>
              <a:t>A. Vymezení trenérské profese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88A5F63-6255-4F5A-B27B-5D45F2275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568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>
                <a:solidFill>
                  <a:srgbClr val="FF6600"/>
                </a:solidFill>
              </a:rPr>
              <a:t>Komparativní výzkumy, např.: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>
                <a:solidFill>
                  <a:srgbClr val="FF6600"/>
                </a:solidFill>
              </a:rPr>
              <a:t>kurikulární – svět – EU – státy – svazy – …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>
                <a:solidFill>
                  <a:srgbClr val="FF6600"/>
                </a:solidFill>
              </a:rPr>
              <a:t>profesí – např. trenér a učitel:</a:t>
            </a:r>
            <a:br>
              <a:rPr lang="cs-CZ" altLang="cs-CZ" sz="2800" b="1">
                <a:solidFill>
                  <a:srgbClr val="FF6600"/>
                </a:solidFill>
              </a:rPr>
            </a:br>
            <a:r>
              <a:rPr lang="cs-CZ" altLang="cs-CZ" sz="2400"/>
              <a:t>obsahová analýza zahraničních textů </a:t>
            </a:r>
            <a:r>
              <a:rPr lang="cs-CZ" altLang="cs-CZ" sz="2000"/>
              <a:t>(Bělka &amp; Dvořák, 2006)</a:t>
            </a:r>
            <a:r>
              <a:rPr lang="cs-CZ" altLang="cs-CZ" sz="2400"/>
              <a:t> – řada analogických kompetencí učitele a trenéra: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a) </a:t>
            </a:r>
            <a:r>
              <a:rPr lang="cs-CZ" altLang="cs-CZ" sz="2400" b="1"/>
              <a:t>sebereflektivní </a:t>
            </a:r>
            <a:r>
              <a:rPr lang="cs-CZ" altLang="cs-CZ" sz="2400"/>
              <a:t>(mj. předcházení „vyhasínání“)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b) </a:t>
            </a:r>
            <a:r>
              <a:rPr lang="cs-CZ" altLang="cs-CZ" sz="2400" b="1"/>
              <a:t>osobnostní </a:t>
            </a:r>
            <a:r>
              <a:rPr lang="cs-CZ" altLang="cs-CZ" sz="2400"/>
              <a:t>– ve smyslu sociální orientace (respektování osobnosti z hlediska jeho individuálních potřeb a práv + dodržování etických principů a vystupování)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c) </a:t>
            </a:r>
            <a:r>
              <a:rPr lang="cs-CZ" altLang="cs-CZ" sz="2400" b="1"/>
              <a:t>diagnostické </a:t>
            </a:r>
            <a:r>
              <a:rPr lang="cs-CZ" altLang="cs-CZ" sz="2400"/>
              <a:t>– hlavně rozpoznání patologických jevů (např. šikana, drogová závislost atd.)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d)	</a:t>
            </a:r>
            <a:r>
              <a:rPr lang="cs-CZ" altLang="cs-CZ" sz="2400" b="1"/>
              <a:t>komunikativní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e)	</a:t>
            </a:r>
            <a:r>
              <a:rPr lang="cs-CZ" altLang="cs-CZ" sz="2400" b="1"/>
              <a:t>organizační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f)	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E3C0294-A017-4092-8203-F2BB4FE6C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rgbClr val="FF6600"/>
                </a:solidFill>
              </a:rPr>
              <a:t>A. Vymezení trenérské profese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87787AE-10F3-4145-91BD-23CB9B159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7122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cs-CZ" altLang="cs-CZ" sz="2800" b="1">
                <a:solidFill>
                  <a:srgbClr val="FF6600"/>
                </a:solidFill>
              </a:rPr>
              <a:t>Výzkum expertnosti sportovních trenérů a učitelů:</a:t>
            </a:r>
            <a:endParaRPr lang="cs-CZ" altLang="cs-CZ" sz="2400"/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cs-CZ" altLang="cs-CZ" sz="2400" b="1"/>
              <a:t>expertnost</a:t>
            </a:r>
            <a:r>
              <a:rPr lang="cs-CZ" altLang="cs-CZ" sz="2400"/>
              <a:t> = stabilně vysoká kvalita výkonu v profesi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cs-CZ" altLang="cs-CZ" sz="2400" b="1"/>
              <a:t>expert </a:t>
            </a:r>
            <a:r>
              <a:rPr lang="cs-CZ" altLang="cs-CZ" sz="2400"/>
              <a:t>= vynikající představitel profese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cs-CZ" altLang="cs-CZ" sz="2400" b="1"/>
              <a:t>první výzkumy </a:t>
            </a:r>
            <a:r>
              <a:rPr lang="cs-CZ" altLang="cs-CZ" sz="2400"/>
              <a:t>– před 100 lety – </a:t>
            </a:r>
            <a:r>
              <a:rPr lang="cs-CZ" altLang="cs-CZ" sz="2400" b="1">
                <a:solidFill>
                  <a:srgbClr val="FF6600"/>
                </a:solidFill>
              </a:rPr>
              <a:t>šachisté</a:t>
            </a:r>
            <a:r>
              <a:rPr lang="cs-CZ" altLang="cs-CZ" sz="2400">
                <a:solidFill>
                  <a:srgbClr val="FF6600"/>
                </a:solidFill>
              </a:rPr>
              <a:t> </a:t>
            </a:r>
            <a:r>
              <a:rPr lang="cs-CZ" altLang="cs-CZ" sz="2400"/>
              <a:t>(představivost, paměť), </a:t>
            </a:r>
            <a:r>
              <a:rPr lang="cs-CZ" altLang="cs-CZ" sz="2400" b="1">
                <a:solidFill>
                  <a:srgbClr val="FF6600"/>
                </a:solidFill>
              </a:rPr>
              <a:t>hráči na hudební nástroj </a:t>
            </a:r>
            <a:r>
              <a:rPr lang="cs-CZ" altLang="cs-CZ" sz="2400"/>
              <a:t>(expertnost = důsledek vrozených předpokladů X vliv cvičení?)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cs-CZ" altLang="cs-CZ" sz="2400" b="1"/>
              <a:t>společný rys učitelů a trenérů: </a:t>
            </a:r>
            <a:r>
              <a:rPr lang="cs-CZ" altLang="cs-CZ" sz="2400"/>
              <a:t>emancipační úsilí a snaha </a:t>
            </a:r>
            <a:br>
              <a:rPr lang="cs-CZ" altLang="cs-CZ" sz="2400"/>
            </a:br>
            <a:r>
              <a:rPr lang="cs-CZ" altLang="cs-CZ" sz="2400"/>
              <a:t>o rozvinutí profesionalismu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cs-CZ" altLang="cs-CZ" sz="2400" b="1"/>
              <a:t>cíl:</a:t>
            </a:r>
            <a:r>
              <a:rPr lang="cs-CZ" altLang="cs-CZ" sz="2400"/>
              <a:t> popsat objektivní (interakce, kultura instituce, …) </a:t>
            </a:r>
            <a:br>
              <a:rPr lang="cs-CZ" altLang="cs-CZ" sz="2400"/>
            </a:br>
            <a:r>
              <a:rPr lang="cs-CZ" altLang="cs-CZ" sz="2400"/>
              <a:t>a subjektivní (profesní „já“) </a:t>
            </a:r>
            <a:r>
              <a:rPr lang="cs-CZ" altLang="cs-CZ" sz="2400" b="1">
                <a:solidFill>
                  <a:srgbClr val="FF6600"/>
                </a:solidFill>
              </a:rPr>
              <a:t>determinanty </a:t>
            </a:r>
            <a:r>
              <a:rPr lang="cs-CZ" altLang="cs-CZ" sz="2400"/>
              <a:t>rozvoje </a:t>
            </a:r>
            <a:br>
              <a:rPr lang="cs-CZ" altLang="cs-CZ" sz="2400"/>
            </a:br>
            <a:r>
              <a:rPr lang="cs-CZ" altLang="cs-CZ" sz="2400"/>
              <a:t>a udržování </a:t>
            </a:r>
            <a:r>
              <a:rPr lang="cs-CZ" altLang="cs-CZ" sz="2400" b="1">
                <a:solidFill>
                  <a:srgbClr val="FF6600"/>
                </a:solidFill>
              </a:rPr>
              <a:t>expertnosti</a:t>
            </a:r>
            <a:r>
              <a:rPr lang="cs-CZ" altLang="cs-CZ" sz="2400">
                <a:solidFill>
                  <a:srgbClr val="FF6600"/>
                </a:solidFill>
              </a:rPr>
              <a:t> </a:t>
            </a:r>
            <a:r>
              <a:rPr lang="cs-CZ" altLang="cs-CZ" sz="2400"/>
              <a:t>v profesích trenér a učitel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AE43D13-2E58-4440-85E4-9450EB2EA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rgbClr val="FF6600"/>
                </a:solidFill>
              </a:rPr>
              <a:t>A. Vymezení trenérské profese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6285688-E927-4C41-A689-310D9C36D3B2}"/>
              </a:ext>
            </a:extLst>
          </p:cNvPr>
          <p:cNvSpPr txBox="1">
            <a:spLocks noChangeArrowheads="1"/>
          </p:cNvSpPr>
          <p:nvPr/>
        </p:nvSpPr>
        <p:spPr>
          <a:xfrm>
            <a:off x="287338" y="1106488"/>
            <a:ext cx="8569325" cy="556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 b="1" dirty="0" err="1">
                <a:solidFill>
                  <a:srgbClr val="FF6600"/>
                </a:solidFill>
              </a:rPr>
              <a:t>E</a:t>
            </a:r>
            <a:r>
              <a:rPr lang="cs-CZ" altLang="cs-CZ" sz="2400" b="1" dirty="0" err="1">
                <a:solidFill>
                  <a:srgbClr val="FF6600"/>
                </a:solidFill>
              </a:rPr>
              <a:t>xpertnost</a:t>
            </a:r>
            <a:r>
              <a:rPr lang="cs-CZ" altLang="cs-CZ" sz="2400" b="1" dirty="0">
                <a:solidFill>
                  <a:srgbClr val="FF6600"/>
                </a:solidFill>
              </a:rPr>
              <a:t> trenérů a učitelů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cs-CZ" altLang="cs-CZ" sz="2400" b="1" dirty="0">
                <a:solidFill>
                  <a:srgbClr val="FF6600"/>
                </a:solidFill>
              </a:rPr>
              <a:t>Design výzkumu: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cs-CZ" sz="2400" b="1" dirty="0"/>
              <a:t>výzkumné otázky:</a:t>
            </a:r>
          </a:p>
          <a:p>
            <a:pPr marL="684000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cs-CZ" sz="2400" dirty="0"/>
              <a:t>Které determinanty </a:t>
            </a:r>
            <a:r>
              <a:rPr lang="cs-CZ" sz="2400" dirty="0" err="1"/>
              <a:t>expertnosti</a:t>
            </a:r>
            <a:r>
              <a:rPr lang="cs-CZ" sz="2400" dirty="0"/>
              <a:t> jsou společné a které specifické (u trenérů a učitelů)?</a:t>
            </a:r>
          </a:p>
          <a:p>
            <a:pPr marL="684000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cs-CZ" sz="2400" dirty="0"/>
              <a:t>Liší se některé determinanty (subjektivní nebo objektivní) v závislosti na věku cílové skupiny?</a:t>
            </a:r>
          </a:p>
          <a:p>
            <a:pPr marL="684000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cs-CZ" sz="2400" dirty="0"/>
              <a:t>Které determinanty zůstávají konstantní napříč vybranými profesemi?</a:t>
            </a:r>
            <a:endParaRPr lang="cs-CZ" altLang="cs-CZ" sz="2400" b="1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cs-CZ" altLang="cs-CZ" sz="2400" b="1" dirty="0"/>
              <a:t>smíšený – dvoufázový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cs-CZ" sz="2400" b="1" dirty="0"/>
              <a:t>metody: </a:t>
            </a:r>
            <a:r>
              <a:rPr lang="cs-CZ" sz="2400" dirty="0"/>
              <a:t>strukturované přímé pozorování, stimulované vybavování, hloubkový (biografický) rozhovor (narativní prvky), dotazníky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F8D5EFB-BE12-47A9-B0A6-57487938A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rgbClr val="FF6600"/>
                </a:solidFill>
              </a:rPr>
              <a:t>A. Vymezení trenérské profese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99698E4-1497-4C15-B243-47B155DD6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85693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cs-CZ" altLang="cs-CZ" sz="2800" b="1">
                <a:solidFill>
                  <a:srgbClr val="FF6600"/>
                </a:solidFill>
              </a:rPr>
              <a:t>E</a:t>
            </a:r>
            <a:r>
              <a:rPr lang="cs-CZ" altLang="cs-CZ" sz="2400" b="1">
                <a:solidFill>
                  <a:srgbClr val="FF6600"/>
                </a:solidFill>
              </a:rPr>
              <a:t>xpertnost trenérů a učitelů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Design výzkumu: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cs-CZ" altLang="cs-CZ" sz="2400" b="1"/>
              <a:t>Výběr vzorku </a:t>
            </a:r>
            <a:r>
              <a:rPr lang="cs-CZ" altLang="cs-CZ" sz="2400"/>
              <a:t>(pyramida)</a:t>
            </a:r>
            <a:r>
              <a:rPr lang="cs-CZ" altLang="cs-CZ" sz="2400" b="1"/>
              <a:t>: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cs-CZ" altLang="cs-CZ" sz="2400" b="1">
                <a:solidFill>
                  <a:srgbClr val="FF6600"/>
                </a:solidFill>
              </a:rPr>
              <a:t>širší vzorek </a:t>
            </a:r>
            <a:r>
              <a:rPr lang="cs-CZ" altLang="cs-CZ" sz="2400"/>
              <a:t>(desítky) – trenérská licence B/2, 5 let praxe </a:t>
            </a:r>
            <a:br>
              <a:rPr lang="cs-CZ" altLang="cs-CZ" sz="2400"/>
            </a:br>
            <a:r>
              <a:rPr lang="cs-CZ" altLang="cs-CZ" sz="2400"/>
              <a:t>a sociální nominace, </a:t>
            </a:r>
            <a:br>
              <a:rPr lang="cs-CZ" altLang="cs-CZ" sz="2400"/>
            </a:br>
            <a:r>
              <a:rPr lang="cs-CZ" altLang="cs-CZ" sz="2400"/>
              <a:t>nástroj: </a:t>
            </a:r>
            <a:r>
              <a:rPr lang="cs-CZ" altLang="cs-CZ" sz="2400" b="1"/>
              <a:t>strukturované přímé pozorování </a:t>
            </a:r>
            <a:r>
              <a:rPr lang="cs-CZ" altLang="cs-CZ" sz="2400"/>
              <a:t>tréninku s využitím </a:t>
            </a:r>
            <a:r>
              <a:rPr lang="cs-CZ" altLang="cs-CZ" sz="2400" b="1"/>
              <a:t>pozorovacího archu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cs-CZ" altLang="cs-CZ" sz="2400" b="1">
                <a:solidFill>
                  <a:srgbClr val="FF6600"/>
                </a:solidFill>
              </a:rPr>
              <a:t>užší vzorek</a:t>
            </a:r>
            <a:r>
              <a:rPr lang="cs-CZ" altLang="cs-CZ" sz="2400"/>
              <a:t> (jednotlivci) – nástroje:</a:t>
            </a:r>
            <a:br>
              <a:rPr lang="cs-CZ" altLang="cs-CZ" sz="2400"/>
            </a:br>
            <a:r>
              <a:rPr lang="cs-CZ" altLang="cs-CZ" sz="2400" b="1"/>
              <a:t>stimulovaného vybavování = </a:t>
            </a:r>
            <a:r>
              <a:rPr lang="cs-CZ" altLang="cs-CZ" sz="2400"/>
              <a:t>pořízení videozáznamu tréninku a následná reflexe</a:t>
            </a:r>
            <a:br>
              <a:rPr lang="cs-CZ" altLang="cs-CZ" sz="2400"/>
            </a:br>
            <a:r>
              <a:rPr lang="cs-CZ" altLang="cs-CZ" sz="2400" b="1"/>
              <a:t>hloubkový</a:t>
            </a:r>
            <a:r>
              <a:rPr lang="cs-CZ" altLang="cs-CZ" sz="2400"/>
              <a:t> (biografický) </a:t>
            </a:r>
            <a:r>
              <a:rPr lang="cs-CZ" altLang="cs-CZ" sz="2400" b="1"/>
              <a:t>rozhovor </a:t>
            </a:r>
            <a:r>
              <a:rPr lang="cs-CZ" altLang="cs-CZ" sz="2400"/>
              <a:t>s narativními prvky</a:t>
            </a:r>
            <a:br>
              <a:rPr lang="cs-CZ" altLang="cs-CZ" sz="2400"/>
            </a:br>
            <a:r>
              <a:rPr lang="cs-CZ" altLang="cs-CZ" sz="2400" b="1"/>
              <a:t>standardizované dotazníky </a:t>
            </a:r>
            <a:r>
              <a:rPr lang="cs-CZ" altLang="cs-CZ" sz="2400"/>
              <a:t>– např. pracovní podmínky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Interpretace dat – vícepřípadové studie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CD610677-22BD-41EB-AA24-77134D987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561975"/>
          </a:xfrm>
        </p:spPr>
        <p:txBody>
          <a:bodyPr/>
          <a:lstStyle/>
          <a:p>
            <a:r>
              <a:rPr lang="cs-CZ" altLang="cs-CZ" b="1">
                <a:solidFill>
                  <a:srgbClr val="FF6600"/>
                </a:solidFill>
              </a:rPr>
              <a:t>A. Vymezení trenérské profese</a:t>
            </a:r>
            <a:endParaRPr lang="cs-CZ" altLang="cs-CZ"/>
          </a:p>
        </p:txBody>
      </p:sp>
      <p:pic>
        <p:nvPicPr>
          <p:cNvPr id="29699" name="Zástupný symbol pro obsah 3">
            <a:extLst>
              <a:ext uri="{FF2B5EF4-FFF2-40B4-BE49-F238E27FC236}">
                <a16:creationId xmlns:a16="http://schemas.microsoft.com/office/drawing/2014/main" id="{62B20FAC-9D17-463A-A1F8-7F4C32E7F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052513"/>
            <a:ext cx="8135937" cy="4541837"/>
          </a:xfrm>
        </p:spPr>
      </p:pic>
      <p:sp>
        <p:nvSpPr>
          <p:cNvPr id="29700" name="Obdélník 4">
            <a:extLst>
              <a:ext uri="{FF2B5EF4-FFF2-40B4-BE49-F238E27FC236}">
                <a16:creationId xmlns:a16="http://schemas.microsoft.com/office/drawing/2014/main" id="{3EBE9913-0A96-4ECF-800E-3993B4815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5661025"/>
            <a:ext cx="7835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Obr. 1: Smíšený model profesionální identity trenérství (SASCOC, 2011)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B89DB53-A8B3-49E2-A4E2-CF7AC4C5A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FF6600"/>
                </a:solidFill>
              </a:rPr>
              <a:t>B. Výzkum trenérského vzdělávání</a:t>
            </a:r>
            <a:endParaRPr lang="cs-CZ" altLang="cs-CZ" sz="3600">
              <a:solidFill>
                <a:srgbClr val="FF6600"/>
              </a:solidFill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EFC4E9F-2120-4D42-B565-6834E2E65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435975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1919 první trenérské vzdělávání na Univerzitě Illinois (</a:t>
            </a:r>
            <a:r>
              <a:rPr lang="cs-CZ" altLang="cs-CZ" sz="2400" b="1">
                <a:solidFill>
                  <a:srgbClr val="FF6600"/>
                </a:solidFill>
              </a:rPr>
              <a:t>historický výzkum</a:t>
            </a:r>
            <a:r>
              <a:rPr lang="cs-CZ" altLang="cs-CZ" sz="2400"/>
              <a:t>)</a:t>
            </a:r>
            <a:endParaRPr lang="cs-CZ" altLang="cs-CZ" sz="2400" b="1"/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rgbClr val="FF6600"/>
                </a:solidFill>
              </a:rPr>
              <a:t>trenérské vzdělávání </a:t>
            </a:r>
            <a:r>
              <a:rPr lang="cs-CZ" altLang="cs-CZ" sz="2400" b="1"/>
              <a:t>= </a:t>
            </a:r>
            <a:r>
              <a:rPr lang="cs-CZ" altLang="cs-CZ" sz="2400"/>
              <a:t>proces učení, v němž se budoucí (i současní) trenéři učí trénovat </a:t>
            </a:r>
            <a:r>
              <a:rPr lang="cs-CZ" altLang="cs-CZ" sz="2000"/>
              <a:t>(Trudel &amp; Gilbert, 2006)</a:t>
            </a:r>
            <a:br>
              <a:rPr lang="cs-CZ" altLang="cs-CZ" sz="2000"/>
            </a:br>
            <a:endParaRPr lang="cs-CZ" altLang="cs-CZ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Dvě cesty trenérského vzdělávání: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rgbClr val="FF6600"/>
                </a:solidFill>
              </a:rPr>
              <a:t>systematické trenérské vzdělávání </a:t>
            </a:r>
            <a:r>
              <a:rPr lang="cs-CZ" altLang="cs-CZ" sz="2400"/>
              <a:t>(„formální“ – nejčastěji celostátní programy – např. USA – Bílá kniha, svazy, ..., projekt EU AEHESIS – doporučená kurikula, ...)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rgbClr val="FF6600"/>
                </a:solidFill>
              </a:rPr>
              <a:t>trenérské vzdělávání vycházející z empirie a z reflexe vlastní praxe </a:t>
            </a:r>
            <a:r>
              <a:rPr lang="cs-CZ" altLang="cs-CZ" sz="2400"/>
              <a:t>(typická životní dráha – aktivní sportovec – asistent trenéra – samostatný – hlavní trenér)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C800C9F-2301-4D13-9DAF-A3EE9E577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FF6600"/>
                </a:solidFill>
              </a:rPr>
              <a:t>B. Výzkum trenérského vzdělávání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2956178-1318-4068-B4BA-FAB2AD337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/>
              <a:t>V trenérském vzdělávání se posilují</a:t>
            </a:r>
            <a:r>
              <a:rPr lang="cs-CZ" altLang="cs-CZ"/>
              <a:t>: </a:t>
            </a:r>
          </a:p>
          <a:p>
            <a:pPr eaLnBrk="1" hangingPunct="1"/>
            <a:r>
              <a:rPr lang="cs-CZ" altLang="cs-CZ">
                <a:solidFill>
                  <a:srgbClr val="FF6600"/>
                </a:solidFill>
              </a:rPr>
              <a:t>etické aspekty trenérství </a:t>
            </a:r>
          </a:p>
          <a:p>
            <a:pPr eaLnBrk="1" hangingPunct="1"/>
            <a:r>
              <a:rPr lang="cs-CZ" altLang="cs-CZ">
                <a:solidFill>
                  <a:srgbClr val="FF6600"/>
                </a:solidFill>
              </a:rPr>
              <a:t>pedagogické aspekty trenérství </a:t>
            </a:r>
            <a:endParaRPr lang="cs-CZ" altLang="cs-CZ" sz="2000"/>
          </a:p>
          <a:p>
            <a:pPr eaLnBrk="1" hangingPunct="1"/>
            <a:r>
              <a:rPr lang="cs-CZ" altLang="cs-CZ"/>
              <a:t>viz </a:t>
            </a:r>
            <a:r>
              <a:rPr lang="cs-CZ" altLang="cs-CZ" b="1"/>
              <a:t>inovované kurikulární koncepce</a:t>
            </a:r>
            <a:br>
              <a:rPr lang="cs-CZ" altLang="cs-CZ"/>
            </a:br>
            <a:r>
              <a:rPr lang="cs-CZ" altLang="cs-CZ"/>
              <a:t>(svět – ICCE = </a:t>
            </a:r>
            <a:r>
              <a:rPr lang="en-GB" altLang="cs-CZ"/>
              <a:t>The International Council for Coach Education – Excellence, AEHESIS, Sports Coach UK</a:t>
            </a:r>
            <a:r>
              <a:rPr lang="cs-CZ" altLang="cs-CZ"/>
              <a:t>, Bílá kniha USA, ČOV, svazy, ...)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AD1A38E2-75A8-4B3C-9611-9BD7CD87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b="1">
                <a:solidFill>
                  <a:srgbClr val="FF6600"/>
                </a:solidFill>
              </a:rPr>
              <a:t>A. Historický výzkum</a:t>
            </a:r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B9487F-67A1-4DB1-947E-3C4CF75B4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513"/>
            <a:ext cx="3754438" cy="55451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>
                <a:solidFill>
                  <a:srgbClr val="FF6600"/>
                </a:solidFill>
              </a:rPr>
              <a:t>Projekt (2012)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>
                <a:solidFill>
                  <a:srgbClr val="FF6600"/>
                </a:solidFill>
              </a:rPr>
              <a:t>Věrná garda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>
                <a:solidFill>
                  <a:srgbClr val="FF6600"/>
                </a:solidFill>
              </a:rPr>
              <a:t>(Roman Franc)</a:t>
            </a:r>
          </a:p>
          <a:p>
            <a:pPr>
              <a:defRPr/>
            </a:pPr>
            <a:r>
              <a:rPr lang="cs-CZ" sz="2000" dirty="0"/>
              <a:t>Výzkum životních příběhů sokolů-seniorů </a:t>
            </a:r>
          </a:p>
          <a:p>
            <a:pPr>
              <a:defRPr/>
            </a:pPr>
            <a:r>
              <a:rPr lang="cs-CZ" sz="2000" dirty="0"/>
              <a:t>Vzorek: </a:t>
            </a:r>
            <a:br>
              <a:rPr lang="cs-CZ" sz="2000" dirty="0"/>
            </a:br>
            <a:r>
              <a:rPr lang="cs-CZ" sz="2000" dirty="0"/>
              <a:t>různá prostředí (ČR – USA),</a:t>
            </a:r>
            <a:br>
              <a:rPr lang="cs-CZ" sz="2000" dirty="0"/>
            </a:br>
            <a:r>
              <a:rPr lang="cs-CZ" sz="2000" dirty="0"/>
              <a:t>věk 60–100, </a:t>
            </a:r>
            <a:br>
              <a:rPr lang="cs-CZ" sz="2000" dirty="0"/>
            </a:br>
            <a:r>
              <a:rPr lang="cs-CZ" sz="2000" dirty="0"/>
              <a:t>Sokol = jejich životní styl </a:t>
            </a:r>
          </a:p>
          <a:p>
            <a:pPr>
              <a:defRPr/>
            </a:pPr>
            <a:r>
              <a:rPr lang="cs-CZ" sz="2000" dirty="0"/>
              <a:t>Metody:</a:t>
            </a:r>
            <a:br>
              <a:rPr lang="cs-CZ" sz="2000" dirty="0"/>
            </a:br>
            <a:r>
              <a:rPr lang="cs-CZ" sz="2000" dirty="0"/>
              <a:t>primární prameny,</a:t>
            </a:r>
            <a:br>
              <a:rPr lang="cs-CZ" sz="2000" dirty="0"/>
            </a:br>
            <a:r>
              <a:rPr lang="cs-CZ" sz="2000" dirty="0"/>
              <a:t>orální historie</a:t>
            </a:r>
          </a:p>
          <a:p>
            <a:pPr>
              <a:defRPr/>
            </a:pPr>
            <a:r>
              <a:rPr lang="cs-CZ" sz="2000" dirty="0"/>
              <a:t>Výsledky:</a:t>
            </a:r>
            <a:br>
              <a:rPr lang="cs-CZ" sz="2000" dirty="0"/>
            </a:br>
            <a:r>
              <a:rPr lang="cs-CZ" sz="2000" dirty="0"/>
              <a:t>vědecký text, </a:t>
            </a:r>
            <a:br>
              <a:rPr lang="cs-CZ" sz="2000" dirty="0"/>
            </a:br>
            <a:r>
              <a:rPr lang="cs-CZ" sz="2000" dirty="0"/>
              <a:t>obrazový materiál (foto),</a:t>
            </a:r>
            <a:br>
              <a:rPr lang="cs-CZ" sz="2000" dirty="0"/>
            </a:br>
            <a:r>
              <a:rPr lang="cs-CZ" sz="2000" dirty="0"/>
              <a:t>film – viz plakát,</a:t>
            </a:r>
            <a:br>
              <a:rPr lang="cs-CZ" sz="2000" dirty="0"/>
            </a:br>
            <a:r>
              <a:rPr lang="cs-CZ" sz="2000" dirty="0"/>
              <a:t>osvěta</a:t>
            </a:r>
          </a:p>
        </p:txBody>
      </p:sp>
      <p:pic>
        <p:nvPicPr>
          <p:cNvPr id="5124" name="Obrázek 3">
            <a:extLst>
              <a:ext uri="{FF2B5EF4-FFF2-40B4-BE49-F238E27FC236}">
                <a16:creationId xmlns:a16="http://schemas.microsoft.com/office/drawing/2014/main" id="{EFDB95C2-25D3-43FA-BF9E-70727E42A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049338"/>
            <a:ext cx="403225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CC4A995-50F9-4DA9-92B3-41ADE9761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FF6600"/>
                </a:solidFill>
              </a:rPr>
              <a:t>B. Výzkum trenérského vzdělávání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47E2255-6967-4B2E-B599-6BF746449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>
                <a:solidFill>
                  <a:srgbClr val="FF6600"/>
                </a:solidFill>
              </a:rPr>
              <a:t>Etická dimenze trenérského vzdělávání: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opírá se o etické trenérské kodexy (u nás nově – ČOV)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i="1"/>
              <a:t>britský trenérský etický kodex:</a:t>
            </a:r>
            <a:br>
              <a:rPr lang="cs-CZ" altLang="cs-CZ" sz="2400" b="1"/>
            </a:br>
            <a:r>
              <a:rPr lang="cs-CZ" altLang="cs-CZ" sz="2400"/>
              <a:t>- respekt k jedinečné hodnotě jednotlivce</a:t>
            </a:r>
            <a:br>
              <a:rPr lang="cs-CZ" altLang="cs-CZ" sz="2400"/>
            </a:br>
            <a:r>
              <a:rPr lang="cs-CZ" altLang="cs-CZ" sz="2400"/>
              <a:t>- ocenění péče o klienty </a:t>
            </a:r>
            <a:br>
              <a:rPr lang="cs-CZ" altLang="cs-CZ" sz="2400"/>
            </a:br>
            <a:r>
              <a:rPr lang="cs-CZ" altLang="cs-CZ" sz="2400"/>
              <a:t>- motivace sportovce uplatnit svůj potenciál</a:t>
            </a:r>
            <a:br>
              <a:rPr lang="cs-CZ" altLang="cs-CZ" sz="2400"/>
            </a:br>
            <a:r>
              <a:rPr lang="cs-CZ" altLang="cs-CZ" sz="2400"/>
              <a:t>- hledání společně cesty zlepšení</a:t>
            </a:r>
            <a:br>
              <a:rPr lang="cs-CZ" altLang="cs-CZ" sz="2400"/>
            </a:br>
            <a:r>
              <a:rPr lang="cs-CZ" altLang="cs-CZ" sz="2400" i="1"/>
              <a:t>- </a:t>
            </a:r>
            <a:r>
              <a:rPr lang="cs-CZ" altLang="cs-CZ" sz="2400"/>
              <a:t>analogie s požadavky na učitele v UK</a:t>
            </a:r>
            <a:endParaRPr lang="cs-CZ" altLang="cs-CZ" sz="2400" i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i="1"/>
              <a:t>Kodex cti Německého sportovního svazu </a:t>
            </a:r>
            <a:br>
              <a:rPr lang="cs-CZ" altLang="cs-CZ" sz="2400"/>
            </a:br>
            <a:r>
              <a:rPr lang="cs-CZ" altLang="cs-CZ" sz="2400"/>
              <a:t>- úkol trenéra = </a:t>
            </a:r>
            <a:r>
              <a:rPr lang="cs-CZ" altLang="cs-CZ" sz="2400" b="1">
                <a:solidFill>
                  <a:srgbClr val="FF6600"/>
                </a:solidFill>
              </a:rPr>
              <a:t>pedagogicky odpovědné jednání</a:t>
            </a:r>
            <a:r>
              <a:rPr lang="cs-CZ" altLang="cs-CZ" sz="2400"/>
              <a:t>: </a:t>
            </a:r>
            <a:r>
              <a:rPr lang="cs-CZ" altLang="cs-CZ" sz="2400" i="1"/>
              <a:t>„Jednej tak, abys svým jednáním minimalizoval rizika sportovce a abys maximalizoval jeho osobní rozvoj </a:t>
            </a:r>
            <a:br>
              <a:rPr lang="cs-CZ" altLang="cs-CZ" sz="2400" i="1"/>
            </a:br>
            <a:r>
              <a:rPr lang="cs-CZ" altLang="cs-CZ" sz="2400" i="1"/>
              <a:t>(z pohledu fyzického, mravního, sociálního, emocionálního a zdravotního)“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Etický kodex sportovního trenéra (ČOV)</a:t>
            </a: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zdraví a dobrý stav stojí nad výkonnostními cíli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>
                <a:solidFill>
                  <a:srgbClr val="FF6600"/>
                </a:solidFill>
              </a:rPr>
              <a:t>komparativní analýzy kodexů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BB9FF31-B811-414C-AFD5-9D9D6F03A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FF6600"/>
                </a:solidFill>
              </a:rPr>
              <a:t>B. Výzkum trenérského vzdělávání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88B0A43-773D-4EA7-8A69-12AA1D389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/>
              <a:t>Posilování důrazu na </a:t>
            </a:r>
            <a:r>
              <a:rPr lang="cs-CZ" altLang="cs-CZ" b="1">
                <a:solidFill>
                  <a:srgbClr val="FF6600"/>
                </a:solidFill>
              </a:rPr>
              <a:t>sociální oporu</a:t>
            </a:r>
            <a:r>
              <a:rPr lang="cs-CZ" altLang="cs-CZ" b="1"/>
              <a:t> </a:t>
            </a:r>
          </a:p>
          <a:p>
            <a:pPr eaLnBrk="1" hangingPunct="1">
              <a:buFontTx/>
              <a:buNone/>
            </a:pPr>
            <a:r>
              <a:rPr lang="cs-CZ" altLang="cs-CZ" b="1"/>
              <a:t>a </a:t>
            </a:r>
            <a:r>
              <a:rPr lang="cs-CZ" altLang="cs-CZ" b="1">
                <a:solidFill>
                  <a:srgbClr val="FF6600"/>
                </a:solidFill>
              </a:rPr>
              <a:t>pomoc</a:t>
            </a:r>
            <a:r>
              <a:rPr lang="cs-CZ" altLang="cs-CZ" b="1"/>
              <a:t> trenéra sportovci:</a:t>
            </a:r>
            <a:endParaRPr lang="cs-CZ" altLang="cs-CZ"/>
          </a:p>
          <a:p>
            <a:pPr eaLnBrk="1" hangingPunct="1"/>
            <a:r>
              <a:rPr lang="cs-CZ" altLang="cs-CZ" i="1"/>
              <a:t>„v životě jsou důležitější věci než sport“</a:t>
            </a:r>
          </a:p>
          <a:p>
            <a:pPr eaLnBrk="1" hangingPunct="1"/>
            <a:r>
              <a:rPr lang="cs-CZ" altLang="cs-CZ"/>
              <a:t>= </a:t>
            </a:r>
            <a:r>
              <a:rPr lang="cs-CZ" altLang="cs-CZ" b="1"/>
              <a:t>dvojí poslání </a:t>
            </a:r>
            <a:r>
              <a:rPr lang="cs-CZ" altLang="cs-CZ"/>
              <a:t>sportovního trenéra – příprava na sportovní úspěchy + </a:t>
            </a:r>
            <a:br>
              <a:rPr lang="cs-CZ" altLang="cs-CZ"/>
            </a:br>
            <a:r>
              <a:rPr lang="cs-CZ" altLang="cs-CZ"/>
              <a:t>pomoc a „doprovázení“ na cestě </a:t>
            </a:r>
            <a:br>
              <a:rPr lang="cs-CZ" altLang="cs-CZ"/>
            </a:br>
            <a:r>
              <a:rPr lang="cs-CZ" altLang="cs-CZ"/>
              <a:t>k „dobrému životu“</a:t>
            </a:r>
          </a:p>
          <a:p>
            <a:pPr eaLnBrk="1" hangingPunct="1"/>
            <a:r>
              <a:rPr lang="cs-CZ" altLang="cs-CZ"/>
              <a:t>viz projekt Duální kariéra</a:t>
            </a:r>
          </a:p>
          <a:p>
            <a:pPr eaLnBrk="1" hangingPunct="1"/>
            <a:r>
              <a:rPr lang="cs-CZ" altLang="cs-CZ"/>
              <a:t>Výzkumný projekt FSpS </a:t>
            </a:r>
            <a:br>
              <a:rPr lang="cs-CZ" altLang="cs-CZ"/>
            </a:br>
            <a:r>
              <a:rPr lang="cs-CZ" altLang="cs-CZ" b="1">
                <a:solidFill>
                  <a:srgbClr val="FF6600"/>
                </a:solidFill>
              </a:rPr>
              <a:t>Mentor sportovní kariéry 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DCF126A-B366-443B-9AF3-591E3CFBF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FF6600"/>
                </a:solidFill>
              </a:rPr>
              <a:t>B. Výzkum trenérského vzdělávání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06B202A-920D-4A61-B16A-568414CCF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>
                <a:solidFill>
                  <a:srgbClr val="FF6600"/>
                </a:solidFill>
              </a:rPr>
              <a:t>Pedagogická dimenze trenérského vzdělávání:</a:t>
            </a:r>
            <a:endParaRPr lang="cs-CZ" altLang="cs-CZ" sz="280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rozvoj </a:t>
            </a:r>
            <a:r>
              <a:rPr lang="cs-CZ" altLang="cs-CZ" sz="2400" b="1">
                <a:solidFill>
                  <a:srgbClr val="FF6600"/>
                </a:solidFill>
              </a:rPr>
              <a:t>pedagogické odpovědnosti</a:t>
            </a:r>
            <a:r>
              <a:rPr lang="cs-CZ" altLang="cs-CZ" sz="2400">
                <a:solidFill>
                  <a:srgbClr val="FF6600"/>
                </a:solidFill>
              </a:rPr>
              <a:t> </a:t>
            </a:r>
            <a:r>
              <a:rPr lang="cs-CZ" altLang="cs-CZ" sz="2400"/>
              <a:t>= odpovědnost vůči sportujícím, maximální eliminování rizik a podpora vzájemné odpovědnosti trenéra, sportovců i klubu </a:t>
            </a:r>
            <a:br>
              <a:rPr lang="cs-CZ" altLang="cs-CZ" sz="2400"/>
            </a:br>
            <a:r>
              <a:rPr lang="cs-CZ" altLang="cs-CZ" sz="2000"/>
              <a:t>(Behm, 2008, s. 349)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rgbClr val="FF6600"/>
                </a:solidFill>
              </a:rPr>
              <a:t>hlavní úkol </a:t>
            </a:r>
            <a:r>
              <a:rPr lang="cs-CZ" altLang="cs-CZ" sz="2400" b="1"/>
              <a:t>trenérského vzdělávání </a:t>
            </a:r>
            <a:r>
              <a:rPr lang="cs-CZ" altLang="cs-CZ" sz="2400"/>
              <a:t>= </a:t>
            </a:r>
            <a:br>
              <a:rPr lang="cs-CZ" altLang="cs-CZ" sz="2400"/>
            </a:br>
            <a:r>
              <a:rPr lang="cs-CZ" altLang="cs-CZ" sz="2400"/>
              <a:t>budoucí trenéři si musí uvědomit sociální souvislosti tréninkového procesu a musí získat „pedagogickou odpovědnost pro dobrý život“ </a:t>
            </a:r>
            <a:r>
              <a:rPr lang="cs-CZ" altLang="cs-CZ" sz="2000"/>
              <a:t>(Kurz, 2004, s. 34)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rgbClr val="FF6600"/>
                </a:solidFill>
              </a:rPr>
              <a:t>rozvoj trenérských kompetencí</a:t>
            </a:r>
            <a:r>
              <a:rPr lang="cs-CZ" altLang="cs-CZ" sz="2400"/>
              <a:t>, které podporují </a:t>
            </a:r>
            <a:br>
              <a:rPr lang="cs-CZ" altLang="cs-CZ" sz="2400"/>
            </a:br>
            <a:r>
              <a:rPr lang="cs-CZ" altLang="cs-CZ" sz="2400"/>
              <a:t>dobrý a zdařilý život sportovce a usilují o realizaci </a:t>
            </a:r>
            <a:br>
              <a:rPr lang="cs-CZ" altLang="cs-CZ" sz="2400"/>
            </a:br>
            <a:r>
              <a:rPr lang="cs-CZ" altLang="cs-CZ" sz="2400"/>
              <a:t>jeho přirozených zájmů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podpora </a:t>
            </a:r>
            <a:r>
              <a:rPr lang="cs-CZ" altLang="cs-CZ" sz="2400" b="1">
                <a:solidFill>
                  <a:srgbClr val="FF6600"/>
                </a:solidFill>
              </a:rPr>
              <a:t>reflexe trenérské praxe</a:t>
            </a:r>
            <a:r>
              <a:rPr lang="cs-CZ" altLang="cs-CZ" sz="2400">
                <a:solidFill>
                  <a:srgbClr val="FF6600"/>
                </a:solidFill>
              </a:rPr>
              <a:t> </a:t>
            </a:r>
            <a:r>
              <a:rPr lang="cs-CZ" altLang="cs-CZ" sz="2400"/>
              <a:t>– např. projekt </a:t>
            </a:r>
            <a:br>
              <a:rPr lang="cs-CZ" altLang="cs-CZ" sz="2400"/>
            </a:br>
            <a:r>
              <a:rPr lang="cs-CZ" altLang="cs-CZ" sz="2400" i="1"/>
              <a:t>„Co trenéři potřebují“ </a:t>
            </a:r>
            <a:r>
              <a:rPr lang="cs-CZ" altLang="cs-CZ" sz="2000"/>
              <a:t>(Schierz, Thiele, &amp; Fischer 2006)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663574E-E0C2-4181-8ABA-D9B8E6A4E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FF6600"/>
                </a:solidFill>
              </a:rPr>
              <a:t>B. Výzkum trenérského vzdělávání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5CF331C-AC18-48D9-8A2E-8CD9E5126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/>
              <a:t>Rozvoj </a:t>
            </a:r>
            <a:r>
              <a:rPr lang="cs-CZ" altLang="cs-CZ" sz="2800" b="1">
                <a:solidFill>
                  <a:srgbClr val="FF6600"/>
                </a:solidFill>
              </a:rPr>
              <a:t>klíčových kompetencí</a:t>
            </a:r>
            <a:r>
              <a:rPr lang="cs-CZ" altLang="cs-CZ" sz="2800" b="1"/>
              <a:t> </a:t>
            </a:r>
            <a:r>
              <a:rPr lang="cs-CZ" altLang="cs-CZ" sz="2800"/>
              <a:t>trenérské profese: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systémové kompetence</a:t>
            </a:r>
            <a:r>
              <a:rPr lang="cs-CZ" altLang="cs-CZ" sz="2800"/>
              <a:t> = jednat adekvátně </a:t>
            </a:r>
            <a:br>
              <a:rPr lang="cs-CZ" altLang="cs-CZ" sz="2800"/>
            </a:br>
            <a:r>
              <a:rPr lang="cs-CZ" altLang="cs-CZ" sz="2800"/>
              <a:t>v daných systémech, napříč těmito systémy </a:t>
            </a:r>
            <a:br>
              <a:rPr lang="cs-CZ" altLang="cs-CZ" sz="2800"/>
            </a:br>
            <a:r>
              <a:rPr lang="cs-CZ" altLang="cs-CZ" sz="2800"/>
              <a:t>i proti nim (např. při tlaku na porušování sportovní etiky)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věcné kompetence</a:t>
            </a:r>
            <a:r>
              <a:rPr lang="cs-CZ" altLang="cs-CZ" sz="2800"/>
              <a:t> = </a:t>
            </a:r>
            <a:br>
              <a:rPr lang="cs-CZ" altLang="cs-CZ" sz="2800"/>
            </a:br>
            <a:r>
              <a:rPr lang="cs-CZ" altLang="cs-CZ" sz="2800"/>
              <a:t>jednat účelně, přiměřeně, logicky a důsledně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sociální kompetence</a:t>
            </a:r>
            <a:r>
              <a:rPr lang="cs-CZ" altLang="cs-CZ" sz="2800"/>
              <a:t> = </a:t>
            </a:r>
            <a:br>
              <a:rPr lang="cs-CZ" altLang="cs-CZ" sz="2800"/>
            </a:br>
            <a:r>
              <a:rPr lang="cs-CZ" altLang="cs-CZ" sz="2800"/>
              <a:t>trenérovo srozumitelné a odpovědné jednání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osobnostní kompetence</a:t>
            </a:r>
            <a:r>
              <a:rPr lang="cs-CZ" altLang="cs-CZ" sz="2800"/>
              <a:t> = trenérské jednání, </a:t>
            </a:r>
            <a:br>
              <a:rPr lang="cs-CZ" altLang="cs-CZ" sz="2800"/>
            </a:br>
            <a:r>
              <a:rPr lang="cs-CZ" altLang="cs-CZ" sz="2800"/>
              <a:t>jež respektuje tři předešlé skupiny kompetencí </a:t>
            </a:r>
            <a:br>
              <a:rPr lang="cs-CZ" altLang="cs-CZ" sz="2800"/>
            </a:br>
            <a:r>
              <a:rPr lang="cs-CZ" altLang="cs-CZ" sz="2000"/>
              <a:t>(Schierz, Thiele, Fischer, &amp; 2006)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0A373AB-49DD-491B-BFE5-8E1A7618F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FF6600"/>
                </a:solidFill>
              </a:rPr>
              <a:t>B. Výzkum trenérského vzdělávání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83DAE3C-9C8B-4CCF-B5D8-5AE913EBC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640762" cy="58324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 dirty="0"/>
              <a:t>Kvantitativní dotazníkové šetření (Jůva et al., 2008)</a:t>
            </a:r>
            <a:br>
              <a:rPr lang="cs-CZ" altLang="cs-CZ" sz="2800" dirty="0"/>
            </a:br>
            <a:r>
              <a:rPr lang="cs-CZ" altLang="cs-CZ" sz="2800" b="1" i="1" dirty="0"/>
              <a:t>„Cesta k trenérské profesi“ </a:t>
            </a:r>
            <a:r>
              <a:rPr lang="cs-CZ" altLang="cs-CZ" sz="2800" b="1" dirty="0"/>
              <a:t>(n = 212)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 b="1" dirty="0"/>
              <a:t>Oblasti</a:t>
            </a:r>
            <a:r>
              <a:rPr lang="cs-CZ" altLang="cs-CZ" sz="2800" dirty="0"/>
              <a:t>, které absolventy kurzů i sportovních VŠ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 b="1" dirty="0"/>
              <a:t>málo připravily na </a:t>
            </a:r>
            <a:r>
              <a:rPr lang="cs-CZ" altLang="cs-CZ" sz="2800" dirty="0"/>
              <a:t>jejich působení v </a:t>
            </a:r>
            <a:r>
              <a:rPr lang="cs-CZ" altLang="cs-CZ" sz="2800" b="1" dirty="0"/>
              <a:t>praxi</a:t>
            </a:r>
            <a:r>
              <a:rPr lang="cs-CZ" altLang="cs-CZ" sz="2800" dirty="0"/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i="1" dirty="0">
                <a:solidFill>
                  <a:srgbClr val="FF6600"/>
                </a:solidFill>
              </a:rPr>
              <a:t>sociální aspekty:</a:t>
            </a:r>
            <a:r>
              <a:rPr lang="cs-CZ" altLang="cs-CZ" sz="2800" b="1" i="1" dirty="0"/>
              <a:t> </a:t>
            </a:r>
            <a:br>
              <a:rPr lang="cs-CZ" altLang="cs-CZ" sz="2800" b="1" i="1" dirty="0"/>
            </a:br>
            <a:r>
              <a:rPr lang="cs-CZ" altLang="cs-CZ" sz="2800" dirty="0"/>
              <a:t>- komunikace</a:t>
            </a:r>
            <a:br>
              <a:rPr lang="cs-CZ" altLang="cs-CZ" sz="2800" dirty="0"/>
            </a:br>
            <a:r>
              <a:rPr lang="cs-CZ" altLang="cs-CZ" sz="2800" dirty="0"/>
              <a:t>- motivace</a:t>
            </a:r>
            <a:br>
              <a:rPr lang="cs-CZ" altLang="cs-CZ" sz="2800" dirty="0"/>
            </a:br>
            <a:r>
              <a:rPr lang="cs-CZ" altLang="cs-CZ" sz="2800" dirty="0"/>
              <a:t>- řešení interpersonálních problémů (sportovci, rodiče, další trenéři, vedení klubu, novináři, …) </a:t>
            </a:r>
            <a:br>
              <a:rPr lang="cs-CZ" altLang="cs-CZ" sz="2800" dirty="0"/>
            </a:br>
            <a:r>
              <a:rPr lang="cs-CZ" altLang="cs-CZ" sz="2800" dirty="0"/>
              <a:t>- 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rgbClr val="FF6600"/>
                </a:solidFill>
              </a:rPr>
              <a:t>pedagogické a psychologické aspekty</a:t>
            </a:r>
            <a:r>
              <a:rPr lang="cs-CZ" altLang="cs-CZ" sz="2800" dirty="0">
                <a:solidFill>
                  <a:srgbClr val="FF6600"/>
                </a:solidFill>
              </a:rPr>
              <a:t> trenérství </a:t>
            </a:r>
            <a:r>
              <a:rPr lang="cs-CZ" altLang="cs-CZ" sz="2800" dirty="0"/>
              <a:t>= nejčastěji uváděná oblast (29,7 %) potřebná pro další vzdělávání trenérů (2. místo – 4,7 % případů – teorie sportovního tréninku)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FEBE6D9C-DBDC-4DEE-B944-67219795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777875"/>
          </a:xfrm>
        </p:spPr>
        <p:txBody>
          <a:bodyPr/>
          <a:lstStyle/>
          <a:p>
            <a:r>
              <a:rPr lang="cs-CZ" altLang="cs-CZ" sz="3600" b="1">
                <a:solidFill>
                  <a:srgbClr val="FF6600"/>
                </a:solidFill>
              </a:rPr>
              <a:t>B. Výzkum trenérského vzdělávání</a:t>
            </a:r>
            <a:endParaRPr lang="cs-CZ" altLang="cs-CZ" sz="3600"/>
          </a:p>
        </p:txBody>
      </p:sp>
      <p:pic>
        <p:nvPicPr>
          <p:cNvPr id="37891" name="Zástupný symbol pro obsah 3">
            <a:extLst>
              <a:ext uri="{FF2B5EF4-FFF2-40B4-BE49-F238E27FC236}">
                <a16:creationId xmlns:a16="http://schemas.microsoft.com/office/drawing/2014/main" id="{7DA6AC34-C8C0-4B42-A0E3-A73CCA05A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6025"/>
            <a:ext cx="8229600" cy="521811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20E5FC3-0573-40E8-A29C-3DF94A11D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6600"/>
                </a:solidFill>
              </a:rPr>
              <a:t>Shrnutí výzkumů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8090FED-3483-423E-BF13-77A0EF0D3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5472112"/>
          </a:xfrm>
        </p:spPr>
        <p:txBody>
          <a:bodyPr/>
          <a:lstStyle/>
          <a:p>
            <a:pPr eaLnBrk="1" hangingPunct="1"/>
            <a:r>
              <a:rPr lang="cs-CZ" altLang="cs-CZ" sz="2800"/>
              <a:t>Požadavek </a:t>
            </a:r>
            <a:r>
              <a:rPr lang="cs-CZ" altLang="cs-CZ" sz="2800">
                <a:solidFill>
                  <a:srgbClr val="FF6600"/>
                </a:solidFill>
              </a:rPr>
              <a:t>propojit sport, trenérství a pedagogiku</a:t>
            </a:r>
            <a:r>
              <a:rPr lang="cs-CZ" altLang="cs-CZ" sz="2800"/>
              <a:t> je již z konce 19. století – dnes je ještě významnější v souvislosti s narůstajícím významem sportu i jeho negativními jevy</a:t>
            </a:r>
          </a:p>
          <a:p>
            <a:pPr eaLnBrk="1" hangingPunct="1"/>
            <a:r>
              <a:rPr lang="cs-CZ" altLang="cs-CZ" sz="2800">
                <a:solidFill>
                  <a:srgbClr val="FF6600"/>
                </a:solidFill>
              </a:rPr>
              <a:t>Trenérství má pedagogický charakter</a:t>
            </a:r>
            <a:r>
              <a:rPr lang="cs-CZ" altLang="cs-CZ" sz="2800"/>
              <a:t> </a:t>
            </a:r>
            <a:br>
              <a:rPr lang="cs-CZ" altLang="cs-CZ" sz="2800"/>
            </a:br>
            <a:r>
              <a:rPr lang="cs-CZ" altLang="cs-CZ" sz="2800"/>
              <a:t>= práce s lidmi + iniciování učení + výchova </a:t>
            </a:r>
            <a:br>
              <a:rPr lang="cs-CZ" altLang="cs-CZ" sz="2800"/>
            </a:br>
            <a:r>
              <a:rPr lang="cs-CZ" altLang="cs-CZ" sz="2800"/>
              <a:t>+ doprovázení + pomoc na cestě životem</a:t>
            </a:r>
          </a:p>
          <a:p>
            <a:pPr eaLnBrk="1" hangingPunct="1"/>
            <a:r>
              <a:rPr lang="cs-CZ" altLang="cs-CZ" sz="2800">
                <a:solidFill>
                  <a:srgbClr val="FF6600"/>
                </a:solidFill>
              </a:rPr>
              <a:t>Sportovní trenér figuruje mezi pedagogickými pracovníky</a:t>
            </a:r>
            <a:r>
              <a:rPr lang="cs-CZ" altLang="cs-CZ" sz="2800"/>
              <a:t> – vykonává přímou pedagogickou práci nejen ve vzdělávacích zařízeních, </a:t>
            </a:r>
            <a:br>
              <a:rPr lang="cs-CZ" altLang="cs-CZ" sz="2800"/>
            </a:br>
            <a:r>
              <a:rPr lang="cs-CZ" altLang="cs-CZ" sz="2800"/>
              <a:t>ale i v klubech, jednotách, SCM, ... </a:t>
            </a:r>
            <a:br>
              <a:rPr lang="cs-CZ" altLang="cs-CZ" sz="2800"/>
            </a:br>
            <a:r>
              <a:rPr lang="cs-CZ" altLang="cs-CZ" sz="2800"/>
              <a:t>→ potřeba rozšířit legislativní vymezení trenéra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1438A2D-0E24-4D8E-A6F3-C51F6B5E1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6600"/>
                </a:solidFill>
              </a:rPr>
              <a:t>Shrnutí výzkumů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A23EA9D-664D-435F-8754-0277FD606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183187"/>
          </a:xfrm>
        </p:spPr>
        <p:txBody>
          <a:bodyPr/>
          <a:lstStyle/>
          <a:p>
            <a:pPr eaLnBrk="1" hangingPunct="1"/>
            <a:r>
              <a:rPr lang="cs-CZ" altLang="cs-CZ" sz="2800">
                <a:solidFill>
                  <a:srgbClr val="FF6600"/>
                </a:solidFill>
              </a:rPr>
              <a:t>Pedagogika sportu patří k tradičním oblastem trenérského vzdělávání</a:t>
            </a:r>
            <a:r>
              <a:rPr lang="cs-CZ" altLang="cs-CZ" sz="2800"/>
              <a:t> – má </a:t>
            </a:r>
            <a:r>
              <a:rPr lang="cs-CZ" altLang="cs-CZ" sz="2800" b="1"/>
              <a:t>integrační funkci </a:t>
            </a:r>
            <a:r>
              <a:rPr lang="cs-CZ" altLang="cs-CZ" sz="2800"/>
              <a:t>všech vědeckých poznatků o sportu </a:t>
            </a:r>
            <a:br>
              <a:rPr lang="cs-CZ" altLang="cs-CZ" sz="2800"/>
            </a:br>
            <a:r>
              <a:rPr lang="cs-CZ" altLang="cs-CZ" sz="2800"/>
              <a:t>→ = klíčová oblast ve </a:t>
            </a:r>
            <a:r>
              <a:rPr lang="cs-CZ" altLang="cs-CZ" sz="2800" b="1"/>
              <a:t>vzdělávání trenérů </a:t>
            </a:r>
            <a:r>
              <a:rPr lang="cs-CZ" altLang="cs-CZ" sz="2800"/>
              <a:t>při: </a:t>
            </a:r>
          </a:p>
          <a:p>
            <a:pPr eaLnBrk="1" hangingPunct="1"/>
            <a:r>
              <a:rPr lang="cs-CZ" altLang="cs-CZ" sz="2800"/>
              <a:t>rozvíjení jejich </a:t>
            </a:r>
            <a:r>
              <a:rPr lang="cs-CZ" altLang="cs-CZ" sz="2800" b="1"/>
              <a:t>kompetencí</a:t>
            </a:r>
            <a:r>
              <a:rPr lang="cs-CZ" altLang="cs-CZ" sz="2800"/>
              <a:t> užitečných pro praxi </a:t>
            </a:r>
          </a:p>
          <a:p>
            <a:pPr eaLnBrk="1" hangingPunct="1"/>
            <a:r>
              <a:rPr lang="cs-CZ" altLang="cs-CZ" sz="2800"/>
              <a:t>vytváření jejich vlastního </a:t>
            </a:r>
            <a:r>
              <a:rPr lang="cs-CZ" altLang="cs-CZ" sz="2800" b="1"/>
              <a:t>svědomí</a:t>
            </a:r>
            <a:r>
              <a:rPr lang="cs-CZ" altLang="cs-CZ" sz="2800"/>
              <a:t> </a:t>
            </a:r>
          </a:p>
          <a:p>
            <a:pPr eaLnBrk="1" hangingPunct="1"/>
            <a:r>
              <a:rPr lang="cs-CZ" altLang="cs-CZ" sz="2800"/>
              <a:t>rozvoji </a:t>
            </a:r>
            <a:r>
              <a:rPr lang="cs-CZ" altLang="cs-CZ" sz="2800" b="1">
                <a:solidFill>
                  <a:srgbClr val="FF6600"/>
                </a:solidFill>
              </a:rPr>
              <a:t>pedagogické odpovědnosti </a:t>
            </a:r>
          </a:p>
          <a:p>
            <a:pPr eaLnBrk="1" hangingPunct="1"/>
            <a:r>
              <a:rPr lang="cs-CZ" altLang="cs-CZ" sz="2800"/>
              <a:t>uvědomování si faktu o </a:t>
            </a:r>
            <a:r>
              <a:rPr lang="cs-CZ" altLang="cs-CZ" sz="2800" b="1"/>
              <a:t>vzájemné provázanosti všech věd</a:t>
            </a:r>
            <a:r>
              <a:rPr lang="cs-CZ" altLang="cs-CZ" sz="2800"/>
              <a:t> (o pohybu, sportu, zdraví, výživě, …)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F84B31E-7F41-47D7-825B-5D5690028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FF6600"/>
                </a:solidFill>
              </a:rPr>
              <a:t>Shrnutí výzkumů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70EE29D-C2BE-4A3D-B9ED-1FBA2DAB1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>
                <a:solidFill>
                  <a:srgbClr val="FF6600"/>
                </a:solidFill>
              </a:rPr>
              <a:t>Je třeba posílit: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pedagogicky orientované </a:t>
            </a:r>
            <a:br>
              <a:rPr lang="cs-CZ" altLang="cs-CZ"/>
            </a:br>
            <a:r>
              <a:rPr lang="cs-CZ" altLang="cs-CZ"/>
              <a:t>výzkumy trenérství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pedagogickou, psychologickou a etickou dimenzi trenérského vzdělávání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vysokoškolské vzdělávání trenérů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tvorbu etických a profesních trenérských kodexů s důrazem na pedagogickou odpovědnost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1B40BA7-D0B5-4ADE-A035-2CDB922A5D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cs-CZ" altLang="cs-CZ" b="1">
                <a:solidFill>
                  <a:srgbClr val="FF6600"/>
                </a:solidFill>
              </a:rPr>
              <a:t>Děkuji za pozornost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95C30DE-AB1B-4183-B288-47394C8AC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FF6600"/>
                </a:solidFill>
              </a:rPr>
              <a:t>Typy (C) empirických výzkumů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D4A87F0-C6B8-41C8-8961-EE65A274A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rgbClr val="FF6600"/>
                </a:solidFill>
              </a:rPr>
              <a:t>kvantitativní</a:t>
            </a:r>
            <a:r>
              <a:rPr lang="cs-CZ" altLang="cs-CZ" dirty="0"/>
              <a:t> – dotazník, pozorování, analýzy dokumentů, ...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rgbClr val="FF6600"/>
                </a:solidFill>
              </a:rPr>
              <a:t>kvalitativní</a:t>
            </a:r>
            <a:r>
              <a:rPr lang="cs-CZ" altLang="cs-CZ" dirty="0"/>
              <a:t> – např. analýzy dokumentů, </a:t>
            </a:r>
            <a:r>
              <a:rPr lang="cs-CZ" altLang="cs-CZ" dirty="0" err="1"/>
              <a:t>focus</a:t>
            </a:r>
            <a:r>
              <a:rPr lang="cs-CZ" altLang="cs-CZ" dirty="0"/>
              <a:t> </a:t>
            </a:r>
            <a:r>
              <a:rPr lang="cs-CZ" altLang="cs-CZ" dirty="0" err="1"/>
              <a:t>group</a:t>
            </a:r>
            <a:r>
              <a:rPr lang="cs-CZ" altLang="cs-CZ" dirty="0"/>
              <a:t>, 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výzkum životního příběhu (historie a současnost), etnografický přístup, ...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rgbClr val="FF6600"/>
                </a:solidFill>
              </a:rPr>
              <a:t>smíšený výzkumný design</a:t>
            </a:r>
            <a:br>
              <a:rPr lang="cs-CZ" altLang="cs-CZ" b="1" dirty="0">
                <a:solidFill>
                  <a:srgbClr val="FF6600"/>
                </a:solidFill>
              </a:rPr>
            </a:br>
            <a:r>
              <a:rPr lang="cs-CZ" altLang="cs-CZ" dirty="0" err="1"/>
              <a:t>kvanti</a:t>
            </a:r>
            <a:r>
              <a:rPr lang="cs-CZ" altLang="cs-CZ" dirty="0"/>
              <a:t> </a:t>
            </a:r>
            <a:r>
              <a:rPr lang="cs-CZ" altLang="cs-CZ" dirty="0">
                <a:sym typeface="Symbol" panose="05050102010706020507" pitchFamily="18" charset="2"/>
              </a:rPr>
              <a:t> </a:t>
            </a:r>
            <a:r>
              <a:rPr lang="cs-CZ" altLang="cs-CZ" dirty="0" err="1">
                <a:sym typeface="Symbol" panose="05050102010706020507" pitchFamily="18" charset="2"/>
              </a:rPr>
              <a:t>kvali</a:t>
            </a:r>
            <a:br>
              <a:rPr lang="cs-CZ" altLang="cs-CZ" dirty="0">
                <a:sym typeface="Symbol" panose="05050102010706020507" pitchFamily="18" charset="2"/>
              </a:rPr>
            </a:br>
            <a:r>
              <a:rPr lang="cs-CZ" altLang="cs-CZ" dirty="0" err="1">
                <a:sym typeface="Symbol" panose="05050102010706020507" pitchFamily="18" charset="2"/>
              </a:rPr>
              <a:t>kvali</a:t>
            </a:r>
            <a:r>
              <a:rPr lang="cs-CZ" altLang="cs-CZ" dirty="0">
                <a:sym typeface="Symbol" panose="05050102010706020507" pitchFamily="18" charset="2"/>
              </a:rPr>
              <a:t>  </a:t>
            </a:r>
            <a:r>
              <a:rPr lang="cs-CZ" altLang="cs-CZ" dirty="0" err="1">
                <a:sym typeface="Symbol" panose="05050102010706020507" pitchFamily="18" charset="2"/>
              </a:rPr>
              <a:t>kvanti</a:t>
            </a:r>
            <a:br>
              <a:rPr lang="cs-CZ" altLang="cs-CZ" dirty="0">
                <a:sym typeface="Symbol" panose="05050102010706020507" pitchFamily="18" charset="2"/>
              </a:rPr>
            </a:br>
            <a:r>
              <a:rPr lang="cs-CZ" altLang="cs-CZ" dirty="0">
                <a:sym typeface="Symbol" panose="05050102010706020507" pitchFamily="18" charset="2"/>
              </a:rPr>
              <a:t>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83E575B7-6879-4858-B9CE-C2752E3C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576263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6600"/>
                </a:solidFill>
              </a:rPr>
              <a:t>Zastřešující projekt FSpS</a:t>
            </a:r>
            <a:endParaRPr lang="cs-CZ" altLang="cs-CZ" sz="4000" dirty="0"/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3D1ED139-3A5B-4F90-A65F-E7ED5ABF0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81075"/>
            <a:ext cx="8569325" cy="5688013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6600"/>
                </a:solidFill>
              </a:rPr>
              <a:t>Profesní gradace sportovních pedagogů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PROGSPOP</a:t>
            </a:r>
            <a:r>
              <a:rPr lang="cs-CZ" altLang="cs-CZ" sz="2400" dirty="0"/>
              <a:t>)</a:t>
            </a:r>
          </a:p>
          <a:p>
            <a:r>
              <a:rPr lang="cs-CZ" altLang="cs-CZ" sz="2400" b="1" dirty="0"/>
              <a:t>Období řešení</a:t>
            </a:r>
            <a:r>
              <a:rPr lang="cs-CZ" altLang="cs-CZ" sz="2400" dirty="0"/>
              <a:t>: 2019–2023</a:t>
            </a:r>
          </a:p>
          <a:p>
            <a:r>
              <a:rPr lang="cs-CZ" altLang="cs-CZ" sz="2400" b="1" dirty="0"/>
              <a:t>Termín</a:t>
            </a:r>
            <a:r>
              <a:rPr lang="cs-CZ" altLang="cs-CZ" sz="2400" dirty="0"/>
              <a:t> </a:t>
            </a:r>
            <a:r>
              <a:rPr lang="cs-CZ" altLang="cs-CZ" sz="2400" b="1" dirty="0">
                <a:solidFill>
                  <a:srgbClr val="FF6600"/>
                </a:solidFill>
              </a:rPr>
              <a:t>sportovní pedagog </a:t>
            </a:r>
            <a:r>
              <a:rPr lang="cs-CZ" altLang="cs-CZ" sz="2400" dirty="0"/>
              <a:t>= rozsáhlé spektrum sociálních, pomáhajících a pedagogických profesí, které odborně zabezpečují edukaci v oblasti soutěžního, rekreačního a školního sportu</a:t>
            </a:r>
          </a:p>
          <a:p>
            <a:r>
              <a:rPr lang="cs-CZ" altLang="cs-CZ" sz="2400" b="1" dirty="0"/>
              <a:t>Konkrétně</a:t>
            </a:r>
            <a:r>
              <a:rPr lang="cs-CZ" altLang="cs-CZ" sz="2400" dirty="0"/>
              <a:t>: sportovní trenér, učitel tělesné výchovy, animátor sportovních aktivit, instruktor, cvičitel, lektor, …</a:t>
            </a:r>
          </a:p>
          <a:p>
            <a:r>
              <a:rPr lang="cs-CZ" altLang="cs-CZ" sz="2400" b="1" dirty="0"/>
              <a:t>Cíl</a:t>
            </a:r>
            <a:r>
              <a:rPr lang="cs-CZ" altLang="cs-CZ" sz="2400" dirty="0"/>
              <a:t>: zjištění okolností a průběhu profesní gradace sportovních pedagogů</a:t>
            </a:r>
          </a:p>
          <a:p>
            <a:r>
              <a:rPr lang="cs-CZ" altLang="cs-CZ" sz="2400" b="1" dirty="0"/>
              <a:t>Konkretizace cíle </a:t>
            </a:r>
            <a:r>
              <a:rPr lang="cs-CZ" altLang="cs-CZ" sz="2400" dirty="0"/>
              <a:t>– v jednotlivých závěrečných pracích </a:t>
            </a:r>
            <a:br>
              <a:rPr lang="cs-CZ" altLang="cs-CZ" sz="2400" dirty="0"/>
            </a:br>
            <a:r>
              <a:rPr lang="cs-CZ" altLang="cs-CZ" sz="2400" dirty="0"/>
              <a:t>a interních projektech FSpS MU vzhledem k:</a:t>
            </a:r>
            <a:br>
              <a:rPr lang="cs-CZ" altLang="cs-CZ" sz="2400" dirty="0"/>
            </a:br>
            <a:r>
              <a:rPr lang="cs-CZ" altLang="cs-CZ" sz="2400" dirty="0"/>
              <a:t>zvolené profesní skupině, genderu, typu instituce, sportu, profesní dráze, typu vzdělávání, …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18F3E639-1F28-4D7B-A13A-10237D45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850900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FF6600"/>
                </a:solidFill>
              </a:rPr>
              <a:t>Profesní gradace sportovních pedagogů</a:t>
            </a:r>
            <a:endParaRPr lang="cs-CZ" altLang="cs-CZ" sz="3600" dirty="0"/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ED74F25D-7A54-44A2-8580-9502D4A79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5538"/>
            <a:ext cx="8640762" cy="54721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2000" b="1" dirty="0"/>
              <a:t>Hlavní výzkumné otázky:</a:t>
            </a:r>
          </a:p>
          <a:p>
            <a:pPr marL="0" indent="0">
              <a:buFontTx/>
              <a:buAutoNum type="arabicPeriod"/>
            </a:pPr>
            <a:r>
              <a:rPr lang="cs-CZ" altLang="cs-CZ" sz="2000" dirty="0"/>
              <a:t> Které klíčové </a:t>
            </a:r>
            <a:r>
              <a:rPr lang="cs-CZ" altLang="cs-CZ" sz="2000" b="1" dirty="0">
                <a:solidFill>
                  <a:srgbClr val="FF6600"/>
                </a:solidFill>
              </a:rPr>
              <a:t>okolnosti</a:t>
            </a:r>
            <a:r>
              <a:rPr lang="cs-CZ" altLang="cs-CZ" sz="2000" dirty="0"/>
              <a:t> ovlivnily rozhodnutí stát se sportovním pedagogem?</a:t>
            </a:r>
          </a:p>
          <a:p>
            <a:pPr marL="0" indent="0">
              <a:buFontTx/>
              <a:buAutoNum type="arabicPeriod"/>
            </a:pPr>
            <a:r>
              <a:rPr lang="cs-CZ" altLang="cs-CZ" sz="2000" dirty="0"/>
              <a:t> Jakým způsobem probíhalo – probíhá </a:t>
            </a:r>
            <a:r>
              <a:rPr lang="cs-CZ" altLang="cs-CZ" sz="2000" b="1" dirty="0">
                <a:solidFill>
                  <a:srgbClr val="FF6600"/>
                </a:solidFill>
              </a:rPr>
              <a:t>formální vzdělávání </a:t>
            </a:r>
            <a:r>
              <a:rPr lang="cs-CZ" altLang="cs-CZ" sz="2000" dirty="0"/>
              <a:t>sportovních pedagogů? </a:t>
            </a:r>
          </a:p>
          <a:p>
            <a:pPr marL="0" indent="0">
              <a:buFontTx/>
              <a:buAutoNum type="arabicPeriod"/>
            </a:pPr>
            <a:r>
              <a:rPr lang="cs-CZ" altLang="cs-CZ" sz="2000" dirty="0"/>
              <a:t> Jakým způsobem probíhalo – probíhá </a:t>
            </a:r>
            <a:r>
              <a:rPr lang="cs-CZ" altLang="cs-CZ" sz="2000" b="1" dirty="0">
                <a:solidFill>
                  <a:srgbClr val="FF6600"/>
                </a:solidFill>
              </a:rPr>
              <a:t>neformální vzdělávání </a:t>
            </a:r>
            <a:r>
              <a:rPr lang="cs-CZ" altLang="cs-CZ" sz="2000" dirty="0"/>
              <a:t>sportovních pedagogů?</a:t>
            </a:r>
          </a:p>
          <a:p>
            <a:pPr marL="0" indent="0">
              <a:buFontTx/>
              <a:buAutoNum type="arabicPeriod"/>
            </a:pPr>
            <a:r>
              <a:rPr lang="cs-CZ" altLang="cs-CZ" sz="2000" dirty="0"/>
              <a:t> Jaké </a:t>
            </a:r>
            <a:r>
              <a:rPr lang="cs-CZ" altLang="cs-CZ" sz="2000" b="1" dirty="0">
                <a:solidFill>
                  <a:srgbClr val="FF6600"/>
                </a:solidFill>
              </a:rPr>
              <a:t>požadavky </a:t>
            </a:r>
            <a:r>
              <a:rPr lang="cs-CZ" altLang="cs-CZ" sz="2000" dirty="0"/>
              <a:t>kladou sportovní pedagogové </a:t>
            </a:r>
            <a:br>
              <a:rPr lang="cs-CZ" altLang="cs-CZ" sz="2000" dirty="0"/>
            </a:br>
            <a:r>
              <a:rPr lang="cs-CZ" altLang="cs-CZ" sz="2000" b="1" dirty="0">
                <a:solidFill>
                  <a:srgbClr val="FF6600"/>
                </a:solidFill>
              </a:rPr>
              <a:t>na formální vzdělávání</a:t>
            </a:r>
            <a:r>
              <a:rPr lang="cs-CZ" altLang="cs-CZ" sz="2000" dirty="0"/>
              <a:t>? </a:t>
            </a:r>
          </a:p>
          <a:p>
            <a:pPr marL="0" indent="0">
              <a:buFontTx/>
              <a:buAutoNum type="arabicPeriod"/>
            </a:pPr>
            <a:r>
              <a:rPr lang="cs-CZ" altLang="cs-CZ" sz="2000" dirty="0"/>
              <a:t> Co sportovní pedagogové </a:t>
            </a:r>
            <a:r>
              <a:rPr lang="cs-CZ" altLang="cs-CZ" sz="2000" b="1" dirty="0">
                <a:solidFill>
                  <a:srgbClr val="FF6600"/>
                </a:solidFill>
              </a:rPr>
              <a:t>očekávají od neformálního vzdělávání</a:t>
            </a:r>
            <a:r>
              <a:rPr lang="cs-CZ" altLang="cs-CZ" sz="2000" dirty="0"/>
              <a:t>?</a:t>
            </a:r>
          </a:p>
          <a:p>
            <a:pPr marL="0" indent="0">
              <a:buFontTx/>
              <a:buAutoNum type="arabicPeriod"/>
            </a:pPr>
            <a:r>
              <a:rPr lang="cs-CZ" altLang="cs-CZ" sz="2000" dirty="0"/>
              <a:t> Jakou roli sehrávají v procesu profesionalizaci sportovního pedagoga </a:t>
            </a:r>
            <a:r>
              <a:rPr lang="cs-CZ" altLang="cs-CZ" sz="2000" b="1" dirty="0">
                <a:solidFill>
                  <a:srgbClr val="FF6600"/>
                </a:solidFill>
              </a:rPr>
              <a:t>reflektované praxe</a:t>
            </a:r>
            <a:r>
              <a:rPr lang="cs-CZ" altLang="cs-CZ" sz="2000" dirty="0"/>
              <a:t>?</a:t>
            </a:r>
          </a:p>
          <a:p>
            <a:pPr marL="0" indent="0">
              <a:buFontTx/>
              <a:buAutoNum type="arabicPeriod"/>
            </a:pPr>
            <a:r>
              <a:rPr lang="cs-CZ" altLang="cs-CZ" sz="2000" dirty="0"/>
              <a:t> Jakým způsobem se uskutečňuje </a:t>
            </a:r>
            <a:r>
              <a:rPr lang="cs-CZ" altLang="cs-CZ" sz="2000" b="1" dirty="0" err="1">
                <a:solidFill>
                  <a:srgbClr val="FF6600"/>
                </a:solidFill>
              </a:rPr>
              <a:t>mentoring</a:t>
            </a:r>
            <a:r>
              <a:rPr lang="cs-CZ" altLang="cs-CZ" sz="2000" b="1" dirty="0">
                <a:solidFill>
                  <a:srgbClr val="FF6600"/>
                </a:solidFill>
              </a:rPr>
              <a:t> </a:t>
            </a:r>
            <a:r>
              <a:rPr lang="cs-CZ" altLang="cs-CZ" sz="2000" dirty="0"/>
              <a:t>v rámci profesního rozvoje (nejen) začínajících sportovních pedagogů?</a:t>
            </a:r>
          </a:p>
          <a:p>
            <a:pPr marL="0" indent="0">
              <a:buFontTx/>
              <a:buAutoNum type="arabicPeriod"/>
            </a:pPr>
            <a:r>
              <a:rPr lang="cs-CZ" altLang="cs-CZ" sz="2000" dirty="0"/>
              <a:t> Jaké jsou podstatné charakteristiky </a:t>
            </a:r>
            <a:r>
              <a:rPr lang="cs-CZ" altLang="cs-CZ" sz="2000" b="1" dirty="0">
                <a:solidFill>
                  <a:srgbClr val="FF6600"/>
                </a:solidFill>
              </a:rPr>
              <a:t>expertního výkonu </a:t>
            </a:r>
            <a:r>
              <a:rPr lang="cs-CZ" altLang="cs-CZ" sz="2000" dirty="0"/>
              <a:t>sportovního pedagoga?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01412EE0-D855-4765-83F9-4B980742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777875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FF6600"/>
                </a:solidFill>
              </a:rPr>
              <a:t>Profesní gradace sportovních pedagogů</a:t>
            </a:r>
            <a:endParaRPr lang="cs-CZ" altLang="cs-CZ" sz="3600" dirty="0"/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1693341C-96F7-4870-8F19-0ECCE2516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4929188"/>
          </a:xfrm>
        </p:spPr>
        <p:txBody>
          <a:bodyPr/>
          <a:lstStyle/>
          <a:p>
            <a:r>
              <a:rPr lang="cs-CZ" altLang="cs-CZ" sz="2800" b="1" dirty="0"/>
              <a:t>obecná </a:t>
            </a:r>
            <a:r>
              <a:rPr lang="cs-CZ" altLang="cs-CZ" sz="2800" b="1" dirty="0">
                <a:solidFill>
                  <a:srgbClr val="FF6600"/>
                </a:solidFill>
              </a:rPr>
              <a:t>východiska</a:t>
            </a:r>
            <a:r>
              <a:rPr lang="cs-CZ" altLang="cs-CZ" sz="2800" b="1" dirty="0"/>
              <a:t>: </a:t>
            </a:r>
            <a:r>
              <a:rPr lang="cs-CZ" altLang="cs-CZ" sz="2800" dirty="0"/>
              <a:t>sociologie, historie, psychologie, pedagogika, </a:t>
            </a:r>
            <a:r>
              <a:rPr lang="cs-CZ" altLang="cs-CZ" sz="2800" dirty="0" err="1"/>
              <a:t>pedeutologie</a:t>
            </a:r>
            <a:r>
              <a:rPr lang="cs-CZ" altLang="cs-CZ" sz="2800" dirty="0"/>
              <a:t>, didaktiky, andragogika, genderová studia, kinantropologie, vědy o sportu, pedagogika sportu, …</a:t>
            </a:r>
          </a:p>
          <a:p>
            <a:r>
              <a:rPr lang="cs-CZ" altLang="cs-CZ" sz="2800" b="1" dirty="0"/>
              <a:t>smíšený </a:t>
            </a:r>
            <a:r>
              <a:rPr lang="cs-CZ" altLang="cs-CZ" sz="2800" dirty="0"/>
              <a:t>výzkumný design</a:t>
            </a:r>
          </a:p>
          <a:p>
            <a:r>
              <a:rPr lang="cs-CZ" altLang="cs-CZ" sz="2800" dirty="0"/>
              <a:t>kvantitativní a kvalitativní </a:t>
            </a:r>
            <a:br>
              <a:rPr lang="cs-CZ" altLang="cs-CZ" sz="2800" dirty="0"/>
            </a:br>
            <a:r>
              <a:rPr lang="cs-CZ" altLang="cs-CZ" sz="2800" b="1" dirty="0"/>
              <a:t>metody </a:t>
            </a:r>
            <a:r>
              <a:rPr lang="cs-CZ" altLang="cs-CZ" sz="2800" dirty="0"/>
              <a:t>sociálního výzkumu</a:t>
            </a:r>
          </a:p>
          <a:p>
            <a:r>
              <a:rPr lang="cs-CZ" altLang="cs-CZ" sz="2800" b="1" dirty="0"/>
              <a:t>účastníci </a:t>
            </a:r>
            <a:r>
              <a:rPr lang="cs-CZ" altLang="cs-CZ" sz="2800" dirty="0"/>
              <a:t>výzkumné studie:</a:t>
            </a:r>
            <a:br>
              <a:rPr lang="cs-CZ" altLang="cs-CZ" sz="2800" dirty="0"/>
            </a:br>
            <a:r>
              <a:rPr lang="cs-CZ" altLang="cs-CZ" sz="2800" dirty="0"/>
              <a:t>oslovení a dostupní sportovní pedagogové – dospělí dobrovolníci způsobilí k právním úkonům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91552525-7200-4FDF-8E7C-34079768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88913"/>
            <a:ext cx="8785225" cy="863600"/>
          </a:xfrm>
        </p:spPr>
        <p:txBody>
          <a:bodyPr/>
          <a:lstStyle/>
          <a:p>
            <a:r>
              <a:rPr lang="cs-CZ" altLang="cs-CZ" b="1">
                <a:solidFill>
                  <a:srgbClr val="FF6600"/>
                </a:solidFill>
              </a:rPr>
              <a:t>Podané zastřešující projekty MU</a:t>
            </a:r>
            <a:endParaRPr lang="cs-CZ" altLang="cs-CZ"/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BFC7FAFF-2DB9-4C83-93CF-3B14B0532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513"/>
            <a:ext cx="9036050" cy="5616575"/>
          </a:xfrm>
        </p:spPr>
        <p:txBody>
          <a:bodyPr/>
          <a:lstStyle/>
          <a:p>
            <a:r>
              <a:rPr lang="cs-CZ" altLang="cs-CZ" sz="2400" b="1">
                <a:solidFill>
                  <a:srgbClr val="FF6600"/>
                </a:solidFill>
              </a:rPr>
              <a:t>Tranzice v pomáhajících profesích – výzvy pro vzdělávání profesionálů (PdF + LF + FSS + FSpS)</a:t>
            </a:r>
          </a:p>
          <a:p>
            <a:r>
              <a:rPr lang="cs-CZ" altLang="cs-CZ" sz="2400" b="1"/>
              <a:t>Cíl: </a:t>
            </a:r>
            <a:r>
              <a:rPr lang="cs-CZ" altLang="cs-CZ" sz="2400"/>
              <a:t>zjistit, jakými tranzicemi v současnosti pomáhající profese v ČR procházejí, a vyhodnotit, jaké důsledky by tato zjištění mohla mít pro související studijní obory a akademické disciplíny na MU, resp. na univerzitách obecně</a:t>
            </a:r>
          </a:p>
          <a:p>
            <a:r>
              <a:rPr lang="cs-CZ" altLang="cs-CZ" sz="2400" b="1"/>
              <a:t>Výzkumné otázky:</a:t>
            </a:r>
            <a:br>
              <a:rPr lang="cs-CZ" altLang="cs-CZ" sz="2400"/>
            </a:br>
            <a:r>
              <a:rPr lang="cs-CZ" altLang="cs-CZ" sz="2400">
                <a:solidFill>
                  <a:srgbClr val="FF6600"/>
                </a:solidFill>
              </a:rPr>
              <a:t>A. Pohled praktikujících profesionálů a jejich vzdělavatelů</a:t>
            </a:r>
            <a:r>
              <a:rPr lang="cs-CZ" altLang="cs-CZ" sz="2400"/>
              <a:t>:</a:t>
            </a:r>
            <a:br>
              <a:rPr lang="cs-CZ" altLang="cs-CZ" sz="2400"/>
            </a:br>
            <a:r>
              <a:rPr lang="cs-CZ" altLang="cs-CZ" sz="2400"/>
              <a:t>- Jaké tranzice (změny, přechody) jsou v profesích identifikovány a jak profese proměňují?</a:t>
            </a:r>
            <a:br>
              <a:rPr lang="cs-CZ" altLang="cs-CZ" sz="2400"/>
            </a:br>
            <a:r>
              <a:rPr lang="cs-CZ" altLang="cs-CZ" sz="2400"/>
              <a:t>- Jak se tyto tranzice promítají do studijních programů (oborů)?</a:t>
            </a:r>
            <a:br>
              <a:rPr lang="cs-CZ" altLang="cs-CZ" sz="2400"/>
            </a:br>
            <a:r>
              <a:rPr lang="cs-CZ" altLang="cs-CZ" sz="2400"/>
              <a:t>- Jaké další tranzice (např. národní, globální) lze očekávat?</a:t>
            </a:r>
            <a:br>
              <a:rPr lang="cs-CZ" altLang="cs-CZ" sz="2400"/>
            </a:br>
            <a:r>
              <a:rPr lang="cs-CZ" altLang="cs-CZ" sz="2400"/>
              <a:t>- Jak se očekávané tranzice mohou odrazit ve studijních programech a požadavcích na absolventy?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4E97C2B5-D822-4CDF-875E-EB94231F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777875"/>
          </a:xfrm>
        </p:spPr>
        <p:txBody>
          <a:bodyPr/>
          <a:lstStyle/>
          <a:p>
            <a:r>
              <a:rPr lang="cs-CZ" altLang="cs-CZ" b="1">
                <a:solidFill>
                  <a:srgbClr val="FF6600"/>
                </a:solidFill>
              </a:rPr>
              <a:t>Podané zastřešující projekty MU</a:t>
            </a:r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8AE68D-CFAB-469C-A399-330CD4B18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400" b="1" dirty="0"/>
              <a:t>Výzkumné otázky (pokračování):</a:t>
            </a:r>
            <a:br>
              <a:rPr lang="cs-CZ" sz="2400" b="1" dirty="0"/>
            </a:br>
            <a:r>
              <a:rPr lang="cs-CZ" sz="2400" dirty="0">
                <a:solidFill>
                  <a:srgbClr val="FF6600"/>
                </a:solidFill>
              </a:rPr>
              <a:t>B. Pohled donátorů, zaměstnavatelů a organizačních uživatelů služeb (institucionální a organizační požadavky):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Jaké změny lze identifikovat v profesích ve vztahu </a:t>
            </a:r>
            <a:br>
              <a:rPr lang="cs-CZ" sz="2400" dirty="0"/>
            </a:br>
            <a:r>
              <a:rPr lang="cs-CZ" sz="2400" dirty="0"/>
              <a:t>k tlakům společenských institucí a zaměstnavatelských organizací?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Jaké další společenské tlaky na výkon profesí se formují?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Jaké další změny profesí vzhledem ke společenským tlakům na výkon profesí lze očekávat?</a:t>
            </a:r>
            <a:endParaRPr lang="cs-CZ" sz="2400" dirty="0">
              <a:solidFill>
                <a:srgbClr val="FF6600"/>
              </a:solidFill>
            </a:endParaRPr>
          </a:p>
          <a:p>
            <a:pPr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2984</Words>
  <Application>Microsoft Office PowerPoint</Application>
  <PresentationFormat>Předvádění na obrazovce (4:3)</PresentationFormat>
  <Paragraphs>243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Arial</vt:lpstr>
      <vt:lpstr>Symbol</vt:lpstr>
      <vt:lpstr>Výchozí návrh</vt:lpstr>
      <vt:lpstr>Výzkum sportovně-pedagogických profesí (dc4903)   Vladimír Jůva juva@fsps.muni.cz  17. 12. 2019</vt:lpstr>
      <vt:lpstr>Typy výzkumů</vt:lpstr>
      <vt:lpstr>A. Historický výzkum</vt:lpstr>
      <vt:lpstr>Typy (C) empirických výzkumů</vt:lpstr>
      <vt:lpstr>Zastřešující projekt FSpS</vt:lpstr>
      <vt:lpstr>Profesní gradace sportovních pedagogů</vt:lpstr>
      <vt:lpstr>Profesní gradace sportovních pedagogů</vt:lpstr>
      <vt:lpstr>Podané zastřešující projekty MU</vt:lpstr>
      <vt:lpstr>Podané zastřešující projekty MU</vt:lpstr>
      <vt:lpstr>Podané zastřešující projekty MU</vt:lpstr>
      <vt:lpstr>Podané zastřešující projekty MU</vt:lpstr>
      <vt:lpstr>Výzkum sportovních trenérů =  sociální, pomáhající  a pedagogická profese</vt:lpstr>
      <vt:lpstr>Normativní východiska</vt:lpstr>
      <vt:lpstr>Sociální východiska</vt:lpstr>
      <vt:lpstr>A. Vymezení trenérské profese</vt:lpstr>
      <vt:lpstr>A. Vymezení trenérské profese</vt:lpstr>
      <vt:lpstr>A. Vymezení trenérské profese</vt:lpstr>
      <vt:lpstr>A. Vymezení trenérské profese</vt:lpstr>
      <vt:lpstr>A. Vymezení trenérské profese</vt:lpstr>
      <vt:lpstr>A. Vymezení trenérské profese</vt:lpstr>
      <vt:lpstr>A. Vymezení trenérské profese</vt:lpstr>
      <vt:lpstr>A. Vymezení trenérské profese</vt:lpstr>
      <vt:lpstr>A. Vymezení trenérské profese</vt:lpstr>
      <vt:lpstr>Prezentace aplikace PowerPoint</vt:lpstr>
      <vt:lpstr>Prezentace aplikace PowerPoint</vt:lpstr>
      <vt:lpstr>Prezentace aplikace PowerPoint</vt:lpstr>
      <vt:lpstr>A. Vymezení trenérské profese</vt:lpstr>
      <vt:lpstr>B. Výzkum trenérského vzdělávání</vt:lpstr>
      <vt:lpstr>B. Výzkum trenérského vzdělávání</vt:lpstr>
      <vt:lpstr>B. Výzkum trenérského vzdělávání</vt:lpstr>
      <vt:lpstr>B. Výzkum trenérského vzdělávání</vt:lpstr>
      <vt:lpstr>B. Výzkum trenérského vzdělávání</vt:lpstr>
      <vt:lpstr>B. Výzkum trenérského vzdělávání</vt:lpstr>
      <vt:lpstr>B. Výzkum trenérského vzdělávání</vt:lpstr>
      <vt:lpstr>B. Výzkum trenérského vzdělávání</vt:lpstr>
      <vt:lpstr>Shrnutí výzkumů</vt:lpstr>
      <vt:lpstr>Shrnutí výzkumů</vt:lpstr>
      <vt:lpstr>Shrnutí výzkumů</vt:lpstr>
      <vt:lpstr>Prezentace aplikace PowerPoint</vt:lpstr>
    </vt:vector>
  </TitlesOfParts>
  <Company>FSpS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Jůva</dc:creator>
  <cp:lastModifiedBy>Vladimír Jůva</cp:lastModifiedBy>
  <cp:revision>131</cp:revision>
  <dcterms:created xsi:type="dcterms:W3CDTF">2009-11-02T16:14:30Z</dcterms:created>
  <dcterms:modified xsi:type="dcterms:W3CDTF">2020-12-09T08:50:44Z</dcterms:modified>
</cp:coreProperties>
</file>