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7" r:id="rId11"/>
    <p:sldId id="265" r:id="rId12"/>
    <p:sldId id="266" r:id="rId13"/>
    <p:sldId id="269" r:id="rId14"/>
    <p:sldId id="268" r:id="rId15"/>
    <p:sldId id="271" r:id="rId16"/>
    <p:sldId id="27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38" autoAdjust="0"/>
    <p:restoredTop sz="94660"/>
  </p:normalViewPr>
  <p:slideViewPr>
    <p:cSldViewPr snapToGrid="0">
      <p:cViewPr varScale="1">
        <p:scale>
          <a:sx n="80" d="100"/>
          <a:sy n="80" d="100"/>
        </p:scale>
        <p:origin x="48" y="1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BE41A-CE39-4F59-B4ED-A9F584F8F4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98A5A8C-F197-40F1-8DA8-24D6D535BA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D509D1-3A45-421F-AA17-ABCBE6449C9F}"/>
              </a:ext>
            </a:extLst>
          </p:cNvPr>
          <p:cNvSpPr>
            <a:spLocks noGrp="1"/>
          </p:cNvSpPr>
          <p:nvPr>
            <p:ph type="dt" sz="half" idx="10"/>
          </p:nvPr>
        </p:nvSpPr>
        <p:spPr/>
        <p:txBody>
          <a:bodyPr/>
          <a:lstStyle/>
          <a:p>
            <a:fld id="{86B43FAC-5144-44AA-989B-3002F63D4B13}" type="datetimeFigureOut">
              <a:rPr lang="en-US" smtClean="0"/>
              <a:t>11/2/2020</a:t>
            </a:fld>
            <a:endParaRPr lang="en-US"/>
          </a:p>
        </p:txBody>
      </p:sp>
      <p:sp>
        <p:nvSpPr>
          <p:cNvPr id="5" name="Footer Placeholder 4">
            <a:extLst>
              <a:ext uri="{FF2B5EF4-FFF2-40B4-BE49-F238E27FC236}">
                <a16:creationId xmlns:a16="http://schemas.microsoft.com/office/drawing/2014/main" id="{3C5565F9-DDA2-4BFF-B1EC-8B84BE8636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5F14D8-774B-4B6D-A77C-5FC8C618033A}"/>
              </a:ext>
            </a:extLst>
          </p:cNvPr>
          <p:cNvSpPr>
            <a:spLocks noGrp="1"/>
          </p:cNvSpPr>
          <p:nvPr>
            <p:ph type="sldNum" sz="quarter" idx="12"/>
          </p:nvPr>
        </p:nvSpPr>
        <p:spPr/>
        <p:txBody>
          <a:bodyPr/>
          <a:lstStyle/>
          <a:p>
            <a:fld id="{7B11AD91-5333-4602-AEC5-BF619F3767C0}" type="slidenum">
              <a:rPr lang="en-US" smtClean="0"/>
              <a:t>‹#›</a:t>
            </a:fld>
            <a:endParaRPr lang="en-US"/>
          </a:p>
        </p:txBody>
      </p:sp>
    </p:spTree>
    <p:extLst>
      <p:ext uri="{BB962C8B-B14F-4D97-AF65-F5344CB8AC3E}">
        <p14:creationId xmlns:p14="http://schemas.microsoft.com/office/powerpoint/2010/main" val="397230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B1B5B-F1B4-4B7E-8B08-622AA883A21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9D83BCB-9B78-41BE-99B0-BBB774F1AC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5422FA-06BB-43FC-A033-DF10AE4BEBAA}"/>
              </a:ext>
            </a:extLst>
          </p:cNvPr>
          <p:cNvSpPr>
            <a:spLocks noGrp="1"/>
          </p:cNvSpPr>
          <p:nvPr>
            <p:ph type="dt" sz="half" idx="10"/>
          </p:nvPr>
        </p:nvSpPr>
        <p:spPr/>
        <p:txBody>
          <a:bodyPr/>
          <a:lstStyle/>
          <a:p>
            <a:fld id="{86B43FAC-5144-44AA-989B-3002F63D4B13}" type="datetimeFigureOut">
              <a:rPr lang="en-US" smtClean="0"/>
              <a:t>11/2/2020</a:t>
            </a:fld>
            <a:endParaRPr lang="en-US"/>
          </a:p>
        </p:txBody>
      </p:sp>
      <p:sp>
        <p:nvSpPr>
          <p:cNvPr id="5" name="Footer Placeholder 4">
            <a:extLst>
              <a:ext uri="{FF2B5EF4-FFF2-40B4-BE49-F238E27FC236}">
                <a16:creationId xmlns:a16="http://schemas.microsoft.com/office/drawing/2014/main" id="{6D1DBA56-EF3D-4068-A16C-732EECA1D6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BF8403-FDFB-4C36-AE9A-ECCB991B998A}"/>
              </a:ext>
            </a:extLst>
          </p:cNvPr>
          <p:cNvSpPr>
            <a:spLocks noGrp="1"/>
          </p:cNvSpPr>
          <p:nvPr>
            <p:ph type="sldNum" sz="quarter" idx="12"/>
          </p:nvPr>
        </p:nvSpPr>
        <p:spPr/>
        <p:txBody>
          <a:bodyPr/>
          <a:lstStyle/>
          <a:p>
            <a:fld id="{7B11AD91-5333-4602-AEC5-BF619F3767C0}" type="slidenum">
              <a:rPr lang="en-US" smtClean="0"/>
              <a:t>‹#›</a:t>
            </a:fld>
            <a:endParaRPr lang="en-US"/>
          </a:p>
        </p:txBody>
      </p:sp>
    </p:spTree>
    <p:extLst>
      <p:ext uri="{BB962C8B-B14F-4D97-AF65-F5344CB8AC3E}">
        <p14:creationId xmlns:p14="http://schemas.microsoft.com/office/powerpoint/2010/main" val="4065059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C3AFCB-2C30-4F11-AB5B-C98E322491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03DF96-25A3-4A18-BC28-310640AF6B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946163-BF9D-48A8-9E58-97983117F344}"/>
              </a:ext>
            </a:extLst>
          </p:cNvPr>
          <p:cNvSpPr>
            <a:spLocks noGrp="1"/>
          </p:cNvSpPr>
          <p:nvPr>
            <p:ph type="dt" sz="half" idx="10"/>
          </p:nvPr>
        </p:nvSpPr>
        <p:spPr/>
        <p:txBody>
          <a:bodyPr/>
          <a:lstStyle/>
          <a:p>
            <a:fld id="{86B43FAC-5144-44AA-989B-3002F63D4B13}" type="datetimeFigureOut">
              <a:rPr lang="en-US" smtClean="0"/>
              <a:t>11/2/2020</a:t>
            </a:fld>
            <a:endParaRPr lang="en-US"/>
          </a:p>
        </p:txBody>
      </p:sp>
      <p:sp>
        <p:nvSpPr>
          <p:cNvPr id="5" name="Footer Placeholder 4">
            <a:extLst>
              <a:ext uri="{FF2B5EF4-FFF2-40B4-BE49-F238E27FC236}">
                <a16:creationId xmlns:a16="http://schemas.microsoft.com/office/drawing/2014/main" id="{1846FDE1-965B-46A9-8989-B4BE23362B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04EF35-9DEA-45CF-9008-8F390ABD1B7D}"/>
              </a:ext>
            </a:extLst>
          </p:cNvPr>
          <p:cNvSpPr>
            <a:spLocks noGrp="1"/>
          </p:cNvSpPr>
          <p:nvPr>
            <p:ph type="sldNum" sz="quarter" idx="12"/>
          </p:nvPr>
        </p:nvSpPr>
        <p:spPr/>
        <p:txBody>
          <a:bodyPr/>
          <a:lstStyle/>
          <a:p>
            <a:fld id="{7B11AD91-5333-4602-AEC5-BF619F3767C0}" type="slidenum">
              <a:rPr lang="en-US" smtClean="0"/>
              <a:t>‹#›</a:t>
            </a:fld>
            <a:endParaRPr lang="en-US"/>
          </a:p>
        </p:txBody>
      </p:sp>
    </p:spTree>
    <p:extLst>
      <p:ext uri="{BB962C8B-B14F-4D97-AF65-F5344CB8AC3E}">
        <p14:creationId xmlns:p14="http://schemas.microsoft.com/office/powerpoint/2010/main" val="1402044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F6D53-29E3-446F-A240-81F62DBF0C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882ACA-3A18-40AE-BAEC-65167D4C59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539419-08CE-479A-9742-F3FED98CB596}"/>
              </a:ext>
            </a:extLst>
          </p:cNvPr>
          <p:cNvSpPr>
            <a:spLocks noGrp="1"/>
          </p:cNvSpPr>
          <p:nvPr>
            <p:ph type="dt" sz="half" idx="10"/>
          </p:nvPr>
        </p:nvSpPr>
        <p:spPr/>
        <p:txBody>
          <a:bodyPr/>
          <a:lstStyle/>
          <a:p>
            <a:fld id="{86B43FAC-5144-44AA-989B-3002F63D4B13}" type="datetimeFigureOut">
              <a:rPr lang="en-US" smtClean="0"/>
              <a:t>11/2/2020</a:t>
            </a:fld>
            <a:endParaRPr lang="en-US"/>
          </a:p>
        </p:txBody>
      </p:sp>
      <p:sp>
        <p:nvSpPr>
          <p:cNvPr id="5" name="Footer Placeholder 4">
            <a:extLst>
              <a:ext uri="{FF2B5EF4-FFF2-40B4-BE49-F238E27FC236}">
                <a16:creationId xmlns:a16="http://schemas.microsoft.com/office/drawing/2014/main" id="{5DCE3A04-1EAB-4475-8A72-48E1267526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D5EC7E-18AB-4915-B762-4302B669F668}"/>
              </a:ext>
            </a:extLst>
          </p:cNvPr>
          <p:cNvSpPr>
            <a:spLocks noGrp="1"/>
          </p:cNvSpPr>
          <p:nvPr>
            <p:ph type="sldNum" sz="quarter" idx="12"/>
          </p:nvPr>
        </p:nvSpPr>
        <p:spPr/>
        <p:txBody>
          <a:bodyPr/>
          <a:lstStyle/>
          <a:p>
            <a:fld id="{7B11AD91-5333-4602-AEC5-BF619F3767C0}" type="slidenum">
              <a:rPr lang="en-US" smtClean="0"/>
              <a:t>‹#›</a:t>
            </a:fld>
            <a:endParaRPr lang="en-US"/>
          </a:p>
        </p:txBody>
      </p:sp>
    </p:spTree>
    <p:extLst>
      <p:ext uri="{BB962C8B-B14F-4D97-AF65-F5344CB8AC3E}">
        <p14:creationId xmlns:p14="http://schemas.microsoft.com/office/powerpoint/2010/main" val="254519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93389-E37A-4ED7-985A-A81A67FEBC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CA9A1E5-6DED-4127-81FF-788700C78F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D96D78C-FAD5-4318-82B6-AED0694D3322}"/>
              </a:ext>
            </a:extLst>
          </p:cNvPr>
          <p:cNvSpPr>
            <a:spLocks noGrp="1"/>
          </p:cNvSpPr>
          <p:nvPr>
            <p:ph type="dt" sz="half" idx="10"/>
          </p:nvPr>
        </p:nvSpPr>
        <p:spPr/>
        <p:txBody>
          <a:bodyPr/>
          <a:lstStyle/>
          <a:p>
            <a:fld id="{86B43FAC-5144-44AA-989B-3002F63D4B13}" type="datetimeFigureOut">
              <a:rPr lang="en-US" smtClean="0"/>
              <a:t>11/2/2020</a:t>
            </a:fld>
            <a:endParaRPr lang="en-US"/>
          </a:p>
        </p:txBody>
      </p:sp>
      <p:sp>
        <p:nvSpPr>
          <p:cNvPr id="5" name="Footer Placeholder 4">
            <a:extLst>
              <a:ext uri="{FF2B5EF4-FFF2-40B4-BE49-F238E27FC236}">
                <a16:creationId xmlns:a16="http://schemas.microsoft.com/office/drawing/2014/main" id="{FB370860-CC26-458C-8475-CAC6A50C0C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CD4EAF-0AF1-4C64-B0AB-6F3F312B0451}"/>
              </a:ext>
            </a:extLst>
          </p:cNvPr>
          <p:cNvSpPr>
            <a:spLocks noGrp="1"/>
          </p:cNvSpPr>
          <p:nvPr>
            <p:ph type="sldNum" sz="quarter" idx="12"/>
          </p:nvPr>
        </p:nvSpPr>
        <p:spPr/>
        <p:txBody>
          <a:bodyPr/>
          <a:lstStyle/>
          <a:p>
            <a:fld id="{7B11AD91-5333-4602-AEC5-BF619F3767C0}" type="slidenum">
              <a:rPr lang="en-US" smtClean="0"/>
              <a:t>‹#›</a:t>
            </a:fld>
            <a:endParaRPr lang="en-US"/>
          </a:p>
        </p:txBody>
      </p:sp>
    </p:spTree>
    <p:extLst>
      <p:ext uri="{BB962C8B-B14F-4D97-AF65-F5344CB8AC3E}">
        <p14:creationId xmlns:p14="http://schemas.microsoft.com/office/powerpoint/2010/main" val="2485485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5C248-E4EA-44C6-8AD5-0417530C90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8B63CD-7F52-4D19-BE7A-B777285E94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C623B6-2221-4E4D-BDD5-201DF6ED20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5584536-F855-46B8-9F75-EBC89CC4A29E}"/>
              </a:ext>
            </a:extLst>
          </p:cNvPr>
          <p:cNvSpPr>
            <a:spLocks noGrp="1"/>
          </p:cNvSpPr>
          <p:nvPr>
            <p:ph type="dt" sz="half" idx="10"/>
          </p:nvPr>
        </p:nvSpPr>
        <p:spPr/>
        <p:txBody>
          <a:bodyPr/>
          <a:lstStyle/>
          <a:p>
            <a:fld id="{86B43FAC-5144-44AA-989B-3002F63D4B13}" type="datetimeFigureOut">
              <a:rPr lang="en-US" smtClean="0"/>
              <a:t>11/2/2020</a:t>
            </a:fld>
            <a:endParaRPr lang="en-US"/>
          </a:p>
        </p:txBody>
      </p:sp>
      <p:sp>
        <p:nvSpPr>
          <p:cNvPr id="6" name="Footer Placeholder 5">
            <a:extLst>
              <a:ext uri="{FF2B5EF4-FFF2-40B4-BE49-F238E27FC236}">
                <a16:creationId xmlns:a16="http://schemas.microsoft.com/office/drawing/2014/main" id="{C8E43755-275B-42BD-A9E8-FE02B62C5D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047C41-F1C9-48EC-89C0-7965FC27417F}"/>
              </a:ext>
            </a:extLst>
          </p:cNvPr>
          <p:cNvSpPr>
            <a:spLocks noGrp="1"/>
          </p:cNvSpPr>
          <p:nvPr>
            <p:ph type="sldNum" sz="quarter" idx="12"/>
          </p:nvPr>
        </p:nvSpPr>
        <p:spPr/>
        <p:txBody>
          <a:bodyPr/>
          <a:lstStyle/>
          <a:p>
            <a:fld id="{7B11AD91-5333-4602-AEC5-BF619F3767C0}" type="slidenum">
              <a:rPr lang="en-US" smtClean="0"/>
              <a:t>‹#›</a:t>
            </a:fld>
            <a:endParaRPr lang="en-US"/>
          </a:p>
        </p:txBody>
      </p:sp>
    </p:spTree>
    <p:extLst>
      <p:ext uri="{BB962C8B-B14F-4D97-AF65-F5344CB8AC3E}">
        <p14:creationId xmlns:p14="http://schemas.microsoft.com/office/powerpoint/2010/main" val="735205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42661-42E5-4F08-AFC4-510E1747ABB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4F8BC6-B584-4A40-BB7F-D7E2457337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343B46-8F9F-42F5-9225-06D6A5DDC4E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3D2899-EDF2-4A35-AEDD-C70B08EDF4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3C3DD3-A717-4461-B4E3-FBFD3967B16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278E71-ACF3-4AAA-9366-FBF4D703BD51}"/>
              </a:ext>
            </a:extLst>
          </p:cNvPr>
          <p:cNvSpPr>
            <a:spLocks noGrp="1"/>
          </p:cNvSpPr>
          <p:nvPr>
            <p:ph type="dt" sz="half" idx="10"/>
          </p:nvPr>
        </p:nvSpPr>
        <p:spPr/>
        <p:txBody>
          <a:bodyPr/>
          <a:lstStyle/>
          <a:p>
            <a:fld id="{86B43FAC-5144-44AA-989B-3002F63D4B13}" type="datetimeFigureOut">
              <a:rPr lang="en-US" smtClean="0"/>
              <a:t>11/2/2020</a:t>
            </a:fld>
            <a:endParaRPr lang="en-US"/>
          </a:p>
        </p:txBody>
      </p:sp>
      <p:sp>
        <p:nvSpPr>
          <p:cNvPr id="8" name="Footer Placeholder 7">
            <a:extLst>
              <a:ext uri="{FF2B5EF4-FFF2-40B4-BE49-F238E27FC236}">
                <a16:creationId xmlns:a16="http://schemas.microsoft.com/office/drawing/2014/main" id="{F47CEBC9-9971-4445-BEF3-43BFDEE776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0A77694-FADE-415C-A823-9E148ED9CCFC}"/>
              </a:ext>
            </a:extLst>
          </p:cNvPr>
          <p:cNvSpPr>
            <a:spLocks noGrp="1"/>
          </p:cNvSpPr>
          <p:nvPr>
            <p:ph type="sldNum" sz="quarter" idx="12"/>
          </p:nvPr>
        </p:nvSpPr>
        <p:spPr/>
        <p:txBody>
          <a:bodyPr/>
          <a:lstStyle/>
          <a:p>
            <a:fld id="{7B11AD91-5333-4602-AEC5-BF619F3767C0}" type="slidenum">
              <a:rPr lang="en-US" smtClean="0"/>
              <a:t>‹#›</a:t>
            </a:fld>
            <a:endParaRPr lang="en-US"/>
          </a:p>
        </p:txBody>
      </p:sp>
    </p:spTree>
    <p:extLst>
      <p:ext uri="{BB962C8B-B14F-4D97-AF65-F5344CB8AC3E}">
        <p14:creationId xmlns:p14="http://schemas.microsoft.com/office/powerpoint/2010/main" val="3637528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9F522-A93D-4E46-9FDE-7CC318DC4D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0300B09-FF72-4102-BF64-9474C8CACCA9}"/>
              </a:ext>
            </a:extLst>
          </p:cNvPr>
          <p:cNvSpPr>
            <a:spLocks noGrp="1"/>
          </p:cNvSpPr>
          <p:nvPr>
            <p:ph type="dt" sz="half" idx="10"/>
          </p:nvPr>
        </p:nvSpPr>
        <p:spPr/>
        <p:txBody>
          <a:bodyPr/>
          <a:lstStyle/>
          <a:p>
            <a:fld id="{86B43FAC-5144-44AA-989B-3002F63D4B13}" type="datetimeFigureOut">
              <a:rPr lang="en-US" smtClean="0"/>
              <a:t>11/2/2020</a:t>
            </a:fld>
            <a:endParaRPr lang="en-US"/>
          </a:p>
        </p:txBody>
      </p:sp>
      <p:sp>
        <p:nvSpPr>
          <p:cNvPr id="4" name="Footer Placeholder 3">
            <a:extLst>
              <a:ext uri="{FF2B5EF4-FFF2-40B4-BE49-F238E27FC236}">
                <a16:creationId xmlns:a16="http://schemas.microsoft.com/office/drawing/2014/main" id="{87B25D4D-7B7D-476A-BBE7-2C971240625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4F95A39-A95E-41F9-AC7E-DC947D57B96A}"/>
              </a:ext>
            </a:extLst>
          </p:cNvPr>
          <p:cNvSpPr>
            <a:spLocks noGrp="1"/>
          </p:cNvSpPr>
          <p:nvPr>
            <p:ph type="sldNum" sz="quarter" idx="12"/>
          </p:nvPr>
        </p:nvSpPr>
        <p:spPr/>
        <p:txBody>
          <a:bodyPr/>
          <a:lstStyle/>
          <a:p>
            <a:fld id="{7B11AD91-5333-4602-AEC5-BF619F3767C0}" type="slidenum">
              <a:rPr lang="en-US" smtClean="0"/>
              <a:t>‹#›</a:t>
            </a:fld>
            <a:endParaRPr lang="en-US"/>
          </a:p>
        </p:txBody>
      </p:sp>
    </p:spTree>
    <p:extLst>
      <p:ext uri="{BB962C8B-B14F-4D97-AF65-F5344CB8AC3E}">
        <p14:creationId xmlns:p14="http://schemas.microsoft.com/office/powerpoint/2010/main" val="2598253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207C6B-7A88-4515-B64A-F1FB715C86D7}"/>
              </a:ext>
            </a:extLst>
          </p:cNvPr>
          <p:cNvSpPr>
            <a:spLocks noGrp="1"/>
          </p:cNvSpPr>
          <p:nvPr>
            <p:ph type="dt" sz="half" idx="10"/>
          </p:nvPr>
        </p:nvSpPr>
        <p:spPr/>
        <p:txBody>
          <a:bodyPr/>
          <a:lstStyle/>
          <a:p>
            <a:fld id="{86B43FAC-5144-44AA-989B-3002F63D4B13}" type="datetimeFigureOut">
              <a:rPr lang="en-US" smtClean="0"/>
              <a:t>11/2/2020</a:t>
            </a:fld>
            <a:endParaRPr lang="en-US"/>
          </a:p>
        </p:txBody>
      </p:sp>
      <p:sp>
        <p:nvSpPr>
          <p:cNvPr id="3" name="Footer Placeholder 2">
            <a:extLst>
              <a:ext uri="{FF2B5EF4-FFF2-40B4-BE49-F238E27FC236}">
                <a16:creationId xmlns:a16="http://schemas.microsoft.com/office/drawing/2014/main" id="{F9DDE5A2-1DFA-446B-97A7-60936615EB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6601E9-DDF2-4CD1-B460-F49FBF538584}"/>
              </a:ext>
            </a:extLst>
          </p:cNvPr>
          <p:cNvSpPr>
            <a:spLocks noGrp="1"/>
          </p:cNvSpPr>
          <p:nvPr>
            <p:ph type="sldNum" sz="quarter" idx="12"/>
          </p:nvPr>
        </p:nvSpPr>
        <p:spPr/>
        <p:txBody>
          <a:bodyPr/>
          <a:lstStyle/>
          <a:p>
            <a:fld id="{7B11AD91-5333-4602-AEC5-BF619F3767C0}" type="slidenum">
              <a:rPr lang="en-US" smtClean="0"/>
              <a:t>‹#›</a:t>
            </a:fld>
            <a:endParaRPr lang="en-US"/>
          </a:p>
        </p:txBody>
      </p:sp>
    </p:spTree>
    <p:extLst>
      <p:ext uri="{BB962C8B-B14F-4D97-AF65-F5344CB8AC3E}">
        <p14:creationId xmlns:p14="http://schemas.microsoft.com/office/powerpoint/2010/main" val="3306602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DDB87-CDFC-4ECB-84DF-A0953EC9F9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0F2735-49D2-44BD-94D0-59271B7AD0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D24224-3B92-465D-85F5-5ED44336D2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E2A27C-B400-47F5-BEC3-5B495A4038B8}"/>
              </a:ext>
            </a:extLst>
          </p:cNvPr>
          <p:cNvSpPr>
            <a:spLocks noGrp="1"/>
          </p:cNvSpPr>
          <p:nvPr>
            <p:ph type="dt" sz="half" idx="10"/>
          </p:nvPr>
        </p:nvSpPr>
        <p:spPr/>
        <p:txBody>
          <a:bodyPr/>
          <a:lstStyle/>
          <a:p>
            <a:fld id="{86B43FAC-5144-44AA-989B-3002F63D4B13}" type="datetimeFigureOut">
              <a:rPr lang="en-US" smtClean="0"/>
              <a:t>11/2/2020</a:t>
            </a:fld>
            <a:endParaRPr lang="en-US"/>
          </a:p>
        </p:txBody>
      </p:sp>
      <p:sp>
        <p:nvSpPr>
          <p:cNvPr id="6" name="Footer Placeholder 5">
            <a:extLst>
              <a:ext uri="{FF2B5EF4-FFF2-40B4-BE49-F238E27FC236}">
                <a16:creationId xmlns:a16="http://schemas.microsoft.com/office/drawing/2014/main" id="{61680AA0-0E04-4493-8C74-CEE23065B4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A794DD-1111-4626-A608-2D84DF147A01}"/>
              </a:ext>
            </a:extLst>
          </p:cNvPr>
          <p:cNvSpPr>
            <a:spLocks noGrp="1"/>
          </p:cNvSpPr>
          <p:nvPr>
            <p:ph type="sldNum" sz="quarter" idx="12"/>
          </p:nvPr>
        </p:nvSpPr>
        <p:spPr/>
        <p:txBody>
          <a:bodyPr/>
          <a:lstStyle/>
          <a:p>
            <a:fld id="{7B11AD91-5333-4602-AEC5-BF619F3767C0}" type="slidenum">
              <a:rPr lang="en-US" smtClean="0"/>
              <a:t>‹#›</a:t>
            </a:fld>
            <a:endParaRPr lang="en-US"/>
          </a:p>
        </p:txBody>
      </p:sp>
    </p:spTree>
    <p:extLst>
      <p:ext uri="{BB962C8B-B14F-4D97-AF65-F5344CB8AC3E}">
        <p14:creationId xmlns:p14="http://schemas.microsoft.com/office/powerpoint/2010/main" val="1901910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259E4-8D40-4267-99F4-4F935ED1DB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3B0DC4-BCA0-447B-A698-FBBCD4F94E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BE7F38-6DA8-48CF-9EA2-6A3868810E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DD272F-BE92-49B7-94E6-817E0FBF8AF2}"/>
              </a:ext>
            </a:extLst>
          </p:cNvPr>
          <p:cNvSpPr>
            <a:spLocks noGrp="1"/>
          </p:cNvSpPr>
          <p:nvPr>
            <p:ph type="dt" sz="half" idx="10"/>
          </p:nvPr>
        </p:nvSpPr>
        <p:spPr/>
        <p:txBody>
          <a:bodyPr/>
          <a:lstStyle/>
          <a:p>
            <a:fld id="{86B43FAC-5144-44AA-989B-3002F63D4B13}" type="datetimeFigureOut">
              <a:rPr lang="en-US" smtClean="0"/>
              <a:t>11/2/2020</a:t>
            </a:fld>
            <a:endParaRPr lang="en-US"/>
          </a:p>
        </p:txBody>
      </p:sp>
      <p:sp>
        <p:nvSpPr>
          <p:cNvPr id="6" name="Footer Placeholder 5">
            <a:extLst>
              <a:ext uri="{FF2B5EF4-FFF2-40B4-BE49-F238E27FC236}">
                <a16:creationId xmlns:a16="http://schemas.microsoft.com/office/drawing/2014/main" id="{E920A09D-D727-4284-9C48-6DF03E8422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CC8053-BC9F-4C69-BC50-3FBA55659A11}"/>
              </a:ext>
            </a:extLst>
          </p:cNvPr>
          <p:cNvSpPr>
            <a:spLocks noGrp="1"/>
          </p:cNvSpPr>
          <p:nvPr>
            <p:ph type="sldNum" sz="quarter" idx="12"/>
          </p:nvPr>
        </p:nvSpPr>
        <p:spPr/>
        <p:txBody>
          <a:bodyPr/>
          <a:lstStyle/>
          <a:p>
            <a:fld id="{7B11AD91-5333-4602-AEC5-BF619F3767C0}" type="slidenum">
              <a:rPr lang="en-US" smtClean="0"/>
              <a:t>‹#›</a:t>
            </a:fld>
            <a:endParaRPr lang="en-US"/>
          </a:p>
        </p:txBody>
      </p:sp>
    </p:spTree>
    <p:extLst>
      <p:ext uri="{BB962C8B-B14F-4D97-AF65-F5344CB8AC3E}">
        <p14:creationId xmlns:p14="http://schemas.microsoft.com/office/powerpoint/2010/main" val="815836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0A0D32-F1B1-4EB1-9E99-E1A9F0DCEA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EAE3BF-9D31-47DD-9112-5DAA7F6E19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90ACB5-7516-4890-A1F1-EC792E0510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B43FAC-5144-44AA-989B-3002F63D4B13}" type="datetimeFigureOut">
              <a:rPr lang="en-US" smtClean="0"/>
              <a:t>11/2/2020</a:t>
            </a:fld>
            <a:endParaRPr lang="en-US"/>
          </a:p>
        </p:txBody>
      </p:sp>
      <p:sp>
        <p:nvSpPr>
          <p:cNvPr id="5" name="Footer Placeholder 4">
            <a:extLst>
              <a:ext uri="{FF2B5EF4-FFF2-40B4-BE49-F238E27FC236}">
                <a16:creationId xmlns:a16="http://schemas.microsoft.com/office/drawing/2014/main" id="{7AFFACFF-2EF2-41C5-97AD-40C3988D28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18E228F-B496-4D8F-9E7E-2A032B3D86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11AD91-5333-4602-AEC5-BF619F3767C0}" type="slidenum">
              <a:rPr lang="en-US" smtClean="0"/>
              <a:t>‹#›</a:t>
            </a:fld>
            <a:endParaRPr lang="en-US"/>
          </a:p>
        </p:txBody>
      </p:sp>
    </p:spTree>
    <p:extLst>
      <p:ext uri="{BB962C8B-B14F-4D97-AF65-F5344CB8AC3E}">
        <p14:creationId xmlns:p14="http://schemas.microsoft.com/office/powerpoint/2010/main" val="4125257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rulesofsport.com/sports/korfball.html" TargetMode="External"/><Relationship Id="rId2" Type="http://schemas.openxmlformats.org/officeDocument/2006/relationships/hyperlink" Target="https://korfball.sport/wp-content/uploads/2017/09/The-Rules-of-Korfball-2020.pdf" TargetMode="External"/><Relationship Id="rId1" Type="http://schemas.openxmlformats.org/officeDocument/2006/relationships/slideLayout" Target="../slideLayouts/slideLayout2.xml"/><Relationship Id="rId5" Type="http://schemas.openxmlformats.org/officeDocument/2006/relationships/hyperlink" Target="https://korfbalbrno.cz/korfbal/historie-korfbalu/" TargetMode="External"/><Relationship Id="rId4" Type="http://schemas.openxmlformats.org/officeDocument/2006/relationships/hyperlink" Target="https://en.wikipedia.org/wiki/Korfball"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mailto:davor.kuna97@gmail.com" TargetMode="External"/><Relationship Id="rId2" Type="http://schemas.openxmlformats.org/officeDocument/2006/relationships/hyperlink" Target="mailto:karucivan1@gmail.co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s://www.youtube.com/watch?v=lnNSU4kbVvI"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group of people on a court&#10;&#10;Description automatically generated">
            <a:extLst>
              <a:ext uri="{FF2B5EF4-FFF2-40B4-BE49-F238E27FC236}">
                <a16:creationId xmlns:a16="http://schemas.microsoft.com/office/drawing/2014/main" id="{729469E5-F44D-4709-A5A5-33005D572B51}"/>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15312" r="-1" b="12537"/>
          <a:stretch/>
        </p:blipFill>
        <p:spPr>
          <a:xfrm>
            <a:off x="4547938" y="329008"/>
            <a:ext cx="7644062" cy="3681406"/>
          </a:xfrm>
          <a:prstGeom prst="rect">
            <a:avLst/>
          </a:prstGeom>
        </p:spPr>
      </p:pic>
      <p:pic>
        <p:nvPicPr>
          <p:cNvPr id="9" name="Picture 8" descr="A picture containing indoor, table, sitting, small&#10;&#10;Description automatically generated">
            <a:extLst>
              <a:ext uri="{FF2B5EF4-FFF2-40B4-BE49-F238E27FC236}">
                <a16:creationId xmlns:a16="http://schemas.microsoft.com/office/drawing/2014/main" id="{831FCE9D-46E7-4C6E-BF22-EB839FE5957D}"/>
              </a:ext>
            </a:extLst>
          </p:cNvPr>
          <p:cNvPicPr>
            <a:picLocks noChangeAspect="1"/>
          </p:cNvPicPr>
          <p:nvPr/>
        </p:nvPicPr>
        <p:blipFill rotWithShape="1">
          <a:blip r:embed="rId3">
            <a:extLst>
              <a:ext uri="{28A0092B-C50C-407E-A947-70E740481C1C}">
                <a14:useLocalDpi xmlns:a14="http://schemas.microsoft.com/office/drawing/2010/main" val="0"/>
              </a:ext>
            </a:extLst>
          </a:blip>
          <a:srcRect t="1451" r="-1" b="30423"/>
          <a:stretch/>
        </p:blipFill>
        <p:spPr>
          <a:xfrm>
            <a:off x="4944380" y="3681372"/>
            <a:ext cx="7644141" cy="3176628"/>
          </a:xfrm>
          <a:prstGeom prst="rect">
            <a:avLst/>
          </a:prstGeom>
        </p:spPr>
      </p:pic>
      <p:sp>
        <p:nvSpPr>
          <p:cNvPr id="16" name="Rectangle 15">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C4312F-B884-4488-9B65-131BEF0E73A6}"/>
              </a:ext>
            </a:extLst>
          </p:cNvPr>
          <p:cNvSpPr>
            <a:spLocks noGrp="1"/>
          </p:cNvSpPr>
          <p:nvPr>
            <p:ph type="ctrTitle"/>
          </p:nvPr>
        </p:nvSpPr>
        <p:spPr>
          <a:xfrm>
            <a:off x="838200" y="1115219"/>
            <a:ext cx="5395912" cy="2387600"/>
          </a:xfrm>
        </p:spPr>
        <p:txBody>
          <a:bodyPr>
            <a:normAutofit/>
          </a:bodyPr>
          <a:lstStyle/>
          <a:p>
            <a:pPr algn="l"/>
            <a:r>
              <a:rPr lang="en-US" sz="5000" b="1">
                <a:solidFill>
                  <a:schemeClr val="bg1"/>
                </a:solidFill>
              </a:rPr>
              <a:t>KORFBALL</a:t>
            </a:r>
          </a:p>
        </p:txBody>
      </p:sp>
      <p:sp>
        <p:nvSpPr>
          <p:cNvPr id="3" name="Subtitle 2">
            <a:extLst>
              <a:ext uri="{FF2B5EF4-FFF2-40B4-BE49-F238E27FC236}">
                <a16:creationId xmlns:a16="http://schemas.microsoft.com/office/drawing/2014/main" id="{DE5B0BF7-30BD-4162-A7D9-BBE92DBD1710}"/>
              </a:ext>
            </a:extLst>
          </p:cNvPr>
          <p:cNvSpPr>
            <a:spLocks noGrp="1"/>
          </p:cNvSpPr>
          <p:nvPr>
            <p:ph type="subTitle" idx="1"/>
          </p:nvPr>
        </p:nvSpPr>
        <p:spPr>
          <a:xfrm>
            <a:off x="238125" y="3843305"/>
            <a:ext cx="5395912" cy="1655762"/>
          </a:xfrm>
        </p:spPr>
        <p:txBody>
          <a:bodyPr>
            <a:normAutofit/>
          </a:bodyPr>
          <a:lstStyle/>
          <a:p>
            <a:pPr algn="l"/>
            <a:r>
              <a:rPr lang="en-US" sz="2000" dirty="0">
                <a:solidFill>
                  <a:schemeClr val="bg1"/>
                </a:solidFill>
              </a:rPr>
              <a:t>         Course: Nontraditional Games</a:t>
            </a:r>
          </a:p>
          <a:p>
            <a:pPr algn="l"/>
            <a:r>
              <a:rPr lang="en-US" sz="2000" dirty="0">
                <a:solidFill>
                  <a:schemeClr val="bg1"/>
                </a:solidFill>
              </a:rPr>
              <a:t>         Presentation by : Ivan Karuc</a:t>
            </a:r>
          </a:p>
          <a:p>
            <a:pPr algn="l"/>
            <a:r>
              <a:rPr lang="en-US" sz="2000" dirty="0">
                <a:solidFill>
                  <a:schemeClr val="bg1"/>
                </a:solidFill>
              </a:rPr>
              <a:t>                                        Davor Kuna</a:t>
            </a:r>
          </a:p>
        </p:txBody>
      </p:sp>
      <p:cxnSp>
        <p:nvCxnSpPr>
          <p:cNvPr id="18" name="Straight Connector 17">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6" descr="Logo, company name&#10;&#10;Description automatically generated">
            <a:extLst>
              <a:ext uri="{FF2B5EF4-FFF2-40B4-BE49-F238E27FC236}">
                <a16:creationId xmlns:a16="http://schemas.microsoft.com/office/drawing/2014/main" id="{B24B4797-DE03-480C-BE1F-81354EC991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7936" y="5705871"/>
            <a:ext cx="823121" cy="823121"/>
          </a:xfrm>
          <a:prstGeom prst="rect">
            <a:avLst/>
          </a:prstGeom>
        </p:spPr>
      </p:pic>
    </p:spTree>
    <p:extLst>
      <p:ext uri="{BB962C8B-B14F-4D97-AF65-F5344CB8AC3E}">
        <p14:creationId xmlns:p14="http://schemas.microsoft.com/office/powerpoint/2010/main" val="2414279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5FF31-BC42-40BC-94F6-C48BFEDEB6EB}"/>
              </a:ext>
            </a:extLst>
          </p:cNvPr>
          <p:cNvSpPr>
            <a:spLocks noGrp="1"/>
          </p:cNvSpPr>
          <p:nvPr>
            <p:ph type="title"/>
          </p:nvPr>
        </p:nvSpPr>
        <p:spPr/>
        <p:txBody>
          <a:bodyPr/>
          <a:lstStyle/>
          <a:p>
            <a:pPr algn="ctr"/>
            <a:r>
              <a:rPr lang="en-US" dirty="0">
                <a:solidFill>
                  <a:schemeClr val="bg1"/>
                </a:solidFill>
              </a:rPr>
              <a:t>Standing shot</a:t>
            </a:r>
          </a:p>
        </p:txBody>
      </p:sp>
      <p:pic>
        <p:nvPicPr>
          <p:cNvPr id="4" name="videoplayback (1)">
            <a:hlinkClick r:id="" action="ppaction://media"/>
            <a:extLst>
              <a:ext uri="{FF2B5EF4-FFF2-40B4-BE49-F238E27FC236}">
                <a16:creationId xmlns:a16="http://schemas.microsoft.com/office/drawing/2014/main" id="{03C9EDED-33B1-42B4-96AE-521339A2859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8850" y="1825625"/>
            <a:ext cx="7735888" cy="4351338"/>
          </a:xfrm>
        </p:spPr>
      </p:pic>
    </p:spTree>
    <p:extLst>
      <p:ext uri="{BB962C8B-B14F-4D97-AF65-F5344CB8AC3E}">
        <p14:creationId xmlns:p14="http://schemas.microsoft.com/office/powerpoint/2010/main" val="3234189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4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18A89-02D9-4830-BA6E-74AFCA7B8297}"/>
              </a:ext>
            </a:extLst>
          </p:cNvPr>
          <p:cNvSpPr>
            <a:spLocks noGrp="1"/>
          </p:cNvSpPr>
          <p:nvPr>
            <p:ph type="title"/>
          </p:nvPr>
        </p:nvSpPr>
        <p:spPr/>
        <p:txBody>
          <a:bodyPr/>
          <a:lstStyle/>
          <a:p>
            <a:pPr algn="ctr"/>
            <a:r>
              <a:rPr lang="en-US" dirty="0">
                <a:solidFill>
                  <a:schemeClr val="bg1"/>
                </a:solidFill>
              </a:rPr>
              <a:t>Running in shot</a:t>
            </a:r>
          </a:p>
        </p:txBody>
      </p:sp>
      <p:pic>
        <p:nvPicPr>
          <p:cNvPr id="4" name="videoplayback">
            <a:hlinkClick r:id="" action="ppaction://media"/>
            <a:extLst>
              <a:ext uri="{FF2B5EF4-FFF2-40B4-BE49-F238E27FC236}">
                <a16:creationId xmlns:a16="http://schemas.microsoft.com/office/drawing/2014/main" id="{2E472C62-BF9B-427A-BDF7-79A31228C9A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133941" y="1490663"/>
            <a:ext cx="8297522" cy="4667250"/>
          </a:xfrm>
        </p:spPr>
      </p:pic>
    </p:spTree>
    <p:extLst>
      <p:ext uri="{BB962C8B-B14F-4D97-AF65-F5344CB8AC3E}">
        <p14:creationId xmlns:p14="http://schemas.microsoft.com/office/powerpoint/2010/main" val="2518418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2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9FFFE-63AA-4BB4-97E1-42704D33A15C}"/>
              </a:ext>
            </a:extLst>
          </p:cNvPr>
          <p:cNvSpPr>
            <a:spLocks noGrp="1"/>
          </p:cNvSpPr>
          <p:nvPr>
            <p:ph type="title"/>
          </p:nvPr>
        </p:nvSpPr>
        <p:spPr/>
        <p:txBody>
          <a:bodyPr/>
          <a:lstStyle/>
          <a:p>
            <a:pPr algn="ctr"/>
            <a:r>
              <a:rPr lang="en-US" dirty="0">
                <a:solidFill>
                  <a:schemeClr val="bg1"/>
                </a:solidFill>
              </a:rPr>
              <a:t>Example of real game</a:t>
            </a:r>
          </a:p>
        </p:txBody>
      </p:sp>
      <p:pic>
        <p:nvPicPr>
          <p:cNvPr id="4" name="videoplayback (2)">
            <a:hlinkClick r:id="" action="ppaction://media"/>
            <a:extLst>
              <a:ext uri="{FF2B5EF4-FFF2-40B4-BE49-F238E27FC236}">
                <a16:creationId xmlns:a16="http://schemas.microsoft.com/office/drawing/2014/main" id="{CFCBFD9D-79CC-49FC-A76A-BA0A7D7E6B0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390775" y="1558925"/>
            <a:ext cx="8191500" cy="4607614"/>
          </a:xfrm>
        </p:spPr>
      </p:pic>
    </p:spTree>
    <p:extLst>
      <p:ext uri="{BB962C8B-B14F-4D97-AF65-F5344CB8AC3E}">
        <p14:creationId xmlns:p14="http://schemas.microsoft.com/office/powerpoint/2010/main" val="3215399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51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9B347-6D90-48D1-926B-D27E49749F9C}"/>
              </a:ext>
            </a:extLst>
          </p:cNvPr>
          <p:cNvSpPr>
            <a:spLocks noGrp="1"/>
          </p:cNvSpPr>
          <p:nvPr>
            <p:ph type="title"/>
          </p:nvPr>
        </p:nvSpPr>
        <p:spPr/>
        <p:txBody>
          <a:bodyPr/>
          <a:lstStyle/>
          <a:p>
            <a:pPr algn="ctr"/>
            <a:r>
              <a:rPr lang="en-US" dirty="0">
                <a:solidFill>
                  <a:schemeClr val="bg1"/>
                </a:solidFill>
              </a:rPr>
              <a:t>Popularity of korfball in the World</a:t>
            </a:r>
          </a:p>
        </p:txBody>
      </p:sp>
      <p:sp>
        <p:nvSpPr>
          <p:cNvPr id="3" name="Content Placeholder 2">
            <a:extLst>
              <a:ext uri="{FF2B5EF4-FFF2-40B4-BE49-F238E27FC236}">
                <a16:creationId xmlns:a16="http://schemas.microsoft.com/office/drawing/2014/main" id="{2E569799-EF65-4327-83E9-C37B2E0BE2F0}"/>
              </a:ext>
            </a:extLst>
          </p:cNvPr>
          <p:cNvSpPr>
            <a:spLocks noGrp="1"/>
          </p:cNvSpPr>
          <p:nvPr>
            <p:ph idx="1"/>
          </p:nvPr>
        </p:nvSpPr>
        <p:spPr>
          <a:xfrm>
            <a:off x="838200" y="1690688"/>
            <a:ext cx="10515600" cy="4351338"/>
          </a:xfrm>
        </p:spPr>
        <p:txBody>
          <a:bodyPr/>
          <a:lstStyle/>
          <a:p>
            <a:r>
              <a:rPr lang="en-US" dirty="0">
                <a:solidFill>
                  <a:schemeClr val="bg1"/>
                </a:solidFill>
              </a:rPr>
              <a:t>It is officially played in 69 countries (5 continents) including Czech Republic</a:t>
            </a:r>
          </a:p>
          <a:p>
            <a:r>
              <a:rPr lang="en-US" dirty="0">
                <a:solidFill>
                  <a:schemeClr val="bg1"/>
                </a:solidFill>
              </a:rPr>
              <a:t>It is most popular in Netherlands, Belgium, China, Taiwan..</a:t>
            </a:r>
          </a:p>
          <a:p>
            <a:r>
              <a:rPr lang="en-US" dirty="0">
                <a:solidFill>
                  <a:schemeClr val="bg1"/>
                </a:solidFill>
              </a:rPr>
              <a:t>In Netherlands there are more than 500 clubs and more than 90 000 people playing it</a:t>
            </a:r>
          </a:p>
        </p:txBody>
      </p:sp>
      <p:pic>
        <p:nvPicPr>
          <p:cNvPr id="2054" name="Picture 6">
            <a:extLst>
              <a:ext uri="{FF2B5EF4-FFF2-40B4-BE49-F238E27FC236}">
                <a16:creationId xmlns:a16="http://schemas.microsoft.com/office/drawing/2014/main" id="{1459DDD1-305E-4F0F-B85C-0EBBCE442A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5994" y="3644066"/>
            <a:ext cx="4843462" cy="22455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1E822E0-5AF1-4E85-ACC3-6F385C4DF0B0}"/>
              </a:ext>
            </a:extLst>
          </p:cNvPr>
          <p:cNvSpPr txBox="1"/>
          <p:nvPr/>
        </p:nvSpPr>
        <p:spPr>
          <a:xfrm>
            <a:off x="4195994" y="5972776"/>
            <a:ext cx="4829175" cy="646331"/>
          </a:xfrm>
          <a:prstGeom prst="rect">
            <a:avLst/>
          </a:prstGeom>
          <a:noFill/>
        </p:spPr>
        <p:txBody>
          <a:bodyPr wrap="square" rtlCol="0">
            <a:spAutoFit/>
          </a:bodyPr>
          <a:lstStyle/>
          <a:p>
            <a:pPr algn="ctr"/>
            <a:r>
              <a:rPr lang="en-US" dirty="0">
                <a:solidFill>
                  <a:schemeClr val="bg1"/>
                </a:solidFill>
              </a:rPr>
              <a:t>Countries-members of the International Korfball Federation</a:t>
            </a:r>
          </a:p>
        </p:txBody>
      </p:sp>
    </p:spTree>
    <p:extLst>
      <p:ext uri="{BB962C8B-B14F-4D97-AF65-F5344CB8AC3E}">
        <p14:creationId xmlns:p14="http://schemas.microsoft.com/office/powerpoint/2010/main" val="23751130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72B46-9BA9-49C8-951B-B377C61F7071}"/>
              </a:ext>
            </a:extLst>
          </p:cNvPr>
          <p:cNvSpPr>
            <a:spLocks noGrp="1"/>
          </p:cNvSpPr>
          <p:nvPr>
            <p:ph type="title"/>
          </p:nvPr>
        </p:nvSpPr>
        <p:spPr/>
        <p:txBody>
          <a:bodyPr/>
          <a:lstStyle/>
          <a:p>
            <a:pPr algn="ctr"/>
            <a:r>
              <a:rPr lang="en-US" dirty="0">
                <a:solidFill>
                  <a:schemeClr val="bg1"/>
                </a:solidFill>
              </a:rPr>
              <a:t>Fun facts</a:t>
            </a:r>
          </a:p>
        </p:txBody>
      </p:sp>
      <p:sp>
        <p:nvSpPr>
          <p:cNvPr id="3" name="Content Placeholder 2">
            <a:extLst>
              <a:ext uri="{FF2B5EF4-FFF2-40B4-BE49-F238E27FC236}">
                <a16:creationId xmlns:a16="http://schemas.microsoft.com/office/drawing/2014/main" id="{B6E65767-DB6C-48B7-B7EF-B8F3464BAF80}"/>
              </a:ext>
            </a:extLst>
          </p:cNvPr>
          <p:cNvSpPr>
            <a:spLocks noGrp="1"/>
          </p:cNvSpPr>
          <p:nvPr>
            <p:ph idx="1"/>
          </p:nvPr>
        </p:nvSpPr>
        <p:spPr/>
        <p:txBody>
          <a:bodyPr/>
          <a:lstStyle/>
          <a:p>
            <a:r>
              <a:rPr lang="en-US" dirty="0">
                <a:solidFill>
                  <a:schemeClr val="bg1"/>
                </a:solidFill>
              </a:rPr>
              <a:t>There is a korfball </a:t>
            </a:r>
            <a:r>
              <a:rPr lang="en-US" dirty="0" err="1">
                <a:solidFill>
                  <a:schemeClr val="bg1"/>
                </a:solidFill>
              </a:rPr>
              <a:t>klub</a:t>
            </a:r>
            <a:r>
              <a:rPr lang="en-US" dirty="0">
                <a:solidFill>
                  <a:schemeClr val="bg1"/>
                </a:solidFill>
              </a:rPr>
              <a:t> in Brno</a:t>
            </a:r>
          </a:p>
          <a:p>
            <a:pPr marL="0" indent="0">
              <a:buNone/>
            </a:pPr>
            <a:endParaRPr lang="en-US" dirty="0">
              <a:solidFill>
                <a:schemeClr val="bg1"/>
              </a:solidFill>
            </a:endParaRPr>
          </a:p>
          <a:p>
            <a:r>
              <a:rPr lang="en-US" dirty="0">
                <a:solidFill>
                  <a:schemeClr val="bg1"/>
                </a:solidFill>
              </a:rPr>
              <a:t>Besides usual korfball, beach korfball is also played in some countries</a:t>
            </a:r>
          </a:p>
          <a:p>
            <a:pPr marL="0" indent="0">
              <a:buNone/>
            </a:pPr>
            <a:endParaRPr lang="en-US" dirty="0">
              <a:solidFill>
                <a:schemeClr val="bg1"/>
              </a:solidFill>
            </a:endParaRPr>
          </a:p>
          <a:p>
            <a:r>
              <a:rPr lang="en-US" dirty="0">
                <a:solidFill>
                  <a:schemeClr val="bg1"/>
                </a:solidFill>
              </a:rPr>
              <a:t>Joy In Leeuwarden (We Are Ready) is the song by Half Man Half Biscuit which sings about korfball</a:t>
            </a:r>
          </a:p>
          <a:p>
            <a:pPr marL="0" indent="0">
              <a:buNone/>
            </a:pPr>
            <a:endParaRPr lang="en-US" dirty="0">
              <a:solidFill>
                <a:schemeClr val="bg1"/>
              </a:solidFill>
            </a:endParaRPr>
          </a:p>
          <a:p>
            <a:r>
              <a:rPr lang="en-US" dirty="0">
                <a:solidFill>
                  <a:schemeClr val="bg1"/>
                </a:solidFill>
              </a:rPr>
              <a:t>In history, women which played korfball were criticized because of showing bare knees and ankles </a:t>
            </a:r>
          </a:p>
          <a:p>
            <a:endParaRPr lang="en-US" dirty="0"/>
          </a:p>
        </p:txBody>
      </p:sp>
    </p:spTree>
    <p:extLst>
      <p:ext uri="{BB962C8B-B14F-4D97-AF65-F5344CB8AC3E}">
        <p14:creationId xmlns:p14="http://schemas.microsoft.com/office/powerpoint/2010/main" val="40313326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D1B31-BC40-46C9-9999-1CD103B86015}"/>
              </a:ext>
            </a:extLst>
          </p:cNvPr>
          <p:cNvSpPr>
            <a:spLocks noGrp="1"/>
          </p:cNvSpPr>
          <p:nvPr>
            <p:ph type="title"/>
          </p:nvPr>
        </p:nvSpPr>
        <p:spPr/>
        <p:txBody>
          <a:bodyPr/>
          <a:lstStyle/>
          <a:p>
            <a:r>
              <a:rPr lang="en-US" dirty="0">
                <a:solidFill>
                  <a:schemeClr val="bg1"/>
                </a:solidFill>
              </a:rPr>
              <a:t>References</a:t>
            </a:r>
          </a:p>
        </p:txBody>
      </p:sp>
      <p:sp>
        <p:nvSpPr>
          <p:cNvPr id="3" name="Content Placeholder 2">
            <a:extLst>
              <a:ext uri="{FF2B5EF4-FFF2-40B4-BE49-F238E27FC236}">
                <a16:creationId xmlns:a16="http://schemas.microsoft.com/office/drawing/2014/main" id="{69F0E2DE-9E6F-4584-A38B-8F7E25B1244D}"/>
              </a:ext>
            </a:extLst>
          </p:cNvPr>
          <p:cNvSpPr>
            <a:spLocks noGrp="1"/>
          </p:cNvSpPr>
          <p:nvPr>
            <p:ph idx="1"/>
          </p:nvPr>
        </p:nvSpPr>
        <p:spPr/>
        <p:txBody>
          <a:bodyPr/>
          <a:lstStyle/>
          <a:p>
            <a:r>
              <a:rPr lang="en-US" dirty="0">
                <a:solidFill>
                  <a:schemeClr val="bg1"/>
                </a:solidFill>
                <a:hlinkClick r:id="rId2">
                  <a:extLst>
                    <a:ext uri="{A12FA001-AC4F-418D-AE19-62706E023703}">
                      <ahyp:hlinkClr xmlns:ahyp="http://schemas.microsoft.com/office/drawing/2018/hyperlinkcolor" val="tx"/>
                    </a:ext>
                  </a:extLst>
                </a:hlinkClick>
              </a:rPr>
              <a:t>https://korfball.sport/wp-content/uploads/2017/09/The-Rules-of-Korfball-2020.pdf</a:t>
            </a:r>
            <a:r>
              <a:rPr lang="en-US" dirty="0">
                <a:solidFill>
                  <a:schemeClr val="bg1"/>
                </a:solidFill>
              </a:rPr>
              <a:t> (official rules of korfball 2020.)</a:t>
            </a:r>
          </a:p>
          <a:p>
            <a:pPr marL="0" indent="0">
              <a:buNone/>
            </a:pPr>
            <a:endParaRPr lang="en-US" dirty="0">
              <a:solidFill>
                <a:schemeClr val="bg1"/>
              </a:solidFill>
            </a:endParaRPr>
          </a:p>
          <a:p>
            <a:r>
              <a:rPr lang="en-US" dirty="0">
                <a:solidFill>
                  <a:schemeClr val="bg1"/>
                </a:solidFill>
                <a:hlinkClick r:id="rId3">
                  <a:extLst>
                    <a:ext uri="{A12FA001-AC4F-418D-AE19-62706E023703}">
                      <ahyp:hlinkClr xmlns:ahyp="http://schemas.microsoft.com/office/drawing/2018/hyperlinkcolor" val="tx"/>
                    </a:ext>
                  </a:extLst>
                </a:hlinkClick>
              </a:rPr>
              <a:t>https://www.rulesofsport.com/sports/korfball.html</a:t>
            </a:r>
            <a:endParaRPr lang="en-US" dirty="0">
              <a:solidFill>
                <a:schemeClr val="bg1"/>
              </a:solidFill>
            </a:endParaRPr>
          </a:p>
          <a:p>
            <a:endParaRPr lang="en-US" dirty="0">
              <a:solidFill>
                <a:schemeClr val="bg1"/>
              </a:solidFill>
            </a:endParaRPr>
          </a:p>
          <a:p>
            <a:r>
              <a:rPr lang="en-US" dirty="0">
                <a:solidFill>
                  <a:schemeClr val="bg1"/>
                </a:solidFill>
                <a:hlinkClick r:id="rId4">
                  <a:extLst>
                    <a:ext uri="{A12FA001-AC4F-418D-AE19-62706E023703}">
                      <ahyp:hlinkClr xmlns:ahyp="http://schemas.microsoft.com/office/drawing/2018/hyperlinkcolor" val="tx"/>
                    </a:ext>
                  </a:extLst>
                </a:hlinkClick>
              </a:rPr>
              <a:t>https://en.wikipedia.org/wiki/Korfball</a:t>
            </a:r>
            <a:endParaRPr lang="en-US" dirty="0">
              <a:solidFill>
                <a:schemeClr val="bg1"/>
              </a:solidFill>
            </a:endParaRPr>
          </a:p>
          <a:p>
            <a:endParaRPr lang="en-US" dirty="0">
              <a:solidFill>
                <a:schemeClr val="bg1"/>
              </a:solidFill>
            </a:endParaRPr>
          </a:p>
          <a:p>
            <a:r>
              <a:rPr lang="en-US" dirty="0">
                <a:solidFill>
                  <a:schemeClr val="bg1"/>
                </a:solidFill>
                <a:hlinkClick r:id="rId5">
                  <a:extLst>
                    <a:ext uri="{A12FA001-AC4F-418D-AE19-62706E023703}">
                      <ahyp:hlinkClr xmlns:ahyp="http://schemas.microsoft.com/office/drawing/2018/hyperlinkcolor" val="tx"/>
                    </a:ext>
                  </a:extLst>
                </a:hlinkClick>
              </a:rPr>
              <a:t>https://korfbalbrno.cz/korfbal/historie-korfbalu/</a:t>
            </a:r>
            <a:endParaRPr lang="en-US" dirty="0">
              <a:solidFill>
                <a:schemeClr val="bg1"/>
              </a:solidFill>
            </a:endParaRPr>
          </a:p>
          <a:p>
            <a:endParaRPr lang="en-US" dirty="0"/>
          </a:p>
          <a:p>
            <a:endParaRPr lang="en-US" dirty="0"/>
          </a:p>
        </p:txBody>
      </p:sp>
    </p:spTree>
    <p:extLst>
      <p:ext uri="{BB962C8B-B14F-4D97-AF65-F5344CB8AC3E}">
        <p14:creationId xmlns:p14="http://schemas.microsoft.com/office/powerpoint/2010/main" val="2815835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A713D-7222-44C2-8899-91740A7975D2}"/>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8948190C-429D-4581-89D5-B32C47FB235B}"/>
              </a:ext>
            </a:extLst>
          </p:cNvPr>
          <p:cNvSpPr>
            <a:spLocks noGrp="1"/>
          </p:cNvSpPr>
          <p:nvPr>
            <p:ph idx="1"/>
          </p:nvPr>
        </p:nvSpPr>
        <p:spPr/>
        <p:txBody>
          <a:bodyPr/>
          <a:lstStyle/>
          <a:p>
            <a:pPr marL="0" indent="0" algn="ctr">
              <a:buNone/>
            </a:pPr>
            <a:r>
              <a:rPr lang="en-US" dirty="0">
                <a:solidFill>
                  <a:schemeClr val="bg1"/>
                </a:solidFill>
              </a:rPr>
              <a:t>If you have any questions about korfball, don’t hesitate to ask as on:</a:t>
            </a:r>
          </a:p>
          <a:p>
            <a:pPr marL="0" indent="0" algn="ctr">
              <a:buNone/>
            </a:pPr>
            <a:r>
              <a:rPr lang="en-US" dirty="0">
                <a:solidFill>
                  <a:schemeClr val="bg1"/>
                </a:solidFill>
              </a:rPr>
              <a:t> </a:t>
            </a:r>
            <a:r>
              <a:rPr lang="en-US" dirty="0">
                <a:solidFill>
                  <a:schemeClr val="bg1"/>
                </a:solidFill>
                <a:hlinkClick r:id="rId2">
                  <a:extLst>
                    <a:ext uri="{A12FA001-AC4F-418D-AE19-62706E023703}">
                      <ahyp:hlinkClr xmlns:ahyp="http://schemas.microsoft.com/office/drawing/2018/hyperlinkcolor" val="tx"/>
                    </a:ext>
                  </a:extLst>
                </a:hlinkClick>
              </a:rPr>
              <a:t>karucivan1@gmail.com</a:t>
            </a:r>
            <a:r>
              <a:rPr lang="en-US" dirty="0">
                <a:solidFill>
                  <a:schemeClr val="bg1"/>
                </a:solidFill>
              </a:rPr>
              <a:t> or </a:t>
            </a:r>
            <a:r>
              <a:rPr lang="en-US" dirty="0">
                <a:solidFill>
                  <a:schemeClr val="bg1"/>
                </a:solidFill>
                <a:hlinkClick r:id="rId3">
                  <a:extLst>
                    <a:ext uri="{A12FA001-AC4F-418D-AE19-62706E023703}">
                      <ahyp:hlinkClr xmlns:ahyp="http://schemas.microsoft.com/office/drawing/2018/hyperlinkcolor" val="tx"/>
                    </a:ext>
                  </a:extLst>
                </a:hlinkClick>
              </a:rPr>
              <a:t>davor.kuna97@gmail.com</a:t>
            </a:r>
            <a:r>
              <a:rPr lang="en-US" dirty="0">
                <a:solidFill>
                  <a:schemeClr val="bg1"/>
                </a:solidFill>
              </a:rPr>
              <a:t> </a:t>
            </a:r>
          </a:p>
          <a:p>
            <a:pPr marL="0" indent="0" algn="ctr">
              <a:buNone/>
            </a:pPr>
            <a:endParaRPr lang="en-US" dirty="0">
              <a:solidFill>
                <a:schemeClr val="bg1"/>
              </a:solidFill>
            </a:endParaRPr>
          </a:p>
          <a:p>
            <a:pPr marL="0" indent="0" algn="ctr">
              <a:buNone/>
            </a:pPr>
            <a:endParaRPr lang="en-US" dirty="0">
              <a:solidFill>
                <a:schemeClr val="bg1"/>
              </a:solidFill>
            </a:endParaRPr>
          </a:p>
          <a:p>
            <a:pPr marL="0" indent="0" algn="ctr">
              <a:buNone/>
            </a:pPr>
            <a:r>
              <a:rPr lang="en-US" dirty="0">
                <a:solidFill>
                  <a:schemeClr val="bg1"/>
                </a:solidFill>
              </a:rPr>
              <a:t>THANKS FOR YOUR TIME AND DON’T FORGET TO </a:t>
            </a:r>
          </a:p>
          <a:p>
            <a:pPr marL="0" indent="0" algn="ctr">
              <a:buNone/>
            </a:pPr>
            <a:r>
              <a:rPr lang="en-US" dirty="0">
                <a:solidFill>
                  <a:schemeClr val="bg1"/>
                </a:solidFill>
              </a:rPr>
              <a:t>WATCH KORFBALL ONLINE :D</a:t>
            </a:r>
          </a:p>
        </p:txBody>
      </p:sp>
    </p:spTree>
    <p:extLst>
      <p:ext uri="{BB962C8B-B14F-4D97-AF65-F5344CB8AC3E}">
        <p14:creationId xmlns:p14="http://schemas.microsoft.com/office/powerpoint/2010/main" val="1339000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9385A-4EDB-4B65-9BA8-C56A46B20C45}"/>
              </a:ext>
            </a:extLst>
          </p:cNvPr>
          <p:cNvSpPr>
            <a:spLocks noGrp="1"/>
          </p:cNvSpPr>
          <p:nvPr>
            <p:ph type="title"/>
          </p:nvPr>
        </p:nvSpPr>
        <p:spPr/>
        <p:txBody>
          <a:bodyPr/>
          <a:lstStyle/>
          <a:p>
            <a:r>
              <a:rPr lang="en-US" dirty="0">
                <a:solidFill>
                  <a:schemeClr val="bg1"/>
                </a:solidFill>
              </a:rPr>
              <a:t>Content of presentation</a:t>
            </a:r>
          </a:p>
        </p:txBody>
      </p:sp>
      <p:sp>
        <p:nvSpPr>
          <p:cNvPr id="3" name="Content Placeholder 2">
            <a:extLst>
              <a:ext uri="{FF2B5EF4-FFF2-40B4-BE49-F238E27FC236}">
                <a16:creationId xmlns:a16="http://schemas.microsoft.com/office/drawing/2014/main" id="{469F69A8-D50D-4ACB-B518-77A3CBF82F4B}"/>
              </a:ext>
            </a:extLst>
          </p:cNvPr>
          <p:cNvSpPr>
            <a:spLocks noGrp="1"/>
          </p:cNvSpPr>
          <p:nvPr>
            <p:ph idx="1"/>
          </p:nvPr>
        </p:nvSpPr>
        <p:spPr/>
        <p:txBody>
          <a:bodyPr/>
          <a:lstStyle/>
          <a:p>
            <a:r>
              <a:rPr lang="en-US" dirty="0">
                <a:solidFill>
                  <a:schemeClr val="bg1"/>
                </a:solidFill>
              </a:rPr>
              <a:t>What is korfball?</a:t>
            </a:r>
          </a:p>
          <a:p>
            <a:r>
              <a:rPr lang="en-US" dirty="0">
                <a:solidFill>
                  <a:schemeClr val="bg1"/>
                </a:solidFill>
              </a:rPr>
              <a:t>History</a:t>
            </a:r>
          </a:p>
          <a:p>
            <a:r>
              <a:rPr lang="en-US" dirty="0">
                <a:solidFill>
                  <a:schemeClr val="bg1"/>
                </a:solidFill>
              </a:rPr>
              <a:t>Basic rules and regulations of the game</a:t>
            </a:r>
          </a:p>
          <a:p>
            <a:r>
              <a:rPr lang="en-US" dirty="0">
                <a:solidFill>
                  <a:schemeClr val="bg1"/>
                </a:solidFill>
              </a:rPr>
              <a:t>Kinesiology of korfball</a:t>
            </a:r>
          </a:p>
          <a:p>
            <a:r>
              <a:rPr lang="en-US" dirty="0">
                <a:solidFill>
                  <a:schemeClr val="bg1"/>
                </a:solidFill>
              </a:rPr>
              <a:t>Movement structures </a:t>
            </a:r>
          </a:p>
          <a:p>
            <a:r>
              <a:rPr lang="en-US" dirty="0">
                <a:solidFill>
                  <a:schemeClr val="bg1"/>
                </a:solidFill>
              </a:rPr>
              <a:t>Popularity of korfball in the World</a:t>
            </a:r>
          </a:p>
          <a:p>
            <a:r>
              <a:rPr lang="en-US" dirty="0">
                <a:solidFill>
                  <a:schemeClr val="bg1"/>
                </a:solidFill>
              </a:rPr>
              <a:t>Fun facts </a:t>
            </a:r>
          </a:p>
          <a:p>
            <a:r>
              <a:rPr lang="en-US" dirty="0">
                <a:solidFill>
                  <a:schemeClr val="bg1"/>
                </a:solidFill>
              </a:rPr>
              <a:t>References</a:t>
            </a:r>
          </a:p>
          <a:p>
            <a:endParaRPr lang="en-US" dirty="0"/>
          </a:p>
          <a:p>
            <a:endParaRPr lang="en-US" dirty="0"/>
          </a:p>
        </p:txBody>
      </p:sp>
    </p:spTree>
    <p:extLst>
      <p:ext uri="{BB962C8B-B14F-4D97-AF65-F5344CB8AC3E}">
        <p14:creationId xmlns:p14="http://schemas.microsoft.com/office/powerpoint/2010/main" val="194699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01304-C141-401E-8E98-114B7BC43F00}"/>
              </a:ext>
            </a:extLst>
          </p:cNvPr>
          <p:cNvSpPr>
            <a:spLocks noGrp="1"/>
          </p:cNvSpPr>
          <p:nvPr>
            <p:ph type="title"/>
          </p:nvPr>
        </p:nvSpPr>
        <p:spPr/>
        <p:txBody>
          <a:bodyPr/>
          <a:lstStyle/>
          <a:p>
            <a:r>
              <a:rPr lang="en-US" dirty="0">
                <a:solidFill>
                  <a:schemeClr val="bg1"/>
                </a:solidFill>
              </a:rPr>
              <a:t>What is korfball?</a:t>
            </a:r>
          </a:p>
        </p:txBody>
      </p:sp>
      <p:sp>
        <p:nvSpPr>
          <p:cNvPr id="3" name="Content Placeholder 2">
            <a:extLst>
              <a:ext uri="{FF2B5EF4-FFF2-40B4-BE49-F238E27FC236}">
                <a16:creationId xmlns:a16="http://schemas.microsoft.com/office/drawing/2014/main" id="{6E70129B-BACB-48F0-912F-10B105AA26C9}"/>
              </a:ext>
            </a:extLst>
          </p:cNvPr>
          <p:cNvSpPr>
            <a:spLocks noGrp="1"/>
          </p:cNvSpPr>
          <p:nvPr>
            <p:ph idx="1"/>
          </p:nvPr>
        </p:nvSpPr>
        <p:spPr/>
        <p:txBody>
          <a:bodyPr/>
          <a:lstStyle/>
          <a:p>
            <a:r>
              <a:rPr lang="en-US" dirty="0">
                <a:solidFill>
                  <a:schemeClr val="bg1"/>
                </a:solidFill>
              </a:rPr>
              <a:t>Korfball (Dutch: </a:t>
            </a:r>
            <a:r>
              <a:rPr lang="en-US" dirty="0" err="1">
                <a:solidFill>
                  <a:schemeClr val="bg1"/>
                </a:solidFill>
              </a:rPr>
              <a:t>korfbal</a:t>
            </a:r>
            <a:r>
              <a:rPr lang="en-US" dirty="0">
                <a:solidFill>
                  <a:schemeClr val="bg1"/>
                </a:solidFill>
              </a:rPr>
              <a:t>) is a ball sport with similarities to netball and basketball. It is played by two teams of eight players with four female players and four male players in each team. The objective is to throw a ball into a netless basket that is mounted on a 3.5 m (11.5 feet) high pole.</a:t>
            </a:r>
          </a:p>
          <a:p>
            <a:endParaRPr lang="en-US" dirty="0">
              <a:solidFill>
                <a:schemeClr val="bg1"/>
              </a:solidFill>
            </a:endParaRPr>
          </a:p>
          <a:p>
            <a:pPr marL="0" indent="0">
              <a:buNone/>
            </a:pPr>
            <a:endParaRPr lang="en-US" dirty="0">
              <a:solidFill>
                <a:schemeClr val="bg1"/>
              </a:solidFill>
            </a:endParaRPr>
          </a:p>
          <a:p>
            <a:r>
              <a:rPr lang="en-US" dirty="0">
                <a:solidFill>
                  <a:schemeClr val="bg1"/>
                </a:solidFill>
                <a:hlinkClick r:id="rId2">
                  <a:extLst>
                    <a:ext uri="{A12FA001-AC4F-418D-AE19-62706E023703}">
                      <ahyp:hlinkClr xmlns:ahyp="http://schemas.microsoft.com/office/drawing/2018/hyperlinkcolor" val="tx"/>
                    </a:ext>
                  </a:extLst>
                </a:hlinkClick>
              </a:rPr>
              <a:t>https://www.youtube.com/watch?v=lnNSU4kbVvI</a:t>
            </a:r>
            <a:endParaRPr lang="en-US" dirty="0">
              <a:solidFill>
                <a:schemeClr val="bg1"/>
              </a:solidFill>
            </a:endParaRPr>
          </a:p>
          <a:p>
            <a:pPr marL="0" indent="0">
              <a:buNone/>
            </a:pPr>
            <a:endParaRPr lang="en-US" dirty="0"/>
          </a:p>
        </p:txBody>
      </p:sp>
      <p:pic>
        <p:nvPicPr>
          <p:cNvPr id="5" name="Picture 4" descr="A group of people playing a game on the court&#10;&#10;Description automatically generated">
            <a:extLst>
              <a:ext uri="{FF2B5EF4-FFF2-40B4-BE49-F238E27FC236}">
                <a16:creationId xmlns:a16="http://schemas.microsoft.com/office/drawing/2014/main" id="{A9B09C75-59E7-4838-A70D-1AABF16D0D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6559" y="3673250"/>
            <a:ext cx="2277400" cy="3030220"/>
          </a:xfrm>
          <a:prstGeom prst="rect">
            <a:avLst/>
          </a:prstGeom>
        </p:spPr>
      </p:pic>
    </p:spTree>
    <p:extLst>
      <p:ext uri="{BB962C8B-B14F-4D97-AF65-F5344CB8AC3E}">
        <p14:creationId xmlns:p14="http://schemas.microsoft.com/office/powerpoint/2010/main" val="30221761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1FE00-337E-4A7F-A580-7F4BA03937FC}"/>
              </a:ext>
            </a:extLst>
          </p:cNvPr>
          <p:cNvSpPr>
            <a:spLocks noGrp="1"/>
          </p:cNvSpPr>
          <p:nvPr>
            <p:ph type="title"/>
          </p:nvPr>
        </p:nvSpPr>
        <p:spPr/>
        <p:txBody>
          <a:bodyPr/>
          <a:lstStyle/>
          <a:p>
            <a:r>
              <a:rPr lang="en-US" dirty="0">
                <a:solidFill>
                  <a:schemeClr val="bg1"/>
                </a:solidFill>
              </a:rPr>
              <a:t>History of korfball</a:t>
            </a:r>
          </a:p>
        </p:txBody>
      </p:sp>
      <p:sp>
        <p:nvSpPr>
          <p:cNvPr id="3" name="Content Placeholder 2">
            <a:extLst>
              <a:ext uri="{FF2B5EF4-FFF2-40B4-BE49-F238E27FC236}">
                <a16:creationId xmlns:a16="http://schemas.microsoft.com/office/drawing/2014/main" id="{B7ED799E-2604-4521-95D9-0B6FD2C08F91}"/>
              </a:ext>
            </a:extLst>
          </p:cNvPr>
          <p:cNvSpPr>
            <a:spLocks noGrp="1"/>
          </p:cNvSpPr>
          <p:nvPr>
            <p:ph idx="1"/>
          </p:nvPr>
        </p:nvSpPr>
        <p:spPr/>
        <p:txBody>
          <a:bodyPr>
            <a:normAutofit lnSpcReduction="10000"/>
          </a:bodyPr>
          <a:lstStyle/>
          <a:p>
            <a:r>
              <a:rPr lang="en-US" dirty="0">
                <a:solidFill>
                  <a:schemeClr val="bg1"/>
                </a:solidFill>
              </a:rPr>
              <a:t>Korfball was invented by Dutch school teacher Nico </a:t>
            </a:r>
            <a:r>
              <a:rPr lang="en-US" dirty="0" err="1">
                <a:solidFill>
                  <a:schemeClr val="bg1"/>
                </a:solidFill>
              </a:rPr>
              <a:t>Broekhuysen</a:t>
            </a:r>
            <a:r>
              <a:rPr lang="en-US" dirty="0">
                <a:solidFill>
                  <a:schemeClr val="bg1"/>
                </a:solidFill>
              </a:rPr>
              <a:t> in 1902.</a:t>
            </a:r>
          </a:p>
          <a:p>
            <a:pPr marL="0" indent="0">
              <a:buNone/>
            </a:pPr>
            <a:endParaRPr lang="en-US" dirty="0">
              <a:solidFill>
                <a:schemeClr val="bg1"/>
              </a:solidFill>
            </a:endParaRPr>
          </a:p>
          <a:p>
            <a:r>
              <a:rPr lang="en-US" dirty="0">
                <a:solidFill>
                  <a:schemeClr val="bg1"/>
                </a:solidFill>
              </a:rPr>
              <a:t>Nico </a:t>
            </a:r>
            <a:r>
              <a:rPr lang="en-US" dirty="0" err="1">
                <a:solidFill>
                  <a:schemeClr val="bg1"/>
                </a:solidFill>
              </a:rPr>
              <a:t>Broekhuysen</a:t>
            </a:r>
            <a:r>
              <a:rPr lang="en-US" dirty="0">
                <a:solidFill>
                  <a:schemeClr val="bg1"/>
                </a:solidFill>
              </a:rPr>
              <a:t> got inspired by ,,</a:t>
            </a:r>
            <a:r>
              <a:rPr lang="en-US" dirty="0" err="1">
                <a:solidFill>
                  <a:schemeClr val="bg1"/>
                </a:solidFill>
              </a:rPr>
              <a:t>ringboll</a:t>
            </a:r>
            <a:r>
              <a:rPr lang="en-US" dirty="0">
                <a:solidFill>
                  <a:schemeClr val="bg1"/>
                </a:solidFill>
              </a:rPr>
              <a:t>’’ when he was in Sweden. </a:t>
            </a:r>
            <a:r>
              <a:rPr lang="en-US" dirty="0" err="1">
                <a:solidFill>
                  <a:schemeClr val="bg1"/>
                </a:solidFill>
              </a:rPr>
              <a:t>Ringboll</a:t>
            </a:r>
            <a:r>
              <a:rPr lang="en-US" dirty="0">
                <a:solidFill>
                  <a:schemeClr val="bg1"/>
                </a:solidFill>
              </a:rPr>
              <a:t> is Swedish game in which one could score points by throwing the ball through a ring that was attached to a 3 m pole</a:t>
            </a:r>
          </a:p>
          <a:p>
            <a:pPr marL="0" indent="0">
              <a:buNone/>
            </a:pPr>
            <a:endParaRPr lang="en-US" dirty="0">
              <a:solidFill>
                <a:schemeClr val="bg1"/>
              </a:solidFill>
            </a:endParaRPr>
          </a:p>
          <a:p>
            <a:r>
              <a:rPr lang="en-US" dirty="0">
                <a:solidFill>
                  <a:schemeClr val="bg1"/>
                </a:solidFill>
              </a:rPr>
              <a:t>When Nico came back to Netherlands, he replaced the ring with a basket ( Korf means basket in Dutch) and also replaced some rules from </a:t>
            </a:r>
            <a:r>
              <a:rPr lang="en-US" dirty="0" err="1">
                <a:solidFill>
                  <a:schemeClr val="bg1"/>
                </a:solidFill>
              </a:rPr>
              <a:t>ringboll</a:t>
            </a:r>
            <a:r>
              <a:rPr lang="en-US" dirty="0">
                <a:solidFill>
                  <a:schemeClr val="bg1"/>
                </a:solidFill>
              </a:rPr>
              <a:t> and after that korfball was born in Netherlands</a:t>
            </a:r>
          </a:p>
          <a:p>
            <a:endParaRPr lang="en-US" dirty="0"/>
          </a:p>
          <a:p>
            <a:endParaRPr lang="en-US" dirty="0"/>
          </a:p>
        </p:txBody>
      </p:sp>
    </p:spTree>
    <p:extLst>
      <p:ext uri="{BB962C8B-B14F-4D97-AF65-F5344CB8AC3E}">
        <p14:creationId xmlns:p14="http://schemas.microsoft.com/office/powerpoint/2010/main" val="29900264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3ABDE-8325-4735-A5B1-C78DABC2ED4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36937D7-303F-4618-942A-A9F4CF6CAA44}"/>
              </a:ext>
            </a:extLst>
          </p:cNvPr>
          <p:cNvSpPr>
            <a:spLocks noGrp="1"/>
          </p:cNvSpPr>
          <p:nvPr>
            <p:ph idx="1"/>
          </p:nvPr>
        </p:nvSpPr>
        <p:spPr>
          <a:xfrm>
            <a:off x="838200" y="936625"/>
            <a:ext cx="10515600" cy="4351338"/>
          </a:xfrm>
        </p:spPr>
        <p:txBody>
          <a:bodyPr>
            <a:normAutofit/>
          </a:bodyPr>
          <a:lstStyle/>
          <a:p>
            <a:r>
              <a:rPr lang="en-US" dirty="0">
                <a:solidFill>
                  <a:schemeClr val="bg1"/>
                </a:solidFill>
              </a:rPr>
              <a:t>Korfball was criticized back in the days, because both sexes were included in the game</a:t>
            </a:r>
          </a:p>
          <a:p>
            <a:r>
              <a:rPr lang="en-US" dirty="0">
                <a:solidFill>
                  <a:schemeClr val="bg1"/>
                </a:solidFill>
              </a:rPr>
              <a:t>The oldest non-emerged club in history of korfball is H.K.C. ALO</a:t>
            </a:r>
          </a:p>
          <a:p>
            <a:r>
              <a:rPr lang="en-US" dirty="0">
                <a:solidFill>
                  <a:schemeClr val="bg1"/>
                </a:solidFill>
              </a:rPr>
              <a:t>H.K.C. ALO is Dutch club from Hague which was found in 1906.</a:t>
            </a:r>
          </a:p>
          <a:p>
            <a:pPr marL="0" indent="0">
              <a:buNone/>
            </a:pPr>
            <a:endParaRPr lang="en-US" dirty="0">
              <a:solidFill>
                <a:schemeClr val="bg1"/>
              </a:solidFill>
            </a:endParaRPr>
          </a:p>
          <a:p>
            <a:r>
              <a:rPr lang="en-US" dirty="0">
                <a:solidFill>
                  <a:schemeClr val="bg1"/>
                </a:solidFill>
              </a:rPr>
              <a:t>The International Korfball Federation was</a:t>
            </a:r>
          </a:p>
          <a:p>
            <a:pPr marL="0" indent="0">
              <a:buNone/>
            </a:pPr>
            <a:r>
              <a:rPr lang="en-US" dirty="0">
                <a:solidFill>
                  <a:schemeClr val="bg1"/>
                </a:solidFill>
              </a:rPr>
              <a:t>    founded in 1933 in Antwerp, Belgium</a:t>
            </a:r>
          </a:p>
          <a:p>
            <a:pPr marL="0" indent="0">
              <a:buNone/>
            </a:pPr>
            <a:endParaRPr lang="en-US" dirty="0"/>
          </a:p>
          <a:p>
            <a:pPr marL="0" indent="0">
              <a:buNone/>
            </a:pPr>
            <a:endParaRPr lang="en-US" dirty="0"/>
          </a:p>
          <a:p>
            <a:endParaRPr lang="en-US" dirty="0"/>
          </a:p>
          <a:p>
            <a:endParaRPr lang="en-US" dirty="0"/>
          </a:p>
        </p:txBody>
      </p:sp>
      <p:pic>
        <p:nvPicPr>
          <p:cNvPr id="5" name="Picture 4" descr="A vintage photo of a group of people standing in front of a crowd&#10;&#10;Description automatically generated">
            <a:extLst>
              <a:ext uri="{FF2B5EF4-FFF2-40B4-BE49-F238E27FC236}">
                <a16:creationId xmlns:a16="http://schemas.microsoft.com/office/drawing/2014/main" id="{0CE96FB2-EE31-4A5A-AF76-8A1D884B3A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6626" y="2879725"/>
            <a:ext cx="3988086" cy="3041650"/>
          </a:xfrm>
          <a:prstGeom prst="rect">
            <a:avLst/>
          </a:prstGeom>
        </p:spPr>
      </p:pic>
      <p:sp>
        <p:nvSpPr>
          <p:cNvPr id="6" name="TextBox 5">
            <a:extLst>
              <a:ext uri="{FF2B5EF4-FFF2-40B4-BE49-F238E27FC236}">
                <a16:creationId xmlns:a16="http://schemas.microsoft.com/office/drawing/2014/main" id="{AECE09DC-6B89-4507-812D-6F71EF61090A}"/>
              </a:ext>
            </a:extLst>
          </p:cNvPr>
          <p:cNvSpPr txBox="1"/>
          <p:nvPr/>
        </p:nvSpPr>
        <p:spPr>
          <a:xfrm>
            <a:off x="7167240" y="5859463"/>
            <a:ext cx="4524375" cy="923330"/>
          </a:xfrm>
          <a:prstGeom prst="rect">
            <a:avLst/>
          </a:prstGeom>
          <a:noFill/>
        </p:spPr>
        <p:txBody>
          <a:bodyPr wrap="square" rtlCol="0">
            <a:spAutoFit/>
          </a:bodyPr>
          <a:lstStyle/>
          <a:p>
            <a:pPr algn="ctr"/>
            <a:r>
              <a:rPr lang="en-US" dirty="0">
                <a:solidFill>
                  <a:schemeClr val="bg1"/>
                </a:solidFill>
              </a:rPr>
              <a:t>Korfball match </a:t>
            </a:r>
          </a:p>
          <a:p>
            <a:pPr algn="ctr"/>
            <a:r>
              <a:rPr lang="en-US" dirty="0">
                <a:solidFill>
                  <a:schemeClr val="bg1"/>
                </a:solidFill>
              </a:rPr>
              <a:t>(as a part of Olympic  demonstration sports) </a:t>
            </a:r>
          </a:p>
          <a:p>
            <a:pPr algn="ctr"/>
            <a:r>
              <a:rPr lang="en-US" dirty="0">
                <a:solidFill>
                  <a:schemeClr val="bg1"/>
                </a:solidFill>
              </a:rPr>
              <a:t>at the 1928 Summer Olympics in Amsterdam</a:t>
            </a:r>
          </a:p>
        </p:txBody>
      </p:sp>
    </p:spTree>
    <p:extLst>
      <p:ext uri="{BB962C8B-B14F-4D97-AF65-F5344CB8AC3E}">
        <p14:creationId xmlns:p14="http://schemas.microsoft.com/office/powerpoint/2010/main" val="2020731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041DE-BD19-499E-9489-9E5591AEA89A}"/>
              </a:ext>
            </a:extLst>
          </p:cNvPr>
          <p:cNvSpPr>
            <a:spLocks noGrp="1"/>
          </p:cNvSpPr>
          <p:nvPr>
            <p:ph type="title"/>
          </p:nvPr>
        </p:nvSpPr>
        <p:spPr/>
        <p:txBody>
          <a:bodyPr/>
          <a:lstStyle/>
          <a:p>
            <a:pPr algn="ctr"/>
            <a:r>
              <a:rPr lang="en-US" dirty="0">
                <a:solidFill>
                  <a:schemeClr val="bg1"/>
                </a:solidFill>
              </a:rPr>
              <a:t>Basic rules and regulations of the game</a:t>
            </a:r>
          </a:p>
        </p:txBody>
      </p:sp>
      <p:sp>
        <p:nvSpPr>
          <p:cNvPr id="3" name="Content Placeholder 2">
            <a:extLst>
              <a:ext uri="{FF2B5EF4-FFF2-40B4-BE49-F238E27FC236}">
                <a16:creationId xmlns:a16="http://schemas.microsoft.com/office/drawing/2014/main" id="{A6465487-1BD8-476F-9DDA-E94586AE998B}"/>
              </a:ext>
            </a:extLst>
          </p:cNvPr>
          <p:cNvSpPr>
            <a:spLocks noGrp="1"/>
          </p:cNvSpPr>
          <p:nvPr>
            <p:ph idx="1"/>
          </p:nvPr>
        </p:nvSpPr>
        <p:spPr/>
        <p:txBody>
          <a:bodyPr/>
          <a:lstStyle/>
          <a:p>
            <a:r>
              <a:rPr lang="en-US" dirty="0">
                <a:solidFill>
                  <a:schemeClr val="bg1"/>
                </a:solidFill>
              </a:rPr>
              <a:t>The size of the court is 20m x 40m(it can be played indoor or outdoor)</a:t>
            </a:r>
          </a:p>
          <a:p>
            <a:r>
              <a:rPr lang="en-US" dirty="0">
                <a:solidFill>
                  <a:schemeClr val="bg1"/>
                </a:solidFill>
              </a:rPr>
              <a:t>The court is divided into two </a:t>
            </a:r>
            <a:r>
              <a:rPr lang="en-US" dirty="0" err="1">
                <a:solidFill>
                  <a:schemeClr val="bg1"/>
                </a:solidFill>
              </a:rPr>
              <a:t>halfes</a:t>
            </a:r>
            <a:r>
              <a:rPr lang="en-US" dirty="0">
                <a:solidFill>
                  <a:schemeClr val="bg1"/>
                </a:solidFill>
              </a:rPr>
              <a:t> which are called ,,zones’’</a:t>
            </a:r>
          </a:p>
          <a:p>
            <a:r>
              <a:rPr lang="en-US" dirty="0">
                <a:solidFill>
                  <a:schemeClr val="bg1"/>
                </a:solidFill>
              </a:rPr>
              <a:t>In each ,,zone’’ there is 3.5m pole with a basket at the top of it</a:t>
            </a:r>
          </a:p>
          <a:p>
            <a:r>
              <a:rPr lang="en-US" dirty="0">
                <a:solidFill>
                  <a:schemeClr val="bg1"/>
                </a:solidFill>
              </a:rPr>
              <a:t>Each ,,team’’ consists of 8 players: 4 male and 4 female players</a:t>
            </a:r>
          </a:p>
          <a:p>
            <a:endParaRPr lang="en-US" dirty="0"/>
          </a:p>
        </p:txBody>
      </p:sp>
      <p:pic>
        <p:nvPicPr>
          <p:cNvPr id="5" name="Picture 4">
            <a:extLst>
              <a:ext uri="{FF2B5EF4-FFF2-40B4-BE49-F238E27FC236}">
                <a16:creationId xmlns:a16="http://schemas.microsoft.com/office/drawing/2014/main" id="{7D757BB5-93BE-40E6-95E2-537FA9D5981B}"/>
              </a:ext>
            </a:extLst>
          </p:cNvPr>
          <p:cNvPicPr>
            <a:picLocks noChangeAspect="1"/>
          </p:cNvPicPr>
          <p:nvPr/>
        </p:nvPicPr>
        <p:blipFill>
          <a:blip r:embed="rId2"/>
          <a:stretch>
            <a:fillRect/>
          </a:stretch>
        </p:blipFill>
        <p:spPr>
          <a:xfrm>
            <a:off x="904877" y="3778328"/>
            <a:ext cx="5038724" cy="2976213"/>
          </a:xfrm>
          <a:prstGeom prst="rect">
            <a:avLst/>
          </a:prstGeom>
        </p:spPr>
      </p:pic>
      <p:pic>
        <p:nvPicPr>
          <p:cNvPr id="1028" name="Picture 4" descr="BBC Sport - Korfball">
            <a:extLst>
              <a:ext uri="{FF2B5EF4-FFF2-40B4-BE49-F238E27FC236}">
                <a16:creationId xmlns:a16="http://schemas.microsoft.com/office/drawing/2014/main" id="{63CD9D19-93ED-4ABF-A501-B5B597C6F7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1" y="4091647"/>
            <a:ext cx="4457697" cy="2507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6844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C010B-30F2-4430-83C3-FD995B4675DF}"/>
              </a:ext>
            </a:extLst>
          </p:cNvPr>
          <p:cNvSpPr>
            <a:spLocks noGrp="1"/>
          </p:cNvSpPr>
          <p:nvPr>
            <p:ph type="title"/>
          </p:nvPr>
        </p:nvSpPr>
        <p:spPr/>
        <p:txBody>
          <a:bodyPr/>
          <a:lstStyle/>
          <a:p>
            <a:pPr algn="ctr"/>
            <a:r>
              <a:rPr lang="en-US" dirty="0">
                <a:solidFill>
                  <a:schemeClr val="bg1"/>
                </a:solidFill>
              </a:rPr>
              <a:t>Basic rules and regulations of the game</a:t>
            </a:r>
          </a:p>
        </p:txBody>
      </p:sp>
      <p:sp>
        <p:nvSpPr>
          <p:cNvPr id="3" name="Content Placeholder 2">
            <a:extLst>
              <a:ext uri="{FF2B5EF4-FFF2-40B4-BE49-F238E27FC236}">
                <a16:creationId xmlns:a16="http://schemas.microsoft.com/office/drawing/2014/main" id="{0B41901B-52C3-44DA-8443-7348B3484875}"/>
              </a:ext>
            </a:extLst>
          </p:cNvPr>
          <p:cNvSpPr>
            <a:spLocks noGrp="1"/>
          </p:cNvSpPr>
          <p:nvPr>
            <p:ph idx="1"/>
          </p:nvPr>
        </p:nvSpPr>
        <p:spPr/>
        <p:txBody>
          <a:bodyPr>
            <a:normAutofit fontScale="92500"/>
          </a:bodyPr>
          <a:lstStyle/>
          <a:p>
            <a:r>
              <a:rPr lang="en-US" dirty="0">
                <a:solidFill>
                  <a:schemeClr val="bg1"/>
                </a:solidFill>
              </a:rPr>
              <a:t>A match is played in two halves of 25 minutes of real playing time and each half is divided in two equal periods by a technical time-out of a one minute break.</a:t>
            </a:r>
          </a:p>
          <a:p>
            <a:r>
              <a:rPr lang="en-US" dirty="0">
                <a:solidFill>
                  <a:schemeClr val="bg1"/>
                </a:solidFill>
              </a:rPr>
              <a:t>Four players of each team are in one zone and the other four are in the other zone. Within each zone, a player may only defend a member of the opposite team of the same gender.</a:t>
            </a:r>
          </a:p>
          <a:p>
            <a:r>
              <a:rPr lang="en-US" dirty="0">
                <a:solidFill>
                  <a:schemeClr val="bg1"/>
                </a:solidFill>
              </a:rPr>
              <a:t>It is not allowed to dribble, kick or walk with ball</a:t>
            </a:r>
          </a:p>
          <a:p>
            <a:r>
              <a:rPr lang="en-US" dirty="0">
                <a:solidFill>
                  <a:schemeClr val="bg1"/>
                </a:solidFill>
              </a:rPr>
              <a:t>There is not much physical contact allowed (no tackling, blocking..)</a:t>
            </a:r>
          </a:p>
          <a:p>
            <a:r>
              <a:rPr lang="en-US" dirty="0">
                <a:solidFill>
                  <a:schemeClr val="bg1"/>
                </a:solidFill>
              </a:rPr>
              <a:t>The team with the most goals (points) at the end of the match is declared as a winner. If the score at the end is same, the game is declared as draw</a:t>
            </a:r>
          </a:p>
          <a:p>
            <a:endParaRPr lang="en-US" dirty="0"/>
          </a:p>
        </p:txBody>
      </p:sp>
    </p:spTree>
    <p:extLst>
      <p:ext uri="{BB962C8B-B14F-4D97-AF65-F5344CB8AC3E}">
        <p14:creationId xmlns:p14="http://schemas.microsoft.com/office/powerpoint/2010/main" val="39954749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5F361-C493-4A3D-B276-FD73DC9855CE}"/>
              </a:ext>
            </a:extLst>
          </p:cNvPr>
          <p:cNvSpPr>
            <a:spLocks noGrp="1"/>
          </p:cNvSpPr>
          <p:nvPr>
            <p:ph type="title"/>
          </p:nvPr>
        </p:nvSpPr>
        <p:spPr/>
        <p:txBody>
          <a:bodyPr/>
          <a:lstStyle/>
          <a:p>
            <a:r>
              <a:rPr lang="en-US" dirty="0">
                <a:solidFill>
                  <a:schemeClr val="bg1"/>
                </a:solidFill>
              </a:rPr>
              <a:t>Kinesiology of korfball</a:t>
            </a:r>
          </a:p>
        </p:txBody>
      </p:sp>
      <p:sp>
        <p:nvSpPr>
          <p:cNvPr id="3" name="Content Placeholder 2">
            <a:extLst>
              <a:ext uri="{FF2B5EF4-FFF2-40B4-BE49-F238E27FC236}">
                <a16:creationId xmlns:a16="http://schemas.microsoft.com/office/drawing/2014/main" id="{67EAE9F1-9FC7-41F2-BD73-572F073D4D6A}"/>
              </a:ext>
            </a:extLst>
          </p:cNvPr>
          <p:cNvSpPr>
            <a:spLocks noGrp="1"/>
          </p:cNvSpPr>
          <p:nvPr>
            <p:ph idx="1"/>
          </p:nvPr>
        </p:nvSpPr>
        <p:spPr/>
        <p:txBody>
          <a:bodyPr/>
          <a:lstStyle/>
          <a:p>
            <a:r>
              <a:rPr lang="en-US" dirty="0">
                <a:solidFill>
                  <a:schemeClr val="bg1"/>
                </a:solidFill>
              </a:rPr>
              <a:t>Korfball is sport with both aerobic and anaerobic energy systems involved, so it develops cardiovascular system and it increases anaerobic capacity</a:t>
            </a:r>
          </a:p>
          <a:p>
            <a:endParaRPr lang="en-US" dirty="0">
              <a:solidFill>
                <a:schemeClr val="bg1"/>
              </a:solidFill>
            </a:endParaRPr>
          </a:p>
          <a:p>
            <a:r>
              <a:rPr lang="en-US" dirty="0">
                <a:solidFill>
                  <a:schemeClr val="bg1"/>
                </a:solidFill>
              </a:rPr>
              <a:t>It has impact on developing motor </a:t>
            </a:r>
            <a:r>
              <a:rPr lang="en-US" dirty="0" err="1">
                <a:solidFill>
                  <a:schemeClr val="bg1"/>
                </a:solidFill>
              </a:rPr>
              <a:t>abililites</a:t>
            </a:r>
            <a:r>
              <a:rPr lang="en-US" dirty="0">
                <a:solidFill>
                  <a:schemeClr val="bg1"/>
                </a:solidFill>
              </a:rPr>
              <a:t> such as coordination, speed &amp; agility</a:t>
            </a:r>
          </a:p>
          <a:p>
            <a:pPr marL="0" indent="0">
              <a:buNone/>
            </a:pPr>
            <a:endParaRPr lang="en-US" dirty="0">
              <a:solidFill>
                <a:schemeClr val="bg1"/>
              </a:solidFill>
            </a:endParaRPr>
          </a:p>
          <a:p>
            <a:r>
              <a:rPr lang="en-US" dirty="0">
                <a:solidFill>
                  <a:schemeClr val="bg1"/>
                </a:solidFill>
              </a:rPr>
              <a:t>It is team sport, so it combines cognition with movement </a:t>
            </a:r>
          </a:p>
          <a:p>
            <a:endParaRPr lang="en-US" dirty="0"/>
          </a:p>
        </p:txBody>
      </p:sp>
    </p:spTree>
    <p:extLst>
      <p:ext uri="{BB962C8B-B14F-4D97-AF65-F5344CB8AC3E}">
        <p14:creationId xmlns:p14="http://schemas.microsoft.com/office/powerpoint/2010/main" val="31227062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7B4A1-94E3-4A11-B5B1-E387A53DE3D5}"/>
              </a:ext>
            </a:extLst>
          </p:cNvPr>
          <p:cNvSpPr>
            <a:spLocks noGrp="1"/>
          </p:cNvSpPr>
          <p:nvPr>
            <p:ph type="title"/>
          </p:nvPr>
        </p:nvSpPr>
        <p:spPr/>
        <p:txBody>
          <a:bodyPr/>
          <a:lstStyle/>
          <a:p>
            <a:pPr algn="ctr"/>
            <a:r>
              <a:rPr lang="en-US" dirty="0">
                <a:solidFill>
                  <a:schemeClr val="bg1"/>
                </a:solidFill>
              </a:rPr>
              <a:t>Movement structures in korfball</a:t>
            </a:r>
          </a:p>
        </p:txBody>
      </p:sp>
      <p:sp>
        <p:nvSpPr>
          <p:cNvPr id="3" name="Content Placeholder 2">
            <a:extLst>
              <a:ext uri="{FF2B5EF4-FFF2-40B4-BE49-F238E27FC236}">
                <a16:creationId xmlns:a16="http://schemas.microsoft.com/office/drawing/2014/main" id="{895AF42E-9E5F-4F4B-9DE9-9D37B339A649}"/>
              </a:ext>
            </a:extLst>
          </p:cNvPr>
          <p:cNvSpPr>
            <a:spLocks noGrp="1"/>
          </p:cNvSpPr>
          <p:nvPr>
            <p:ph idx="1"/>
          </p:nvPr>
        </p:nvSpPr>
        <p:spPr/>
        <p:txBody>
          <a:bodyPr/>
          <a:lstStyle/>
          <a:p>
            <a:r>
              <a:rPr lang="en-US" dirty="0">
                <a:solidFill>
                  <a:schemeClr val="bg1"/>
                </a:solidFill>
              </a:rPr>
              <a:t>The game consists of different movements structures which are done in offense (with or without ball) and in defense</a:t>
            </a:r>
          </a:p>
          <a:p>
            <a:r>
              <a:rPr lang="en-US" dirty="0">
                <a:solidFill>
                  <a:schemeClr val="bg1"/>
                </a:solidFill>
              </a:rPr>
              <a:t>Usually there are a lot of passes, different types of shots ( running in shot, standing shot, penalty shot..), changes of direction and defensive movements without ball</a:t>
            </a:r>
          </a:p>
          <a:p>
            <a:r>
              <a:rPr lang="en-US" dirty="0">
                <a:solidFill>
                  <a:schemeClr val="bg1"/>
                </a:solidFill>
              </a:rPr>
              <a:t>The game is dynamic, so ball movement and player movement is very important</a:t>
            </a:r>
          </a:p>
          <a:p>
            <a:pPr marL="0"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10805567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TotalTime>
  <Words>845</Words>
  <Application>Microsoft Office PowerPoint</Application>
  <PresentationFormat>Widescreen</PresentationFormat>
  <Paragraphs>87</Paragraphs>
  <Slides>16</Slides>
  <Notes>0</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KORFBALL</vt:lpstr>
      <vt:lpstr>Content of presentation</vt:lpstr>
      <vt:lpstr>What is korfball?</vt:lpstr>
      <vt:lpstr>History of korfball</vt:lpstr>
      <vt:lpstr>PowerPoint Presentation</vt:lpstr>
      <vt:lpstr>Basic rules and regulations of the game</vt:lpstr>
      <vt:lpstr>Basic rules and regulations of the game</vt:lpstr>
      <vt:lpstr>Kinesiology of korfball</vt:lpstr>
      <vt:lpstr>Movement structures in korfball</vt:lpstr>
      <vt:lpstr>Standing shot</vt:lpstr>
      <vt:lpstr>Running in shot</vt:lpstr>
      <vt:lpstr>Example of real game</vt:lpstr>
      <vt:lpstr>Popularity of korfball in the World</vt:lpstr>
      <vt:lpstr>Fun facts</vt:lpstr>
      <vt:lpstr>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KORFBALL</dc:title>
  <dc:creator>Ivan Karuc</dc:creator>
  <cp:lastModifiedBy>Ivan Karuc</cp:lastModifiedBy>
  <cp:revision>2</cp:revision>
  <dcterms:created xsi:type="dcterms:W3CDTF">2020-11-02T15:17:27Z</dcterms:created>
  <dcterms:modified xsi:type="dcterms:W3CDTF">2020-11-02T20:36:27Z</dcterms:modified>
</cp:coreProperties>
</file>