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B070D-9931-4110-9BA2-A970A3321E1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3AD2D4-845C-4B4F-9091-DD882933FA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The free playing space shall measure a minimum of 6 meters in height from the playing surface.</a:t>
          </a:r>
        </a:p>
      </dgm:t>
    </dgm:pt>
    <dgm:pt modelId="{75F01C1F-E734-49A6-BF68-3981A97F8686}" type="parTrans" cxnId="{24EADABD-69CB-4014-A8D1-A2BAF59FDFF3}">
      <dgm:prSet/>
      <dgm:spPr/>
      <dgm:t>
        <a:bodyPr/>
        <a:lstStyle/>
        <a:p>
          <a:endParaRPr lang="en-US"/>
        </a:p>
      </dgm:t>
    </dgm:pt>
    <dgm:pt modelId="{3627E9AA-7B7F-446B-92AC-A31409C62A20}" type="sibTrans" cxnId="{24EADABD-69CB-4014-A8D1-A2BAF59FDFF3}">
      <dgm:prSet/>
      <dgm:spPr/>
      <dgm:t>
        <a:bodyPr/>
        <a:lstStyle/>
        <a:p>
          <a:endParaRPr lang="en-US"/>
        </a:p>
      </dgm:t>
    </dgm:pt>
    <dgm:pt modelId="{A5179F60-7EC3-402E-AD8D-D180CE922E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All lines must be of light color, clearly marked and different from the colorof the floor and from any other lines</a:t>
          </a:r>
        </a:p>
      </dgm:t>
    </dgm:pt>
    <dgm:pt modelId="{CED2D671-375E-4C44-884A-EE03FEF1E783}" type="parTrans" cxnId="{398B6160-7257-4130-9FFF-3E350E537DF1}">
      <dgm:prSet/>
      <dgm:spPr/>
      <dgm:t>
        <a:bodyPr/>
        <a:lstStyle/>
        <a:p>
          <a:endParaRPr lang="en-US"/>
        </a:p>
      </dgm:t>
    </dgm:pt>
    <dgm:pt modelId="{6A7B38F1-28D6-46B9-BA3F-1A05E03A64B0}" type="sibTrans" cxnId="{398B6160-7257-4130-9FFF-3E350E537DF1}">
      <dgm:prSet/>
      <dgm:spPr/>
      <dgm:t>
        <a:bodyPr/>
        <a:lstStyle/>
        <a:p>
          <a:endParaRPr lang="en-US"/>
        </a:p>
      </dgm:t>
    </dgm:pt>
    <dgm:pt modelId="{10DEC123-58F7-402A-B47E-9923E00E7289}" type="pres">
      <dgm:prSet presAssocID="{B30B070D-9931-4110-9BA2-A970A3321E1A}" presName="root" presStyleCnt="0">
        <dgm:presLayoutVars>
          <dgm:dir/>
          <dgm:resizeHandles val="exact"/>
        </dgm:presLayoutVars>
      </dgm:prSet>
      <dgm:spPr/>
    </dgm:pt>
    <dgm:pt modelId="{8CE9A672-E2CF-4614-95F8-050A66EE18C3}" type="pres">
      <dgm:prSet presAssocID="{0D3AD2D4-845C-4B4F-9091-DD882933FAE3}" presName="compNode" presStyleCnt="0"/>
      <dgm:spPr/>
    </dgm:pt>
    <dgm:pt modelId="{ADC8F555-8FCE-470F-870D-C27EC574C34C}" type="pres">
      <dgm:prSet presAssocID="{0D3AD2D4-845C-4B4F-9091-DD882933FAE3}" presName="iconBgRect" presStyleLbl="bgShp" presStyleIdx="0" presStyleCnt="2"/>
      <dgm:spPr/>
    </dgm:pt>
    <dgm:pt modelId="{48800D00-0F21-4284-B475-AA8FD0C11B80}" type="pres">
      <dgm:prSet presAssocID="{0D3AD2D4-845C-4B4F-9091-DD882933FAE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CBF4643C-FA33-4F45-9F77-F1D1A002A00F}" type="pres">
      <dgm:prSet presAssocID="{0D3AD2D4-845C-4B4F-9091-DD882933FAE3}" presName="spaceRect" presStyleCnt="0"/>
      <dgm:spPr/>
    </dgm:pt>
    <dgm:pt modelId="{3D94ABF0-615D-4B7E-B4CF-BCF3F7D395C3}" type="pres">
      <dgm:prSet presAssocID="{0D3AD2D4-845C-4B4F-9091-DD882933FAE3}" presName="textRect" presStyleLbl="revTx" presStyleIdx="0" presStyleCnt="2">
        <dgm:presLayoutVars>
          <dgm:chMax val="1"/>
          <dgm:chPref val="1"/>
        </dgm:presLayoutVars>
      </dgm:prSet>
      <dgm:spPr/>
    </dgm:pt>
    <dgm:pt modelId="{F4AC3397-44F1-4FBC-B60A-DBB6D4BE738B}" type="pres">
      <dgm:prSet presAssocID="{3627E9AA-7B7F-446B-92AC-A31409C62A20}" presName="sibTrans" presStyleCnt="0"/>
      <dgm:spPr/>
    </dgm:pt>
    <dgm:pt modelId="{F317B859-80A1-4E94-9C0D-AAB97844A76B}" type="pres">
      <dgm:prSet presAssocID="{A5179F60-7EC3-402E-AD8D-D180CE922E39}" presName="compNode" presStyleCnt="0"/>
      <dgm:spPr/>
    </dgm:pt>
    <dgm:pt modelId="{8B71DB0D-BF35-4EAD-9E3C-5D80D18EBBCE}" type="pres">
      <dgm:prSet presAssocID="{A5179F60-7EC3-402E-AD8D-D180CE922E39}" presName="iconBgRect" presStyleLbl="bgShp" presStyleIdx="1" presStyleCnt="2"/>
      <dgm:spPr/>
    </dgm:pt>
    <dgm:pt modelId="{3D7DCBF8-6FA4-48AB-9B0C-99F9DDCE27B7}" type="pres">
      <dgm:prSet presAssocID="{A5179F60-7EC3-402E-AD8D-D180CE922E3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nt"/>
        </a:ext>
      </dgm:extLst>
    </dgm:pt>
    <dgm:pt modelId="{33BC0469-AE1A-495D-89A5-3DD60A066826}" type="pres">
      <dgm:prSet presAssocID="{A5179F60-7EC3-402E-AD8D-D180CE922E39}" presName="spaceRect" presStyleCnt="0"/>
      <dgm:spPr/>
    </dgm:pt>
    <dgm:pt modelId="{9DE947C3-69ED-479F-9740-844ACDF70EA8}" type="pres">
      <dgm:prSet presAssocID="{A5179F60-7EC3-402E-AD8D-D180CE922E3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6280D25-7A5A-4A89-A4AC-16B8E1CB9770}" type="presOf" srcId="{A5179F60-7EC3-402E-AD8D-D180CE922E39}" destId="{9DE947C3-69ED-479F-9740-844ACDF70EA8}" srcOrd="0" destOrd="0" presId="urn:microsoft.com/office/officeart/2018/5/layout/IconCircleLabelList"/>
    <dgm:cxn modelId="{398B6160-7257-4130-9FFF-3E350E537DF1}" srcId="{B30B070D-9931-4110-9BA2-A970A3321E1A}" destId="{A5179F60-7EC3-402E-AD8D-D180CE922E39}" srcOrd="1" destOrd="0" parTransId="{CED2D671-375E-4C44-884A-EE03FEF1E783}" sibTransId="{6A7B38F1-28D6-46B9-BA3F-1A05E03A64B0}"/>
    <dgm:cxn modelId="{2B04DC55-E27E-464C-BC98-C6896349E0C1}" type="presOf" srcId="{0D3AD2D4-845C-4B4F-9091-DD882933FAE3}" destId="{3D94ABF0-615D-4B7E-B4CF-BCF3F7D395C3}" srcOrd="0" destOrd="0" presId="urn:microsoft.com/office/officeart/2018/5/layout/IconCircleLabelList"/>
    <dgm:cxn modelId="{24EADABD-69CB-4014-A8D1-A2BAF59FDFF3}" srcId="{B30B070D-9931-4110-9BA2-A970A3321E1A}" destId="{0D3AD2D4-845C-4B4F-9091-DD882933FAE3}" srcOrd="0" destOrd="0" parTransId="{75F01C1F-E734-49A6-BF68-3981A97F8686}" sibTransId="{3627E9AA-7B7F-446B-92AC-A31409C62A20}"/>
    <dgm:cxn modelId="{39F4E9FC-2BD8-4C6C-9CBB-41F19063F91C}" type="presOf" srcId="{B30B070D-9931-4110-9BA2-A970A3321E1A}" destId="{10DEC123-58F7-402A-B47E-9923E00E7289}" srcOrd="0" destOrd="0" presId="urn:microsoft.com/office/officeart/2018/5/layout/IconCircleLabelList"/>
    <dgm:cxn modelId="{6AC428C5-89A5-45E8-A6CD-4D9B342A27DB}" type="presParOf" srcId="{10DEC123-58F7-402A-B47E-9923E00E7289}" destId="{8CE9A672-E2CF-4614-95F8-050A66EE18C3}" srcOrd="0" destOrd="0" presId="urn:microsoft.com/office/officeart/2018/5/layout/IconCircleLabelList"/>
    <dgm:cxn modelId="{9B045577-4E8D-41F7-8494-CD04D5BBA4E2}" type="presParOf" srcId="{8CE9A672-E2CF-4614-95F8-050A66EE18C3}" destId="{ADC8F555-8FCE-470F-870D-C27EC574C34C}" srcOrd="0" destOrd="0" presId="urn:microsoft.com/office/officeart/2018/5/layout/IconCircleLabelList"/>
    <dgm:cxn modelId="{6C606371-2052-4472-B776-DF9D37CC1046}" type="presParOf" srcId="{8CE9A672-E2CF-4614-95F8-050A66EE18C3}" destId="{48800D00-0F21-4284-B475-AA8FD0C11B80}" srcOrd="1" destOrd="0" presId="urn:microsoft.com/office/officeart/2018/5/layout/IconCircleLabelList"/>
    <dgm:cxn modelId="{B08407AD-2B7C-42B6-BEC0-A377AAD7B758}" type="presParOf" srcId="{8CE9A672-E2CF-4614-95F8-050A66EE18C3}" destId="{CBF4643C-FA33-4F45-9F77-F1D1A002A00F}" srcOrd="2" destOrd="0" presId="urn:microsoft.com/office/officeart/2018/5/layout/IconCircleLabelList"/>
    <dgm:cxn modelId="{99E3F08C-E5A3-4F4A-9CFF-2F224F3DDE16}" type="presParOf" srcId="{8CE9A672-E2CF-4614-95F8-050A66EE18C3}" destId="{3D94ABF0-615D-4B7E-B4CF-BCF3F7D395C3}" srcOrd="3" destOrd="0" presId="urn:microsoft.com/office/officeart/2018/5/layout/IconCircleLabelList"/>
    <dgm:cxn modelId="{3CE8302A-7568-435C-A413-B7F09A07E9C1}" type="presParOf" srcId="{10DEC123-58F7-402A-B47E-9923E00E7289}" destId="{F4AC3397-44F1-4FBC-B60A-DBB6D4BE738B}" srcOrd="1" destOrd="0" presId="urn:microsoft.com/office/officeart/2018/5/layout/IconCircleLabelList"/>
    <dgm:cxn modelId="{9661397D-4ED5-423A-AD4C-8A59D23301D8}" type="presParOf" srcId="{10DEC123-58F7-402A-B47E-9923E00E7289}" destId="{F317B859-80A1-4E94-9C0D-AAB97844A76B}" srcOrd="2" destOrd="0" presId="urn:microsoft.com/office/officeart/2018/5/layout/IconCircleLabelList"/>
    <dgm:cxn modelId="{6D56C31D-76ED-4F0D-BC9A-6839AEFBA17E}" type="presParOf" srcId="{F317B859-80A1-4E94-9C0D-AAB97844A76B}" destId="{8B71DB0D-BF35-4EAD-9E3C-5D80D18EBBCE}" srcOrd="0" destOrd="0" presId="urn:microsoft.com/office/officeart/2018/5/layout/IconCircleLabelList"/>
    <dgm:cxn modelId="{F8D3EE38-25F9-41F5-ADED-61346217EC44}" type="presParOf" srcId="{F317B859-80A1-4E94-9C0D-AAB97844A76B}" destId="{3D7DCBF8-6FA4-48AB-9B0C-99F9DDCE27B7}" srcOrd="1" destOrd="0" presId="urn:microsoft.com/office/officeart/2018/5/layout/IconCircleLabelList"/>
    <dgm:cxn modelId="{AE3BE80D-F51A-4266-BA38-8ABD01307F27}" type="presParOf" srcId="{F317B859-80A1-4E94-9C0D-AAB97844A76B}" destId="{33BC0469-AE1A-495D-89A5-3DD60A066826}" srcOrd="2" destOrd="0" presId="urn:microsoft.com/office/officeart/2018/5/layout/IconCircleLabelList"/>
    <dgm:cxn modelId="{7A922A94-56FE-4165-829B-FFAB6519667D}" type="presParOf" srcId="{F317B859-80A1-4E94-9C0D-AAB97844A76B}" destId="{9DE947C3-69ED-479F-9740-844ACDF70EA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8F555-8FCE-470F-870D-C27EC574C34C}">
      <dsp:nvSpPr>
        <dsp:cNvPr id="0" name=""/>
        <dsp:cNvSpPr/>
      </dsp:nvSpPr>
      <dsp:spPr>
        <a:xfrm>
          <a:off x="560135" y="1045200"/>
          <a:ext cx="1749937" cy="1749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00D00-0F21-4284-B475-AA8FD0C11B80}">
      <dsp:nvSpPr>
        <dsp:cNvPr id="0" name=""/>
        <dsp:cNvSpPr/>
      </dsp:nvSpPr>
      <dsp:spPr>
        <a:xfrm>
          <a:off x="933073" y="1418137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4ABF0-615D-4B7E-B4CF-BCF3F7D395C3}">
      <dsp:nvSpPr>
        <dsp:cNvPr id="0" name=""/>
        <dsp:cNvSpPr/>
      </dsp:nvSpPr>
      <dsp:spPr>
        <a:xfrm>
          <a:off x="729" y="3340200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The free playing space shall measure a minimum of 6 meters in height from the playing surface.</a:t>
          </a:r>
        </a:p>
      </dsp:txBody>
      <dsp:txXfrm>
        <a:off x="729" y="3340200"/>
        <a:ext cx="2868750" cy="720000"/>
      </dsp:txXfrm>
    </dsp:sp>
    <dsp:sp modelId="{8B71DB0D-BF35-4EAD-9E3C-5D80D18EBBCE}">
      <dsp:nvSpPr>
        <dsp:cNvPr id="0" name=""/>
        <dsp:cNvSpPr/>
      </dsp:nvSpPr>
      <dsp:spPr>
        <a:xfrm>
          <a:off x="3930916" y="1045200"/>
          <a:ext cx="1749937" cy="1749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DCBF8-6FA4-48AB-9B0C-99F9DDCE27B7}">
      <dsp:nvSpPr>
        <dsp:cNvPr id="0" name=""/>
        <dsp:cNvSpPr/>
      </dsp:nvSpPr>
      <dsp:spPr>
        <a:xfrm>
          <a:off x="4303854" y="1418137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947C3-69ED-479F-9740-844ACDF70EA8}">
      <dsp:nvSpPr>
        <dsp:cNvPr id="0" name=""/>
        <dsp:cNvSpPr/>
      </dsp:nvSpPr>
      <dsp:spPr>
        <a:xfrm>
          <a:off x="3371510" y="3340200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All lines must be of light color, clearly marked and different from the colorof the floor and from any other lines</a:t>
          </a:r>
        </a:p>
      </dsp:txBody>
      <dsp:txXfrm>
        <a:off x="3371510" y="3340200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Nzi6rYCcgE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diaca" TargetMode="External"/><Relationship Id="rId2" Type="http://schemas.openxmlformats.org/officeDocument/2006/relationships/hyperlink" Target="http://www.indiaca-iia.com/technical-matters/indiaca-rul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34rJl5XzJj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4477A3-7936-4C6B-B46C-52E99531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4DEACC-B2E6-413E-B2B5-32022595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2924236-7127-4774-B233-D9124F0C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D053C6F-7187-4EE6-BAD9-1C484F29F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226FAE39-4CC5-465A-ACFE-BE1C0E2F7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521EE7A0-BD65-4FD1-BD1D-B4674892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334E0A56-DA50-4F91-9938-4CDBECA73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D203DCD-B4AF-4693-A330-F23545344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81ACBC-E73A-4134-9BD3-DF386F645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2300" y="648930"/>
            <a:ext cx="6390723" cy="3347337"/>
          </a:xfrm>
        </p:spPr>
        <p:txBody>
          <a:bodyPr>
            <a:normAutofit/>
          </a:bodyPr>
          <a:lstStyle/>
          <a:p>
            <a:r>
              <a:rPr lang="hr-HR" dirty="0"/>
              <a:t>INDIACA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6AA83-60D9-4689-845D-D0DBF6D1A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300" y="3996267"/>
            <a:ext cx="6390723" cy="1887008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Karla Kožić &amp; Eva Kočiš</a:t>
            </a:r>
          </a:p>
          <a:p>
            <a:endParaRPr lang="hr-HR" dirty="0"/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C29A1D40-470D-401E-8548-6FF3CF377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rush&#10;&#10;Description automatically generated">
            <a:extLst>
              <a:ext uri="{FF2B5EF4-FFF2-40B4-BE49-F238E27FC236}">
                <a16:creationId xmlns:a16="http://schemas.microsoft.com/office/drawing/2014/main" id="{E4D242CC-417E-4CFD-8C4A-08911A45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51" y="2076469"/>
            <a:ext cx="3341190" cy="24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0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69CADA-20F6-4F50-90DE-8CA422C6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562856"/>
            <a:ext cx="7413623" cy="8981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How to play?</a:t>
            </a:r>
          </a:p>
        </p:txBody>
      </p:sp>
      <p:sp>
        <p:nvSpPr>
          <p:cNvPr id="52" name="Rounded Rectangle 6">
            <a:extLst>
              <a:ext uri="{FF2B5EF4-FFF2-40B4-BE49-F238E27FC236}">
                <a16:creationId xmlns:a16="http://schemas.microsoft.com/office/drawing/2014/main" id="{EF263B76-D6AC-40A4-BA2E-CC8B89190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609600"/>
            <a:ext cx="7833360" cy="3633216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PETECA">
            <a:hlinkClick r:id="" action="ppaction://media"/>
            <a:extLst>
              <a:ext uri="{FF2B5EF4-FFF2-40B4-BE49-F238E27FC236}">
                <a16:creationId xmlns:a16="http://schemas.microsoft.com/office/drawing/2014/main" id="{340C0BCA-7527-42A1-A577-97292FD33B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13137" y="975360"/>
            <a:ext cx="5239850" cy="294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16A00E-9CA2-47F2-B0F2-00FE70CA5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3816F2-40D5-4C23-AF57-063E39236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BF222D0-66E9-48F8-B249-75AF858D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312FABD-B1AF-4E20-A8BF-0A6F0C42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6E2E6E5-F3C0-4B1A-8CEF-1F057A280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850A45DB-9259-4551-88A8-0D3D3E4FD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15A3848-AC67-4C67-A516-2823179F0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3BA5F40-CE6A-44DD-BBCE-EA36A12F3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C82BA7-DC58-4271-A586-C776BBBA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401" y="1380068"/>
            <a:ext cx="8574622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/>
              <a:t>And now you will learn how to play</a:t>
            </a:r>
            <a:br>
              <a:rPr lang="en-US" sz="6000"/>
            </a:br>
            <a:r>
              <a:rPr lang="en-US" sz="6000"/>
              <a:t>step by step</a:t>
            </a:r>
          </a:p>
        </p:txBody>
      </p:sp>
    </p:spTree>
    <p:extLst>
      <p:ext uri="{BB962C8B-B14F-4D97-AF65-F5344CB8AC3E}">
        <p14:creationId xmlns:p14="http://schemas.microsoft.com/office/powerpoint/2010/main" val="1579068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4C83-8D4E-4A41-A82F-25F931C74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399" y="4562856"/>
            <a:ext cx="7413623" cy="898149"/>
          </a:xfrm>
        </p:spPr>
        <p:txBody>
          <a:bodyPr>
            <a:normAutofit/>
          </a:bodyPr>
          <a:lstStyle/>
          <a:p>
            <a:r>
              <a:rPr lang="hr-HR" sz="4800"/>
              <a:t>Lesson 1: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D5DC50-B970-43C9-A6DA-60A80A97B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7" y="5461005"/>
            <a:ext cx="6987645" cy="423328"/>
          </a:xfrm>
        </p:spPr>
        <p:txBody>
          <a:bodyPr>
            <a:normAutofit/>
          </a:bodyPr>
          <a:lstStyle/>
          <a:p>
            <a:endParaRPr lang="hr-HR" sz="180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EF263B76-D6AC-40A4-BA2E-CC8B89190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609600"/>
            <a:ext cx="7833360" cy="3633216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_20201021_142837">
            <a:hlinkClick r:id="" action="ppaction://media"/>
            <a:extLst>
              <a:ext uri="{FF2B5EF4-FFF2-40B4-BE49-F238E27FC236}">
                <a16:creationId xmlns:a16="http://schemas.microsoft.com/office/drawing/2014/main" id="{DFF96E81-D6A1-468E-AB1C-9E0C7163A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750" y="609600"/>
            <a:ext cx="8001329" cy="38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3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0BC71-1243-4AB2-AFF1-F3BB29D7F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742" y="648930"/>
            <a:ext cx="3461281" cy="3347337"/>
          </a:xfrm>
        </p:spPr>
        <p:txBody>
          <a:bodyPr>
            <a:normAutofit/>
          </a:bodyPr>
          <a:lstStyle/>
          <a:p>
            <a:r>
              <a:rPr lang="hr-HR" sz="4800"/>
              <a:t>Lesson 2: pass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B4A73-3808-43E3-A61A-C4F2209C2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1742" y="3996267"/>
            <a:ext cx="3461281" cy="1887008"/>
          </a:xfrm>
        </p:spPr>
        <p:txBody>
          <a:bodyPr>
            <a:normAutofit/>
          </a:bodyPr>
          <a:lstStyle/>
          <a:p>
            <a:endParaRPr lang="hr-HR" sz="1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_20201021_143229">
            <a:hlinkClick r:id="" action="ppaction://media"/>
            <a:extLst>
              <a:ext uri="{FF2B5EF4-FFF2-40B4-BE49-F238E27FC236}">
                <a16:creationId xmlns:a16="http://schemas.microsoft.com/office/drawing/2014/main" id="{4CEC8ACF-77B9-4382-BE26-D638D6181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852" y="1403356"/>
            <a:ext cx="7718683" cy="372426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51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F17A-6DD7-4944-B035-FA2F05E5E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8337D-0C66-4463-8594-EE2D4C63B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652" y="3996267"/>
            <a:ext cx="6987645" cy="1388534"/>
          </a:xfrm>
        </p:spPr>
        <p:txBody>
          <a:bodyPr>
            <a:normAutofit/>
          </a:bodyPr>
          <a:lstStyle/>
          <a:p>
            <a:r>
              <a:rPr lang="hr-HR" sz="2400" dirty="0"/>
              <a:t>Lesson 3: attack</a:t>
            </a:r>
          </a:p>
        </p:txBody>
      </p:sp>
      <p:pic>
        <p:nvPicPr>
          <p:cNvPr id="4" name="SVID_20201021_143749_1">
            <a:hlinkClick r:id="" action="ppaction://media"/>
            <a:extLst>
              <a:ext uri="{FF2B5EF4-FFF2-40B4-BE49-F238E27FC236}">
                <a16:creationId xmlns:a16="http://schemas.microsoft.com/office/drawing/2014/main" id="{DAB2F40C-926B-4DDB-ADA1-CCB4C8FEE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9200" y="1121464"/>
            <a:ext cx="7415749" cy="3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60CF-8B9F-4947-B7C9-DA65E8248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8CB82-FAC0-4D78-950E-8AD81F0816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Lesson 4: defence</a:t>
            </a:r>
          </a:p>
        </p:txBody>
      </p:sp>
      <p:pic>
        <p:nvPicPr>
          <p:cNvPr id="4" name="VID_20201021_144337">
            <a:hlinkClick r:id="" action="ppaction://media"/>
            <a:extLst>
              <a:ext uri="{FF2B5EF4-FFF2-40B4-BE49-F238E27FC236}">
                <a16:creationId xmlns:a16="http://schemas.microsoft.com/office/drawing/2014/main" id="{FE98C382-2DCC-46BA-87EF-DF7ACE5FE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074" y="595314"/>
            <a:ext cx="7248525" cy="34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4477A3-7936-4C6B-B46C-52E99531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4DEACC-B2E6-413E-B2B5-32022595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2924236-7127-4774-B233-D9124F0C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D053C6F-7187-4EE6-BAD9-1C484F29F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226FAE39-4CC5-465A-ACFE-BE1C0E2F7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21EE7A0-BD65-4FD1-BD1D-B4674892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334E0A56-DA50-4F91-9938-4CDBECA73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CD203DCD-B4AF-4693-A330-F23545344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3C864C-D5C3-4440-ABDA-254677CD2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2300" y="648930"/>
            <a:ext cx="6390723" cy="33473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700"/>
              <a:t>Dear colleauges, hope you learned something new and interesting and you will have fun playing indiaca.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BADD7-58F6-41EC-8D88-2C29E28BA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300" y="3996267"/>
            <a:ext cx="6390723" cy="1887008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C29A1D40-470D-401E-8548-6FF3CF377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5B37E-FBC1-4387-A769-E78BE0444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51" y="1614524"/>
            <a:ext cx="3341190" cy="33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21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0DA4C2-5563-4077-A4DE-EF40769C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625788"/>
            <a:ext cx="7413623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Thanks for watching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10D46-D70B-4FD8-ABEF-68E04A62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5377" y="5461005"/>
            <a:ext cx="6987645" cy="423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Stay safe and happy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E087D-D093-41CD-BA74-41D10D966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7787"/>
          <a:stretch/>
        </p:blipFill>
        <p:spPr>
          <a:xfrm>
            <a:off x="3967843" y="608014"/>
            <a:ext cx="7487555" cy="372843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1934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F971-C038-437E-AC57-0C1C60655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References </a:t>
            </a:r>
            <a:br>
              <a:rPr lang="hr-HR" dirty="0"/>
            </a:br>
            <a:endParaRPr lang="hr-H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9FE50-22BA-468D-AE10-F8285DF90C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International indiaca association:  </a:t>
            </a:r>
            <a:r>
              <a:rPr lang="hr-HR" dirty="0">
                <a:hlinkClick r:id="rId2"/>
              </a:rPr>
              <a:t>http://www.indiaca-iia.com/technical-matters/indiaca-rules/</a:t>
            </a:r>
            <a:endParaRPr lang="hr-HR" dirty="0"/>
          </a:p>
          <a:p>
            <a:r>
              <a:rPr lang="hr-HR"/>
              <a:t>Wikipedia: </a:t>
            </a:r>
            <a:r>
              <a:rPr lang="hr-HR">
                <a:hlinkClick r:id="rId3"/>
              </a:rPr>
              <a:t>  </a:t>
            </a:r>
            <a:r>
              <a:rPr lang="hr-HR" dirty="0">
                <a:hlinkClick r:id="rId3"/>
              </a:rPr>
              <a:t>https://en.wikipedia.org/wiki/Indiaca</a:t>
            </a:r>
            <a:endParaRPr lang="hr-HR" dirty="0"/>
          </a:p>
          <a:p>
            <a:r>
              <a:rPr lang="hr-HR" dirty="0"/>
              <a:t>Videos are from this link: </a:t>
            </a:r>
            <a:r>
              <a:rPr lang="hr-HR" dirty="0">
                <a:hlinkClick r:id="rId4"/>
              </a:rPr>
              <a:t>https://youtu.be/34rJl5XzJjk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5541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66D12-F0CB-46D6-9525-DEC96243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What is indiaca?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A438C-8137-4E8A-9EBE-197198133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Indiaca</a:t>
            </a:r>
            <a:r>
              <a:rPr lang="en-US" dirty="0"/>
              <a:t> is a form of the Brazilian game </a:t>
            </a:r>
            <a:r>
              <a:rPr lang="hr-HR" dirty="0"/>
              <a:t>‘</a:t>
            </a:r>
            <a:r>
              <a:rPr lang="en-US" dirty="0" err="1"/>
              <a:t>peteca</a:t>
            </a:r>
            <a:r>
              <a:rPr lang="hr-HR" dirty="0"/>
              <a:t>’</a:t>
            </a:r>
            <a:r>
              <a:rPr lang="en-US" dirty="0"/>
              <a:t> popular in Europe.</a:t>
            </a:r>
            <a:endParaRPr lang="hr-HR" dirty="0"/>
          </a:p>
          <a:p>
            <a:r>
              <a:rPr lang="en-US" dirty="0"/>
              <a:t>This hybrid of Volleyball and Badminton is played with a giant shuttlecock (sort of a ball with feathers on it ) goes by many names. </a:t>
            </a:r>
            <a:endParaRPr lang="hr-HR" dirty="0"/>
          </a:p>
          <a:p>
            <a:r>
              <a:rPr lang="hr-HR" dirty="0"/>
              <a:t>indiaca can be played between two players facing eachother, or by small teams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16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A4231-A5BD-4D8C-946A-06CFBEE6D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1742" y="648930"/>
            <a:ext cx="3461281" cy="3347337"/>
          </a:xfrm>
        </p:spPr>
        <p:txBody>
          <a:bodyPr>
            <a:normAutofit/>
          </a:bodyPr>
          <a:lstStyle/>
          <a:p>
            <a:r>
              <a:rPr lang="hr-HR" sz="4800" dirty="0"/>
              <a:t>History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42308-472F-48DA-80A0-B81AD4581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1742" y="3996267"/>
            <a:ext cx="3461281" cy="1887008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Records showed that in the past </a:t>
            </a:r>
            <a:r>
              <a:rPr lang="en-US" sz="1800" dirty="0" err="1"/>
              <a:t>Indiaca</a:t>
            </a:r>
            <a:r>
              <a:rPr lang="en-US" sz="1800" dirty="0"/>
              <a:t> was practiced by native Brazilian Indians as a recreation, even before the Portuguese arrived. This was passed successively through generations in Brazil. </a:t>
            </a:r>
            <a:endParaRPr lang="hr-HR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tree, grass, sitting&#10;&#10;Description automatically generated">
            <a:extLst>
              <a:ext uri="{FF2B5EF4-FFF2-40B4-BE49-F238E27FC236}">
                <a16:creationId xmlns:a16="http://schemas.microsoft.com/office/drawing/2014/main" id="{D8F9BA80-2572-4ADB-A721-4ABEF15ED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50" y="1214942"/>
            <a:ext cx="6202778" cy="414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volleyball, sport, fence&#10;&#10;Description automatically generated">
            <a:extLst>
              <a:ext uri="{FF2B5EF4-FFF2-40B4-BE49-F238E27FC236}">
                <a16:creationId xmlns:a16="http://schemas.microsoft.com/office/drawing/2014/main" id="{101A6459-CAB8-4D26-B1F1-8FDE8963E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7" r="29459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57DCB-20A9-4D87-AE24-384A4592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685800"/>
            <a:ext cx="5260680" cy="1752599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Rules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1F11C4-A94C-44F6-B4A9-E6516859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66999"/>
            <a:ext cx="5260680" cy="3124201"/>
          </a:xfrm>
        </p:spPr>
        <p:txBody>
          <a:bodyPr>
            <a:normAutofit/>
          </a:bodyPr>
          <a:lstStyle/>
          <a:p>
            <a:r>
              <a:rPr lang="hr-HR" sz="2000" dirty="0"/>
              <a:t>Indiaca </a:t>
            </a:r>
            <a:r>
              <a:rPr lang="en-US" sz="2000" dirty="0"/>
              <a:t>is played on court across a net with similar rules to volleyball</a:t>
            </a:r>
            <a:r>
              <a:rPr lang="hr-HR" sz="2000" dirty="0"/>
              <a:t>.</a:t>
            </a:r>
          </a:p>
          <a:p>
            <a:r>
              <a:rPr lang="hr-HR" sz="2000" dirty="0"/>
              <a:t> I</a:t>
            </a:r>
            <a:r>
              <a:rPr lang="en-US" sz="2000" dirty="0" err="1"/>
              <a:t>nstead</a:t>
            </a:r>
            <a:r>
              <a:rPr lang="en-US" sz="2000" dirty="0"/>
              <a:t> of a ball, a large shuttlecock, sometimes also called an </a:t>
            </a:r>
            <a:r>
              <a:rPr lang="en-US" sz="2000" dirty="0" err="1"/>
              <a:t>indiaca</a:t>
            </a:r>
            <a:r>
              <a:rPr lang="en-US" sz="2000" dirty="0"/>
              <a:t>, or </a:t>
            </a:r>
            <a:r>
              <a:rPr lang="en-US" sz="2000" dirty="0" err="1"/>
              <a:t>featherball</a:t>
            </a:r>
            <a:r>
              <a:rPr lang="en-US" sz="2000" dirty="0"/>
              <a:t> is used; and it is controlled using the hands.</a:t>
            </a:r>
          </a:p>
        </p:txBody>
      </p:sp>
    </p:spTree>
    <p:extLst>
      <p:ext uri="{BB962C8B-B14F-4D97-AF65-F5344CB8AC3E}">
        <p14:creationId xmlns:p14="http://schemas.microsoft.com/office/powerpoint/2010/main" val="32477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game, table, person&#10;&#10;Description automatically generated">
            <a:extLst>
              <a:ext uri="{FF2B5EF4-FFF2-40B4-BE49-F238E27FC236}">
                <a16:creationId xmlns:a16="http://schemas.microsoft.com/office/drawing/2014/main" id="{E83700B5-3F24-4DE6-95BF-F35F9AAF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991" y="974724"/>
            <a:ext cx="7684745" cy="48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2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E296A-0E82-4C4E-9158-E1BAC269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Playing area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AE29690-484E-4542-9B10-7A4B89B87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326362"/>
              </p:ext>
            </p:extLst>
          </p:nvPr>
        </p:nvGraphicFramePr>
        <p:xfrm>
          <a:off x="5262033" y="685799"/>
          <a:ext cx="6240990" cy="5105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030E6-2279-438D-BB70-3B8B8EB92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playing court is a rectangle measuring 16x 6,10 meters.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433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84E03DA-B800-46E1-AF36-59DF74A4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7A9900B-CB87-464C-884A-B15D70B64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68B20-7BBA-46B9-970D-2229F42F8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2" y="821265"/>
            <a:ext cx="6979918" cy="522211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000" dirty="0"/>
              <a:t>The net height in IIA competitions has to be:</a:t>
            </a:r>
            <a:br>
              <a:rPr lang="hr-HR" sz="2000" dirty="0"/>
            </a:br>
            <a:r>
              <a:rPr lang="hr-HR" sz="2000" dirty="0"/>
              <a:t>Youth category </a:t>
            </a:r>
            <a:br>
              <a:rPr lang="hr-HR" sz="2000" dirty="0"/>
            </a:br>
            <a:r>
              <a:rPr lang="hr-HR" sz="2000" dirty="0"/>
              <a:t>Men:215 cm</a:t>
            </a:r>
            <a:br>
              <a:rPr lang="hr-HR" sz="2000" dirty="0"/>
            </a:br>
            <a:r>
              <a:rPr lang="hr-HR" sz="2000" dirty="0"/>
              <a:t>Women:205 cm</a:t>
            </a:r>
            <a:br>
              <a:rPr lang="hr-HR" sz="2000" dirty="0"/>
            </a:br>
            <a:r>
              <a:rPr lang="hr-HR" sz="2000" dirty="0"/>
              <a:t>Mixed:210 cm2</a:t>
            </a:r>
            <a:br>
              <a:rPr lang="hr-HR" sz="2000" dirty="0"/>
            </a:br>
            <a:r>
              <a:rPr lang="hr-HR" sz="2000" dirty="0"/>
              <a:t>Junior category</a:t>
            </a:r>
            <a:br>
              <a:rPr lang="hr-HR" sz="2000" dirty="0"/>
            </a:br>
            <a:r>
              <a:rPr lang="hr-HR" sz="2000" dirty="0"/>
              <a:t>Men:225 cm</a:t>
            </a:r>
            <a:br>
              <a:rPr lang="hr-HR" sz="2000" dirty="0"/>
            </a:br>
            <a:r>
              <a:rPr lang="hr-HR" sz="2000" dirty="0"/>
              <a:t>Women:215 cm</a:t>
            </a:r>
            <a:br>
              <a:rPr lang="hr-HR" sz="2000" dirty="0"/>
            </a:br>
            <a:r>
              <a:rPr lang="hr-HR" sz="2000" dirty="0"/>
              <a:t>Mixed:220 cm</a:t>
            </a:r>
            <a:br>
              <a:rPr lang="hr-HR" sz="2000" dirty="0"/>
            </a:br>
            <a:r>
              <a:rPr lang="hr-HR" sz="2000" dirty="0"/>
              <a:t>Open Category (no age limit)</a:t>
            </a:r>
            <a:br>
              <a:rPr lang="hr-HR" sz="2000" dirty="0"/>
            </a:br>
            <a:r>
              <a:rPr lang="hr-HR" sz="2000" dirty="0"/>
              <a:t>Men:235 cm</a:t>
            </a:r>
            <a:br>
              <a:rPr lang="hr-HR" sz="2000" dirty="0"/>
            </a:br>
            <a:r>
              <a:rPr lang="hr-HR" sz="2000" dirty="0"/>
              <a:t>Women:220 cm</a:t>
            </a:r>
            <a:br>
              <a:rPr lang="hr-HR" sz="2000" dirty="0"/>
            </a:br>
            <a:r>
              <a:rPr lang="hr-HR" sz="2000" dirty="0"/>
              <a:t>Mixed:225 cm</a:t>
            </a:r>
            <a:br>
              <a:rPr lang="hr-HR" sz="2000" dirty="0"/>
            </a:br>
            <a:r>
              <a:rPr lang="hr-HR" sz="2000" dirty="0"/>
              <a:t>Senior category (40+)</a:t>
            </a:r>
            <a:br>
              <a:rPr lang="hr-HR" sz="2000" dirty="0"/>
            </a:br>
            <a:r>
              <a:rPr lang="hr-HR" sz="2000" dirty="0"/>
              <a:t>Men:225 cm</a:t>
            </a:r>
            <a:br>
              <a:rPr lang="hr-HR" sz="2000" dirty="0"/>
            </a:br>
            <a:r>
              <a:rPr lang="hr-HR" sz="2000" dirty="0"/>
              <a:t>Women:210 cm</a:t>
            </a:r>
            <a:br>
              <a:rPr lang="hr-HR" sz="2000" dirty="0"/>
            </a:br>
            <a:r>
              <a:rPr lang="hr-HR" sz="2000" dirty="0"/>
              <a:t>Mixed:215 cm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CB675-773B-4355-AC46-9739508EC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2885" y="821265"/>
            <a:ext cx="2950028" cy="5222117"/>
          </a:xfrm>
        </p:spPr>
        <p:txBody>
          <a:bodyPr anchor="ctr">
            <a:normAutofit/>
          </a:bodyPr>
          <a:lstStyle/>
          <a:p>
            <a:pPr algn="l"/>
            <a:r>
              <a:rPr lang="hr-HR" dirty="0"/>
              <a:t>Height of the net</a:t>
            </a:r>
          </a:p>
          <a:p>
            <a:pPr algn="l"/>
            <a:r>
              <a:rPr lang="hr-HR" dirty="0"/>
              <a:t>(some information that can be useful if you want to play with your friends or kids at school) </a:t>
            </a:r>
          </a:p>
          <a:p>
            <a:pPr algn="l"/>
            <a:endParaRPr lang="hr-HR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95369B-D528-438E-80C9-A0930476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1624" y="1923563"/>
            <a:ext cx="0" cy="3017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9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24C49-40DE-4B18-A729-95A5995A7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2" r="29541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6DF822-8FAB-4299-A29C-CBAC5193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68580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F5975-6261-4CC5-B3FF-0A42F8411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8" y="2666999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In competitions there must be 5 players on court at the moment of the service. Special Rules may authorize a team to play with only 4 players</a:t>
            </a:r>
          </a:p>
          <a:p>
            <a:pPr algn="l">
              <a:buFont typeface="Arial"/>
              <a:buChar char="•"/>
            </a:pPr>
            <a:r>
              <a:rPr lang="en-US" dirty="0"/>
              <a:t>In mixed category, teams must have at least 2 male and 2 female players on the court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6DF6-6F27-4534-80FC-2D41999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How to score a point?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F862A-4797-4990-90A1-8B57667876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team scores a point:</a:t>
            </a:r>
            <a:endParaRPr lang="hr-HR" dirty="0"/>
          </a:p>
          <a:p>
            <a:pPr marL="342900" indent="-342900">
              <a:buFont typeface="+mj-lt"/>
              <a:buAutoNum type="arabicPeriod"/>
            </a:pPr>
            <a:r>
              <a:rPr lang="hr-HR" dirty="0"/>
              <a:t>1. </a:t>
            </a:r>
            <a:r>
              <a:rPr lang="en-US" dirty="0"/>
              <a:t>by successfully</a:t>
            </a:r>
            <a:r>
              <a:rPr lang="hr-HR" dirty="0"/>
              <a:t> </a:t>
            </a:r>
            <a:r>
              <a:rPr lang="en-US" dirty="0"/>
              <a:t>grounding the ball on the opponent’s court.</a:t>
            </a:r>
            <a:endParaRPr lang="hr-H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when the opponent team commits a </a:t>
            </a:r>
            <a:endParaRPr lang="hr-HR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fault.when</a:t>
            </a:r>
            <a:r>
              <a:rPr lang="en-US" dirty="0"/>
              <a:t> the opponent receives a penalty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BD6D4-9822-47C1-90F7-613FE87F96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match is won by the team that, according to rules </a:t>
            </a:r>
            <a:r>
              <a:rPr lang="en-US" dirty="0" err="1"/>
              <a:t>ofthe</a:t>
            </a:r>
            <a:r>
              <a:rPr lang="en-US" dirty="0"/>
              <a:t> concrete competition:</a:t>
            </a:r>
            <a:endParaRPr lang="hr-H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wins 2 sets in a best of three sets game.</a:t>
            </a:r>
            <a:endParaRPr lang="hr-HR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wins 3 sets in a best of five games.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19C48-FF24-4718-BE87-735AD736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67" y="449442"/>
            <a:ext cx="4292908" cy="28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534</Words>
  <Application>Microsoft Office PowerPoint</Application>
  <PresentationFormat>Widescreen</PresentationFormat>
  <Paragraphs>45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Corbel</vt:lpstr>
      <vt:lpstr>Parallax</vt:lpstr>
      <vt:lpstr>INDIACA</vt:lpstr>
      <vt:lpstr>What is indiaca?</vt:lpstr>
      <vt:lpstr>History </vt:lpstr>
      <vt:lpstr>Rules</vt:lpstr>
      <vt:lpstr>PowerPoint Presentation</vt:lpstr>
      <vt:lpstr>Playing area</vt:lpstr>
      <vt:lpstr>The net height in IIA competitions has to be: Youth category  Men:215 cm Women:205 cm Mixed:210 cm2 Junior category Men:225 cm Women:215 cm Mixed:220 cm Open Category (no age limit) Men:235 cm Women:220 cm Mixed:225 cm Senior category (40+) Men:225 cm Women:210 cm Mixed:215 cm</vt:lpstr>
      <vt:lpstr>Teams</vt:lpstr>
      <vt:lpstr>How to score a point?</vt:lpstr>
      <vt:lpstr>How to play?</vt:lpstr>
      <vt:lpstr>And now you will learn how to play step by step</vt:lpstr>
      <vt:lpstr>Lesson 1: service</vt:lpstr>
      <vt:lpstr>Lesson 2: pass</vt:lpstr>
      <vt:lpstr>PowerPoint Presentation</vt:lpstr>
      <vt:lpstr>PowerPoint Presentation</vt:lpstr>
      <vt:lpstr>Dear colleauges, hope you learned something new and interesting and you will have fun playing indiaca.</vt:lpstr>
      <vt:lpstr>Thanks for watching </vt:lpstr>
      <vt:lpstr>References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INDIACA</dc:title>
  <dc:creator>Eva</dc:creator>
  <cp:lastModifiedBy>Eva</cp:lastModifiedBy>
  <cp:revision>4</cp:revision>
  <dcterms:created xsi:type="dcterms:W3CDTF">2020-10-21T12:53:15Z</dcterms:created>
  <dcterms:modified xsi:type="dcterms:W3CDTF">2020-10-23T16:50:34Z</dcterms:modified>
</cp:coreProperties>
</file>