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7" r:id="rId4"/>
    <p:sldId id="258" r:id="rId5"/>
    <p:sldId id="262" r:id="rId6"/>
    <p:sldId id="263" r:id="rId7"/>
    <p:sldId id="272" r:id="rId8"/>
    <p:sldId id="259" r:id="rId9"/>
    <p:sldId id="265" r:id="rId10"/>
    <p:sldId id="281" r:id="rId11"/>
    <p:sldId id="282" r:id="rId12"/>
    <p:sldId id="278" r:id="rId13"/>
    <p:sldId id="260" r:id="rId14"/>
    <p:sldId id="273" r:id="rId15"/>
    <p:sldId id="274" r:id="rId16"/>
    <p:sldId id="275" r:id="rId17"/>
    <p:sldId id="269" r:id="rId18"/>
    <p:sldId id="264" r:id="rId19"/>
    <p:sldId id="270" r:id="rId20"/>
    <p:sldId id="261" r:id="rId21"/>
    <p:sldId id="276" r:id="rId22"/>
    <p:sldId id="279" r:id="rId23"/>
    <p:sldId id="280" r:id="rId24"/>
    <p:sldId id="266" r:id="rId25"/>
    <p:sldId id="277" r:id="rId26"/>
    <p:sldId id="283" r:id="rId27"/>
    <p:sldId id="268" r:id="rId28"/>
    <p:sldId id="267"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0" autoAdjust="0"/>
    <p:restoredTop sz="94781" autoAdjust="0"/>
  </p:normalViewPr>
  <p:slideViewPr>
    <p:cSldViewPr snapToGrid="0">
      <p:cViewPr varScale="1">
        <p:scale>
          <a:sx n="75" d="100"/>
          <a:sy n="75" d="100"/>
        </p:scale>
        <p:origin x="318" y="72"/>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 Type="http://schemas.openxmlformats.org/officeDocument/2006/relationships/slide" Target="slides/slide3.xml"/><Relationship Id="rId21" Type="http://schemas.openxmlformats.org/officeDocument/2006/relationships/slide" Target="slides/slide21.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2" Type="http://schemas.openxmlformats.org/officeDocument/2006/relationships/slide" Target="slides/slide2.xml"/><Relationship Id="rId16" Type="http://schemas.openxmlformats.org/officeDocument/2006/relationships/slide" Target="slides/slide16.xml"/><Relationship Id="rId20" Type="http://schemas.openxmlformats.org/officeDocument/2006/relationships/slide" Target="slides/slide20.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24" Type="http://schemas.openxmlformats.org/officeDocument/2006/relationships/slide" Target="slides/slide24.xml"/><Relationship Id="rId5" Type="http://schemas.openxmlformats.org/officeDocument/2006/relationships/slide" Target="slides/slide5.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10" Type="http://schemas.openxmlformats.org/officeDocument/2006/relationships/slide" Target="slides/slide10.xml"/><Relationship Id="rId19" Type="http://schemas.openxmlformats.org/officeDocument/2006/relationships/slide" Target="slides/slide19.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F4FB5-CF26-4499-83C7-DBB62892D1D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CA7979-3CBA-488F-8788-CB1CC02698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ACC2271-91A2-41B5-979C-994C02E19568}"/>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5" name="Marcador de pie de página 4">
            <a:extLst>
              <a:ext uri="{FF2B5EF4-FFF2-40B4-BE49-F238E27FC236}">
                <a16:creationId xmlns:a16="http://schemas.microsoft.com/office/drawing/2014/main" id="{B6C82262-BD92-4E04-9E48-73F67421EA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01B2E75-F1B4-43B3-8D5A-19CB8C35CA90}"/>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95561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C61CFD-FD19-4C7C-9229-D8D18E7C084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D9E2B97-9BBC-4489-8A5A-D8DA9680DE8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E3B062-36DA-4493-8504-52B212668B8C}"/>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5" name="Marcador de pie de página 4">
            <a:extLst>
              <a:ext uri="{FF2B5EF4-FFF2-40B4-BE49-F238E27FC236}">
                <a16:creationId xmlns:a16="http://schemas.microsoft.com/office/drawing/2014/main" id="{98B1087D-DF8E-4216-BF20-C3A97C9A15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6E01CF-2131-499A-AB31-A7E0FAE6B476}"/>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936674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CA5889A-F6A8-4699-9DF2-E4B1D37C47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688DD4-4197-4DC6-A252-7759DC29FB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674700-5485-4D7A-8214-0E935D7BE311}"/>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5" name="Marcador de pie de página 4">
            <a:extLst>
              <a:ext uri="{FF2B5EF4-FFF2-40B4-BE49-F238E27FC236}">
                <a16:creationId xmlns:a16="http://schemas.microsoft.com/office/drawing/2014/main" id="{F6D9412B-3DE2-4CD2-895D-1909988D9A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412EFF-3E80-4867-86E5-00FE1B330584}"/>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218999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0F4C2-439C-4FE9-85C2-5ECF7973207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BCFC31-BAC1-4852-A261-A7A88185BCE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296354-B455-4610-9426-763135F9DCCA}"/>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5" name="Marcador de pie de página 4">
            <a:extLst>
              <a:ext uri="{FF2B5EF4-FFF2-40B4-BE49-F238E27FC236}">
                <a16:creationId xmlns:a16="http://schemas.microsoft.com/office/drawing/2014/main" id="{77734DC2-2BC2-4143-BFCE-9291C7B059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FA4105-D224-4CA3-B0ED-69F77D2F2B5B}"/>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129275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53D657-B994-4212-A1C6-E0086D0BC9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58CA94D-31A2-4E08-92B9-7E510F4F6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3EA3A27-C6B0-47FD-8FBA-37464D415BB6}"/>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5" name="Marcador de pie de página 4">
            <a:extLst>
              <a:ext uri="{FF2B5EF4-FFF2-40B4-BE49-F238E27FC236}">
                <a16:creationId xmlns:a16="http://schemas.microsoft.com/office/drawing/2014/main" id="{A0A10C19-0BCE-464F-8DF1-4FC26994EF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DF98FC-B773-4042-B715-4047AC8E0173}"/>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11326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636003-56F2-486A-AC77-20E20432DB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1B3CCBB-A8D2-4219-AC62-11A188ECB7F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DF36A5-137C-408D-ABE3-18291D58754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4A80103-E43B-4CEE-B5CF-A4B93153E2F1}"/>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6" name="Marcador de pie de página 5">
            <a:extLst>
              <a:ext uri="{FF2B5EF4-FFF2-40B4-BE49-F238E27FC236}">
                <a16:creationId xmlns:a16="http://schemas.microsoft.com/office/drawing/2014/main" id="{07477DEC-1AE5-4344-8FBC-2537AE322E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1BEF78C-2037-4989-9EAD-FB79E1D15483}"/>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175099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5A3B83-84B3-4CBB-93B2-E9C3C2E877E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1DBB42F-7A81-4D38-AD18-C587DC06C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8AD5CC-5A4D-47DA-B80E-BC31BDCA4FB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5EC7916-8422-4FB5-82F2-F2AEF2A49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5A29A78-AD6E-43BE-91D2-D3162B06CED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1F10A3B-8951-47AB-B5FF-E484433384A1}"/>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8" name="Marcador de pie de página 7">
            <a:extLst>
              <a:ext uri="{FF2B5EF4-FFF2-40B4-BE49-F238E27FC236}">
                <a16:creationId xmlns:a16="http://schemas.microsoft.com/office/drawing/2014/main" id="{57752618-7E35-4DB1-8AE0-0F31D926F51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164EAF5-BD06-4761-8D47-49FE2C1F5782}"/>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3009708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56B16-1016-42E3-8A26-BCAF63B8654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422040-3E88-4545-ACC9-6B262EAB2BE4}"/>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4" name="Marcador de pie de página 3">
            <a:extLst>
              <a:ext uri="{FF2B5EF4-FFF2-40B4-BE49-F238E27FC236}">
                <a16:creationId xmlns:a16="http://schemas.microsoft.com/office/drawing/2014/main" id="{5F445A29-001E-498B-B53C-122118BC169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6A5DDB0-05E4-469D-A299-AB45D73A035B}"/>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347004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D288ED3-FE12-487F-BFCC-57EEBA0F9D29}"/>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3" name="Marcador de pie de página 2">
            <a:extLst>
              <a:ext uri="{FF2B5EF4-FFF2-40B4-BE49-F238E27FC236}">
                <a16:creationId xmlns:a16="http://schemas.microsoft.com/office/drawing/2014/main" id="{9C942CA1-B3BF-4897-8226-06AA87F3C29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987D117-581B-4740-BADB-699289C532F8}"/>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3985047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78DF2-1A0A-44DB-9C3D-5A9BC92753A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B889EC-E79C-49C8-B7C9-D970771262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60A8FBD-EFC3-4E85-B061-C25BA831F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BD0C1D-8A55-4982-A984-43E8338702CB}"/>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6" name="Marcador de pie de página 5">
            <a:extLst>
              <a:ext uri="{FF2B5EF4-FFF2-40B4-BE49-F238E27FC236}">
                <a16:creationId xmlns:a16="http://schemas.microsoft.com/office/drawing/2014/main" id="{36BFA658-331D-4E23-9545-A56A58F201F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23DCB3-972B-42C4-BFB2-A624A6CA163F}"/>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913447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5097B1-744B-460A-B05F-694B20807C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1087BAB-213A-41E8-BFEA-DF67A40DE8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0D37EB-E53A-4142-89ED-1126829A8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846588-979F-42FF-8137-043B67913442}"/>
              </a:ext>
            </a:extLst>
          </p:cNvPr>
          <p:cNvSpPr>
            <a:spLocks noGrp="1"/>
          </p:cNvSpPr>
          <p:nvPr>
            <p:ph type="dt" sz="half" idx="10"/>
          </p:nvPr>
        </p:nvSpPr>
        <p:spPr/>
        <p:txBody>
          <a:bodyPr/>
          <a:lstStyle/>
          <a:p>
            <a:fld id="{901613A5-7887-4FD5-A231-BFDB959DEF5E}" type="datetimeFigureOut">
              <a:rPr lang="es-ES" smtClean="0"/>
              <a:t>09/11/2020</a:t>
            </a:fld>
            <a:endParaRPr lang="es-ES"/>
          </a:p>
        </p:txBody>
      </p:sp>
      <p:sp>
        <p:nvSpPr>
          <p:cNvPr id="6" name="Marcador de pie de página 5">
            <a:extLst>
              <a:ext uri="{FF2B5EF4-FFF2-40B4-BE49-F238E27FC236}">
                <a16:creationId xmlns:a16="http://schemas.microsoft.com/office/drawing/2014/main" id="{3ACEF0DF-F632-4435-A5EF-43C85D19BE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3BABB8-6B72-47D0-80A4-4A495B98CBE5}"/>
              </a:ext>
            </a:extLst>
          </p:cNvPr>
          <p:cNvSpPr>
            <a:spLocks noGrp="1"/>
          </p:cNvSpPr>
          <p:nvPr>
            <p:ph type="sldNum" sz="quarter" idx="12"/>
          </p:nvPr>
        </p:nvSpPr>
        <p:spPr/>
        <p:txBody>
          <a:bodyPr/>
          <a:lstStyle/>
          <a:p>
            <a:fld id="{B63C67FD-C94C-498F-AE37-93D27FCF160C}" type="slidenum">
              <a:rPr lang="es-ES" smtClean="0"/>
              <a:t>‹Nº›</a:t>
            </a:fld>
            <a:endParaRPr lang="es-ES"/>
          </a:p>
        </p:txBody>
      </p:sp>
    </p:spTree>
    <p:extLst>
      <p:ext uri="{BB962C8B-B14F-4D97-AF65-F5344CB8AC3E}">
        <p14:creationId xmlns:p14="http://schemas.microsoft.com/office/powerpoint/2010/main" val="515994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C0446A8-D285-4D21-93BB-6662BA30E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062A770-7D27-4F5A-ACFD-C476829BAD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E0E776-3300-4F82-9D40-AE06448B59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613A5-7887-4FD5-A231-BFDB959DEF5E}" type="datetimeFigureOut">
              <a:rPr lang="es-ES" smtClean="0"/>
              <a:t>09/11/2020</a:t>
            </a:fld>
            <a:endParaRPr lang="es-ES"/>
          </a:p>
        </p:txBody>
      </p:sp>
      <p:sp>
        <p:nvSpPr>
          <p:cNvPr id="5" name="Marcador de pie de página 4">
            <a:extLst>
              <a:ext uri="{FF2B5EF4-FFF2-40B4-BE49-F238E27FC236}">
                <a16:creationId xmlns:a16="http://schemas.microsoft.com/office/drawing/2014/main" id="{83EBC497-C537-4B10-B2F5-AD628EAD06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4FB65C2-2558-4C54-89E8-2551B6EFA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C67FD-C94C-498F-AE37-93D27FCF160C}" type="slidenum">
              <a:rPr lang="es-ES" smtClean="0"/>
              <a:t>‹Nº›</a:t>
            </a:fld>
            <a:endParaRPr lang="es-ES"/>
          </a:p>
        </p:txBody>
      </p:sp>
    </p:spTree>
    <p:extLst>
      <p:ext uri="{BB962C8B-B14F-4D97-AF65-F5344CB8AC3E}">
        <p14:creationId xmlns:p14="http://schemas.microsoft.com/office/powerpoint/2010/main" val="265021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D0VWFK8PGWQ?start=8&amp;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tchoukballpromo.com/wp-content/uploads/2018/08/Charter.pdf"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Y5ZJ2OL-oz0?start=108&amp;feature=oemb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elksport.com/blog/conoces-el-tchoukball/" TargetMode="External"/><Relationship Id="rId7" Type="http://schemas.openxmlformats.org/officeDocument/2006/relationships/hyperlink" Target="https://www.youtube.com/watch?v=o7SFVgHWhU8" TargetMode="External"/><Relationship Id="rId2" Type="http://schemas.openxmlformats.org/officeDocument/2006/relationships/hyperlink" Target="https://en.wikipedia.org/wiki/Tchoukball" TargetMode="External"/><Relationship Id="rId1" Type="http://schemas.openxmlformats.org/officeDocument/2006/relationships/slideLayout" Target="../slideLayouts/slideLayout2.xml"/><Relationship Id="rId6" Type="http://schemas.openxmlformats.org/officeDocument/2006/relationships/hyperlink" Target="https://www.tchoukballpromo.com/spirit-of-the-game/" TargetMode="External"/><Relationship Id="rId5" Type="http://schemas.openxmlformats.org/officeDocument/2006/relationships/hyperlink" Target="https://brocku.ca/recreation/intramurals/rules/tchoukball/#:~:text=Players%20can%20throw%20the%20ball,defender%20from%20the%20opposing%20team" TargetMode="External"/><Relationship Id="rId4" Type="http://schemas.openxmlformats.org/officeDocument/2006/relationships/hyperlink" Target="https://www.tchoukball.org.uk/beginners-guide#:~:text=Put%20quite%20simply%2C%20the%20object,until%20a%20point%20is%20scor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onoces el Tchoukball? | elk sport">
            <a:extLst>
              <a:ext uri="{FF2B5EF4-FFF2-40B4-BE49-F238E27FC236}">
                <a16:creationId xmlns:a16="http://schemas.microsoft.com/office/drawing/2014/main" id="{AE53B834-071E-4669-B845-C250C1035B3B}"/>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4841" r="11604"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93EC67C-AACE-44DE-8A58-F0D79F303BBD}"/>
              </a:ext>
            </a:extLst>
          </p:cNvPr>
          <p:cNvSpPr>
            <a:spLocks noGrp="1"/>
          </p:cNvSpPr>
          <p:nvPr>
            <p:ph type="ctrTitle"/>
          </p:nvPr>
        </p:nvSpPr>
        <p:spPr>
          <a:xfrm>
            <a:off x="965200" y="965200"/>
            <a:ext cx="10261600" cy="3564869"/>
          </a:xfrm>
        </p:spPr>
        <p:txBody>
          <a:bodyPr>
            <a:normAutofit/>
          </a:bodyPr>
          <a:lstStyle/>
          <a:p>
            <a:pPr algn="l"/>
            <a:r>
              <a:rPr lang="es-ES" sz="11500" dirty="0">
                <a:ln w="22225">
                  <a:solidFill>
                    <a:schemeClr val="tx1"/>
                  </a:solidFill>
                  <a:miter lim="800000"/>
                </a:ln>
                <a:noFill/>
              </a:rPr>
              <a:t>TCHOUKBALL</a:t>
            </a:r>
          </a:p>
        </p:txBody>
      </p:sp>
      <p:sp>
        <p:nvSpPr>
          <p:cNvPr id="3" name="Subtítulo 2">
            <a:extLst>
              <a:ext uri="{FF2B5EF4-FFF2-40B4-BE49-F238E27FC236}">
                <a16:creationId xmlns:a16="http://schemas.microsoft.com/office/drawing/2014/main" id="{442B3DC1-14D1-4576-B48B-13105A70F141}"/>
              </a:ext>
            </a:extLst>
          </p:cNvPr>
          <p:cNvSpPr>
            <a:spLocks noGrp="1"/>
          </p:cNvSpPr>
          <p:nvPr>
            <p:ph type="subTitle" idx="1"/>
          </p:nvPr>
        </p:nvSpPr>
        <p:spPr>
          <a:xfrm>
            <a:off x="965200" y="4572002"/>
            <a:ext cx="10261600" cy="1202995"/>
          </a:xfrm>
        </p:spPr>
        <p:txBody>
          <a:bodyPr>
            <a:normAutofit/>
          </a:bodyPr>
          <a:lstStyle/>
          <a:p>
            <a:pPr algn="l"/>
            <a:r>
              <a:rPr lang="es-ES" sz="3200" dirty="0"/>
              <a:t>Francisco Javier Jiménez Lozano / 77390579H</a:t>
            </a:r>
          </a:p>
          <a:p>
            <a:pPr algn="l"/>
            <a:r>
              <a:rPr lang="es-ES" sz="3200" dirty="0"/>
              <a:t>UCO 504915</a:t>
            </a:r>
          </a:p>
          <a:p>
            <a:pPr algn="l"/>
            <a:endParaRPr lang="es-ES" sz="3200" dirty="0"/>
          </a:p>
        </p:txBody>
      </p:sp>
      <p:pic>
        <p:nvPicPr>
          <p:cNvPr id="4" name="Picture 2" descr="Masarykova univerzita mění logo. Dodá ho Studio Najbrt | Události |  em.muni.cz">
            <a:extLst>
              <a:ext uri="{FF2B5EF4-FFF2-40B4-BE49-F238E27FC236}">
                <a16:creationId xmlns:a16="http://schemas.microsoft.com/office/drawing/2014/main" id="{93174F3B-C48B-49AE-A745-5D81B0545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 y="6033516"/>
            <a:ext cx="1648967" cy="824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akulta sportovních studií Masarykovy univerzity | MUNI SPORT">
            <a:extLst>
              <a:ext uri="{FF2B5EF4-FFF2-40B4-BE49-F238E27FC236}">
                <a16:creationId xmlns:a16="http://schemas.microsoft.com/office/drawing/2014/main" id="{52BDF442-8F5D-4CBB-B1A3-A135928A7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5920" y="6033516"/>
            <a:ext cx="820810" cy="8244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l 92% de los alumnos presentados en el distrito de la UGR aprueba la  Selectividad | El Independiente de Granada">
            <a:extLst>
              <a:ext uri="{FF2B5EF4-FFF2-40B4-BE49-F238E27FC236}">
                <a16:creationId xmlns:a16="http://schemas.microsoft.com/office/drawing/2014/main" id="{C95A76D0-6649-4238-BFC9-09A75BF30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0207" y="6053313"/>
            <a:ext cx="1755668" cy="837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Facultad de Ciencias del Deporte celebra los actos de su Patrón | Canal  UGR">
            <a:extLst>
              <a:ext uri="{FF2B5EF4-FFF2-40B4-BE49-F238E27FC236}">
                <a16:creationId xmlns:a16="http://schemas.microsoft.com/office/drawing/2014/main" id="{FD8B7EEB-7DEF-40DE-B524-7854505550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5875" y="6053313"/>
            <a:ext cx="916125" cy="83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62498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choukball Tutorial_Trim">
            <a:hlinkClick r:id="" action="ppaction://media"/>
            <a:extLst>
              <a:ext uri="{FF2B5EF4-FFF2-40B4-BE49-F238E27FC236}">
                <a16:creationId xmlns:a16="http://schemas.microsoft.com/office/drawing/2014/main" id="{75970266-B481-4BC0-B832-AAE44736E98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42938" y="1939925"/>
            <a:ext cx="5294312" cy="2978150"/>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Tchoukball Tutorial_Trim3" descr="Niño con raqueta de tenis en el pasto&#10;&#10;Descripción generada automáticamente">
            <a:hlinkClick r:id="" action="ppaction://media"/>
            <a:extLst>
              <a:ext uri="{FF2B5EF4-FFF2-40B4-BE49-F238E27FC236}">
                <a16:creationId xmlns:a16="http://schemas.microsoft.com/office/drawing/2014/main" id="{83DF2C70-C2C8-45A1-BBE7-F6F94AFB792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53817" y="1939862"/>
            <a:ext cx="5294715" cy="2978276"/>
          </a:xfrm>
          <a:prstGeom prst="rect">
            <a:avLst/>
          </a:prstGeom>
        </p:spPr>
      </p:pic>
    </p:spTree>
    <p:extLst>
      <p:ext uri="{BB962C8B-B14F-4D97-AF65-F5344CB8AC3E}">
        <p14:creationId xmlns:p14="http://schemas.microsoft.com/office/powerpoint/2010/main" val="303945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9009E12-CE27-49B4-BB64-A4B8CFF84BF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Defending</a:t>
            </a:r>
          </a:p>
        </p:txBody>
      </p:sp>
      <p:pic>
        <p:nvPicPr>
          <p:cNvPr id="4" name="Tchoukball Tutorial_Trim4">
            <a:hlinkClick r:id="" action="ppaction://media"/>
            <a:extLst>
              <a:ext uri="{FF2B5EF4-FFF2-40B4-BE49-F238E27FC236}">
                <a16:creationId xmlns:a16="http://schemas.microsoft.com/office/drawing/2014/main" id="{B003CBD7-9221-4547-A635-E94C005A6C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0045" y="1675227"/>
            <a:ext cx="7811910" cy="4394199"/>
          </a:xfrm>
          <a:prstGeom prst="rect">
            <a:avLst/>
          </a:prstGeom>
        </p:spPr>
      </p:pic>
    </p:spTree>
    <p:extLst>
      <p:ext uri="{BB962C8B-B14F-4D97-AF65-F5344CB8AC3E}">
        <p14:creationId xmlns:p14="http://schemas.microsoft.com/office/powerpoint/2010/main" val="18755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13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54AFB41-4738-4912-88AA-5CEF3C3EB0AC}"/>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Highlights</a:t>
            </a:r>
          </a:p>
        </p:txBody>
      </p:sp>
      <p:pic>
        <p:nvPicPr>
          <p:cNvPr id="4" name="Elementos multimedia en línea 3" title="Best of tchoukball - European cup 2011">
            <a:hlinkClick r:id="" action="ppaction://media"/>
            <a:extLst>
              <a:ext uri="{FF2B5EF4-FFF2-40B4-BE49-F238E27FC236}">
                <a16:creationId xmlns:a16="http://schemas.microsoft.com/office/drawing/2014/main" id="{D11BB3CA-753D-4F44-804F-3AB44E1819BE}"/>
              </a:ext>
            </a:extLst>
          </p:cNvPr>
          <p:cNvPicPr>
            <a:picLocks noGrp="1" noRot="1" noChangeAspect="1"/>
          </p:cNvPicPr>
          <p:nvPr>
            <p:ph idx="1"/>
            <a:videoFile r:link="rId1"/>
          </p:nvPr>
        </p:nvPicPr>
        <p:blipFill>
          <a:blip r:embed="rId3"/>
          <a:stretch>
            <a:fillRect/>
          </a:stretch>
        </p:blipFill>
        <p:spPr>
          <a:xfrm>
            <a:off x="4207933" y="1362993"/>
            <a:ext cx="7347537" cy="4132989"/>
          </a:xfrm>
          <a:prstGeom prst="rect">
            <a:avLst/>
          </a:prstGeom>
        </p:spPr>
      </p:pic>
    </p:spTree>
    <p:extLst>
      <p:ext uri="{BB962C8B-B14F-4D97-AF65-F5344CB8AC3E}">
        <p14:creationId xmlns:p14="http://schemas.microsoft.com/office/powerpoint/2010/main" val="27839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33E686-C09A-408D-8AF4-63CAD4D7CE2C}"/>
              </a:ext>
            </a:extLst>
          </p:cNvPr>
          <p:cNvPicPr>
            <a:picLocks noChangeAspect="1"/>
          </p:cNvPicPr>
          <p:nvPr/>
        </p:nvPicPr>
        <p:blipFill rotWithShape="1">
          <a:blip r:embed="rId2"/>
          <a:srcRect l="47416" r="7448" b="-1"/>
          <a:stretch/>
        </p:blipFill>
        <p:spPr>
          <a:xfrm>
            <a:off x="20" y="10"/>
            <a:ext cx="4637226" cy="6857990"/>
          </a:xfrm>
          <a:prstGeom prst="rect">
            <a:avLst/>
          </a:prstGeom>
        </p:spPr>
      </p:pic>
      <p:sp>
        <p:nvSpPr>
          <p:cNvPr id="8" name="Rectangle 7">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BBABAF1-23B5-4234-A37F-EE283C6CB392}"/>
              </a:ext>
            </a:extLst>
          </p:cNvPr>
          <p:cNvSpPr>
            <a:spLocks noGrp="1"/>
          </p:cNvSpPr>
          <p:nvPr>
            <p:ph type="ctrTitle"/>
          </p:nvPr>
        </p:nvSpPr>
        <p:spPr>
          <a:xfrm>
            <a:off x="5277328" y="640082"/>
            <a:ext cx="6274591" cy="3351602"/>
          </a:xfrm>
        </p:spPr>
        <p:txBody>
          <a:bodyPr>
            <a:normAutofit/>
          </a:bodyPr>
          <a:lstStyle/>
          <a:p>
            <a:pPr algn="l"/>
            <a:r>
              <a:rPr lang="es-ES" dirty="0">
                <a:solidFill>
                  <a:schemeClr val="bg1"/>
                </a:solidFill>
              </a:rPr>
              <a:t>Rules</a:t>
            </a:r>
          </a:p>
        </p:txBody>
      </p:sp>
    </p:spTree>
    <p:extLst>
      <p:ext uri="{BB962C8B-B14F-4D97-AF65-F5344CB8AC3E}">
        <p14:creationId xmlns:p14="http://schemas.microsoft.com/office/powerpoint/2010/main" val="1816072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708F8CFB-548E-4364-B0AB-BF7B820BB7AE}"/>
              </a:ext>
            </a:extLst>
          </p:cNvPr>
          <p:cNvSpPr>
            <a:spLocks noGrp="1"/>
          </p:cNvSpPr>
          <p:nvPr>
            <p:ph type="title"/>
          </p:nvPr>
        </p:nvSpPr>
        <p:spPr>
          <a:xfrm>
            <a:off x="804671" y="640263"/>
            <a:ext cx="3284331" cy="5254510"/>
          </a:xfrm>
        </p:spPr>
        <p:txBody>
          <a:bodyPr>
            <a:normAutofit/>
          </a:bodyPr>
          <a:lstStyle/>
          <a:p>
            <a:r>
              <a:rPr lang="es-ES" dirty="0"/>
              <a:t>General Rules</a:t>
            </a:r>
          </a:p>
        </p:txBody>
      </p:sp>
      <p:sp>
        <p:nvSpPr>
          <p:cNvPr id="3" name="Marcador de contenido 2">
            <a:extLst>
              <a:ext uri="{FF2B5EF4-FFF2-40B4-BE49-F238E27FC236}">
                <a16:creationId xmlns:a16="http://schemas.microsoft.com/office/drawing/2014/main" id="{26E744B2-DA71-4622-B2A5-F12A011ED91A}"/>
              </a:ext>
            </a:extLst>
          </p:cNvPr>
          <p:cNvSpPr>
            <a:spLocks noGrp="1"/>
          </p:cNvSpPr>
          <p:nvPr>
            <p:ph idx="1"/>
          </p:nvPr>
        </p:nvSpPr>
        <p:spPr>
          <a:xfrm>
            <a:off x="5358384" y="640263"/>
            <a:ext cx="6028944" cy="5254510"/>
          </a:xfrm>
        </p:spPr>
        <p:txBody>
          <a:bodyPr anchor="ctr">
            <a:normAutofit/>
          </a:bodyPr>
          <a:lstStyle/>
          <a:p>
            <a:r>
              <a:rPr lang="en-US" sz="2200" dirty="0">
                <a:solidFill>
                  <a:schemeClr val="bg1"/>
                </a:solidFill>
              </a:rPr>
              <a:t>The game will start with a jump ball at </a:t>
            </a:r>
            <a:r>
              <a:rPr lang="en-US" sz="2200" dirty="0" err="1">
                <a:solidFill>
                  <a:schemeClr val="bg1"/>
                </a:solidFill>
              </a:rPr>
              <a:t>centre</a:t>
            </a:r>
            <a:r>
              <a:rPr lang="en-US" sz="2200" dirty="0">
                <a:solidFill>
                  <a:schemeClr val="bg1"/>
                </a:solidFill>
              </a:rPr>
              <a:t> court.</a:t>
            </a:r>
          </a:p>
          <a:p>
            <a:r>
              <a:rPr lang="en-US" sz="2200" dirty="0">
                <a:solidFill>
                  <a:schemeClr val="bg1"/>
                </a:solidFill>
              </a:rPr>
              <a:t>Games will consist of two 20 minute halves, with a short half time.</a:t>
            </a:r>
          </a:p>
          <a:p>
            <a:r>
              <a:rPr lang="en-US" sz="2200" dirty="0">
                <a:solidFill>
                  <a:schemeClr val="bg1"/>
                </a:solidFill>
              </a:rPr>
              <a:t>There are no time outs permitted, exclusion: personal injury or playoffs.</a:t>
            </a:r>
          </a:p>
          <a:p>
            <a:r>
              <a:rPr lang="en-US" sz="2200" dirty="0">
                <a:solidFill>
                  <a:schemeClr val="bg1"/>
                </a:solidFill>
              </a:rPr>
              <a:t>Substitutions can be made on the fly at the teams bench and are unlimited.</a:t>
            </a:r>
            <a:endParaRPr lang="es-ES" sz="2200" dirty="0">
              <a:solidFill>
                <a:schemeClr val="bg1"/>
              </a:solidFill>
            </a:endParaRPr>
          </a:p>
        </p:txBody>
      </p:sp>
    </p:spTree>
    <p:extLst>
      <p:ext uri="{BB962C8B-B14F-4D97-AF65-F5344CB8AC3E}">
        <p14:creationId xmlns:p14="http://schemas.microsoft.com/office/powerpoint/2010/main" val="84591238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E2605C9-0C46-425B-BA46-A5312FBB3E58}"/>
              </a:ext>
            </a:extLst>
          </p:cNvPr>
          <p:cNvSpPr>
            <a:spLocks noGrp="1"/>
          </p:cNvSpPr>
          <p:nvPr>
            <p:ph type="title"/>
          </p:nvPr>
        </p:nvSpPr>
        <p:spPr>
          <a:xfrm>
            <a:off x="686834" y="1153572"/>
            <a:ext cx="3200400" cy="4461163"/>
          </a:xfrm>
        </p:spPr>
        <p:txBody>
          <a:bodyPr>
            <a:normAutofit/>
          </a:bodyPr>
          <a:lstStyle/>
          <a:p>
            <a:r>
              <a:rPr lang="es-ES" dirty="0">
                <a:solidFill>
                  <a:srgbClr val="FFFFFF"/>
                </a:solidFill>
              </a:rPr>
              <a:t>Ball </a:t>
            </a:r>
            <a:r>
              <a:rPr lang="es-ES" dirty="0" err="1">
                <a:solidFill>
                  <a:srgbClr val="FFFFFF"/>
                </a:solidFill>
              </a:rPr>
              <a:t>Handling</a:t>
            </a:r>
            <a:endParaRPr lang="es-E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B99B10C8-1BBF-4D03-B4FB-FBC9B8CBC7B7}"/>
              </a:ext>
            </a:extLst>
          </p:cNvPr>
          <p:cNvSpPr>
            <a:spLocks noGrp="1"/>
          </p:cNvSpPr>
          <p:nvPr>
            <p:ph idx="1"/>
          </p:nvPr>
        </p:nvSpPr>
        <p:spPr>
          <a:xfrm>
            <a:off x="4447308" y="591344"/>
            <a:ext cx="6906491" cy="5585619"/>
          </a:xfrm>
        </p:spPr>
        <p:txBody>
          <a:bodyPr anchor="ctr">
            <a:normAutofit/>
          </a:bodyPr>
          <a:lstStyle/>
          <a:p>
            <a:r>
              <a:rPr lang="en-US" sz="1800" b="1" dirty="0"/>
              <a:t>3-3-3 rule</a:t>
            </a:r>
            <a:r>
              <a:rPr lang="en-US" sz="1800" dirty="0"/>
              <a:t>:</a:t>
            </a:r>
          </a:p>
          <a:p>
            <a:pPr marL="0" indent="0">
              <a:buNone/>
            </a:pPr>
            <a:r>
              <a:rPr lang="en-US" sz="1800" dirty="0"/>
              <a:t>-Players are allowed to move with the ball for a maximum of </a:t>
            </a:r>
            <a:r>
              <a:rPr lang="en-US" sz="1800" b="1" dirty="0"/>
              <a:t>3 steps </a:t>
            </a:r>
            <a:r>
              <a:rPr lang="en-US" sz="1800" dirty="0"/>
              <a:t>and then must pass to another teammate or attempt a shot on goal. (a step is considered when a player lifts any foot off of the ground and places it back down, even if it is in the same spot) .</a:t>
            </a:r>
          </a:p>
          <a:p>
            <a:pPr marL="0" indent="0">
              <a:buNone/>
            </a:pPr>
            <a:r>
              <a:rPr lang="en-US" sz="1800" dirty="0"/>
              <a:t>-Players are only allowed to hold the ball for </a:t>
            </a:r>
            <a:r>
              <a:rPr lang="en-US" sz="1800" b="1" dirty="0"/>
              <a:t>3 seconds </a:t>
            </a:r>
            <a:r>
              <a:rPr lang="en-US" sz="1800" dirty="0"/>
              <a:t>without moving when closely guarded by a defender (defender must be counting).</a:t>
            </a:r>
          </a:p>
          <a:p>
            <a:pPr marL="0" indent="0">
              <a:buNone/>
            </a:pPr>
            <a:r>
              <a:rPr lang="en-US" sz="1800" dirty="0"/>
              <a:t>-Players can throw the ball at one rebounder a maximum of </a:t>
            </a:r>
            <a:r>
              <a:rPr lang="en-US" sz="1800" b="1" dirty="0"/>
              <a:t>3 times</a:t>
            </a:r>
            <a:r>
              <a:rPr lang="en-US" sz="1800" dirty="0"/>
              <a:t>. After the third time, the ball must be thrown at the opposite rebounder.</a:t>
            </a:r>
          </a:p>
          <a:p>
            <a:r>
              <a:rPr lang="en-US" sz="1800" dirty="0"/>
              <a:t>Players may use their hands (open or closed) to catch, push or hit the ball. Use of the chest, head and knees are also permitted. However use of leg below the knee is not permitted.</a:t>
            </a:r>
          </a:p>
          <a:p>
            <a:r>
              <a:rPr lang="en-US" sz="1800" dirty="0"/>
              <a:t>A player may not touch the ball more than once (not allowed to pass to one’s self) unless the ball is defected or hit from the hands of the defender from the opposing team.</a:t>
            </a:r>
          </a:p>
          <a:p>
            <a:r>
              <a:rPr lang="en-US" sz="1800" dirty="0"/>
              <a:t>If a player misthrows the ball the first player to get to the ball get possession, unless the ball goes out, in that case the ball goes to the other team.</a:t>
            </a:r>
            <a:endParaRPr lang="es-ES" sz="1800" dirty="0"/>
          </a:p>
        </p:txBody>
      </p:sp>
    </p:spTree>
    <p:extLst>
      <p:ext uri="{BB962C8B-B14F-4D97-AF65-F5344CB8AC3E}">
        <p14:creationId xmlns:p14="http://schemas.microsoft.com/office/powerpoint/2010/main" val="2660575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BB5F4FD-115F-48A3-8DA9-C3B2287D5715}"/>
              </a:ext>
            </a:extLst>
          </p:cNvPr>
          <p:cNvSpPr>
            <a:spLocks noGrp="1"/>
          </p:cNvSpPr>
          <p:nvPr>
            <p:ph type="title"/>
          </p:nvPr>
        </p:nvSpPr>
        <p:spPr>
          <a:xfrm>
            <a:off x="589560" y="856180"/>
            <a:ext cx="4560584" cy="1128068"/>
          </a:xfrm>
        </p:spPr>
        <p:txBody>
          <a:bodyPr anchor="ctr">
            <a:normAutofit/>
          </a:bodyPr>
          <a:lstStyle/>
          <a:p>
            <a:r>
              <a:rPr lang="es-ES" sz="3400" dirty="0"/>
              <a:t>International </a:t>
            </a:r>
            <a:r>
              <a:rPr lang="es-ES" sz="3400" dirty="0" err="1"/>
              <a:t>Tchoukball</a:t>
            </a:r>
            <a:r>
              <a:rPr lang="es-ES" sz="3400" dirty="0"/>
              <a:t> </a:t>
            </a:r>
            <a:r>
              <a:rPr lang="es-ES" sz="3400" dirty="0" err="1"/>
              <a:t>Federation</a:t>
            </a:r>
            <a:r>
              <a:rPr lang="es-ES" sz="3400" dirty="0"/>
              <a:t> (FITB)</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AF1AE39-C499-4450-BBFE-201C2AEE8047}"/>
              </a:ext>
            </a:extLst>
          </p:cNvPr>
          <p:cNvSpPr>
            <a:spLocks noGrp="1"/>
          </p:cNvSpPr>
          <p:nvPr>
            <p:ph idx="1"/>
          </p:nvPr>
        </p:nvSpPr>
        <p:spPr>
          <a:xfrm>
            <a:off x="590719" y="2330505"/>
            <a:ext cx="4559425" cy="3979585"/>
          </a:xfrm>
        </p:spPr>
        <p:txBody>
          <a:bodyPr anchor="ctr">
            <a:normAutofit/>
          </a:bodyPr>
          <a:lstStyle/>
          <a:p>
            <a:r>
              <a:rPr lang="en-US" sz="2000"/>
              <a:t>The FITB, founded in 1971, has its headquarters in Geneva. It currently comprises 13 member associations and 22 affiliated associations (meaning that it has relations with 35 countries). Despite limited financial and human resources, it has developed numerous contacts around the world. It supports and advises national associations and individuals willing to implement tchoukball in new areas. For example, Tchoukball has recently been integrated into the school curriculum in some regions of Senegal</a:t>
            </a:r>
            <a:endParaRPr lang="es-ES" sz="20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International Tchoukball Federation (FITB) - Home | Facebook">
            <a:extLst>
              <a:ext uri="{FF2B5EF4-FFF2-40B4-BE49-F238E27FC236}">
                <a16:creationId xmlns:a16="http://schemas.microsoft.com/office/drawing/2014/main" id="{1B63447C-FBC1-4F5A-A14A-51A347FDC7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9"/>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874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E8834AB-B10A-4BD3-9162-434E40CE0EE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Competitions</a:t>
            </a:r>
          </a:p>
        </p:txBody>
      </p:sp>
      <p:cxnSp>
        <p:nvCxnSpPr>
          <p:cNvPr id="26" name="Straight Connector 2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Marcador de contenido 5">
            <a:extLst>
              <a:ext uri="{FF2B5EF4-FFF2-40B4-BE49-F238E27FC236}">
                <a16:creationId xmlns:a16="http://schemas.microsoft.com/office/drawing/2014/main" id="{E17629C5-DDBD-45A6-BE1B-07544242E33A}"/>
              </a:ext>
            </a:extLst>
          </p:cNvPr>
          <p:cNvPicPr>
            <a:picLocks noChangeAspect="1"/>
          </p:cNvPicPr>
          <p:nvPr/>
        </p:nvPicPr>
        <p:blipFill rotWithShape="1">
          <a:blip r:embed="rId2"/>
          <a:srcRect l="5431" r="755" b="-6"/>
          <a:stretch/>
        </p:blipFill>
        <p:spPr>
          <a:xfrm>
            <a:off x="1552706" y="2426818"/>
            <a:ext cx="3013639" cy="3997637"/>
          </a:xfrm>
          <a:prstGeom prst="rect">
            <a:avLst/>
          </a:prstGeom>
        </p:spPr>
      </p:pic>
      <p:cxnSp>
        <p:nvCxnSpPr>
          <p:cNvPr id="28" name="Straight Connector 2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4" descr="Gold Achievement Trophy With Star For Winning Championship Flat.. Royalty  Free Cliparts, Vectors, And Stock Illustration. Image 85573142.">
            <a:extLst>
              <a:ext uri="{FF2B5EF4-FFF2-40B4-BE49-F238E27FC236}">
                <a16:creationId xmlns:a16="http://schemas.microsoft.com/office/drawing/2014/main" id="{B88FFE55-670B-4275-A388-F85D69C968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71" r="12492" b="-2"/>
          <a:stretch/>
        </p:blipFill>
        <p:spPr bwMode="auto">
          <a:xfrm>
            <a:off x="7667211" y="2426818"/>
            <a:ext cx="3011640"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27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D802BF0B-ACBC-4F5A-AC0E-2495638B9274}"/>
              </a:ext>
            </a:extLst>
          </p:cNvPr>
          <p:cNvPicPr>
            <a:picLocks noChangeAspect="1"/>
          </p:cNvPicPr>
          <p:nvPr/>
        </p:nvPicPr>
        <p:blipFill rotWithShape="1">
          <a:blip r:embed="rId2"/>
          <a:srcRect l="29448" r="6477"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218" name="Picture 2" descr="Director General Bob L. J. Chen supported Taiwan Tchoukball Team at the  Tchoukball Geneva Indoors - Bureau de Genève, Délégation Culturelle et  Économique de Taipei">
            <a:extLst>
              <a:ext uri="{FF2B5EF4-FFF2-40B4-BE49-F238E27FC236}">
                <a16:creationId xmlns:a16="http://schemas.microsoft.com/office/drawing/2014/main" id="{735B5029-8674-4EFA-9D36-666BBCB42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816"/>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ítulo 1">
            <a:extLst>
              <a:ext uri="{FF2B5EF4-FFF2-40B4-BE49-F238E27FC236}">
                <a16:creationId xmlns:a16="http://schemas.microsoft.com/office/drawing/2014/main" id="{99BD68E8-0C5D-4085-8FB2-8D8111B3B0D0}"/>
              </a:ext>
            </a:extLst>
          </p:cNvPr>
          <p:cNvSpPr>
            <a:spLocks noGrp="1"/>
          </p:cNvSpPr>
          <p:nvPr>
            <p:ph type="title"/>
          </p:nvPr>
        </p:nvSpPr>
        <p:spPr>
          <a:xfrm>
            <a:off x="448056" y="859536"/>
            <a:ext cx="4832802" cy="1243584"/>
          </a:xfrm>
        </p:spPr>
        <p:txBody>
          <a:bodyPr>
            <a:normAutofit/>
          </a:bodyPr>
          <a:lstStyle/>
          <a:p>
            <a:r>
              <a:rPr lang="es-ES" sz="3400" dirty="0" err="1"/>
              <a:t>Best</a:t>
            </a:r>
            <a:r>
              <a:rPr lang="es-ES" sz="3400" dirty="0"/>
              <a:t> </a:t>
            </a:r>
            <a:r>
              <a:rPr lang="es-ES" sz="3400" dirty="0" err="1"/>
              <a:t>Team</a:t>
            </a:r>
            <a:endParaRPr lang="es-ES" sz="3400" dirty="0"/>
          </a:p>
        </p:txBody>
      </p:sp>
      <p:sp>
        <p:nvSpPr>
          <p:cNvPr id="77" name="Rectangle 7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arcador de contenido 2">
            <a:extLst>
              <a:ext uri="{FF2B5EF4-FFF2-40B4-BE49-F238E27FC236}">
                <a16:creationId xmlns:a16="http://schemas.microsoft.com/office/drawing/2014/main" id="{95251125-B748-4EA2-9C99-E5459FCB5C7B}"/>
              </a:ext>
            </a:extLst>
          </p:cNvPr>
          <p:cNvSpPr>
            <a:spLocks noGrp="1"/>
          </p:cNvSpPr>
          <p:nvPr>
            <p:ph idx="1"/>
          </p:nvPr>
        </p:nvSpPr>
        <p:spPr>
          <a:xfrm>
            <a:off x="448056" y="2512611"/>
            <a:ext cx="4832803" cy="3664351"/>
          </a:xfrm>
        </p:spPr>
        <p:txBody>
          <a:bodyPr>
            <a:normAutofit/>
          </a:bodyPr>
          <a:lstStyle/>
          <a:p>
            <a:r>
              <a:rPr lang="en-US" sz="2000"/>
              <a:t>We can conclude from this table that Taiwan (Republic of China) is the best national team of Tchoukball (with 15 victories of the world championship, adding the female and male categories).</a:t>
            </a:r>
            <a:endParaRPr lang="es-ES" sz="2000"/>
          </a:p>
        </p:txBody>
      </p:sp>
    </p:spTree>
    <p:extLst>
      <p:ext uri="{BB962C8B-B14F-4D97-AF65-F5344CB8AC3E}">
        <p14:creationId xmlns:p14="http://schemas.microsoft.com/office/powerpoint/2010/main" val="2573560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32C708C-AFAF-41DA-A503-8256EA8E50FC}"/>
              </a:ext>
            </a:extLst>
          </p:cNvPr>
          <p:cNvSpPr>
            <a:spLocks noGrp="1"/>
          </p:cNvSpPr>
          <p:nvPr>
            <p:ph type="title"/>
          </p:nvPr>
        </p:nvSpPr>
        <p:spPr>
          <a:xfrm>
            <a:off x="1046746" y="641850"/>
            <a:ext cx="3611880" cy="1535865"/>
          </a:xfrm>
        </p:spPr>
        <p:txBody>
          <a:bodyPr>
            <a:normAutofit/>
          </a:bodyPr>
          <a:lstStyle/>
          <a:p>
            <a:r>
              <a:rPr lang="es-ES" sz="3200" dirty="0"/>
              <a:t>Injuries</a:t>
            </a:r>
          </a:p>
        </p:txBody>
      </p:sp>
      <p:sp>
        <p:nvSpPr>
          <p:cNvPr id="75" name="Rectangle 7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7" name="Rectangle 7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8DAD5770-88AF-47A3-8D36-A9466CE32B88}"/>
              </a:ext>
            </a:extLst>
          </p:cNvPr>
          <p:cNvSpPr>
            <a:spLocks noGrp="1"/>
          </p:cNvSpPr>
          <p:nvPr>
            <p:ph idx="1"/>
          </p:nvPr>
        </p:nvSpPr>
        <p:spPr>
          <a:xfrm>
            <a:off x="5300640" y="641850"/>
            <a:ext cx="6053160" cy="1535865"/>
          </a:xfrm>
        </p:spPr>
        <p:txBody>
          <a:bodyPr anchor="ctr">
            <a:normAutofit/>
          </a:bodyPr>
          <a:lstStyle/>
          <a:p>
            <a:r>
              <a:rPr lang="en-US" sz="1400" dirty="0"/>
              <a:t>During a community match in Kingston, Ontario, Canada on February 8, 2015, tchoukball player Arthur Freitas sustained serious facial injuries. His team would go on to win the match. This is the first and only reported tchoukball-related injury.</a:t>
            </a:r>
          </a:p>
          <a:p>
            <a:r>
              <a:rPr lang="en-US" sz="1400" dirty="0"/>
              <a:t>ONLY 1 SEVERAL INJURY IN THE ENTIRE HISTORY!!! </a:t>
            </a:r>
          </a:p>
          <a:p>
            <a:r>
              <a:rPr lang="en-US" sz="1400" dirty="0"/>
              <a:t>We could say that </a:t>
            </a:r>
            <a:r>
              <a:rPr lang="en-US" sz="1400" dirty="0" err="1"/>
              <a:t>Thouckball</a:t>
            </a:r>
            <a:r>
              <a:rPr lang="en-US" sz="1400" dirty="0"/>
              <a:t> is the less harmful sport.</a:t>
            </a:r>
          </a:p>
        </p:txBody>
      </p:sp>
      <p:pic>
        <p:nvPicPr>
          <p:cNvPr id="10242" name="Picture 2" descr="Sports Injuries Clinic Kirkland, WA - Washington PT &amp; Rehabilitation">
            <a:extLst>
              <a:ext uri="{FF2B5EF4-FFF2-40B4-BE49-F238E27FC236}">
                <a16:creationId xmlns:a16="http://schemas.microsoft.com/office/drawing/2014/main" id="{34241EBE-4363-4AFE-8330-E089039CD6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89" r="1" b="9667"/>
          <a:stretch/>
        </p:blipFill>
        <p:spPr bwMode="auto">
          <a:xfrm>
            <a:off x="554416" y="2731167"/>
            <a:ext cx="11167447" cy="348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95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7435AC-9AC9-4717-AB79-9B695A9CABAE}"/>
              </a:ext>
            </a:extLst>
          </p:cNvPr>
          <p:cNvSpPr>
            <a:spLocks noGrp="1"/>
          </p:cNvSpPr>
          <p:nvPr>
            <p:ph type="title"/>
          </p:nvPr>
        </p:nvSpPr>
        <p:spPr/>
        <p:txBody>
          <a:bodyPr/>
          <a:lstStyle/>
          <a:p>
            <a:r>
              <a:rPr lang="es-ES" dirty="0"/>
              <a:t>Table </a:t>
            </a:r>
            <a:r>
              <a:rPr lang="es-ES" dirty="0" err="1"/>
              <a:t>of</a:t>
            </a:r>
            <a:r>
              <a:rPr lang="es-ES" dirty="0"/>
              <a:t> </a:t>
            </a:r>
            <a:r>
              <a:rPr lang="es-ES" dirty="0" err="1"/>
              <a:t>Contents</a:t>
            </a:r>
            <a:endParaRPr lang="es-ES" dirty="0"/>
          </a:p>
        </p:txBody>
      </p:sp>
      <p:sp>
        <p:nvSpPr>
          <p:cNvPr id="3" name="Marcador de contenido 2">
            <a:extLst>
              <a:ext uri="{FF2B5EF4-FFF2-40B4-BE49-F238E27FC236}">
                <a16:creationId xmlns:a16="http://schemas.microsoft.com/office/drawing/2014/main" id="{A8BDB73A-8DDC-46B2-A702-8FD3ECAF6984}"/>
              </a:ext>
            </a:extLst>
          </p:cNvPr>
          <p:cNvSpPr>
            <a:spLocks noGrp="1"/>
          </p:cNvSpPr>
          <p:nvPr>
            <p:ph idx="1"/>
          </p:nvPr>
        </p:nvSpPr>
        <p:spPr>
          <a:xfrm>
            <a:off x="838200" y="1561514"/>
            <a:ext cx="10950526" cy="5296485"/>
          </a:xfrm>
        </p:spPr>
        <p:txBody>
          <a:bodyPr>
            <a:normAutofit fontScale="25000" lnSpcReduction="20000"/>
          </a:bodyPr>
          <a:lstStyle/>
          <a:p>
            <a:pPr marL="514350" indent="-514350">
              <a:buFont typeface="+mj-lt"/>
              <a:buAutoNum type="arabicPeriod"/>
            </a:pPr>
            <a:r>
              <a:rPr lang="en-US" dirty="0"/>
              <a:t>TCHOUKBALL</a:t>
            </a:r>
          </a:p>
          <a:p>
            <a:pPr marL="514350" indent="-514350">
              <a:buFont typeface="+mj-lt"/>
              <a:buAutoNum type="arabicPeriod"/>
            </a:pPr>
            <a:r>
              <a:rPr lang="en-US" dirty="0"/>
              <a:t>Table of Contents</a:t>
            </a:r>
          </a:p>
          <a:p>
            <a:pPr marL="514350" indent="-514350">
              <a:buFont typeface="+mj-lt"/>
              <a:buAutoNum type="arabicPeriod"/>
            </a:pPr>
            <a:r>
              <a:rPr lang="en-US" dirty="0"/>
              <a:t>What is Tchoukball?</a:t>
            </a:r>
          </a:p>
          <a:p>
            <a:pPr marL="514350" indent="-514350">
              <a:buFont typeface="+mj-lt"/>
              <a:buAutoNum type="arabicPeriod"/>
            </a:pPr>
            <a:r>
              <a:rPr lang="en-US" dirty="0"/>
              <a:t>History</a:t>
            </a:r>
          </a:p>
          <a:p>
            <a:pPr marL="514350" indent="-514350">
              <a:buFont typeface="+mj-lt"/>
              <a:buAutoNum type="arabicPeriod"/>
            </a:pPr>
            <a:r>
              <a:rPr lang="en-US" dirty="0"/>
              <a:t>Material</a:t>
            </a:r>
          </a:p>
          <a:p>
            <a:pPr marL="514350" indent="-514350">
              <a:buFont typeface="+mj-lt"/>
              <a:buAutoNum type="arabicPeriod"/>
            </a:pPr>
            <a:r>
              <a:rPr lang="en-US" dirty="0"/>
              <a:t>Court</a:t>
            </a:r>
          </a:p>
          <a:p>
            <a:pPr marL="514350" indent="-514350">
              <a:buFont typeface="+mj-lt"/>
              <a:buAutoNum type="arabicPeriod"/>
            </a:pPr>
            <a:r>
              <a:rPr lang="en-US" dirty="0"/>
              <a:t>Players</a:t>
            </a:r>
          </a:p>
          <a:p>
            <a:pPr marL="514350" indent="-514350">
              <a:buFont typeface="+mj-lt"/>
              <a:buAutoNum type="arabicPeriod"/>
            </a:pPr>
            <a:r>
              <a:rPr lang="en-US" dirty="0"/>
              <a:t>Game</a:t>
            </a:r>
          </a:p>
          <a:p>
            <a:pPr marL="514350" indent="-514350">
              <a:buFont typeface="+mj-lt"/>
              <a:buAutoNum type="arabicPeriod"/>
            </a:pPr>
            <a:r>
              <a:rPr lang="en-US" dirty="0"/>
              <a:t>Scoring</a:t>
            </a:r>
          </a:p>
          <a:p>
            <a:pPr marL="514350" indent="-514350">
              <a:buFont typeface="+mj-lt"/>
              <a:buAutoNum type="arabicPeriod"/>
            </a:pPr>
            <a:r>
              <a:rPr lang="en-US" dirty="0"/>
              <a:t>Defending</a:t>
            </a:r>
          </a:p>
          <a:p>
            <a:pPr marL="514350" indent="-514350">
              <a:buFont typeface="+mj-lt"/>
              <a:buAutoNum type="arabicPeriod"/>
            </a:pPr>
            <a:r>
              <a:rPr lang="en-US" dirty="0"/>
              <a:t>Highlights</a:t>
            </a:r>
          </a:p>
          <a:p>
            <a:pPr marL="514350" indent="-514350">
              <a:buFont typeface="+mj-lt"/>
              <a:buAutoNum type="arabicPeriod"/>
            </a:pPr>
            <a:r>
              <a:rPr lang="en-US" dirty="0"/>
              <a:t>Rules</a:t>
            </a:r>
          </a:p>
          <a:p>
            <a:pPr marL="514350" indent="-514350">
              <a:buFont typeface="+mj-lt"/>
              <a:buAutoNum type="arabicPeriod"/>
            </a:pPr>
            <a:r>
              <a:rPr lang="en-US" dirty="0"/>
              <a:t>General Rules</a:t>
            </a:r>
          </a:p>
          <a:p>
            <a:pPr marL="514350" indent="-514350">
              <a:buFont typeface="+mj-lt"/>
              <a:buAutoNum type="arabicPeriod"/>
            </a:pPr>
            <a:r>
              <a:rPr lang="en-US" dirty="0"/>
              <a:t>Ball Handling</a:t>
            </a:r>
          </a:p>
          <a:p>
            <a:pPr marL="514350" indent="-514350">
              <a:buFont typeface="+mj-lt"/>
              <a:buAutoNum type="arabicPeriod"/>
            </a:pPr>
            <a:r>
              <a:rPr lang="en-US" dirty="0"/>
              <a:t>International Tchoukball Federation (FITB)</a:t>
            </a:r>
          </a:p>
          <a:p>
            <a:pPr marL="514350" indent="-514350">
              <a:buFont typeface="+mj-lt"/>
              <a:buAutoNum type="arabicPeriod"/>
            </a:pPr>
            <a:r>
              <a:rPr lang="en-US" dirty="0"/>
              <a:t>Competitions</a:t>
            </a:r>
          </a:p>
          <a:p>
            <a:pPr marL="514350" indent="-514350">
              <a:buFont typeface="+mj-lt"/>
              <a:buAutoNum type="arabicPeriod"/>
            </a:pPr>
            <a:r>
              <a:rPr lang="en-US" dirty="0"/>
              <a:t>Best Team</a:t>
            </a:r>
          </a:p>
          <a:p>
            <a:pPr marL="514350" indent="-514350">
              <a:buFont typeface="+mj-lt"/>
              <a:buAutoNum type="arabicPeriod"/>
            </a:pPr>
            <a:r>
              <a:rPr lang="en-US" dirty="0"/>
              <a:t>Injuries</a:t>
            </a:r>
          </a:p>
          <a:p>
            <a:pPr marL="514350" indent="-514350">
              <a:buFont typeface="+mj-lt"/>
              <a:buAutoNum type="arabicPeriod"/>
            </a:pPr>
            <a:r>
              <a:rPr lang="en-US" dirty="0"/>
              <a:t>Spirit, Philosophy and Values</a:t>
            </a:r>
          </a:p>
          <a:p>
            <a:pPr marL="514350" indent="-514350">
              <a:buFont typeface="+mj-lt"/>
              <a:buAutoNum type="arabicPeriod"/>
            </a:pPr>
            <a:r>
              <a:rPr lang="en-US" dirty="0"/>
              <a:t>Tchoukball Charter</a:t>
            </a:r>
          </a:p>
          <a:p>
            <a:pPr marL="514350" indent="-514350">
              <a:buFont typeface="+mj-lt"/>
              <a:buAutoNum type="arabicPeriod"/>
            </a:pPr>
            <a:r>
              <a:rPr lang="en-US" dirty="0"/>
              <a:t>Fun Fact</a:t>
            </a:r>
          </a:p>
          <a:p>
            <a:pPr marL="514350" indent="-514350">
              <a:buFont typeface="+mj-lt"/>
              <a:buAutoNum type="arabicPeriod"/>
            </a:pPr>
            <a:r>
              <a:rPr lang="en-US" dirty="0"/>
              <a:t>Beach Tchoukball</a:t>
            </a:r>
          </a:p>
          <a:p>
            <a:pPr marL="514350" indent="-514350">
              <a:buFont typeface="+mj-lt"/>
              <a:buAutoNum type="arabicPeriod"/>
            </a:pPr>
            <a:r>
              <a:rPr lang="en-US" dirty="0"/>
              <a:t>Summary – Tchoukball in 10 tips</a:t>
            </a:r>
          </a:p>
          <a:p>
            <a:pPr marL="514350" indent="-514350">
              <a:buFont typeface="+mj-lt"/>
              <a:buAutoNum type="arabicPeriod"/>
            </a:pPr>
            <a:r>
              <a:rPr lang="en-US" dirty="0"/>
              <a:t>My Opinion of Tchoukball</a:t>
            </a:r>
          </a:p>
          <a:p>
            <a:pPr marL="514350" indent="-514350">
              <a:buFont typeface="+mj-lt"/>
              <a:buAutoNum type="arabicPeriod"/>
            </a:pPr>
            <a:r>
              <a:rPr lang="en-US" dirty="0" err="1"/>
              <a:t>Webgraphy</a:t>
            </a:r>
            <a:endParaRPr lang="en-US" dirty="0"/>
          </a:p>
          <a:p>
            <a:pPr marL="514350" indent="-514350">
              <a:buFont typeface="+mj-lt"/>
              <a:buAutoNum type="arabicPeriod"/>
            </a:pPr>
            <a:endParaRPr lang="en-US" dirty="0"/>
          </a:p>
          <a:p>
            <a:pPr marL="514350" indent="-514350">
              <a:buFont typeface="+mj-lt"/>
              <a:buAutoNum type="arabicPeriod"/>
            </a:pPr>
            <a:endParaRPr lang="es-ES" dirty="0"/>
          </a:p>
        </p:txBody>
      </p:sp>
    </p:spTree>
    <p:extLst>
      <p:ext uri="{BB962C8B-B14F-4D97-AF65-F5344CB8AC3E}">
        <p14:creationId xmlns:p14="http://schemas.microsoft.com/office/powerpoint/2010/main" val="1404082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1B61BD88-5F21-4A84-A80D-FDD2EE6A1ED2}"/>
              </a:ext>
            </a:extLst>
          </p:cNvPr>
          <p:cNvSpPr>
            <a:spLocks noGrp="1"/>
          </p:cNvSpPr>
          <p:nvPr>
            <p:ph type="title"/>
          </p:nvPr>
        </p:nvSpPr>
        <p:spPr>
          <a:xfrm>
            <a:off x="1115568" y="548640"/>
            <a:ext cx="10168128" cy="1179576"/>
          </a:xfrm>
        </p:spPr>
        <p:txBody>
          <a:bodyPr>
            <a:normAutofit/>
          </a:bodyPr>
          <a:lstStyle/>
          <a:p>
            <a:r>
              <a:rPr lang="es-ES" sz="4000" dirty="0" err="1"/>
              <a:t>Spirit</a:t>
            </a:r>
            <a:r>
              <a:rPr lang="es-ES" sz="4000" dirty="0"/>
              <a:t>, </a:t>
            </a:r>
            <a:r>
              <a:rPr lang="es-ES" sz="4000" dirty="0" err="1"/>
              <a:t>Philosophy</a:t>
            </a:r>
            <a:r>
              <a:rPr lang="es-ES" sz="4000" dirty="0"/>
              <a:t> and </a:t>
            </a:r>
            <a:r>
              <a:rPr lang="es-ES" sz="4000" dirty="0" err="1"/>
              <a:t>Values</a:t>
            </a:r>
            <a:endParaRPr lang="es-ES" sz="4000" dirty="0"/>
          </a:p>
        </p:txBody>
      </p:sp>
      <p:sp>
        <p:nvSpPr>
          <p:cNvPr id="77" name="Rectangle 7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Tchoukball Pack for Students - YouTube">
            <a:extLst>
              <a:ext uri="{FF2B5EF4-FFF2-40B4-BE49-F238E27FC236}">
                <a16:creationId xmlns:a16="http://schemas.microsoft.com/office/drawing/2014/main" id="{0C9C92B7-0EC2-4DA8-AF6A-421EAE8CC2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7" r="-1" b="-1"/>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2A28C5E2-D97F-4EF0-88C7-0133E8F1C51B}"/>
              </a:ext>
            </a:extLst>
          </p:cNvPr>
          <p:cNvSpPr>
            <a:spLocks noGrp="1"/>
          </p:cNvSpPr>
          <p:nvPr>
            <p:ph idx="1"/>
          </p:nvPr>
        </p:nvSpPr>
        <p:spPr>
          <a:xfrm>
            <a:off x="7411453" y="2478024"/>
            <a:ext cx="3872243" cy="3694176"/>
          </a:xfrm>
        </p:spPr>
        <p:txBody>
          <a:bodyPr anchor="ctr">
            <a:normAutofit/>
          </a:bodyPr>
          <a:lstStyle/>
          <a:p>
            <a:r>
              <a:rPr lang="en-US" sz="1300" dirty="0"/>
              <a:t>“The objective of human physical activities is not to make champions, but rather to help construct a harmonious society.” — Dr. Hermann Brandt.</a:t>
            </a:r>
          </a:p>
          <a:p>
            <a:pPr marL="0" indent="0">
              <a:buNone/>
            </a:pPr>
            <a:endParaRPr lang="es-ES" sz="1300" dirty="0"/>
          </a:p>
          <a:p>
            <a:r>
              <a:rPr lang="en-US" sz="1300" dirty="0"/>
              <a:t>Brandt worked to develop a team sport that would:</a:t>
            </a:r>
          </a:p>
          <a:p>
            <a:pPr>
              <a:buFont typeface="Wingdings" panose="05000000000000000000" pitchFamily="2" charset="2"/>
              <a:buChar char="Ø"/>
            </a:pPr>
            <a:r>
              <a:rPr lang="en-US" sz="1300" dirty="0"/>
              <a:t>Be competitive without encouraging aggression</a:t>
            </a:r>
          </a:p>
          <a:p>
            <a:pPr>
              <a:buFont typeface="Wingdings" panose="05000000000000000000" pitchFamily="2" charset="2"/>
              <a:buChar char="Ø"/>
            </a:pPr>
            <a:r>
              <a:rPr lang="en-US" sz="1300" dirty="0"/>
              <a:t>Avoid violent confrontations</a:t>
            </a:r>
          </a:p>
          <a:p>
            <a:pPr>
              <a:buFont typeface="Wingdings" panose="05000000000000000000" pitchFamily="2" charset="2"/>
              <a:buChar char="Ø"/>
            </a:pPr>
            <a:r>
              <a:rPr lang="en-US" sz="1300" dirty="0"/>
              <a:t>Increase self-confidence and the ability to concentrate</a:t>
            </a:r>
          </a:p>
          <a:p>
            <a:pPr>
              <a:buFont typeface="Wingdings" panose="05000000000000000000" pitchFamily="2" charset="2"/>
              <a:buChar char="Ø"/>
            </a:pPr>
            <a:r>
              <a:rPr lang="en-US" sz="1300" dirty="0"/>
              <a:t>Reward problem-solving and anticipation as well as physical ability</a:t>
            </a:r>
          </a:p>
          <a:p>
            <a:pPr>
              <a:buFont typeface="Wingdings" panose="05000000000000000000" pitchFamily="2" charset="2"/>
              <a:buChar char="Ø"/>
            </a:pPr>
            <a:r>
              <a:rPr lang="en-US" sz="1300" dirty="0"/>
              <a:t>Teach teamwork and positive social behavior</a:t>
            </a:r>
          </a:p>
          <a:p>
            <a:pPr>
              <a:buFont typeface="Wingdings" panose="05000000000000000000" pitchFamily="2" charset="2"/>
              <a:buChar char="Ø"/>
            </a:pPr>
            <a:r>
              <a:rPr lang="en-US" sz="1300" dirty="0"/>
              <a:t>Teach principles of physics</a:t>
            </a:r>
            <a:endParaRPr lang="es-ES" sz="1300" dirty="0"/>
          </a:p>
        </p:txBody>
      </p:sp>
    </p:spTree>
    <p:extLst>
      <p:ext uri="{BB962C8B-B14F-4D97-AF65-F5344CB8AC3E}">
        <p14:creationId xmlns:p14="http://schemas.microsoft.com/office/powerpoint/2010/main" val="3170347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6CF6A58-35B8-41C2-9689-58FB5F87ACAE}"/>
              </a:ext>
            </a:extLst>
          </p:cNvPr>
          <p:cNvSpPr>
            <a:spLocks noGrp="1"/>
          </p:cNvSpPr>
          <p:nvPr>
            <p:ph type="title"/>
          </p:nvPr>
        </p:nvSpPr>
        <p:spPr>
          <a:xfrm>
            <a:off x="429768" y="411480"/>
            <a:ext cx="11131298" cy="1106424"/>
          </a:xfrm>
        </p:spPr>
        <p:txBody>
          <a:bodyPr>
            <a:normAutofit/>
          </a:bodyPr>
          <a:lstStyle/>
          <a:p>
            <a:r>
              <a:rPr lang="es-ES" sz="3600" dirty="0" err="1"/>
              <a:t>Tchoukball</a:t>
            </a:r>
            <a:r>
              <a:rPr lang="es-ES" sz="3600" dirty="0"/>
              <a:t> </a:t>
            </a:r>
            <a:r>
              <a:rPr lang="es-ES" sz="3600" dirty="0" err="1"/>
              <a:t>Charter</a:t>
            </a:r>
            <a:endParaRPr lang="es-ES" sz="3600" dirty="0"/>
          </a:p>
        </p:txBody>
      </p:sp>
      <p:sp>
        <p:nvSpPr>
          <p:cNvPr id="12" name="Rectangle 11">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B4C391C6-D745-47D1-91B6-4D7ABC9D280C}"/>
              </a:ext>
            </a:extLst>
          </p:cNvPr>
          <p:cNvPicPr>
            <a:picLocks noChangeAspect="1"/>
          </p:cNvPicPr>
          <p:nvPr/>
        </p:nvPicPr>
        <p:blipFill rotWithShape="1">
          <a:blip r:embed="rId2"/>
          <a:srcRect l="3018" r="7451" b="-4"/>
          <a:stretch/>
        </p:blipFill>
        <p:spPr>
          <a:xfrm>
            <a:off x="429767" y="1721922"/>
            <a:ext cx="3419856" cy="4520560"/>
          </a:xfrm>
          <a:prstGeom prst="rect">
            <a:avLst/>
          </a:prstGeom>
        </p:spPr>
      </p:pic>
      <p:pic>
        <p:nvPicPr>
          <p:cNvPr id="5" name="Imagen 4">
            <a:extLst>
              <a:ext uri="{FF2B5EF4-FFF2-40B4-BE49-F238E27FC236}">
                <a16:creationId xmlns:a16="http://schemas.microsoft.com/office/drawing/2014/main" id="{00ACCCFD-10EE-43AE-BCA0-997A96020AD9}"/>
              </a:ext>
            </a:extLst>
          </p:cNvPr>
          <p:cNvPicPr>
            <a:picLocks noChangeAspect="1"/>
          </p:cNvPicPr>
          <p:nvPr/>
        </p:nvPicPr>
        <p:blipFill rotWithShape="1">
          <a:blip r:embed="rId3"/>
          <a:srcRect r="3" b="2867"/>
          <a:stretch/>
        </p:blipFill>
        <p:spPr>
          <a:xfrm>
            <a:off x="4226837" y="1721922"/>
            <a:ext cx="3420596" cy="4520560"/>
          </a:xfrm>
          <a:prstGeom prst="rect">
            <a:avLst/>
          </a:prstGeom>
        </p:spPr>
      </p:pic>
      <p:sp useBgFill="1">
        <p:nvSpPr>
          <p:cNvPr id="14" name="Rectangle 13">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7777A621-4AC7-464B-B319-2F18D8DAB145}"/>
              </a:ext>
            </a:extLst>
          </p:cNvPr>
          <p:cNvSpPr>
            <a:spLocks noGrp="1"/>
          </p:cNvSpPr>
          <p:nvPr>
            <p:ph idx="1"/>
          </p:nvPr>
        </p:nvSpPr>
        <p:spPr>
          <a:xfrm>
            <a:off x="8309348" y="2020824"/>
            <a:ext cx="2956060" cy="3959352"/>
          </a:xfrm>
        </p:spPr>
        <p:txBody>
          <a:bodyPr anchor="ctr">
            <a:normAutofit/>
          </a:bodyPr>
          <a:lstStyle/>
          <a:p>
            <a:r>
              <a:rPr lang="en-US" sz="1800" dirty="0"/>
              <a:t>Dr. Hermann Brandt also carefully wrote the </a:t>
            </a:r>
            <a:r>
              <a:rPr lang="es-ES" sz="1800" b="0" i="0" u="none" strike="noStrike" dirty="0" err="1">
                <a:effectLst/>
                <a:latin typeface="Open Sans" panose="020B0606030504020204" pitchFamily="34" charset="0"/>
                <a:hlinkClick r:id="rId4"/>
              </a:rPr>
              <a:t>Tchoukball</a:t>
            </a:r>
            <a:r>
              <a:rPr lang="es-ES" sz="1800" b="0" i="0" u="none" strike="noStrike" dirty="0">
                <a:effectLst/>
                <a:latin typeface="Open Sans" panose="020B0606030504020204" pitchFamily="34" charset="0"/>
                <a:hlinkClick r:id="rId4"/>
              </a:rPr>
              <a:t> </a:t>
            </a:r>
            <a:r>
              <a:rPr lang="es-ES" sz="1800" b="0" i="0" u="none" strike="noStrike" dirty="0" err="1">
                <a:effectLst/>
                <a:latin typeface="Open Sans" panose="020B0606030504020204" pitchFamily="34" charset="0"/>
                <a:hlinkClick r:id="rId4"/>
              </a:rPr>
              <a:t>Charter</a:t>
            </a:r>
            <a:r>
              <a:rPr lang="es-ES" sz="1800" b="0" i="0" dirty="0">
                <a:effectLst/>
                <a:latin typeface="Open Sans" panose="020B0606030504020204" pitchFamily="34" charset="0"/>
              </a:rPr>
              <a:t>. </a:t>
            </a:r>
          </a:p>
          <a:p>
            <a:r>
              <a:rPr lang="en-US" sz="1800" b="0" i="1" dirty="0">
                <a:effectLst/>
                <a:latin typeface="Open Sans" panose="020B0606030504020204" pitchFamily="34" charset="0"/>
              </a:rPr>
              <a:t>“Remember, no set of rules can replace a player's respect for one another and the Spirit of the Game”</a:t>
            </a:r>
            <a:endParaRPr lang="es-ES" sz="1800" b="0" i="1" dirty="0">
              <a:effectLst/>
              <a:latin typeface="Open Sans" panose="020B0606030504020204" pitchFamily="34" charset="0"/>
            </a:endParaRPr>
          </a:p>
          <a:p>
            <a:endParaRPr lang="es-ES" sz="1800" dirty="0"/>
          </a:p>
        </p:txBody>
      </p:sp>
    </p:spTree>
    <p:extLst>
      <p:ext uri="{BB962C8B-B14F-4D97-AF65-F5344CB8AC3E}">
        <p14:creationId xmlns:p14="http://schemas.microsoft.com/office/powerpoint/2010/main" val="1444954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D6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75B2653-E822-4C6D-A686-4D796321C69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Fun Fact</a:t>
            </a:r>
          </a:p>
        </p:txBody>
      </p:sp>
      <p:pic>
        <p:nvPicPr>
          <p:cNvPr id="4" name="Tchoukball Tutorial_Trim5">
            <a:hlinkClick r:id="" action="ppaction://media"/>
            <a:extLst>
              <a:ext uri="{FF2B5EF4-FFF2-40B4-BE49-F238E27FC236}">
                <a16:creationId xmlns:a16="http://schemas.microsoft.com/office/drawing/2014/main" id="{E536279D-270C-4974-92E2-4295CB3C72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38600" y="1405625"/>
            <a:ext cx="7188199" cy="4043361"/>
          </a:xfrm>
          <a:prstGeom prst="rect">
            <a:avLst/>
          </a:prstGeom>
        </p:spPr>
      </p:pic>
    </p:spTree>
    <p:extLst>
      <p:ext uri="{BB962C8B-B14F-4D97-AF65-F5344CB8AC3E}">
        <p14:creationId xmlns:p14="http://schemas.microsoft.com/office/powerpoint/2010/main" val="104316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73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06F431B-E2F0-451D-8BD7-CE86DB851E4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Beach Tchoukball</a:t>
            </a:r>
          </a:p>
        </p:txBody>
      </p:sp>
      <p:pic>
        <p:nvPicPr>
          <p:cNvPr id="4" name="Elementos multimedia en línea 3" title="Beach tchoukball Genève 2005 (1/6): finale masculine Canada vs Taïwan">
            <a:hlinkClick r:id="" action="ppaction://media"/>
            <a:extLst>
              <a:ext uri="{FF2B5EF4-FFF2-40B4-BE49-F238E27FC236}">
                <a16:creationId xmlns:a16="http://schemas.microsoft.com/office/drawing/2014/main" id="{23DE46A6-4B66-4C38-8422-30321B439CB1}"/>
              </a:ext>
            </a:extLst>
          </p:cNvPr>
          <p:cNvPicPr>
            <a:picLocks noGrp="1" noRot="1" noChangeAspect="1"/>
          </p:cNvPicPr>
          <p:nvPr>
            <p:ph idx="1"/>
            <a:videoFile r:link="rId1"/>
          </p:nvPr>
        </p:nvPicPr>
        <p:blipFill>
          <a:blip r:embed="rId3"/>
          <a:stretch>
            <a:fillRect/>
          </a:stretch>
        </p:blipFill>
        <p:spPr>
          <a:xfrm>
            <a:off x="4345375" y="961812"/>
            <a:ext cx="6574649" cy="4930987"/>
          </a:xfrm>
          <a:prstGeom prst="rect">
            <a:avLst/>
          </a:prstGeom>
        </p:spPr>
      </p:pic>
    </p:spTree>
    <p:extLst>
      <p:ext uri="{BB962C8B-B14F-4D97-AF65-F5344CB8AC3E}">
        <p14:creationId xmlns:p14="http://schemas.microsoft.com/office/powerpoint/2010/main" val="410298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B66DE4B-BB81-425A-986F-72A0C8C1EB2E}"/>
              </a:ext>
            </a:extLst>
          </p:cNvPr>
          <p:cNvSpPr>
            <a:spLocks noGrp="1"/>
          </p:cNvSpPr>
          <p:nvPr>
            <p:ph type="title"/>
          </p:nvPr>
        </p:nvSpPr>
        <p:spPr>
          <a:xfrm>
            <a:off x="808638" y="386930"/>
            <a:ext cx="9236700" cy="1188950"/>
          </a:xfrm>
        </p:spPr>
        <p:txBody>
          <a:bodyPr anchor="b">
            <a:normAutofit/>
          </a:bodyPr>
          <a:lstStyle/>
          <a:p>
            <a:r>
              <a:rPr lang="es-ES" sz="5400" dirty="0" err="1"/>
              <a:t>Summary</a:t>
            </a:r>
            <a:r>
              <a:rPr lang="es-ES" sz="5400" dirty="0"/>
              <a:t> – </a:t>
            </a:r>
            <a:r>
              <a:rPr lang="es-ES" sz="5400" dirty="0" err="1"/>
              <a:t>Tchoukball</a:t>
            </a:r>
            <a:r>
              <a:rPr lang="es-ES" sz="5400" dirty="0"/>
              <a:t> in 10 </a:t>
            </a:r>
            <a:r>
              <a:rPr lang="es-ES" sz="5400" dirty="0" err="1"/>
              <a:t>tips</a:t>
            </a:r>
            <a:endParaRPr lang="es-ES" sz="54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EE96482D-EF95-491B-B5A8-9C97359A81A3}"/>
              </a:ext>
            </a:extLst>
          </p:cNvPr>
          <p:cNvSpPr>
            <a:spLocks noGrp="1"/>
          </p:cNvSpPr>
          <p:nvPr>
            <p:ph idx="1"/>
          </p:nvPr>
        </p:nvSpPr>
        <p:spPr>
          <a:xfrm>
            <a:off x="793660" y="2599509"/>
            <a:ext cx="10143668" cy="3435531"/>
          </a:xfrm>
        </p:spPr>
        <p:txBody>
          <a:bodyPr anchor="ctr">
            <a:normAutofit/>
          </a:bodyPr>
          <a:lstStyle/>
          <a:p>
            <a:pPr marL="514350" indent="-514350">
              <a:buFont typeface="+mj-lt"/>
              <a:buAutoNum type="arabicPeriod"/>
            </a:pPr>
            <a:r>
              <a:rPr lang="es-ES" sz="2200" dirty="0" err="1"/>
              <a:t>History</a:t>
            </a:r>
            <a:r>
              <a:rPr lang="es-ES" sz="2200" dirty="0"/>
              <a:t>: </a:t>
            </a:r>
            <a:r>
              <a:rPr lang="es-ES" sz="2200" dirty="0" err="1"/>
              <a:t>Developed</a:t>
            </a:r>
            <a:r>
              <a:rPr lang="es-ES" sz="2200" dirty="0"/>
              <a:t> in 1970s as a non-</a:t>
            </a:r>
            <a:r>
              <a:rPr lang="es-ES" sz="2200" dirty="0" err="1"/>
              <a:t>agressive</a:t>
            </a:r>
            <a:r>
              <a:rPr lang="es-ES" sz="2200" dirty="0"/>
              <a:t> and inclusive sport, </a:t>
            </a:r>
            <a:r>
              <a:rPr lang="es-ES" sz="2200" dirty="0" err="1"/>
              <a:t>which</a:t>
            </a:r>
            <a:r>
              <a:rPr lang="es-ES" sz="2200" dirty="0"/>
              <a:t> </a:t>
            </a:r>
            <a:r>
              <a:rPr lang="es-ES" sz="2200" dirty="0" err="1"/>
              <a:t>would</a:t>
            </a:r>
            <a:r>
              <a:rPr lang="es-ES" sz="2200" dirty="0"/>
              <a:t> reduce injuries and </a:t>
            </a:r>
            <a:r>
              <a:rPr lang="es-ES" sz="2200" dirty="0" err="1"/>
              <a:t>would</a:t>
            </a:r>
            <a:r>
              <a:rPr lang="es-ES" sz="2200" dirty="0"/>
              <a:t> be </a:t>
            </a:r>
            <a:r>
              <a:rPr lang="es-ES" sz="2200" dirty="0" err="1"/>
              <a:t>appropiate</a:t>
            </a:r>
            <a:r>
              <a:rPr lang="es-ES" sz="2200" dirty="0"/>
              <a:t> </a:t>
            </a:r>
            <a:r>
              <a:rPr lang="es-ES" sz="2200" dirty="0" err="1"/>
              <a:t>for</a:t>
            </a:r>
            <a:r>
              <a:rPr lang="es-ES" sz="2200" dirty="0"/>
              <a:t> </a:t>
            </a:r>
            <a:r>
              <a:rPr lang="es-ES" sz="2200" dirty="0" err="1"/>
              <a:t>everyone</a:t>
            </a:r>
            <a:r>
              <a:rPr lang="es-ES" sz="2200" dirty="0"/>
              <a:t>.</a:t>
            </a:r>
          </a:p>
          <a:p>
            <a:pPr marL="514350" indent="-514350">
              <a:buFont typeface="+mj-lt"/>
              <a:buAutoNum type="arabicPeriod"/>
            </a:pPr>
            <a:r>
              <a:rPr lang="es-ES" sz="2200" dirty="0"/>
              <a:t>Material: Handball </a:t>
            </a:r>
            <a:r>
              <a:rPr lang="es-ES" sz="2200" dirty="0" err="1"/>
              <a:t>ball</a:t>
            </a:r>
            <a:r>
              <a:rPr lang="es-ES" sz="2200" dirty="0"/>
              <a:t> and </a:t>
            </a:r>
            <a:r>
              <a:rPr lang="es-ES" sz="2200" dirty="0" err="1"/>
              <a:t>an</a:t>
            </a:r>
            <a:r>
              <a:rPr lang="es-ES" sz="2200" dirty="0"/>
              <a:t> </a:t>
            </a:r>
            <a:r>
              <a:rPr lang="es-ES" sz="2200" dirty="0" err="1"/>
              <a:t>inclinated</a:t>
            </a:r>
            <a:r>
              <a:rPr lang="es-ES" sz="2200" dirty="0"/>
              <a:t> </a:t>
            </a:r>
            <a:r>
              <a:rPr lang="es-ES" sz="2200" dirty="0" err="1"/>
              <a:t>goal</a:t>
            </a:r>
            <a:r>
              <a:rPr lang="es-ES" sz="2200" dirty="0"/>
              <a:t>.</a:t>
            </a:r>
          </a:p>
          <a:p>
            <a:pPr marL="514350" indent="-514350">
              <a:buFont typeface="+mj-lt"/>
              <a:buAutoNum type="arabicPeriod"/>
            </a:pPr>
            <a:r>
              <a:rPr lang="es-ES" sz="2200" dirty="0" err="1"/>
              <a:t>Court</a:t>
            </a:r>
            <a:r>
              <a:rPr lang="es-ES" sz="2200" dirty="0"/>
              <a:t>: 40 x 20 m (</a:t>
            </a:r>
            <a:r>
              <a:rPr lang="es-ES" sz="2200" dirty="0" err="1"/>
              <a:t>like</a:t>
            </a:r>
            <a:r>
              <a:rPr lang="es-ES" sz="2200" dirty="0"/>
              <a:t> handball)</a:t>
            </a:r>
          </a:p>
          <a:p>
            <a:pPr marL="514350" indent="-514350">
              <a:buFont typeface="+mj-lt"/>
              <a:buAutoNum type="arabicPeriod"/>
            </a:pPr>
            <a:r>
              <a:rPr lang="es-ES" sz="2200" dirty="0" err="1"/>
              <a:t>Players</a:t>
            </a:r>
            <a:r>
              <a:rPr lang="es-ES" sz="2200" dirty="0"/>
              <a:t>: </a:t>
            </a:r>
            <a:r>
              <a:rPr lang="en-US" sz="2200" dirty="0"/>
              <a:t>10 players per team (7 players and 3 substitutes)</a:t>
            </a:r>
            <a:endParaRPr lang="es-ES" sz="2200" dirty="0"/>
          </a:p>
          <a:p>
            <a:pPr marL="514350" indent="-514350">
              <a:buFont typeface="+mj-lt"/>
              <a:buAutoNum type="arabicPeriod"/>
            </a:pPr>
            <a:r>
              <a:rPr lang="es-ES" sz="2200" dirty="0" err="1"/>
              <a:t>Game</a:t>
            </a:r>
            <a:r>
              <a:rPr lang="es-ES" sz="2200" dirty="0"/>
              <a:t>: </a:t>
            </a:r>
            <a:r>
              <a:rPr lang="en-US" sz="2200" dirty="0"/>
              <a:t>The object of tchoukball is to throw or 'shoot' the ball at the frame, so that it rebounds and lands over the line of the D in the court. The opposition's job is to catch the ball to prevent their opponents scoring and then shoot it themselves. This sequence continues until a point is scored.</a:t>
            </a:r>
            <a:endParaRPr lang="es-ES" sz="2200" dirty="0"/>
          </a:p>
        </p:txBody>
      </p:sp>
    </p:spTree>
    <p:extLst>
      <p:ext uri="{BB962C8B-B14F-4D97-AF65-F5344CB8AC3E}">
        <p14:creationId xmlns:p14="http://schemas.microsoft.com/office/powerpoint/2010/main" val="253694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E40EF32F-10D0-48A3-857D-3432C353674C}"/>
              </a:ext>
            </a:extLst>
          </p:cNvPr>
          <p:cNvSpPr>
            <a:spLocks noGrp="1"/>
          </p:cNvSpPr>
          <p:nvPr>
            <p:ph idx="1"/>
          </p:nvPr>
        </p:nvSpPr>
        <p:spPr>
          <a:xfrm>
            <a:off x="1289304" y="585216"/>
            <a:ext cx="9849751" cy="5349865"/>
          </a:xfrm>
        </p:spPr>
        <p:txBody>
          <a:bodyPr anchor="ctr">
            <a:normAutofit/>
          </a:bodyPr>
          <a:lstStyle/>
          <a:p>
            <a:pPr marL="0" indent="0">
              <a:buNone/>
            </a:pPr>
            <a:r>
              <a:rPr lang="es-ES" sz="2000" dirty="0"/>
              <a:t>6. </a:t>
            </a:r>
            <a:r>
              <a:rPr lang="es-ES" sz="2000" dirty="0" err="1"/>
              <a:t>Scoring</a:t>
            </a:r>
            <a:r>
              <a:rPr lang="es-ES" sz="2000" dirty="0"/>
              <a:t>: </a:t>
            </a:r>
            <a:r>
              <a:rPr lang="en-US" sz="2000" dirty="0"/>
              <a:t>To score a point the ball must be thrown from outside of the crease, bounce off of the frame and land on the ground outside of the crease.</a:t>
            </a:r>
            <a:endParaRPr lang="es-ES" sz="2000" dirty="0"/>
          </a:p>
          <a:p>
            <a:pPr marL="0" indent="0">
              <a:buNone/>
            </a:pPr>
            <a:r>
              <a:rPr lang="es-ES" sz="2000" dirty="0"/>
              <a:t>7. Rules: </a:t>
            </a:r>
            <a:r>
              <a:rPr lang="en-US" sz="2000" dirty="0"/>
              <a:t>Two 20 minute halves, no time outs permitted, substitutions on the fly and unlimited. Players can move with the ball for a maximum of 3 steps, hold the ball for 5 seconds, touch the ball with any part of the body above the knees, not touch the ball more than once (unless the defenders touch it).</a:t>
            </a:r>
            <a:endParaRPr lang="es-ES" sz="2000" dirty="0"/>
          </a:p>
          <a:p>
            <a:pPr marL="0" indent="0">
              <a:buNone/>
            </a:pPr>
            <a:r>
              <a:rPr lang="es-ES" sz="2000" dirty="0"/>
              <a:t>8. </a:t>
            </a:r>
            <a:r>
              <a:rPr lang="es-ES" sz="2000" dirty="0" err="1"/>
              <a:t>Competitions</a:t>
            </a:r>
            <a:r>
              <a:rPr lang="es-ES" sz="2000" dirty="0"/>
              <a:t> and </a:t>
            </a:r>
            <a:r>
              <a:rPr lang="es-ES" sz="2000" dirty="0" err="1"/>
              <a:t>Best</a:t>
            </a:r>
            <a:r>
              <a:rPr lang="es-ES" sz="2000" dirty="0"/>
              <a:t> </a:t>
            </a:r>
            <a:r>
              <a:rPr lang="es-ES" sz="2000" dirty="0" err="1"/>
              <a:t>Teams</a:t>
            </a:r>
            <a:r>
              <a:rPr lang="es-ES" sz="2000" dirty="0"/>
              <a:t>: 6 </a:t>
            </a:r>
            <a:r>
              <a:rPr lang="es-ES" sz="2000" dirty="0" err="1"/>
              <a:t>World</a:t>
            </a:r>
            <a:r>
              <a:rPr lang="es-ES" sz="2000" dirty="0"/>
              <a:t> </a:t>
            </a:r>
            <a:r>
              <a:rPr lang="es-ES" sz="2000" dirty="0" err="1"/>
              <a:t>Events</a:t>
            </a:r>
            <a:r>
              <a:rPr lang="es-ES" sz="2000" dirty="0"/>
              <a:t> (</a:t>
            </a:r>
            <a:r>
              <a:rPr lang="es-ES" sz="2000" dirty="0" err="1"/>
              <a:t>the</a:t>
            </a:r>
            <a:r>
              <a:rPr lang="es-ES" sz="2000" dirty="0"/>
              <a:t> </a:t>
            </a:r>
            <a:r>
              <a:rPr lang="es-ES" sz="2000" dirty="0" err="1"/>
              <a:t>most</a:t>
            </a:r>
            <a:r>
              <a:rPr lang="es-ES" sz="2000" dirty="0"/>
              <a:t> </a:t>
            </a:r>
            <a:r>
              <a:rPr lang="es-ES" sz="2000" dirty="0" err="1"/>
              <a:t>important</a:t>
            </a:r>
            <a:r>
              <a:rPr lang="es-ES" sz="2000" dirty="0"/>
              <a:t> </a:t>
            </a:r>
            <a:r>
              <a:rPr lang="es-ES" sz="2000" dirty="0" err="1"/>
              <a:t>is</a:t>
            </a:r>
            <a:r>
              <a:rPr lang="es-ES" sz="2000" dirty="0"/>
              <a:t> </a:t>
            </a:r>
            <a:r>
              <a:rPr lang="es-ES" sz="2000" dirty="0" err="1"/>
              <a:t>the</a:t>
            </a:r>
            <a:r>
              <a:rPr lang="es-ES" sz="2000" dirty="0"/>
              <a:t> </a:t>
            </a:r>
            <a:r>
              <a:rPr lang="es-ES" sz="2000" dirty="0" err="1"/>
              <a:t>World</a:t>
            </a:r>
            <a:r>
              <a:rPr lang="es-ES" sz="2000" dirty="0"/>
              <a:t> </a:t>
            </a:r>
            <a:r>
              <a:rPr lang="es-ES" sz="2000" dirty="0" err="1"/>
              <a:t>Thoukball</a:t>
            </a:r>
            <a:r>
              <a:rPr lang="es-ES" sz="2000" dirty="0"/>
              <a:t> </a:t>
            </a:r>
            <a:r>
              <a:rPr lang="es-ES" sz="2000" dirty="0" err="1"/>
              <a:t>Championship</a:t>
            </a:r>
            <a:r>
              <a:rPr lang="es-ES" sz="2000" dirty="0"/>
              <a:t>) and 12 Regional </a:t>
            </a:r>
            <a:r>
              <a:rPr lang="es-ES" sz="2000" dirty="0" err="1"/>
              <a:t>Events</a:t>
            </a:r>
            <a:r>
              <a:rPr lang="es-ES" sz="2000" dirty="0"/>
              <a:t> (7 </a:t>
            </a:r>
            <a:r>
              <a:rPr lang="es-ES" sz="2000" dirty="0" err="1"/>
              <a:t>Asian</a:t>
            </a:r>
            <a:r>
              <a:rPr lang="es-ES" sz="2000" dirty="0"/>
              <a:t>, 2 </a:t>
            </a:r>
            <a:r>
              <a:rPr lang="es-ES" sz="2000" dirty="0" err="1"/>
              <a:t>European</a:t>
            </a:r>
            <a:r>
              <a:rPr lang="es-ES" sz="2000" dirty="0"/>
              <a:t>, 2 </a:t>
            </a:r>
            <a:r>
              <a:rPr lang="es-ES" sz="2000" dirty="0" err="1"/>
              <a:t>African</a:t>
            </a:r>
            <a:r>
              <a:rPr lang="es-ES" sz="2000" dirty="0"/>
              <a:t> and 1 American).</a:t>
            </a:r>
          </a:p>
          <a:p>
            <a:pPr marL="0" indent="0">
              <a:buNone/>
            </a:pPr>
            <a:r>
              <a:rPr lang="es-ES" sz="2000" dirty="0"/>
              <a:t>9. Injuries: </a:t>
            </a:r>
            <a:r>
              <a:rPr lang="es-ES" sz="2000" dirty="0" err="1"/>
              <a:t>Only</a:t>
            </a:r>
            <a:r>
              <a:rPr lang="es-ES" sz="2000" dirty="0"/>
              <a:t> 1 </a:t>
            </a:r>
            <a:r>
              <a:rPr lang="es-ES" sz="2000" dirty="0" err="1"/>
              <a:t>severe</a:t>
            </a:r>
            <a:r>
              <a:rPr lang="es-ES" sz="2000" dirty="0"/>
              <a:t> </a:t>
            </a:r>
            <a:r>
              <a:rPr lang="es-ES" sz="2000" dirty="0" err="1"/>
              <a:t>injury</a:t>
            </a:r>
            <a:r>
              <a:rPr lang="es-ES" sz="2000" dirty="0"/>
              <a:t> in </a:t>
            </a:r>
            <a:r>
              <a:rPr lang="es-ES" sz="2000" dirty="0" err="1"/>
              <a:t>the</a:t>
            </a:r>
            <a:r>
              <a:rPr lang="es-ES" sz="2000" dirty="0"/>
              <a:t> </a:t>
            </a:r>
            <a:r>
              <a:rPr lang="es-ES" sz="2000" dirty="0" err="1"/>
              <a:t>entire</a:t>
            </a:r>
            <a:r>
              <a:rPr lang="es-ES" sz="2000" dirty="0"/>
              <a:t> </a:t>
            </a:r>
            <a:r>
              <a:rPr lang="es-ES" sz="2000" dirty="0" err="1"/>
              <a:t>history</a:t>
            </a:r>
            <a:r>
              <a:rPr lang="es-ES" sz="2000" dirty="0"/>
              <a:t>!</a:t>
            </a:r>
          </a:p>
          <a:p>
            <a:pPr marL="0" indent="0">
              <a:buNone/>
            </a:pPr>
            <a:r>
              <a:rPr lang="es-ES" sz="2000" dirty="0"/>
              <a:t>10. </a:t>
            </a:r>
            <a:r>
              <a:rPr lang="es-ES" sz="2000" dirty="0" err="1"/>
              <a:t>Spirit</a:t>
            </a:r>
            <a:r>
              <a:rPr lang="es-ES" sz="2000" dirty="0"/>
              <a:t>, </a:t>
            </a:r>
            <a:r>
              <a:rPr lang="es-ES" sz="2000" dirty="0" err="1"/>
              <a:t>Philosophy</a:t>
            </a:r>
            <a:r>
              <a:rPr lang="es-ES" sz="2000" dirty="0"/>
              <a:t> and </a:t>
            </a:r>
            <a:r>
              <a:rPr lang="es-ES" sz="2000" dirty="0" err="1"/>
              <a:t>Values</a:t>
            </a:r>
            <a:r>
              <a:rPr lang="es-ES" sz="2000" dirty="0"/>
              <a:t>: </a:t>
            </a:r>
            <a:r>
              <a:rPr lang="es-ES" sz="2000" dirty="0" err="1"/>
              <a:t>Competitive</a:t>
            </a:r>
            <a:r>
              <a:rPr lang="es-ES" sz="2000" dirty="0"/>
              <a:t> </a:t>
            </a:r>
            <a:r>
              <a:rPr lang="es-ES" sz="2000" dirty="0" err="1"/>
              <a:t>without</a:t>
            </a:r>
            <a:r>
              <a:rPr lang="es-ES" sz="2000" dirty="0"/>
              <a:t> </a:t>
            </a:r>
            <a:r>
              <a:rPr lang="es-ES" sz="2000" dirty="0" err="1"/>
              <a:t>agression</a:t>
            </a:r>
            <a:r>
              <a:rPr lang="es-ES" sz="2000" dirty="0"/>
              <a:t>, </a:t>
            </a:r>
            <a:r>
              <a:rPr lang="es-ES" sz="2000" dirty="0" err="1"/>
              <a:t>self-consciousness</a:t>
            </a:r>
            <a:r>
              <a:rPr lang="es-ES" sz="2000" dirty="0"/>
              <a:t>, </a:t>
            </a:r>
            <a:r>
              <a:rPr lang="es-ES" sz="2000" dirty="0" err="1"/>
              <a:t>involvement</a:t>
            </a:r>
            <a:r>
              <a:rPr lang="es-ES" sz="2000" dirty="0"/>
              <a:t> </a:t>
            </a:r>
            <a:r>
              <a:rPr lang="es-ES" sz="2000" dirty="0" err="1"/>
              <a:t>of</a:t>
            </a:r>
            <a:r>
              <a:rPr lang="es-ES" sz="2000" dirty="0"/>
              <a:t> </a:t>
            </a:r>
            <a:r>
              <a:rPr lang="en-US" sz="2000" dirty="0"/>
              <a:t>problem-solving, anticipation, physical ability,  teamwork and positive social behavior.</a:t>
            </a:r>
            <a:endParaRPr lang="es-ES" sz="2000" dirty="0"/>
          </a:p>
          <a:p>
            <a:endParaRPr lang="es-ES" sz="1700" dirty="0"/>
          </a:p>
        </p:txBody>
      </p:sp>
    </p:spTree>
    <p:extLst>
      <p:ext uri="{BB962C8B-B14F-4D97-AF65-F5344CB8AC3E}">
        <p14:creationId xmlns:p14="http://schemas.microsoft.com/office/powerpoint/2010/main" val="571275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32174EBD-D05A-4C11-8ACC-577EB0B9FCA6}"/>
              </a:ext>
            </a:extLst>
          </p:cNvPr>
          <p:cNvSpPr>
            <a:spLocks noGrp="1"/>
          </p:cNvSpPr>
          <p:nvPr>
            <p:ph type="title"/>
          </p:nvPr>
        </p:nvSpPr>
        <p:spPr>
          <a:xfrm>
            <a:off x="833002" y="448253"/>
            <a:ext cx="10520702" cy="1325563"/>
          </a:xfrm>
        </p:spPr>
        <p:txBody>
          <a:bodyPr>
            <a:normAutofit/>
          </a:bodyPr>
          <a:lstStyle/>
          <a:p>
            <a:r>
              <a:rPr lang="es-ES" dirty="0" err="1"/>
              <a:t>My</a:t>
            </a:r>
            <a:r>
              <a:rPr lang="es-ES" dirty="0"/>
              <a:t> </a:t>
            </a:r>
            <a:r>
              <a:rPr lang="es-ES" dirty="0" err="1"/>
              <a:t>Opinion</a:t>
            </a:r>
            <a:r>
              <a:rPr lang="es-ES" dirty="0"/>
              <a:t> </a:t>
            </a:r>
            <a:r>
              <a:rPr lang="es-ES" dirty="0" err="1"/>
              <a:t>of</a:t>
            </a:r>
            <a:r>
              <a:rPr lang="es-ES" dirty="0"/>
              <a:t> </a:t>
            </a:r>
            <a:r>
              <a:rPr lang="es-ES" dirty="0" err="1"/>
              <a:t>Tchoukball</a:t>
            </a:r>
            <a:endParaRPr lang="es-ES" dirty="0"/>
          </a:p>
        </p:txBody>
      </p:sp>
      <p:sp>
        <p:nvSpPr>
          <p:cNvPr id="3" name="Marcador de contenido 2">
            <a:extLst>
              <a:ext uri="{FF2B5EF4-FFF2-40B4-BE49-F238E27FC236}">
                <a16:creationId xmlns:a16="http://schemas.microsoft.com/office/drawing/2014/main" id="{0B34405F-7A1F-4EEE-A8A6-27F0395C64A2}"/>
              </a:ext>
            </a:extLst>
          </p:cNvPr>
          <p:cNvSpPr>
            <a:spLocks noGrp="1"/>
          </p:cNvSpPr>
          <p:nvPr>
            <p:ph idx="1"/>
          </p:nvPr>
        </p:nvSpPr>
        <p:spPr>
          <a:xfrm>
            <a:off x="838200" y="2191807"/>
            <a:ext cx="4936067" cy="3985155"/>
          </a:xfrm>
        </p:spPr>
        <p:txBody>
          <a:bodyPr>
            <a:normAutofit/>
          </a:bodyPr>
          <a:lstStyle/>
          <a:p>
            <a:pPr marL="0" indent="0">
              <a:buNone/>
            </a:pPr>
            <a:r>
              <a:rPr lang="es-ES" sz="1700" dirty="0" err="1"/>
              <a:t>It</a:t>
            </a:r>
            <a:r>
              <a:rPr lang="es-ES" sz="1700" dirty="0"/>
              <a:t> </a:t>
            </a:r>
            <a:r>
              <a:rPr lang="es-ES" sz="1700" dirty="0" err="1"/>
              <a:t>is</a:t>
            </a:r>
            <a:r>
              <a:rPr lang="es-ES" sz="1700" dirty="0"/>
              <a:t> </a:t>
            </a:r>
            <a:r>
              <a:rPr lang="es-ES" sz="1700" dirty="0" err="1"/>
              <a:t>really</a:t>
            </a:r>
            <a:r>
              <a:rPr lang="es-ES" sz="1700" dirty="0"/>
              <a:t> </a:t>
            </a:r>
            <a:r>
              <a:rPr lang="es-ES" sz="1700" dirty="0" err="1"/>
              <a:t>interesting</a:t>
            </a:r>
            <a:r>
              <a:rPr lang="es-ES" sz="1700" dirty="0"/>
              <a:t> and </a:t>
            </a:r>
            <a:r>
              <a:rPr lang="es-ES" sz="1700" dirty="0" err="1"/>
              <a:t>impressive</a:t>
            </a:r>
            <a:r>
              <a:rPr lang="es-ES" sz="1700" dirty="0"/>
              <a:t> </a:t>
            </a:r>
            <a:r>
              <a:rPr lang="es-ES" sz="1700" dirty="0" err="1"/>
              <a:t>for</a:t>
            </a:r>
            <a:r>
              <a:rPr lang="es-ES" sz="1700" dirty="0"/>
              <a:t> me </a:t>
            </a:r>
            <a:r>
              <a:rPr lang="en-US" sz="1700" dirty="0"/>
              <a:t>in the sense of being a sport similar to handball and some more, but without physical contact. This is very good to avoid injuries! Remember, only ONE severe injury in the entire history!</a:t>
            </a:r>
          </a:p>
          <a:p>
            <a:pPr marL="0" indent="0">
              <a:buNone/>
            </a:pPr>
            <a:r>
              <a:rPr lang="en-US" sz="1700" dirty="0"/>
              <a:t>It is also very surprising that both teams can score goal in both frames. This sounds like a little chaotic at first, no?</a:t>
            </a:r>
          </a:p>
          <a:p>
            <a:pPr marL="0" indent="0">
              <a:buNone/>
            </a:pPr>
            <a:r>
              <a:rPr lang="en-US" sz="1700" dirty="0"/>
              <a:t>Finally, I appreciate very much the idea and performance of the creator Brandt, who seeing a problem (a lot of aggression and injuries in sports), had the magnificent idea of creating a revelation sport, similar to the popular ones of the moment, but that would avoid such a problem.</a:t>
            </a:r>
          </a:p>
          <a:p>
            <a:pPr marL="0" indent="0">
              <a:buNone/>
            </a:pPr>
            <a:endParaRPr lang="en-US" sz="1700" dirty="0"/>
          </a:p>
          <a:p>
            <a:pPr marL="0" indent="0">
              <a:buNone/>
            </a:pPr>
            <a:endParaRPr lang="en-US" sz="1700" dirty="0"/>
          </a:p>
          <a:p>
            <a:pPr marL="0" indent="0">
              <a:buNone/>
            </a:pPr>
            <a:endParaRPr lang="en-US" sz="1700" dirty="0"/>
          </a:p>
          <a:p>
            <a:pPr marL="0" indent="0">
              <a:buNone/>
            </a:pPr>
            <a:endParaRPr lang="es-ES" sz="1700" dirty="0"/>
          </a:p>
          <a:p>
            <a:pPr marL="0" indent="0">
              <a:buNone/>
            </a:pPr>
            <a:endParaRPr lang="en-US" sz="1700" dirty="0"/>
          </a:p>
        </p:txBody>
      </p:sp>
      <p:pic>
        <p:nvPicPr>
          <p:cNvPr id="13314" name="Picture 2" descr="That's my opinion - Imgflip">
            <a:extLst>
              <a:ext uri="{FF2B5EF4-FFF2-40B4-BE49-F238E27FC236}">
                <a16:creationId xmlns:a16="http://schemas.microsoft.com/office/drawing/2014/main" id="{BF831B20-B196-48CF-B767-1DD315DF7D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7734" y="2802313"/>
            <a:ext cx="4935970" cy="276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3898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38" name="Picture 2" descr="Thanks for watching outro | Free to use👇 - YouTube">
            <a:extLst>
              <a:ext uri="{FF2B5EF4-FFF2-40B4-BE49-F238E27FC236}">
                <a16:creationId xmlns:a16="http://schemas.microsoft.com/office/drawing/2014/main" id="{85436F02-0FAC-4A0F-898D-27F3751AB89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962163" y="1239134"/>
            <a:ext cx="7746709" cy="433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49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D231F2-752F-4B0C-A200-D2A9EB16712F}"/>
              </a:ext>
            </a:extLst>
          </p:cNvPr>
          <p:cNvSpPr>
            <a:spLocks noGrp="1"/>
          </p:cNvSpPr>
          <p:nvPr>
            <p:ph type="title"/>
          </p:nvPr>
        </p:nvSpPr>
        <p:spPr>
          <a:xfrm>
            <a:off x="838200" y="631825"/>
            <a:ext cx="10515600" cy="1325563"/>
          </a:xfrm>
        </p:spPr>
        <p:txBody>
          <a:bodyPr>
            <a:normAutofit/>
          </a:bodyPr>
          <a:lstStyle/>
          <a:p>
            <a:r>
              <a:rPr lang="es-ES" dirty="0" err="1"/>
              <a:t>Webgraphy</a:t>
            </a:r>
            <a:endParaRPr lang="es-ES" dirty="0"/>
          </a:p>
        </p:txBody>
      </p:sp>
      <p:sp>
        <p:nvSpPr>
          <p:cNvPr id="3" name="Marcador de contenido 2">
            <a:extLst>
              <a:ext uri="{FF2B5EF4-FFF2-40B4-BE49-F238E27FC236}">
                <a16:creationId xmlns:a16="http://schemas.microsoft.com/office/drawing/2014/main" id="{BC5F95D1-E34A-417B-B687-F9A13D573E66}"/>
              </a:ext>
            </a:extLst>
          </p:cNvPr>
          <p:cNvSpPr>
            <a:spLocks noGrp="1"/>
          </p:cNvSpPr>
          <p:nvPr>
            <p:ph idx="1"/>
          </p:nvPr>
        </p:nvSpPr>
        <p:spPr>
          <a:xfrm>
            <a:off x="838200" y="2057400"/>
            <a:ext cx="10515600" cy="3871762"/>
          </a:xfrm>
        </p:spPr>
        <p:txBody>
          <a:bodyPr>
            <a:normAutofit/>
          </a:bodyPr>
          <a:lstStyle/>
          <a:p>
            <a:pPr marL="0" indent="0">
              <a:spcAft>
                <a:spcPts val="800"/>
              </a:spcAft>
              <a:buNone/>
            </a:pPr>
            <a:r>
              <a:rPr lang="es-ES" sz="2000" u="sng" dirty="0">
                <a:effectLst/>
                <a:latin typeface="Calibri" panose="020F0502020204030204" pitchFamily="34" charset="0"/>
                <a:ea typeface="Calibri" panose="020F0502020204030204" pitchFamily="34" charset="0"/>
                <a:cs typeface="Times New Roman" panose="02020603050405020304" pitchFamily="18" charset="0"/>
                <a:hlinkClick r:id="rId2"/>
              </a:rPr>
              <a:t>https://en.wikipedia.org/wiki/Tchoukball</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s-ES" sz="2000" u="sng" dirty="0">
                <a:effectLst/>
                <a:latin typeface="Calibri" panose="020F0502020204030204" pitchFamily="34" charset="0"/>
                <a:ea typeface="Calibri" panose="020F0502020204030204" pitchFamily="34" charset="0"/>
                <a:cs typeface="Times New Roman" panose="02020603050405020304" pitchFamily="18" charset="0"/>
                <a:hlinkClick r:id="rId3"/>
              </a:rPr>
              <a:t>https://elksport.com/blog/conoces-el-tchoukball/</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s-ES" sz="2000" u="sng" dirty="0">
                <a:effectLst/>
                <a:latin typeface="Calibri" panose="020F0502020204030204" pitchFamily="34" charset="0"/>
                <a:ea typeface="Calibri" panose="020F0502020204030204" pitchFamily="34" charset="0"/>
                <a:cs typeface="Times New Roman" panose="02020603050405020304" pitchFamily="18" charset="0"/>
                <a:hlinkClick r:id="rId4"/>
              </a:rPr>
              <a:t>https://www.tchoukball.org.uk/beginners-guide#:~:text=Put%20quite%20simply%2C%20the%20object,until%20a%20point%20is%20scored</a:t>
            </a:r>
            <a:r>
              <a:rPr lang="es-ES" sz="20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spcAft>
                <a:spcPts val="800"/>
              </a:spcAft>
              <a:buNone/>
            </a:pPr>
            <a:r>
              <a:rPr lang="es-ES" sz="2000" u="sng" dirty="0">
                <a:effectLst/>
                <a:latin typeface="Calibri" panose="020F0502020204030204" pitchFamily="34" charset="0"/>
                <a:ea typeface="Calibri" panose="020F0502020204030204" pitchFamily="34" charset="0"/>
                <a:cs typeface="Times New Roman" panose="02020603050405020304" pitchFamily="18" charset="0"/>
                <a:hlinkClick r:id="rId5"/>
              </a:rPr>
              <a:t>https://brocku.ca/recreation/intramurals/rules/tchoukball/#:~:text=Players%20can%20throw%20the%20ball,defender%20from%20the%20opposing%20team</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s-ES" sz="2000" u="sng" dirty="0">
                <a:effectLst/>
                <a:latin typeface="Calibri" panose="020F0502020204030204" pitchFamily="34" charset="0"/>
                <a:ea typeface="Calibri" panose="020F0502020204030204" pitchFamily="34" charset="0"/>
                <a:cs typeface="Times New Roman" panose="02020603050405020304" pitchFamily="18" charset="0"/>
                <a:hlinkClick r:id="rId6"/>
              </a:rPr>
              <a:t>https://www.tchoukballpromo.com/spirit-of-the-game/</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s-ES" sz="2000" u="sng"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https://www.youtube.com/watch?v=o7SFVgHWhU8</a:t>
            </a:r>
            <a:r>
              <a:rPr lang="es-ES" sz="2000" dirty="0">
                <a:effectLst/>
                <a:latin typeface="Calibri" panose="020F0502020204030204" pitchFamily="34" charset="0"/>
                <a:ea typeface="Calibri" panose="020F0502020204030204" pitchFamily="34" charset="0"/>
                <a:cs typeface="Times New Roman" panose="02020603050405020304" pitchFamily="18" charset="0"/>
              </a:rPr>
              <a:t> (video tutorial)</a:t>
            </a:r>
          </a:p>
          <a:p>
            <a:endParaRPr lang="es-ES" sz="2000" dirty="0"/>
          </a:p>
        </p:txBody>
      </p:sp>
    </p:spTree>
    <p:extLst>
      <p:ext uri="{BB962C8B-B14F-4D97-AF65-F5344CB8AC3E}">
        <p14:creationId xmlns:p14="http://schemas.microsoft.com/office/powerpoint/2010/main" val="4005221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661E6EF5-892C-4E53-B0E7-BDD3A7913D85}"/>
              </a:ext>
            </a:extLst>
          </p:cNvPr>
          <p:cNvSpPr>
            <a:spLocks noGrp="1"/>
          </p:cNvSpPr>
          <p:nvPr>
            <p:ph type="title"/>
          </p:nvPr>
        </p:nvSpPr>
        <p:spPr>
          <a:xfrm>
            <a:off x="1047280" y="759805"/>
            <a:ext cx="10306520" cy="1325563"/>
          </a:xfrm>
        </p:spPr>
        <p:txBody>
          <a:bodyPr>
            <a:normAutofit/>
          </a:bodyPr>
          <a:lstStyle/>
          <a:p>
            <a:r>
              <a:rPr lang="es-ES" sz="4000" dirty="0" err="1">
                <a:solidFill>
                  <a:srgbClr val="FFFFFF"/>
                </a:solidFill>
              </a:rPr>
              <a:t>What</a:t>
            </a:r>
            <a:r>
              <a:rPr lang="es-ES" sz="4000" dirty="0">
                <a:solidFill>
                  <a:srgbClr val="FFFFFF"/>
                </a:solidFill>
              </a:rPr>
              <a:t> </a:t>
            </a:r>
            <a:r>
              <a:rPr lang="es-ES" sz="4000" dirty="0" err="1">
                <a:solidFill>
                  <a:srgbClr val="FFFFFF"/>
                </a:solidFill>
              </a:rPr>
              <a:t>is</a:t>
            </a:r>
            <a:r>
              <a:rPr lang="es-ES" sz="4000" dirty="0">
                <a:solidFill>
                  <a:srgbClr val="FFFFFF"/>
                </a:solidFill>
              </a:rPr>
              <a:t> </a:t>
            </a:r>
            <a:r>
              <a:rPr lang="es-ES" sz="4000" dirty="0" err="1">
                <a:solidFill>
                  <a:srgbClr val="FFFFFF"/>
                </a:solidFill>
              </a:rPr>
              <a:t>Tchoukball</a:t>
            </a:r>
            <a:r>
              <a:rPr lang="es-ES" sz="4000" dirty="0">
                <a:solidFill>
                  <a:srgbClr val="FFFFFF"/>
                </a:solidFill>
              </a:rPr>
              <a:t>?</a:t>
            </a:r>
          </a:p>
        </p:txBody>
      </p:sp>
      <p:sp>
        <p:nvSpPr>
          <p:cNvPr id="3" name="Marcador de contenido 2">
            <a:extLst>
              <a:ext uri="{FF2B5EF4-FFF2-40B4-BE49-F238E27FC236}">
                <a16:creationId xmlns:a16="http://schemas.microsoft.com/office/drawing/2014/main" id="{4A9A06F3-8E0C-4F76-AE5B-72457A868137}"/>
              </a:ext>
            </a:extLst>
          </p:cNvPr>
          <p:cNvSpPr>
            <a:spLocks noGrp="1"/>
          </p:cNvSpPr>
          <p:nvPr>
            <p:ph idx="1"/>
          </p:nvPr>
        </p:nvSpPr>
        <p:spPr>
          <a:xfrm>
            <a:off x="1424904" y="2494450"/>
            <a:ext cx="4053545" cy="3563159"/>
          </a:xfrm>
        </p:spPr>
        <p:txBody>
          <a:bodyPr>
            <a:normAutofit/>
          </a:bodyPr>
          <a:lstStyle/>
          <a:p>
            <a:r>
              <a:rPr lang="en-US" sz="2400" dirty="0"/>
              <a:t>It’s an indoor team sport based on handball (played with hands and the balls used are similar), volleyball (as the defending team must prevent the ball from falling) and squash (as there is a rebound).</a:t>
            </a:r>
          </a:p>
        </p:txBody>
      </p:sp>
      <p:pic>
        <p:nvPicPr>
          <p:cNvPr id="1026" name="Picture 2" descr="Tchoukball, entre el balonmano y el voleibol.">
            <a:extLst>
              <a:ext uri="{FF2B5EF4-FFF2-40B4-BE49-F238E27FC236}">
                <a16:creationId xmlns:a16="http://schemas.microsoft.com/office/drawing/2014/main" id="{339AFE38-F702-473C-BE16-F94B5F7188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5" r="10850"/>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15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89732A40-1EB3-4359-92FF-468A5FBB5CAF}"/>
              </a:ext>
            </a:extLst>
          </p:cNvPr>
          <p:cNvSpPr>
            <a:spLocks noGrp="1"/>
          </p:cNvSpPr>
          <p:nvPr>
            <p:ph type="title"/>
          </p:nvPr>
        </p:nvSpPr>
        <p:spPr>
          <a:xfrm>
            <a:off x="958506" y="800392"/>
            <a:ext cx="10264697" cy="1212102"/>
          </a:xfrm>
        </p:spPr>
        <p:txBody>
          <a:bodyPr>
            <a:normAutofit/>
          </a:bodyPr>
          <a:lstStyle/>
          <a:p>
            <a:r>
              <a:rPr lang="es-ES" sz="4000" dirty="0" err="1">
                <a:solidFill>
                  <a:srgbClr val="FFFFFF"/>
                </a:solidFill>
              </a:rPr>
              <a:t>History</a:t>
            </a:r>
            <a:endParaRPr lang="es-ES" sz="4000" dirty="0">
              <a:solidFill>
                <a:srgbClr val="FFFFFF"/>
              </a:solidFill>
            </a:endParaRPr>
          </a:p>
        </p:txBody>
      </p:sp>
      <p:sp>
        <p:nvSpPr>
          <p:cNvPr id="3" name="Marcador de contenido 2">
            <a:extLst>
              <a:ext uri="{FF2B5EF4-FFF2-40B4-BE49-F238E27FC236}">
                <a16:creationId xmlns:a16="http://schemas.microsoft.com/office/drawing/2014/main" id="{FB9E3CB0-4F4E-45AD-9CCB-D82744EE8311}"/>
              </a:ext>
            </a:extLst>
          </p:cNvPr>
          <p:cNvSpPr>
            <a:spLocks noGrp="1"/>
          </p:cNvSpPr>
          <p:nvPr>
            <p:ph idx="1"/>
          </p:nvPr>
        </p:nvSpPr>
        <p:spPr>
          <a:xfrm>
            <a:off x="1367624" y="2490436"/>
            <a:ext cx="9708995" cy="3567173"/>
          </a:xfrm>
        </p:spPr>
        <p:txBody>
          <a:bodyPr anchor="ctr">
            <a:normAutofit/>
          </a:bodyPr>
          <a:lstStyle/>
          <a:p>
            <a:r>
              <a:rPr lang="en-US" sz="2400" dirty="0"/>
              <a:t>Tchoukball was developed in the 1970s by Hermann Brandt, a Swiss biologist who was concerned about the numerous serious injuries among athletes resulting from sports prone to aggression and physical contact. He believed that sport should not only be for champions, but also contribute to the creation of a better and more humane society. In this way, tchoukball born a sport that would reduce injuries, do not be aggressive among players and allow people of all shapes, sizes, genres, cultures and backgrounds to play together.</a:t>
            </a:r>
          </a:p>
          <a:p>
            <a:endParaRPr lang="en-US" sz="2400" dirty="0"/>
          </a:p>
          <a:p>
            <a:endParaRPr lang="es-ES" sz="2400" dirty="0"/>
          </a:p>
        </p:txBody>
      </p:sp>
    </p:spTree>
    <p:extLst>
      <p:ext uri="{BB962C8B-B14F-4D97-AF65-F5344CB8AC3E}">
        <p14:creationId xmlns:p14="http://schemas.microsoft.com/office/powerpoint/2010/main" val="151934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B29F118A-03BE-4E27-99EC-6F97A0626A48}"/>
              </a:ext>
            </a:extLst>
          </p:cNvPr>
          <p:cNvSpPr>
            <a:spLocks noGrp="1"/>
          </p:cNvSpPr>
          <p:nvPr>
            <p:ph type="title"/>
          </p:nvPr>
        </p:nvSpPr>
        <p:spPr>
          <a:xfrm>
            <a:off x="6094105" y="802955"/>
            <a:ext cx="4977976" cy="1454051"/>
          </a:xfrm>
        </p:spPr>
        <p:txBody>
          <a:bodyPr>
            <a:normAutofit/>
          </a:bodyPr>
          <a:lstStyle/>
          <a:p>
            <a:r>
              <a:rPr lang="es-ES" dirty="0">
                <a:solidFill>
                  <a:srgbClr val="000000"/>
                </a:solidFill>
              </a:rPr>
              <a:t>Material</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Educación Física y Deportes: El Tchoukball">
            <a:extLst>
              <a:ext uri="{FF2B5EF4-FFF2-40B4-BE49-F238E27FC236}">
                <a16:creationId xmlns:a16="http://schemas.microsoft.com/office/drawing/2014/main" id="{E9E44D75-1F99-47F3-8905-4C44E2CCF7C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7249" r="9976" b="1"/>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7FAF967-3FB3-403C-8974-4D7617C47534}"/>
              </a:ext>
            </a:extLst>
          </p:cNvPr>
          <p:cNvSpPr>
            <a:spLocks noGrp="1"/>
          </p:cNvSpPr>
          <p:nvPr>
            <p:ph idx="1"/>
          </p:nvPr>
        </p:nvSpPr>
        <p:spPr>
          <a:xfrm>
            <a:off x="6090574" y="2421682"/>
            <a:ext cx="4977578" cy="3639289"/>
          </a:xfrm>
        </p:spPr>
        <p:txBody>
          <a:bodyPr anchor="ctr">
            <a:normAutofit/>
          </a:bodyPr>
          <a:lstStyle/>
          <a:p>
            <a:pPr>
              <a:buFontTx/>
              <a:buChar char="-"/>
            </a:pPr>
            <a:r>
              <a:rPr lang="es-ES" sz="2000" dirty="0">
                <a:solidFill>
                  <a:srgbClr val="000000"/>
                </a:solidFill>
              </a:rPr>
              <a:t>Ball (handball):</a:t>
            </a:r>
          </a:p>
          <a:p>
            <a:pPr marL="0" indent="0">
              <a:buNone/>
            </a:pPr>
            <a:r>
              <a:rPr lang="es-ES" sz="2000" dirty="0">
                <a:solidFill>
                  <a:srgbClr val="000000"/>
                </a:solidFill>
              </a:rPr>
              <a:t>58-60cm </a:t>
            </a:r>
            <a:r>
              <a:rPr lang="es-ES" sz="2000" dirty="0" err="1">
                <a:solidFill>
                  <a:srgbClr val="000000"/>
                </a:solidFill>
              </a:rPr>
              <a:t>circumference</a:t>
            </a:r>
            <a:r>
              <a:rPr lang="es-ES" sz="2000" dirty="0">
                <a:solidFill>
                  <a:srgbClr val="000000"/>
                </a:solidFill>
              </a:rPr>
              <a:t> </a:t>
            </a:r>
            <a:r>
              <a:rPr lang="es-ES" sz="2000" dirty="0" err="1">
                <a:solidFill>
                  <a:srgbClr val="000000"/>
                </a:solidFill>
              </a:rPr>
              <a:t>for</a:t>
            </a:r>
            <a:r>
              <a:rPr lang="es-ES" sz="2000" dirty="0">
                <a:solidFill>
                  <a:srgbClr val="000000"/>
                </a:solidFill>
              </a:rPr>
              <a:t> </a:t>
            </a:r>
            <a:r>
              <a:rPr lang="es-ES" sz="2000" dirty="0" err="1">
                <a:solidFill>
                  <a:srgbClr val="000000"/>
                </a:solidFill>
              </a:rPr>
              <a:t>men</a:t>
            </a:r>
            <a:r>
              <a:rPr lang="es-ES" sz="2000" dirty="0">
                <a:solidFill>
                  <a:srgbClr val="000000"/>
                </a:solidFill>
              </a:rPr>
              <a:t> (</a:t>
            </a:r>
            <a:r>
              <a:rPr lang="es-ES" sz="2000" dirty="0" err="1">
                <a:solidFill>
                  <a:srgbClr val="000000"/>
                </a:solidFill>
              </a:rPr>
              <a:t>size</a:t>
            </a:r>
            <a:r>
              <a:rPr lang="es-ES" sz="2000" dirty="0">
                <a:solidFill>
                  <a:srgbClr val="000000"/>
                </a:solidFill>
              </a:rPr>
              <a:t> 3)</a:t>
            </a:r>
          </a:p>
          <a:p>
            <a:pPr marL="0" indent="0">
              <a:buNone/>
            </a:pPr>
            <a:r>
              <a:rPr lang="es-ES" sz="2000" dirty="0">
                <a:solidFill>
                  <a:srgbClr val="000000"/>
                </a:solidFill>
              </a:rPr>
              <a:t>54-56cm </a:t>
            </a:r>
            <a:r>
              <a:rPr lang="es-ES" sz="2000" dirty="0" err="1">
                <a:solidFill>
                  <a:srgbClr val="000000"/>
                </a:solidFill>
              </a:rPr>
              <a:t>circumference</a:t>
            </a:r>
            <a:r>
              <a:rPr lang="es-ES" sz="2000" dirty="0">
                <a:solidFill>
                  <a:srgbClr val="000000"/>
                </a:solidFill>
              </a:rPr>
              <a:t> </a:t>
            </a:r>
            <a:r>
              <a:rPr lang="es-ES" sz="2000" dirty="0" err="1">
                <a:solidFill>
                  <a:srgbClr val="000000"/>
                </a:solidFill>
              </a:rPr>
              <a:t>for</a:t>
            </a:r>
            <a:r>
              <a:rPr lang="es-ES" sz="2000" dirty="0">
                <a:solidFill>
                  <a:srgbClr val="000000"/>
                </a:solidFill>
              </a:rPr>
              <a:t> </a:t>
            </a:r>
            <a:r>
              <a:rPr lang="es-ES" sz="2000" dirty="0" err="1">
                <a:solidFill>
                  <a:srgbClr val="000000"/>
                </a:solidFill>
              </a:rPr>
              <a:t>women</a:t>
            </a:r>
            <a:r>
              <a:rPr lang="es-ES" sz="2000" dirty="0">
                <a:solidFill>
                  <a:srgbClr val="000000"/>
                </a:solidFill>
              </a:rPr>
              <a:t> (</a:t>
            </a:r>
            <a:r>
              <a:rPr lang="es-ES" sz="2000" dirty="0" err="1">
                <a:solidFill>
                  <a:srgbClr val="000000"/>
                </a:solidFill>
              </a:rPr>
              <a:t>size</a:t>
            </a:r>
            <a:r>
              <a:rPr lang="es-ES" sz="2000" dirty="0">
                <a:solidFill>
                  <a:srgbClr val="000000"/>
                </a:solidFill>
              </a:rPr>
              <a:t> 2)</a:t>
            </a:r>
          </a:p>
          <a:p>
            <a:pPr marL="0" indent="0">
              <a:buNone/>
            </a:pPr>
            <a:endParaRPr lang="es-ES" sz="2000" dirty="0">
              <a:solidFill>
                <a:srgbClr val="000000"/>
              </a:solidFill>
            </a:endParaRPr>
          </a:p>
          <a:p>
            <a:pPr>
              <a:buFontTx/>
              <a:buChar char="-"/>
            </a:pPr>
            <a:r>
              <a:rPr lang="es-ES" sz="2000" dirty="0" err="1">
                <a:solidFill>
                  <a:srgbClr val="000000"/>
                </a:solidFill>
              </a:rPr>
              <a:t>Frame</a:t>
            </a:r>
            <a:r>
              <a:rPr lang="es-ES" sz="2000" dirty="0">
                <a:solidFill>
                  <a:srgbClr val="000000"/>
                </a:solidFill>
              </a:rPr>
              <a:t>: </a:t>
            </a:r>
            <a:r>
              <a:rPr lang="en-US" sz="2000" dirty="0">
                <a:solidFill>
                  <a:srgbClr val="000000"/>
                </a:solidFill>
              </a:rPr>
              <a:t>Metallic box of 100 cm side. Variable inclination. Reference angle between 50º and 60º. (More angle, more difficulty).</a:t>
            </a:r>
          </a:p>
          <a:p>
            <a:pPr>
              <a:buFontTx/>
              <a:buChar char="-"/>
            </a:pPr>
            <a:r>
              <a:rPr lang="en-US" sz="2000" dirty="0">
                <a:solidFill>
                  <a:srgbClr val="000000"/>
                </a:solidFill>
              </a:rPr>
              <a:t>Something to mark the forbidden zone (lines).</a:t>
            </a:r>
            <a:endParaRPr lang="es-ES" sz="2000" dirty="0">
              <a:solidFill>
                <a:srgbClr val="000000"/>
              </a:solidFill>
            </a:endParaRPr>
          </a:p>
          <a:p>
            <a:pPr>
              <a:buFontTx/>
              <a:buChar char="-"/>
            </a:pPr>
            <a:endParaRPr lang="es-ES" sz="2000" dirty="0">
              <a:solidFill>
                <a:srgbClr val="000000"/>
              </a:solidFill>
            </a:endParaRPr>
          </a:p>
          <a:p>
            <a:pPr marL="0" indent="0">
              <a:buNone/>
            </a:pPr>
            <a:endParaRPr lang="es-ES" sz="2000" dirty="0">
              <a:solidFill>
                <a:srgbClr val="000000"/>
              </a:solidFill>
            </a:endParaRPr>
          </a:p>
          <a:p>
            <a:pPr>
              <a:buFontTx/>
              <a:buChar char="-"/>
            </a:pPr>
            <a:endParaRPr lang="es-ES" sz="2000" dirty="0">
              <a:solidFill>
                <a:srgbClr val="000000"/>
              </a:solidFill>
            </a:endParaRPr>
          </a:p>
        </p:txBody>
      </p:sp>
    </p:spTree>
    <p:extLst>
      <p:ext uri="{BB962C8B-B14F-4D97-AF65-F5344CB8AC3E}">
        <p14:creationId xmlns:p14="http://schemas.microsoft.com/office/powerpoint/2010/main" val="416880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91">
            <a:extLst>
              <a:ext uri="{FF2B5EF4-FFF2-40B4-BE49-F238E27FC236}">
                <a16:creationId xmlns:a16="http://schemas.microsoft.com/office/drawing/2014/main" id="{5C55F0BA-7D8B-4753-AB68-D54E59A24A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73926ED-B6BE-4787-A010-008AAD884520}"/>
              </a:ext>
            </a:extLst>
          </p:cNvPr>
          <p:cNvSpPr>
            <a:spLocks noGrp="1"/>
          </p:cNvSpPr>
          <p:nvPr>
            <p:ph type="title"/>
          </p:nvPr>
        </p:nvSpPr>
        <p:spPr>
          <a:xfrm>
            <a:off x="862108" y="4992702"/>
            <a:ext cx="10464734" cy="1314159"/>
          </a:xfrm>
          <a:noFill/>
        </p:spPr>
        <p:txBody>
          <a:bodyPr vert="horz" lIns="91440" tIns="45720" rIns="91440" bIns="45720" rtlCol="0" anchor="b">
            <a:normAutofit/>
          </a:bodyPr>
          <a:lstStyle/>
          <a:p>
            <a:pPr algn="ctr"/>
            <a:r>
              <a:rPr lang="en-US" sz="5200" dirty="0"/>
              <a:t>Court</a:t>
            </a:r>
          </a:p>
        </p:txBody>
      </p:sp>
      <p:pic>
        <p:nvPicPr>
          <p:cNvPr id="2050" name="Picture 2" descr="Tchoukball - Mr. Nurse's Healthy Active LivingLDSS">
            <a:extLst>
              <a:ext uri="{FF2B5EF4-FFF2-40B4-BE49-F238E27FC236}">
                <a16:creationId xmlns:a16="http://schemas.microsoft.com/office/drawing/2014/main" id="{6F22E944-F39E-4EDB-BC9B-1D02896A82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30" r="-2" b="-2"/>
          <a:stretch/>
        </p:blipFill>
        <p:spPr bwMode="auto">
          <a:xfrm>
            <a:off x="1930400" y="166650"/>
            <a:ext cx="9172789" cy="505304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12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CAAF7A2D-2A1B-47DD-8748-31C1760E76EB}"/>
              </a:ext>
            </a:extLst>
          </p:cNvPr>
          <p:cNvSpPr>
            <a:spLocks noGrp="1"/>
          </p:cNvSpPr>
          <p:nvPr>
            <p:ph type="title"/>
          </p:nvPr>
        </p:nvSpPr>
        <p:spPr>
          <a:xfrm>
            <a:off x="804998" y="798445"/>
            <a:ext cx="4803636" cy="1311664"/>
          </a:xfrm>
        </p:spPr>
        <p:txBody>
          <a:bodyPr>
            <a:normAutofit/>
          </a:bodyPr>
          <a:lstStyle/>
          <a:p>
            <a:r>
              <a:rPr lang="es-ES" dirty="0" err="1">
                <a:solidFill>
                  <a:srgbClr val="000000"/>
                </a:solidFill>
              </a:rPr>
              <a:t>Players</a:t>
            </a:r>
            <a:endParaRPr lang="es-ES" dirty="0">
              <a:solidFill>
                <a:srgbClr val="000000"/>
              </a:solidFill>
            </a:endParaRPr>
          </a:p>
        </p:txBody>
      </p:sp>
      <p:sp>
        <p:nvSpPr>
          <p:cNvPr id="3" name="Marcador de contenido 2">
            <a:extLst>
              <a:ext uri="{FF2B5EF4-FFF2-40B4-BE49-F238E27FC236}">
                <a16:creationId xmlns:a16="http://schemas.microsoft.com/office/drawing/2014/main" id="{0FA3FA80-B493-442D-9AA2-192CC889ABB0}"/>
              </a:ext>
            </a:extLst>
          </p:cNvPr>
          <p:cNvSpPr>
            <a:spLocks noGrp="1"/>
          </p:cNvSpPr>
          <p:nvPr>
            <p:ph idx="1"/>
          </p:nvPr>
        </p:nvSpPr>
        <p:spPr>
          <a:xfrm>
            <a:off x="804997" y="2272143"/>
            <a:ext cx="4706803" cy="3788830"/>
          </a:xfrm>
        </p:spPr>
        <p:txBody>
          <a:bodyPr anchor="ctr">
            <a:normAutofit/>
          </a:bodyPr>
          <a:lstStyle/>
          <a:p>
            <a:r>
              <a:rPr lang="en-US" sz="2000" b="1" dirty="0">
                <a:solidFill>
                  <a:srgbClr val="000000"/>
                </a:solidFill>
              </a:rPr>
              <a:t>10 players </a:t>
            </a:r>
            <a:r>
              <a:rPr lang="en-US" sz="2000" dirty="0">
                <a:solidFill>
                  <a:srgbClr val="000000"/>
                </a:solidFill>
              </a:rPr>
              <a:t>per team (</a:t>
            </a:r>
            <a:r>
              <a:rPr lang="en-US" sz="2000" b="1" dirty="0">
                <a:solidFill>
                  <a:srgbClr val="000000"/>
                </a:solidFill>
              </a:rPr>
              <a:t>7 players and 3 substitutes)</a:t>
            </a:r>
            <a:r>
              <a:rPr lang="en-US" sz="2000" dirty="0">
                <a:solidFill>
                  <a:srgbClr val="000000"/>
                </a:solidFill>
              </a:rPr>
              <a:t>. </a:t>
            </a:r>
          </a:p>
          <a:p>
            <a:r>
              <a:rPr lang="en-US" sz="2000" dirty="0">
                <a:solidFill>
                  <a:srgbClr val="000000"/>
                </a:solidFill>
              </a:rPr>
              <a:t>Although there are </a:t>
            </a:r>
            <a:r>
              <a:rPr lang="en-US" sz="2000" dirty="0" err="1">
                <a:solidFill>
                  <a:srgbClr val="000000"/>
                </a:solidFill>
              </a:rPr>
              <a:t>specialised</a:t>
            </a:r>
            <a:r>
              <a:rPr lang="en-US" sz="2000" dirty="0">
                <a:solidFill>
                  <a:srgbClr val="000000"/>
                </a:solidFill>
              </a:rPr>
              <a:t> positions in attack and </a:t>
            </a:r>
            <a:r>
              <a:rPr lang="en-US" sz="2000" dirty="0" err="1">
                <a:solidFill>
                  <a:srgbClr val="000000"/>
                </a:solidFill>
              </a:rPr>
              <a:t>defence</a:t>
            </a:r>
            <a:r>
              <a:rPr lang="en-US" sz="2000" dirty="0">
                <a:solidFill>
                  <a:srgbClr val="000000"/>
                </a:solidFill>
              </a:rPr>
              <a:t>, players are allowed to do either. Players fall into three categories; </a:t>
            </a:r>
            <a:r>
              <a:rPr lang="en-US" sz="2000" b="1" dirty="0">
                <a:solidFill>
                  <a:srgbClr val="000000"/>
                </a:solidFill>
              </a:rPr>
              <a:t>'shooters'</a:t>
            </a:r>
            <a:r>
              <a:rPr lang="en-US" sz="2000" dirty="0">
                <a:solidFill>
                  <a:srgbClr val="000000"/>
                </a:solidFill>
              </a:rPr>
              <a:t> whose main aim is to score points, </a:t>
            </a:r>
            <a:r>
              <a:rPr lang="en-US" sz="2000" b="1" dirty="0">
                <a:solidFill>
                  <a:srgbClr val="000000"/>
                </a:solidFill>
              </a:rPr>
              <a:t>'defenders'</a:t>
            </a:r>
            <a:r>
              <a:rPr lang="en-US" sz="2000" dirty="0">
                <a:solidFill>
                  <a:srgbClr val="000000"/>
                </a:solidFill>
              </a:rPr>
              <a:t> whose job it is to stop points being scored, and a </a:t>
            </a:r>
            <a:r>
              <a:rPr lang="en-US" sz="2000" b="1" dirty="0">
                <a:solidFill>
                  <a:srgbClr val="000000"/>
                </a:solidFill>
              </a:rPr>
              <a:t>'</a:t>
            </a:r>
            <a:r>
              <a:rPr lang="en-US" sz="2000" b="1" dirty="0" err="1">
                <a:solidFill>
                  <a:srgbClr val="000000"/>
                </a:solidFill>
              </a:rPr>
              <a:t>centre</a:t>
            </a:r>
            <a:r>
              <a:rPr lang="en-US" sz="2000" b="1" dirty="0">
                <a:solidFill>
                  <a:srgbClr val="000000"/>
                </a:solidFill>
              </a:rPr>
              <a:t>'</a:t>
            </a:r>
            <a:r>
              <a:rPr lang="en-US" sz="2000" dirty="0">
                <a:solidFill>
                  <a:srgbClr val="000000"/>
                </a:solidFill>
              </a:rPr>
              <a:t>, who spends most of their time in the </a:t>
            </a:r>
            <a:r>
              <a:rPr lang="en-US" sz="2000" dirty="0" err="1">
                <a:solidFill>
                  <a:srgbClr val="000000"/>
                </a:solidFill>
              </a:rPr>
              <a:t>centre</a:t>
            </a:r>
            <a:r>
              <a:rPr lang="en-US" sz="2000" dirty="0">
                <a:solidFill>
                  <a:srgbClr val="000000"/>
                </a:solidFill>
              </a:rPr>
              <a:t> of the court distributing play and also defending in case of a higher shot.</a:t>
            </a:r>
          </a:p>
          <a:p>
            <a:endParaRPr lang="en-US" sz="2000" dirty="0">
              <a:solidFill>
                <a:srgbClr val="000000"/>
              </a:solidFill>
            </a:endParaRPr>
          </a:p>
          <a:p>
            <a:endParaRPr lang="es-ES" sz="2000" dirty="0">
              <a:solidFill>
                <a:srgbClr val="000000"/>
              </a:solidFill>
            </a:endParaRP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Tchoukball - EdusportSingapore">
            <a:extLst>
              <a:ext uri="{FF2B5EF4-FFF2-40B4-BE49-F238E27FC236}">
                <a16:creationId xmlns:a16="http://schemas.microsoft.com/office/drawing/2014/main" id="{38FCA3AA-60D2-4AD9-80E4-87D3AF543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47" b="3"/>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295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choukball Inc. – Tchoukball Frames, Products &amp; Equipment">
            <a:extLst>
              <a:ext uri="{FF2B5EF4-FFF2-40B4-BE49-F238E27FC236}">
                <a16:creationId xmlns:a16="http://schemas.microsoft.com/office/drawing/2014/main" id="{AE43B4BB-F5ED-4324-943F-0285FAB36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9" r="38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4" name="Rectangle 19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8AA86D9-4150-4F80-932A-AE62B3EFB3D1}"/>
              </a:ext>
            </a:extLst>
          </p:cNvPr>
          <p:cNvSpPr>
            <a:spLocks noGrp="1"/>
          </p:cNvSpPr>
          <p:nvPr>
            <p:ph type="title"/>
          </p:nvPr>
        </p:nvSpPr>
        <p:spPr>
          <a:xfrm>
            <a:off x="643467" y="321734"/>
            <a:ext cx="6891186" cy="1135737"/>
          </a:xfrm>
        </p:spPr>
        <p:txBody>
          <a:bodyPr>
            <a:normAutofit/>
          </a:bodyPr>
          <a:lstStyle/>
          <a:p>
            <a:r>
              <a:rPr lang="es-ES" sz="3600" dirty="0" err="1"/>
              <a:t>Game</a:t>
            </a:r>
            <a:endParaRPr lang="es-ES" sz="3600" dirty="0"/>
          </a:p>
        </p:txBody>
      </p:sp>
      <p:sp>
        <p:nvSpPr>
          <p:cNvPr id="3" name="Marcador de contenido 2">
            <a:extLst>
              <a:ext uri="{FF2B5EF4-FFF2-40B4-BE49-F238E27FC236}">
                <a16:creationId xmlns:a16="http://schemas.microsoft.com/office/drawing/2014/main" id="{668F0BF3-40B9-4F88-92D5-870B3EFCBF4E}"/>
              </a:ext>
            </a:extLst>
          </p:cNvPr>
          <p:cNvSpPr>
            <a:spLocks noGrp="1"/>
          </p:cNvSpPr>
          <p:nvPr>
            <p:ph idx="1"/>
          </p:nvPr>
        </p:nvSpPr>
        <p:spPr>
          <a:xfrm>
            <a:off x="643467" y="1782981"/>
            <a:ext cx="6891187" cy="4393982"/>
          </a:xfrm>
        </p:spPr>
        <p:txBody>
          <a:bodyPr>
            <a:normAutofit/>
          </a:bodyPr>
          <a:lstStyle/>
          <a:p>
            <a:r>
              <a:rPr lang="en-US" sz="1300" dirty="0"/>
              <a:t>Put quite simply, the object of tchoukball is to throw or 'shoot' the ball at the frame, so that it rebounds and lands over the line of the D in the court. The opposition's job is to catch the ball to prevent their opponents scoring and then shoot it themselves. This sequence continues until a point is scored.</a:t>
            </a:r>
          </a:p>
          <a:p>
            <a:endParaRPr lang="en-US" sz="1300" dirty="0"/>
          </a:p>
          <a:p>
            <a:r>
              <a:rPr lang="en-US" sz="1300" dirty="0"/>
              <a:t>Everything works in 3s. You have 3 seconds with the ball, 3 steps with the ball, and 3 passes with the ball before it has to be shot at the frame. Tchoukball is a non-contact sport. There is no tackling involved and the only time possession switches from one team to the other is when the ball is caught by a defending player after the opposition shoots or the ball is dropped during play.</a:t>
            </a:r>
          </a:p>
          <a:p>
            <a:endParaRPr lang="en-US" sz="1300" dirty="0"/>
          </a:p>
          <a:p>
            <a:r>
              <a:rPr lang="en-US" sz="1300" dirty="0"/>
              <a:t>To shoot the ball at the frame you have to jump from outside the forbidden zone and release it before you land.</a:t>
            </a:r>
          </a:p>
          <a:p>
            <a:endParaRPr lang="en-US" sz="1300" dirty="0"/>
          </a:p>
          <a:p>
            <a:r>
              <a:rPr lang="en-US" sz="1300" dirty="0"/>
              <a:t>When the ball is shot by a team, the opposing team has to defend around the line. Typically (as shown here on the left) the ball comes out very low and hard so the defenders will be on their knees to catch the ball. The two other players behind the </a:t>
            </a:r>
            <a:r>
              <a:rPr lang="en-US" sz="1300" dirty="0" err="1"/>
              <a:t>defence</a:t>
            </a:r>
            <a:r>
              <a:rPr lang="en-US" sz="1300" dirty="0"/>
              <a:t> are known as 'second line defenders'. They are defenders from the other end of the court who are there in case the ball is deflected upwards and behind the 'front line' of </a:t>
            </a:r>
            <a:r>
              <a:rPr lang="en-US" sz="1300" dirty="0" err="1"/>
              <a:t>defence</a:t>
            </a:r>
            <a:r>
              <a:rPr lang="en-US" sz="1300" dirty="0"/>
              <a:t>.</a:t>
            </a:r>
            <a:endParaRPr lang="es-ES" sz="1300" dirty="0"/>
          </a:p>
        </p:txBody>
      </p:sp>
      <p:grpSp>
        <p:nvGrpSpPr>
          <p:cNvPr id="5125" name="Group 19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5126" name="Rectangle 19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7" name="Isosceles Triangle 19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28" name="Isosceles Triangle 19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622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C599F2C-A8B6-4355-9380-7B63406C6975}"/>
              </a:ext>
            </a:extLst>
          </p:cNvPr>
          <p:cNvSpPr>
            <a:spLocks noGrp="1"/>
          </p:cNvSpPr>
          <p:nvPr>
            <p:ph type="title"/>
          </p:nvPr>
        </p:nvSpPr>
        <p:spPr>
          <a:xfrm>
            <a:off x="838200" y="585216"/>
            <a:ext cx="10515600" cy="1325563"/>
          </a:xfrm>
        </p:spPr>
        <p:txBody>
          <a:bodyPr>
            <a:normAutofit/>
          </a:bodyPr>
          <a:lstStyle/>
          <a:p>
            <a:r>
              <a:rPr lang="es-ES" dirty="0" err="1">
                <a:solidFill>
                  <a:schemeClr val="bg1"/>
                </a:solidFill>
              </a:rPr>
              <a:t>Scoring</a:t>
            </a:r>
            <a:endParaRPr lang="es-ES" dirty="0">
              <a:solidFill>
                <a:schemeClr val="bg1"/>
              </a:solidFill>
            </a:endParaRPr>
          </a:p>
        </p:txBody>
      </p:sp>
      <p:pic>
        <p:nvPicPr>
          <p:cNvPr id="6150" name="Picture 6" descr="Amazon.com: Universal Scoreboard: Appstore for Android">
            <a:extLst>
              <a:ext uri="{FF2B5EF4-FFF2-40B4-BE49-F238E27FC236}">
                <a16:creationId xmlns:a16="http://schemas.microsoft.com/office/drawing/2014/main" id="{2417B693-1669-4D3C-8F0E-0281733ED3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 r="1" b="1"/>
          <a:stretch/>
        </p:blipFill>
        <p:spPr bwMode="auto">
          <a:xfrm>
            <a:off x="841248" y="2516777"/>
            <a:ext cx="6236208"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61B4350C-C5A3-4766-B658-B7B8E2A44D5E}"/>
              </a:ext>
            </a:extLst>
          </p:cNvPr>
          <p:cNvSpPr>
            <a:spLocks noGrp="1"/>
          </p:cNvSpPr>
          <p:nvPr>
            <p:ph idx="1"/>
          </p:nvPr>
        </p:nvSpPr>
        <p:spPr>
          <a:xfrm>
            <a:off x="7546848" y="2516777"/>
            <a:ext cx="3803904" cy="3660185"/>
          </a:xfrm>
        </p:spPr>
        <p:txBody>
          <a:bodyPr anchor="ctr">
            <a:normAutofit/>
          </a:bodyPr>
          <a:lstStyle/>
          <a:p>
            <a:r>
              <a:rPr lang="en-US" sz="1400" dirty="0"/>
              <a:t>In order to score a point the ball must be thrown from outside of the crease, bounce off of the frame and land on the ground outside of the crease.</a:t>
            </a:r>
          </a:p>
          <a:p>
            <a:r>
              <a:rPr lang="en-US" sz="1400" dirty="0"/>
              <a:t>Points can be scored on either frame.</a:t>
            </a:r>
          </a:p>
          <a:p>
            <a:r>
              <a:rPr lang="en-US" sz="1400" dirty="0"/>
              <a:t>If the ball is bounced off of the frame and then caught by the opposing team, no point is scored and the opposing team can attack immediately.</a:t>
            </a:r>
          </a:p>
          <a:p>
            <a:r>
              <a:rPr lang="en-US" sz="1400" dirty="0"/>
              <a:t>After a point is scored the opposing team get possession of the ball beside the frame outside of the crease.</a:t>
            </a:r>
          </a:p>
          <a:p>
            <a:r>
              <a:rPr lang="en-US" sz="1400" dirty="0"/>
              <a:t>Players cannot attempt to interfere with the attacking player or with the non-attacking team when trying to catch the ball.</a:t>
            </a:r>
            <a:endParaRPr lang="es-ES" sz="1400" dirty="0"/>
          </a:p>
        </p:txBody>
      </p:sp>
    </p:spTree>
    <p:extLst>
      <p:ext uri="{BB962C8B-B14F-4D97-AF65-F5344CB8AC3E}">
        <p14:creationId xmlns:p14="http://schemas.microsoft.com/office/powerpoint/2010/main" val="142440261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1880</Words>
  <Application>Microsoft Office PowerPoint</Application>
  <PresentationFormat>Panorámica</PresentationFormat>
  <Paragraphs>124</Paragraphs>
  <Slides>28</Slides>
  <Notes>0</Notes>
  <HiddenSlides>0</HiddenSlides>
  <MMClips>6</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Calibri</vt:lpstr>
      <vt:lpstr>Calibri Light</vt:lpstr>
      <vt:lpstr>Open Sans</vt:lpstr>
      <vt:lpstr>Wingdings</vt:lpstr>
      <vt:lpstr>Tema de Office</vt:lpstr>
      <vt:lpstr>TCHOUKBALL</vt:lpstr>
      <vt:lpstr>Table of Contents</vt:lpstr>
      <vt:lpstr>What is Tchoukball?</vt:lpstr>
      <vt:lpstr>History</vt:lpstr>
      <vt:lpstr>Material</vt:lpstr>
      <vt:lpstr>Court</vt:lpstr>
      <vt:lpstr>Players</vt:lpstr>
      <vt:lpstr>Game</vt:lpstr>
      <vt:lpstr>Scoring</vt:lpstr>
      <vt:lpstr>Presentación de PowerPoint</vt:lpstr>
      <vt:lpstr>Defending</vt:lpstr>
      <vt:lpstr>Highlights</vt:lpstr>
      <vt:lpstr>Rules</vt:lpstr>
      <vt:lpstr>General Rules</vt:lpstr>
      <vt:lpstr>Ball Handling</vt:lpstr>
      <vt:lpstr>International Tchoukball Federation (FITB)</vt:lpstr>
      <vt:lpstr>Competitions</vt:lpstr>
      <vt:lpstr>Best Team</vt:lpstr>
      <vt:lpstr>Injuries</vt:lpstr>
      <vt:lpstr>Spirit, Philosophy and Values</vt:lpstr>
      <vt:lpstr>Tchoukball Charter</vt:lpstr>
      <vt:lpstr>Fun Fact</vt:lpstr>
      <vt:lpstr>Beach Tchoukball</vt:lpstr>
      <vt:lpstr>Summary – Tchoukball in 10 tips</vt:lpstr>
      <vt:lpstr>Presentación de PowerPoint</vt:lpstr>
      <vt:lpstr>My Opinion of Tchoukball</vt:lpstr>
      <vt:lpstr>Presentación de PowerPoint</vt:lpstr>
      <vt:lpstr>Webgraphy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TCHOUKBALL</dc:title>
  <dc:creator>Jacier Jimenez</dc:creator>
  <cp:lastModifiedBy>Jacier Jimenez</cp:lastModifiedBy>
  <cp:revision>1</cp:revision>
  <dcterms:created xsi:type="dcterms:W3CDTF">2020-11-09T14:21:42Z</dcterms:created>
  <dcterms:modified xsi:type="dcterms:W3CDTF">2020-11-09T14:23:20Z</dcterms:modified>
</cp:coreProperties>
</file>