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34"/>
  </p:notesMasterIdLst>
  <p:sldIdLst>
    <p:sldId id="318" r:id="rId2"/>
    <p:sldId id="260" r:id="rId3"/>
    <p:sldId id="316" r:id="rId4"/>
    <p:sldId id="319" r:id="rId5"/>
    <p:sldId id="262" r:id="rId6"/>
    <p:sldId id="263" r:id="rId7"/>
    <p:sldId id="320" r:id="rId8"/>
    <p:sldId id="264" r:id="rId9"/>
    <p:sldId id="317" r:id="rId10"/>
    <p:sldId id="265" r:id="rId11"/>
    <p:sldId id="266" r:id="rId12"/>
    <p:sldId id="268" r:id="rId13"/>
    <p:sldId id="269" r:id="rId14"/>
    <p:sldId id="321" r:id="rId15"/>
    <p:sldId id="272" r:id="rId16"/>
    <p:sldId id="322" r:id="rId17"/>
    <p:sldId id="273" r:id="rId18"/>
    <p:sldId id="274" r:id="rId19"/>
    <p:sldId id="276" r:id="rId20"/>
    <p:sldId id="277" r:id="rId21"/>
    <p:sldId id="278" r:id="rId22"/>
    <p:sldId id="279" r:id="rId23"/>
    <p:sldId id="280" r:id="rId24"/>
    <p:sldId id="281" r:id="rId25"/>
    <p:sldId id="289" r:id="rId26"/>
    <p:sldId id="291" r:id="rId27"/>
    <p:sldId id="292" r:id="rId28"/>
    <p:sldId id="331" r:id="rId29"/>
    <p:sldId id="335" r:id="rId30"/>
    <p:sldId id="336" r:id="rId31"/>
    <p:sldId id="330" r:id="rId32"/>
    <p:sldId id="338" r:id="rId3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3967">
          <p15:clr>
            <a:srgbClr val="A4A3A4"/>
          </p15:clr>
        </p15:guide>
        <p15:guide id="2" pos="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5232" autoAdjust="0"/>
  </p:normalViewPr>
  <p:slideViewPr>
    <p:cSldViewPr snapToGrid="0">
      <p:cViewPr varScale="1">
        <p:scale>
          <a:sx n="86" d="100"/>
          <a:sy n="86" d="100"/>
        </p:scale>
        <p:origin x="312" y="53"/>
      </p:cViewPr>
      <p:guideLst>
        <p:guide orient="horz" pos="3967"/>
        <p:guide pos="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2BE2314-919D-401C-BBDD-829A11E670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pro datum 2">
            <a:extLst>
              <a:ext uri="{FF2B5EF4-FFF2-40B4-BE49-F238E27FC236}">
                <a16:creationId xmlns:a16="http://schemas.microsoft.com/office/drawing/2014/main" id="{77A913FF-3580-49E4-BFAF-1F5B3C17041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150FB78-F2A6-4A29-9C3B-9E4642DCC45E}" type="datetimeFigureOut">
              <a:rPr lang="cs-CZ"/>
              <a:pPr>
                <a:defRPr/>
              </a:pPr>
              <a:t>02.12.2020</a:t>
            </a:fld>
            <a:endParaRPr lang="cs-CZ"/>
          </a:p>
        </p:txBody>
      </p:sp>
      <p:sp>
        <p:nvSpPr>
          <p:cNvPr id="4" name="Zástupný symbol pro obrázek snímku 3">
            <a:extLst>
              <a:ext uri="{FF2B5EF4-FFF2-40B4-BE49-F238E27FC236}">
                <a16:creationId xmlns:a16="http://schemas.microsoft.com/office/drawing/2014/main" id="{D77581FD-AB05-49C0-AD0E-A1B0D317A0D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907A386B-592D-451D-8EE4-B3DF63A35643}"/>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cs-CZ" altLang="en-US" noProof="0"/>
              <a:t>Po kliknutí můžete upravovat styly textu v předloze.</a:t>
            </a:r>
          </a:p>
          <a:p>
            <a:pPr lvl="1"/>
            <a:r>
              <a:rPr lang="cs-CZ" altLang="en-US" noProof="0"/>
              <a:t>Druhá úroveň</a:t>
            </a:r>
          </a:p>
          <a:p>
            <a:pPr lvl="2"/>
            <a:r>
              <a:rPr lang="cs-CZ" altLang="en-US" noProof="0"/>
              <a:t>Třetí úroveň</a:t>
            </a:r>
          </a:p>
          <a:p>
            <a:pPr lvl="3"/>
            <a:r>
              <a:rPr lang="cs-CZ" altLang="en-US" noProof="0"/>
              <a:t>Čtvrtá úroveň</a:t>
            </a:r>
          </a:p>
          <a:p>
            <a:pPr lvl="4"/>
            <a:r>
              <a:rPr lang="cs-CZ" altLang="en-US" noProof="0"/>
              <a:t>Pátá úroveň</a:t>
            </a:r>
          </a:p>
        </p:txBody>
      </p:sp>
      <p:sp>
        <p:nvSpPr>
          <p:cNvPr id="6" name="Zástupný symbol pro zápatí 5">
            <a:extLst>
              <a:ext uri="{FF2B5EF4-FFF2-40B4-BE49-F238E27FC236}">
                <a16:creationId xmlns:a16="http://schemas.microsoft.com/office/drawing/2014/main" id="{09EE4FEB-9928-4294-886A-F3C43AF7F55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5D7DF7C3-A61B-4219-B321-785D4E9012B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6C238644-FD37-4BF5-B5E4-59F7CB6A6072}"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38D8C0A-895D-44C4-9A4B-0E5573CDDC25}"/>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21A39E56-8D07-43A6-8C58-FCAFD5454EF9}"/>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7FE8688C-F1D1-4A54-A8A9-69F566091F3A}"/>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CE4C3644-C4AF-4B20-A53C-A220C565F1D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71E1102E-FEFA-4D9B-AFFE-260DF619486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213D4BFB-1402-42A2-B8EE-5F26577490F5}"/>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4CC07F76-EFD0-45BA-9719-2B64E3CA9DEF}"/>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6D0B387C-73C6-49C2-B5BB-DDBC43354DBD}"/>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B6790C07-B2B8-4DE5-8F39-22DE2774F96C}"/>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E8ACB015-AFB0-4581-A503-4AEB7DDB8316}"/>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6556E08D-ABD9-42A4-B043-2997854C9F9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5" name="Date Placeholder 3">
            <a:extLst>
              <a:ext uri="{FF2B5EF4-FFF2-40B4-BE49-F238E27FC236}">
                <a16:creationId xmlns:a16="http://schemas.microsoft.com/office/drawing/2014/main" id="{DAAB0CD6-B267-45E5-B3A9-3C660C613C42}"/>
              </a:ext>
            </a:extLst>
          </p:cNvPr>
          <p:cNvSpPr>
            <a:spLocks noGrp="1"/>
          </p:cNvSpPr>
          <p:nvPr>
            <p:ph type="dt" sz="half" idx="10"/>
          </p:nvPr>
        </p:nvSpPr>
        <p:spPr/>
        <p:txBody>
          <a:bodyPr/>
          <a:lstStyle>
            <a:lvl1pPr>
              <a:defRPr/>
            </a:lvl1pPr>
          </a:lstStyle>
          <a:p>
            <a:pPr>
              <a:defRPr/>
            </a:pPr>
            <a:endParaRPr lang="en-US" altLang="cs-CZ"/>
          </a:p>
        </p:txBody>
      </p:sp>
      <p:sp>
        <p:nvSpPr>
          <p:cNvPr id="16" name="Footer Placeholder 4">
            <a:extLst>
              <a:ext uri="{FF2B5EF4-FFF2-40B4-BE49-F238E27FC236}">
                <a16:creationId xmlns:a16="http://schemas.microsoft.com/office/drawing/2014/main" id="{51A4C95E-CDEB-440A-AA9A-8FE7CC92D7DC}"/>
              </a:ext>
            </a:extLst>
          </p:cNvPr>
          <p:cNvSpPr>
            <a:spLocks noGrp="1"/>
          </p:cNvSpPr>
          <p:nvPr>
            <p:ph type="ftr" sz="quarter" idx="11"/>
          </p:nvPr>
        </p:nvSpPr>
        <p:spPr/>
        <p:txBody>
          <a:bodyPr/>
          <a:lstStyle>
            <a:lvl1pPr>
              <a:defRPr/>
            </a:lvl1pPr>
          </a:lstStyle>
          <a:p>
            <a:pPr>
              <a:defRPr/>
            </a:pPr>
            <a:endParaRPr lang="en-US" altLang="cs-CZ"/>
          </a:p>
        </p:txBody>
      </p:sp>
      <p:sp>
        <p:nvSpPr>
          <p:cNvPr id="17" name="Slide Number Placeholder 5">
            <a:extLst>
              <a:ext uri="{FF2B5EF4-FFF2-40B4-BE49-F238E27FC236}">
                <a16:creationId xmlns:a16="http://schemas.microsoft.com/office/drawing/2014/main" id="{E9BCFE1B-90F7-45A7-8A89-18B5ECBBE9A7}"/>
              </a:ext>
            </a:extLst>
          </p:cNvPr>
          <p:cNvSpPr>
            <a:spLocks noGrp="1"/>
          </p:cNvSpPr>
          <p:nvPr>
            <p:ph type="sldNum" sz="quarter" idx="12"/>
          </p:nvPr>
        </p:nvSpPr>
        <p:spPr/>
        <p:txBody>
          <a:bodyPr/>
          <a:lstStyle>
            <a:lvl1pPr>
              <a:defRPr/>
            </a:lvl1pPr>
          </a:lstStyle>
          <a:p>
            <a:pPr>
              <a:defRPr/>
            </a:pPr>
            <a:fld id="{A12D8C74-6A7C-4BE5-8CC2-A4CD4C2A65BC}" type="slidenum">
              <a:rPr lang="en-US" altLang="cs-CZ"/>
              <a:pPr>
                <a:defRPr/>
              </a:pPr>
              <a:t>‹#›</a:t>
            </a:fld>
            <a:endParaRPr lang="en-US" altLang="cs-CZ"/>
          </a:p>
        </p:txBody>
      </p:sp>
    </p:spTree>
    <p:extLst>
      <p:ext uri="{BB962C8B-B14F-4D97-AF65-F5344CB8AC3E}">
        <p14:creationId xmlns:p14="http://schemas.microsoft.com/office/powerpoint/2010/main" val="312770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7CCA6E4-50F4-4839-95C7-D75DEB3C6953}"/>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064584E4-6289-4C08-9F62-CA346587068A}"/>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27050B65-AF52-4DF5-83D9-EAA74A901466}"/>
              </a:ext>
            </a:extLst>
          </p:cNvPr>
          <p:cNvSpPr>
            <a:spLocks noGrp="1"/>
          </p:cNvSpPr>
          <p:nvPr>
            <p:ph type="sldNum" sz="quarter" idx="12"/>
          </p:nvPr>
        </p:nvSpPr>
        <p:spPr/>
        <p:txBody>
          <a:bodyPr/>
          <a:lstStyle>
            <a:lvl1pPr>
              <a:defRPr/>
            </a:lvl1pPr>
          </a:lstStyle>
          <a:p>
            <a:pPr>
              <a:defRPr/>
            </a:pPr>
            <a:fld id="{BCB0A1CB-6A0B-452E-A411-6E97875264E5}" type="slidenum">
              <a:rPr lang="en-US" altLang="cs-CZ"/>
              <a:pPr>
                <a:defRPr/>
              </a:pPr>
              <a:t>‹#›</a:t>
            </a:fld>
            <a:endParaRPr lang="en-US" altLang="cs-CZ"/>
          </a:p>
        </p:txBody>
      </p:sp>
    </p:spTree>
    <p:extLst>
      <p:ext uri="{BB962C8B-B14F-4D97-AF65-F5344CB8AC3E}">
        <p14:creationId xmlns:p14="http://schemas.microsoft.com/office/powerpoint/2010/main" val="122173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98AD452-7331-4100-B17A-AF8287858F44}"/>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6" name="TextBox 24">
            <a:extLst>
              <a:ext uri="{FF2B5EF4-FFF2-40B4-BE49-F238E27FC236}">
                <a16:creationId xmlns:a16="http://schemas.microsoft.com/office/drawing/2014/main" id="{F571448B-2A65-497A-9D46-8F5E67341E8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9FDEDF94-13D6-49FE-99F0-324E0FF5F537}"/>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6CCE9A97-F1E2-4346-A135-8E7F5FE03970}"/>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2F02DEA0-CE64-416A-BF33-2159F1E35ADE}"/>
              </a:ext>
            </a:extLst>
          </p:cNvPr>
          <p:cNvSpPr>
            <a:spLocks noGrp="1"/>
          </p:cNvSpPr>
          <p:nvPr>
            <p:ph type="sldNum" sz="quarter" idx="16"/>
          </p:nvPr>
        </p:nvSpPr>
        <p:spPr/>
        <p:txBody>
          <a:bodyPr/>
          <a:lstStyle>
            <a:lvl1pPr>
              <a:defRPr/>
            </a:lvl1pPr>
          </a:lstStyle>
          <a:p>
            <a:pPr>
              <a:defRPr/>
            </a:pPr>
            <a:fld id="{5F8E0EA4-48D5-4E43-BC04-A2A8445ED38A}" type="slidenum">
              <a:rPr lang="en-US" altLang="cs-CZ"/>
              <a:pPr>
                <a:defRPr/>
              </a:pPr>
              <a:t>‹#›</a:t>
            </a:fld>
            <a:endParaRPr lang="en-US" altLang="cs-CZ"/>
          </a:p>
        </p:txBody>
      </p:sp>
    </p:spTree>
    <p:extLst>
      <p:ext uri="{BB962C8B-B14F-4D97-AF65-F5344CB8AC3E}">
        <p14:creationId xmlns:p14="http://schemas.microsoft.com/office/powerpoint/2010/main" val="166696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6D274023-2581-4F6F-B7C0-1EBDC729AA53}"/>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D7D98F8A-D017-480E-8FF9-1A46862BAB1B}"/>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E260E194-02E7-4978-872D-01FF4F85A183}"/>
              </a:ext>
            </a:extLst>
          </p:cNvPr>
          <p:cNvSpPr>
            <a:spLocks noGrp="1"/>
          </p:cNvSpPr>
          <p:nvPr>
            <p:ph type="sldNum" sz="quarter" idx="12"/>
          </p:nvPr>
        </p:nvSpPr>
        <p:spPr/>
        <p:txBody>
          <a:bodyPr/>
          <a:lstStyle>
            <a:lvl1pPr>
              <a:defRPr/>
            </a:lvl1pPr>
          </a:lstStyle>
          <a:p>
            <a:pPr>
              <a:defRPr/>
            </a:pPr>
            <a:fld id="{D366E0E6-18FE-4094-ACD5-E04AB1866508}" type="slidenum">
              <a:rPr lang="en-US" altLang="cs-CZ"/>
              <a:pPr>
                <a:defRPr/>
              </a:pPr>
              <a:t>‹#›</a:t>
            </a:fld>
            <a:endParaRPr lang="en-US" altLang="cs-CZ"/>
          </a:p>
        </p:txBody>
      </p:sp>
    </p:spTree>
    <p:extLst>
      <p:ext uri="{BB962C8B-B14F-4D97-AF65-F5344CB8AC3E}">
        <p14:creationId xmlns:p14="http://schemas.microsoft.com/office/powerpoint/2010/main" val="399853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930B77D2-5FDE-4074-B9B1-7421DA1FCBE9}"/>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6" name="TextBox 24">
            <a:extLst>
              <a:ext uri="{FF2B5EF4-FFF2-40B4-BE49-F238E27FC236}">
                <a16:creationId xmlns:a16="http://schemas.microsoft.com/office/drawing/2014/main" id="{FC5E0C96-16F7-4C9A-8B9E-5E132995877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EE6E4A"/>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F65CD1FA-9E11-47CC-8AC6-98EB0EED767F}"/>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C895529C-0BC9-4F63-BACA-382300A0C3DA}"/>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2DE93DDF-4810-4B0E-9944-DE23BE4D71B2}"/>
              </a:ext>
            </a:extLst>
          </p:cNvPr>
          <p:cNvSpPr>
            <a:spLocks noGrp="1"/>
          </p:cNvSpPr>
          <p:nvPr>
            <p:ph type="sldNum" sz="quarter" idx="16"/>
          </p:nvPr>
        </p:nvSpPr>
        <p:spPr/>
        <p:txBody>
          <a:bodyPr/>
          <a:lstStyle>
            <a:lvl1pPr>
              <a:defRPr/>
            </a:lvl1pPr>
          </a:lstStyle>
          <a:p>
            <a:pPr>
              <a:defRPr/>
            </a:pPr>
            <a:fld id="{06FB761B-7C9B-4148-B915-724F4A923AEA}" type="slidenum">
              <a:rPr lang="en-US" altLang="cs-CZ"/>
              <a:pPr>
                <a:defRPr/>
              </a:pPr>
              <a:t>‹#›</a:t>
            </a:fld>
            <a:endParaRPr lang="en-US" altLang="cs-CZ"/>
          </a:p>
        </p:txBody>
      </p:sp>
    </p:spTree>
    <p:extLst>
      <p:ext uri="{BB962C8B-B14F-4D97-AF65-F5344CB8AC3E}">
        <p14:creationId xmlns:p14="http://schemas.microsoft.com/office/powerpoint/2010/main" val="388713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DF3C56A0-9FD3-4140-B0BC-C3525EBA0A99}"/>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776CCA9D-6148-44FF-9A5B-3DE07239E260}"/>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2145B3F8-9696-452A-81D2-157B839CF549}"/>
              </a:ext>
            </a:extLst>
          </p:cNvPr>
          <p:cNvSpPr>
            <a:spLocks noGrp="1"/>
          </p:cNvSpPr>
          <p:nvPr>
            <p:ph type="sldNum" sz="quarter" idx="16"/>
          </p:nvPr>
        </p:nvSpPr>
        <p:spPr/>
        <p:txBody>
          <a:bodyPr/>
          <a:lstStyle>
            <a:lvl1pPr>
              <a:defRPr/>
            </a:lvl1pPr>
          </a:lstStyle>
          <a:p>
            <a:pPr>
              <a:defRPr/>
            </a:pPr>
            <a:fld id="{59EDD7B0-4C00-4805-B8E2-7E8B1687BB3B}" type="slidenum">
              <a:rPr lang="en-US" altLang="cs-CZ"/>
              <a:pPr>
                <a:defRPr/>
              </a:pPr>
              <a:t>‹#›</a:t>
            </a:fld>
            <a:endParaRPr lang="en-US" altLang="cs-CZ"/>
          </a:p>
        </p:txBody>
      </p:sp>
    </p:spTree>
    <p:extLst>
      <p:ext uri="{BB962C8B-B14F-4D97-AF65-F5344CB8AC3E}">
        <p14:creationId xmlns:p14="http://schemas.microsoft.com/office/powerpoint/2010/main" val="361349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561A473A-3AF5-40AD-9FDE-470860DFA871}"/>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6C21CCDA-F7BF-4F1A-8D41-413B80AF4107}"/>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C488BD1F-DD38-414C-850D-0631B3AB30CD}"/>
              </a:ext>
            </a:extLst>
          </p:cNvPr>
          <p:cNvSpPr>
            <a:spLocks noGrp="1"/>
          </p:cNvSpPr>
          <p:nvPr>
            <p:ph type="sldNum" sz="quarter" idx="12"/>
          </p:nvPr>
        </p:nvSpPr>
        <p:spPr/>
        <p:txBody>
          <a:bodyPr/>
          <a:lstStyle>
            <a:lvl1pPr>
              <a:defRPr/>
            </a:lvl1pPr>
          </a:lstStyle>
          <a:p>
            <a:pPr>
              <a:defRPr/>
            </a:pPr>
            <a:fld id="{826DBE29-BB4F-47CD-8C4D-4E55DE528339}" type="slidenum">
              <a:rPr lang="en-US" altLang="cs-CZ"/>
              <a:pPr>
                <a:defRPr/>
              </a:pPr>
              <a:t>‹#›</a:t>
            </a:fld>
            <a:endParaRPr lang="en-US" altLang="cs-CZ"/>
          </a:p>
        </p:txBody>
      </p:sp>
    </p:spTree>
    <p:extLst>
      <p:ext uri="{BB962C8B-B14F-4D97-AF65-F5344CB8AC3E}">
        <p14:creationId xmlns:p14="http://schemas.microsoft.com/office/powerpoint/2010/main" val="422358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229C344E-8D31-47D3-AA5A-D868C10D47C6}"/>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ED2B4B7B-5145-4B87-9198-DF928927F6A8}"/>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EA9C583A-69A2-4C4C-BC84-B5409086F5D2}"/>
              </a:ext>
            </a:extLst>
          </p:cNvPr>
          <p:cNvSpPr>
            <a:spLocks noGrp="1"/>
          </p:cNvSpPr>
          <p:nvPr>
            <p:ph type="sldNum" sz="quarter" idx="12"/>
          </p:nvPr>
        </p:nvSpPr>
        <p:spPr/>
        <p:txBody>
          <a:bodyPr/>
          <a:lstStyle>
            <a:lvl1pPr>
              <a:defRPr/>
            </a:lvl1pPr>
          </a:lstStyle>
          <a:p>
            <a:pPr>
              <a:defRPr/>
            </a:pPr>
            <a:fld id="{82189090-188D-4292-A589-A715ED86C4AE}" type="slidenum">
              <a:rPr lang="en-US" altLang="cs-CZ"/>
              <a:pPr>
                <a:defRPr/>
              </a:pPr>
              <a:t>‹#›</a:t>
            </a:fld>
            <a:endParaRPr lang="en-US" altLang="cs-CZ"/>
          </a:p>
        </p:txBody>
      </p:sp>
    </p:spTree>
    <p:extLst>
      <p:ext uri="{BB962C8B-B14F-4D97-AF65-F5344CB8AC3E}">
        <p14:creationId xmlns:p14="http://schemas.microsoft.com/office/powerpoint/2010/main" val="154553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ED88DD2-7925-4168-B648-A88D2DAE4DD9}"/>
              </a:ext>
            </a:extLst>
          </p:cNvPr>
          <p:cNvSpPr>
            <a:spLocks noGrp="1" noChangeArrowheads="1"/>
          </p:cNvSpPr>
          <p:nvPr>
            <p:ph type="dt" sz="half" idx="10"/>
          </p:nvPr>
        </p:nvSpPr>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90418126-4E25-40CE-9F11-8446995C18D8}"/>
              </a:ext>
            </a:extLst>
          </p:cNvPr>
          <p:cNvSpPr>
            <a:spLocks noGrp="1" noChangeArrowheads="1"/>
          </p:cNvSpPr>
          <p:nvPr>
            <p:ph type="ftr" sz="quarter" idx="11"/>
          </p:nvPr>
        </p:nvSpPr>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0DB6AE46-6843-4DF8-B4A8-1E47E9313A18}"/>
              </a:ext>
            </a:extLst>
          </p:cNvPr>
          <p:cNvSpPr>
            <a:spLocks noGrp="1" noChangeArrowheads="1"/>
          </p:cNvSpPr>
          <p:nvPr>
            <p:ph type="sldNum" sz="quarter" idx="12"/>
          </p:nvPr>
        </p:nvSpPr>
        <p:spPr/>
        <p:txBody>
          <a:bodyPr/>
          <a:lstStyle>
            <a:lvl1pPr>
              <a:defRPr/>
            </a:lvl1pPr>
          </a:lstStyle>
          <a:p>
            <a:pPr>
              <a:defRPr/>
            </a:pPr>
            <a:fld id="{F4F8AC38-8F5A-434A-86FB-A8860751AD08}" type="slidenum">
              <a:rPr lang="cs-CZ" altLang="cs-CZ"/>
              <a:pPr>
                <a:defRPr/>
              </a:pPr>
              <a:t>‹#›</a:t>
            </a:fld>
            <a:endParaRPr lang="cs-CZ" altLang="cs-CZ"/>
          </a:p>
        </p:txBody>
      </p:sp>
    </p:spTree>
    <p:extLst>
      <p:ext uri="{BB962C8B-B14F-4D97-AF65-F5344CB8AC3E}">
        <p14:creationId xmlns:p14="http://schemas.microsoft.com/office/powerpoint/2010/main" val="721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26E0DFF-134E-4619-9B5E-321C4EDA3CFC}"/>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0C6DB274-02C8-499B-B3D0-C476CB25861C}"/>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383AA85D-0250-4356-BFAF-52CDF52C776F}"/>
              </a:ext>
            </a:extLst>
          </p:cNvPr>
          <p:cNvSpPr>
            <a:spLocks noGrp="1"/>
          </p:cNvSpPr>
          <p:nvPr>
            <p:ph type="sldNum" sz="quarter" idx="12"/>
          </p:nvPr>
        </p:nvSpPr>
        <p:spPr/>
        <p:txBody>
          <a:bodyPr/>
          <a:lstStyle>
            <a:lvl1pPr>
              <a:defRPr/>
            </a:lvl1pPr>
          </a:lstStyle>
          <a:p>
            <a:pPr>
              <a:defRPr/>
            </a:pPr>
            <a:fld id="{FDD642FD-71BD-4179-8C3D-C9075B8B2C3F}" type="slidenum">
              <a:rPr lang="en-US" altLang="cs-CZ"/>
              <a:pPr>
                <a:defRPr/>
              </a:pPr>
              <a:t>‹#›</a:t>
            </a:fld>
            <a:endParaRPr lang="en-US" altLang="cs-CZ"/>
          </a:p>
        </p:txBody>
      </p:sp>
    </p:spTree>
    <p:extLst>
      <p:ext uri="{BB962C8B-B14F-4D97-AF65-F5344CB8AC3E}">
        <p14:creationId xmlns:p14="http://schemas.microsoft.com/office/powerpoint/2010/main" val="90692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E26AFEAA-C212-4455-9577-A2B80455A85E}"/>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62E5A880-5AA3-488B-AB8E-0FC284064AEC}"/>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CED3C2CD-4695-48C1-BAF2-CC7D92E5ED35}"/>
              </a:ext>
            </a:extLst>
          </p:cNvPr>
          <p:cNvSpPr>
            <a:spLocks noGrp="1"/>
          </p:cNvSpPr>
          <p:nvPr>
            <p:ph type="sldNum" sz="quarter" idx="12"/>
          </p:nvPr>
        </p:nvSpPr>
        <p:spPr/>
        <p:txBody>
          <a:bodyPr/>
          <a:lstStyle>
            <a:lvl1pPr>
              <a:defRPr/>
            </a:lvl1pPr>
          </a:lstStyle>
          <a:p>
            <a:pPr>
              <a:defRPr/>
            </a:pPr>
            <a:fld id="{15C67378-16C0-4F78-BE00-4819631CFD66}" type="slidenum">
              <a:rPr lang="en-US" altLang="cs-CZ"/>
              <a:pPr>
                <a:defRPr/>
              </a:pPr>
              <a:t>‹#›</a:t>
            </a:fld>
            <a:endParaRPr lang="en-US" altLang="cs-CZ"/>
          </a:p>
        </p:txBody>
      </p:sp>
    </p:spTree>
    <p:extLst>
      <p:ext uri="{BB962C8B-B14F-4D97-AF65-F5344CB8AC3E}">
        <p14:creationId xmlns:p14="http://schemas.microsoft.com/office/powerpoint/2010/main" val="31277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EC043CF6-CCE8-4B8F-9C2D-58C786DE7F76}"/>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09602A6B-098A-405D-918A-E19D164AE4CA}"/>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15951303-F4A4-4813-BD4B-29D6754F6C9D}"/>
              </a:ext>
            </a:extLst>
          </p:cNvPr>
          <p:cNvSpPr>
            <a:spLocks noGrp="1"/>
          </p:cNvSpPr>
          <p:nvPr>
            <p:ph type="sldNum" sz="quarter" idx="12"/>
          </p:nvPr>
        </p:nvSpPr>
        <p:spPr/>
        <p:txBody>
          <a:bodyPr/>
          <a:lstStyle>
            <a:lvl1pPr>
              <a:defRPr/>
            </a:lvl1pPr>
          </a:lstStyle>
          <a:p>
            <a:pPr>
              <a:defRPr/>
            </a:pPr>
            <a:fld id="{A1C8BCE3-4C2E-4752-8D60-F2339B7639B9}" type="slidenum">
              <a:rPr lang="en-US" altLang="cs-CZ"/>
              <a:pPr>
                <a:defRPr/>
              </a:pPr>
              <a:t>‹#›</a:t>
            </a:fld>
            <a:endParaRPr lang="en-US" altLang="cs-CZ"/>
          </a:p>
        </p:txBody>
      </p:sp>
    </p:spTree>
    <p:extLst>
      <p:ext uri="{BB962C8B-B14F-4D97-AF65-F5344CB8AC3E}">
        <p14:creationId xmlns:p14="http://schemas.microsoft.com/office/powerpoint/2010/main" val="12162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21821BCE-1420-4BBE-9BED-9A1A8FC326F8}"/>
              </a:ext>
            </a:extLst>
          </p:cNvPr>
          <p:cNvSpPr>
            <a:spLocks noGrp="1"/>
          </p:cNvSpPr>
          <p:nvPr>
            <p:ph type="dt" sz="half" idx="10"/>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86917C43-22DB-45A0-9736-1E4CD3B09CF1}"/>
              </a:ext>
            </a:extLst>
          </p:cNvPr>
          <p:cNvSpPr>
            <a:spLocks noGrp="1"/>
          </p:cNvSpPr>
          <p:nvPr>
            <p:ph type="ftr" sz="quarter" idx="11"/>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C5FDAE70-97F7-419D-88E3-9F2C2F091FB0}"/>
              </a:ext>
            </a:extLst>
          </p:cNvPr>
          <p:cNvSpPr>
            <a:spLocks noGrp="1"/>
          </p:cNvSpPr>
          <p:nvPr>
            <p:ph type="sldNum" sz="quarter" idx="12"/>
          </p:nvPr>
        </p:nvSpPr>
        <p:spPr/>
        <p:txBody>
          <a:bodyPr/>
          <a:lstStyle>
            <a:lvl1pPr>
              <a:defRPr/>
            </a:lvl1pPr>
          </a:lstStyle>
          <a:p>
            <a:pPr>
              <a:defRPr/>
            </a:pPr>
            <a:fld id="{275C43CD-12ED-412D-8968-C7CB27AECC88}" type="slidenum">
              <a:rPr lang="en-US" altLang="cs-CZ"/>
              <a:pPr>
                <a:defRPr/>
              </a:pPr>
              <a:t>‹#›</a:t>
            </a:fld>
            <a:endParaRPr lang="en-US" altLang="cs-CZ"/>
          </a:p>
        </p:txBody>
      </p:sp>
    </p:spTree>
    <p:extLst>
      <p:ext uri="{BB962C8B-B14F-4D97-AF65-F5344CB8AC3E}">
        <p14:creationId xmlns:p14="http://schemas.microsoft.com/office/powerpoint/2010/main" val="107452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5EB430F1-DA26-436A-A91B-BF521303FABD}"/>
              </a:ext>
            </a:extLst>
          </p:cNvPr>
          <p:cNvSpPr>
            <a:spLocks noGrp="1"/>
          </p:cNvSpPr>
          <p:nvPr>
            <p:ph type="dt" sz="half" idx="10"/>
          </p:nvPr>
        </p:nvSpPr>
        <p:spPr/>
        <p:txBody>
          <a:bodyPr/>
          <a:lstStyle>
            <a:lvl1pPr>
              <a:defRPr/>
            </a:lvl1pPr>
          </a:lstStyle>
          <a:p>
            <a:pPr>
              <a:defRPr/>
            </a:pPr>
            <a:endParaRPr lang="en-US" altLang="cs-CZ"/>
          </a:p>
        </p:txBody>
      </p:sp>
      <p:sp>
        <p:nvSpPr>
          <p:cNvPr id="4" name="Footer Placeholder 4">
            <a:extLst>
              <a:ext uri="{FF2B5EF4-FFF2-40B4-BE49-F238E27FC236}">
                <a16:creationId xmlns:a16="http://schemas.microsoft.com/office/drawing/2014/main" id="{DE023297-F7E8-49BA-B0BD-930E9F8FF333}"/>
              </a:ext>
            </a:extLst>
          </p:cNvPr>
          <p:cNvSpPr>
            <a:spLocks noGrp="1"/>
          </p:cNvSpPr>
          <p:nvPr>
            <p:ph type="ftr" sz="quarter" idx="11"/>
          </p:nvPr>
        </p:nvSpPr>
        <p:spPr/>
        <p:txBody>
          <a:bodyPr/>
          <a:lstStyle>
            <a:lvl1pPr>
              <a:defRPr/>
            </a:lvl1pPr>
          </a:lstStyle>
          <a:p>
            <a:pPr>
              <a:defRPr/>
            </a:pPr>
            <a:endParaRPr lang="en-US" altLang="cs-CZ"/>
          </a:p>
        </p:txBody>
      </p:sp>
      <p:sp>
        <p:nvSpPr>
          <p:cNvPr id="5" name="Slide Number Placeholder 5">
            <a:extLst>
              <a:ext uri="{FF2B5EF4-FFF2-40B4-BE49-F238E27FC236}">
                <a16:creationId xmlns:a16="http://schemas.microsoft.com/office/drawing/2014/main" id="{A15D3E5D-0B1F-49E8-B113-16C16C45ED0A}"/>
              </a:ext>
            </a:extLst>
          </p:cNvPr>
          <p:cNvSpPr>
            <a:spLocks noGrp="1"/>
          </p:cNvSpPr>
          <p:nvPr>
            <p:ph type="sldNum" sz="quarter" idx="12"/>
          </p:nvPr>
        </p:nvSpPr>
        <p:spPr/>
        <p:txBody>
          <a:bodyPr/>
          <a:lstStyle>
            <a:lvl1pPr>
              <a:defRPr/>
            </a:lvl1pPr>
          </a:lstStyle>
          <a:p>
            <a:pPr>
              <a:defRPr/>
            </a:pPr>
            <a:fld id="{84E87417-32FE-4984-BF31-0D4AF8306B2E}" type="slidenum">
              <a:rPr lang="en-US" altLang="cs-CZ"/>
              <a:pPr>
                <a:defRPr/>
              </a:pPr>
              <a:t>‹#›</a:t>
            </a:fld>
            <a:endParaRPr lang="en-US" altLang="cs-CZ"/>
          </a:p>
        </p:txBody>
      </p:sp>
    </p:spTree>
    <p:extLst>
      <p:ext uri="{BB962C8B-B14F-4D97-AF65-F5344CB8AC3E}">
        <p14:creationId xmlns:p14="http://schemas.microsoft.com/office/powerpoint/2010/main" val="404265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82DE12-9AF2-4078-8120-7FE8D14EE27A}"/>
              </a:ext>
            </a:extLst>
          </p:cNvPr>
          <p:cNvSpPr>
            <a:spLocks noGrp="1"/>
          </p:cNvSpPr>
          <p:nvPr>
            <p:ph type="dt" sz="half" idx="10"/>
          </p:nvPr>
        </p:nvSpPr>
        <p:spPr/>
        <p:txBody>
          <a:bodyPr/>
          <a:lstStyle>
            <a:lvl1pPr>
              <a:defRPr/>
            </a:lvl1pPr>
          </a:lstStyle>
          <a:p>
            <a:pPr>
              <a:defRPr/>
            </a:pPr>
            <a:endParaRPr lang="en-US" altLang="cs-CZ"/>
          </a:p>
        </p:txBody>
      </p:sp>
      <p:sp>
        <p:nvSpPr>
          <p:cNvPr id="3" name="Footer Placeholder 4">
            <a:extLst>
              <a:ext uri="{FF2B5EF4-FFF2-40B4-BE49-F238E27FC236}">
                <a16:creationId xmlns:a16="http://schemas.microsoft.com/office/drawing/2014/main" id="{5148A7CC-42B4-4564-A39A-3BA1BD845C1F}"/>
              </a:ext>
            </a:extLst>
          </p:cNvPr>
          <p:cNvSpPr>
            <a:spLocks noGrp="1"/>
          </p:cNvSpPr>
          <p:nvPr>
            <p:ph type="ftr" sz="quarter" idx="11"/>
          </p:nvPr>
        </p:nvSpPr>
        <p:spPr/>
        <p:txBody>
          <a:bodyPr/>
          <a:lstStyle>
            <a:lvl1pPr>
              <a:defRPr/>
            </a:lvl1pPr>
          </a:lstStyle>
          <a:p>
            <a:pPr>
              <a:defRPr/>
            </a:pPr>
            <a:endParaRPr lang="en-US" altLang="cs-CZ"/>
          </a:p>
        </p:txBody>
      </p:sp>
      <p:sp>
        <p:nvSpPr>
          <p:cNvPr id="4" name="Slide Number Placeholder 5">
            <a:extLst>
              <a:ext uri="{FF2B5EF4-FFF2-40B4-BE49-F238E27FC236}">
                <a16:creationId xmlns:a16="http://schemas.microsoft.com/office/drawing/2014/main" id="{D27368CA-A89D-4DD9-A704-8596F38B675B}"/>
              </a:ext>
            </a:extLst>
          </p:cNvPr>
          <p:cNvSpPr>
            <a:spLocks noGrp="1"/>
          </p:cNvSpPr>
          <p:nvPr>
            <p:ph type="sldNum" sz="quarter" idx="12"/>
          </p:nvPr>
        </p:nvSpPr>
        <p:spPr/>
        <p:txBody>
          <a:bodyPr/>
          <a:lstStyle>
            <a:lvl1pPr>
              <a:defRPr/>
            </a:lvl1pPr>
          </a:lstStyle>
          <a:p>
            <a:pPr>
              <a:defRPr/>
            </a:pPr>
            <a:fld id="{E5C149CB-8AD5-4984-AA60-CE2414688134}" type="slidenum">
              <a:rPr lang="en-US" altLang="cs-CZ"/>
              <a:pPr>
                <a:defRPr/>
              </a:pPr>
              <a:t>‹#›</a:t>
            </a:fld>
            <a:endParaRPr lang="en-US" altLang="cs-CZ"/>
          </a:p>
        </p:txBody>
      </p:sp>
    </p:spTree>
    <p:extLst>
      <p:ext uri="{BB962C8B-B14F-4D97-AF65-F5344CB8AC3E}">
        <p14:creationId xmlns:p14="http://schemas.microsoft.com/office/powerpoint/2010/main" val="131092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BCF56278-105D-4E50-A48B-207AA00E4AF5}"/>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1C23B41D-AB43-4765-8B80-AC6806AEBBA4}"/>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63EB55D9-8309-45AE-9089-A4910D0B37F8}"/>
              </a:ext>
            </a:extLst>
          </p:cNvPr>
          <p:cNvSpPr>
            <a:spLocks noGrp="1"/>
          </p:cNvSpPr>
          <p:nvPr>
            <p:ph type="sldNum" sz="quarter" idx="12"/>
          </p:nvPr>
        </p:nvSpPr>
        <p:spPr/>
        <p:txBody>
          <a:bodyPr/>
          <a:lstStyle>
            <a:lvl1pPr>
              <a:defRPr/>
            </a:lvl1pPr>
          </a:lstStyle>
          <a:p>
            <a:pPr>
              <a:defRPr/>
            </a:pPr>
            <a:fld id="{37478CBB-01FC-4597-A479-C3DE2A9C63EE}" type="slidenum">
              <a:rPr lang="en-US" altLang="cs-CZ"/>
              <a:pPr>
                <a:defRPr/>
              </a:pPr>
              <a:t>‹#›</a:t>
            </a:fld>
            <a:endParaRPr lang="en-US" altLang="cs-CZ"/>
          </a:p>
        </p:txBody>
      </p:sp>
    </p:spTree>
    <p:extLst>
      <p:ext uri="{BB962C8B-B14F-4D97-AF65-F5344CB8AC3E}">
        <p14:creationId xmlns:p14="http://schemas.microsoft.com/office/powerpoint/2010/main" val="218314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56A62A52-FF1E-4A72-9694-FC72BE30E7F5}"/>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6DBCA78C-4516-4C8E-BACD-635ED8EEA3EF}"/>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7E1405CE-7029-4C32-9499-5A893BF5244F}"/>
              </a:ext>
            </a:extLst>
          </p:cNvPr>
          <p:cNvSpPr>
            <a:spLocks noGrp="1"/>
          </p:cNvSpPr>
          <p:nvPr>
            <p:ph type="sldNum" sz="quarter" idx="12"/>
          </p:nvPr>
        </p:nvSpPr>
        <p:spPr/>
        <p:txBody>
          <a:bodyPr/>
          <a:lstStyle>
            <a:lvl1pPr>
              <a:defRPr/>
            </a:lvl1pPr>
          </a:lstStyle>
          <a:p>
            <a:pPr>
              <a:defRPr/>
            </a:pPr>
            <a:fld id="{21B3F850-301F-444E-81AD-834335E17484}" type="slidenum">
              <a:rPr lang="en-US" altLang="cs-CZ"/>
              <a:pPr>
                <a:defRPr/>
              </a:pPr>
              <a:t>‹#›</a:t>
            </a:fld>
            <a:endParaRPr lang="en-US" altLang="cs-CZ"/>
          </a:p>
        </p:txBody>
      </p:sp>
    </p:spTree>
    <p:extLst>
      <p:ext uri="{BB962C8B-B14F-4D97-AF65-F5344CB8AC3E}">
        <p14:creationId xmlns:p14="http://schemas.microsoft.com/office/powerpoint/2010/main" val="233669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8EBCABA6-2FA5-4AAD-975A-8FAE35FB138B}"/>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1D656FFD-C022-4747-9F20-B3E386D99DDA}"/>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716B893-CBFE-42AA-BB39-2AA9FC4E884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0970EA3-BA1E-406F-9041-D482291F6DB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9C6BA226-F8B5-4DE7-A755-A9B86A9A7E67}"/>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A2C743B3-32E4-4789-9615-FD6F6E3109F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E12ADB0-5F8C-44CB-8C1E-727FF56EED6E}"/>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306FCF6E-9C58-4789-9480-AAEF2B3EF90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08FEC7B-2323-4CF1-985E-79D4CDA9BD0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28CE2369-5074-45D3-BC3F-530F2E5F833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9F8B5AA-2A48-423A-94BA-40D005A72956}"/>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F64A0CA-3EDC-49E1-8B2F-4DD8353FAB4B}"/>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Kliknutím lze upravit styl.</a:t>
            </a:r>
            <a:endParaRPr lang="en-US" altLang="en-US"/>
          </a:p>
        </p:txBody>
      </p:sp>
      <p:sp>
        <p:nvSpPr>
          <p:cNvPr id="1028" name="Text Placeholder 2">
            <a:extLst>
              <a:ext uri="{FF2B5EF4-FFF2-40B4-BE49-F238E27FC236}">
                <a16:creationId xmlns:a16="http://schemas.microsoft.com/office/drawing/2014/main" id="{1A3D7E8A-67FB-42C3-8243-6A1878F15DC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Po kliknutí můžete upravovat styly textu v předloze.</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endParaRPr lang="en-US" altLang="en-US"/>
          </a:p>
        </p:txBody>
      </p:sp>
      <p:sp>
        <p:nvSpPr>
          <p:cNvPr id="4" name="Date Placeholder 3">
            <a:extLst>
              <a:ext uri="{FF2B5EF4-FFF2-40B4-BE49-F238E27FC236}">
                <a16:creationId xmlns:a16="http://schemas.microsoft.com/office/drawing/2014/main" id="{5DB53939-3783-4DBF-932B-90A7036816B7}"/>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cs-CZ"/>
          </a:p>
        </p:txBody>
      </p:sp>
      <p:sp>
        <p:nvSpPr>
          <p:cNvPr id="5" name="Footer Placeholder 4">
            <a:extLst>
              <a:ext uri="{FF2B5EF4-FFF2-40B4-BE49-F238E27FC236}">
                <a16:creationId xmlns:a16="http://schemas.microsoft.com/office/drawing/2014/main" id="{429BA227-420D-455E-B4E8-3050CE905D4C}"/>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cs-CZ"/>
          </a:p>
        </p:txBody>
      </p:sp>
      <p:sp>
        <p:nvSpPr>
          <p:cNvPr id="6" name="Slide Number Placeholder 5">
            <a:extLst>
              <a:ext uri="{FF2B5EF4-FFF2-40B4-BE49-F238E27FC236}">
                <a16:creationId xmlns:a16="http://schemas.microsoft.com/office/drawing/2014/main" id="{6F203A15-072E-4B46-97F9-BD5C2640DEC2}"/>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46793A98-251B-449B-A2F9-3ED2AF8DC096}"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sldLayoutIdLst>
    <p:sldLayoutId id="2147483761"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62" r:id="rId11"/>
    <p:sldLayoutId id="2147483757" r:id="rId12"/>
    <p:sldLayoutId id="2147483763" r:id="rId13"/>
    <p:sldLayoutId id="2147483758" r:id="rId14"/>
    <p:sldLayoutId id="2147483759" r:id="rId15"/>
    <p:sldLayoutId id="2147483760" r:id="rId16"/>
    <p:sldLayoutId id="2147483764"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a:extLst>
              <a:ext uri="{FF2B5EF4-FFF2-40B4-BE49-F238E27FC236}">
                <a16:creationId xmlns:a16="http://schemas.microsoft.com/office/drawing/2014/main" id="{B1F7FDAA-31AD-4D07-81B6-2900DE5823BB}"/>
              </a:ext>
            </a:extLst>
          </p:cNvPr>
          <p:cNvSpPr txBox="1">
            <a:spLocks noChangeArrowheads="1"/>
          </p:cNvSpPr>
          <p:nvPr/>
        </p:nvSpPr>
        <p:spPr bwMode="auto">
          <a:xfrm>
            <a:off x="495300" y="56515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cs-CZ" b="1">
                <a:solidFill>
                  <a:schemeClr val="tx1"/>
                </a:solidFill>
                <a:latin typeface="Arial" panose="020B0604020202020204" pitchFamily="34" charset="0"/>
              </a:rPr>
              <a:t>C H A P T E R    7</a:t>
            </a:r>
            <a:endParaRPr lang="en-US" altLang="cs-CZ" sz="2400" b="1">
              <a:solidFill>
                <a:schemeClr val="tx1"/>
              </a:solidFill>
              <a:latin typeface="Arial" panose="020B0604020202020204" pitchFamily="34" charset="0"/>
            </a:endParaRPr>
          </a:p>
        </p:txBody>
      </p:sp>
      <p:sp>
        <p:nvSpPr>
          <p:cNvPr id="65544" name="Line 8">
            <a:extLst>
              <a:ext uri="{FF2B5EF4-FFF2-40B4-BE49-F238E27FC236}">
                <a16:creationId xmlns:a16="http://schemas.microsoft.com/office/drawing/2014/main" id="{D6FBD3D3-9816-4D96-8E64-9DCFC3F5E63B}"/>
              </a:ext>
            </a:extLst>
          </p:cNvPr>
          <p:cNvSpPr>
            <a:spLocks noChangeShapeType="1"/>
          </p:cNvSpPr>
          <p:nvPr/>
        </p:nvSpPr>
        <p:spPr bwMode="auto">
          <a:xfrm>
            <a:off x="565150" y="571500"/>
            <a:ext cx="7981950" cy="1588"/>
          </a:xfrm>
          <a:prstGeom prst="line">
            <a:avLst/>
          </a:prstGeom>
          <a:noFill/>
          <a:ln w="31750">
            <a:solidFill>
              <a:srgbClr val="FF94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545" name="AutoShape 9">
            <a:extLst>
              <a:ext uri="{FF2B5EF4-FFF2-40B4-BE49-F238E27FC236}">
                <a16:creationId xmlns:a16="http://schemas.microsoft.com/office/drawing/2014/main" id="{8BAB0238-D72D-4249-B6EB-431C39BF1D9F}"/>
              </a:ext>
            </a:extLst>
          </p:cNvPr>
          <p:cNvSpPr>
            <a:spLocks noChangeArrowheads="1"/>
          </p:cNvSpPr>
          <p:nvPr/>
        </p:nvSpPr>
        <p:spPr bwMode="auto">
          <a:xfrm rot="5400000">
            <a:off x="8353425" y="663575"/>
            <a:ext cx="223838" cy="192088"/>
          </a:xfrm>
          <a:prstGeom prst="triangle">
            <a:avLst>
              <a:gd name="adj" fmla="val 50000"/>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cs-CZ" altLang="cs-CZ" sz="2400">
              <a:solidFill>
                <a:schemeClr val="tx1"/>
              </a:solidFill>
              <a:latin typeface="Times New Roman" panose="02020603050405020304" pitchFamily="18" charset="0"/>
            </a:endParaRPr>
          </a:p>
        </p:txBody>
      </p:sp>
      <p:sp>
        <p:nvSpPr>
          <p:cNvPr id="65546" name="AutoShape 10">
            <a:extLst>
              <a:ext uri="{FF2B5EF4-FFF2-40B4-BE49-F238E27FC236}">
                <a16:creationId xmlns:a16="http://schemas.microsoft.com/office/drawing/2014/main" id="{198FEB9B-9EFF-4479-A2ED-677921906FE2}"/>
              </a:ext>
            </a:extLst>
          </p:cNvPr>
          <p:cNvSpPr>
            <a:spLocks noChangeArrowheads="1"/>
          </p:cNvSpPr>
          <p:nvPr/>
        </p:nvSpPr>
        <p:spPr bwMode="auto">
          <a:xfrm rot="5400000">
            <a:off x="8085138" y="663575"/>
            <a:ext cx="223838" cy="192087"/>
          </a:xfrm>
          <a:prstGeom prst="triangle">
            <a:avLst>
              <a:gd name="adj" fmla="val 50000"/>
            </a:avLst>
          </a:prstGeom>
          <a:solidFill>
            <a:srgbClr val="0000FF"/>
          </a:solidFill>
          <a:ln w="9525">
            <a:solidFill>
              <a:srgbClr val="0000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cs-CZ" altLang="cs-CZ" sz="2400">
              <a:solidFill>
                <a:schemeClr val="tx1"/>
              </a:solidFill>
              <a:latin typeface="Times New Roman" panose="02020603050405020304" pitchFamily="18" charset="0"/>
            </a:endParaRPr>
          </a:p>
        </p:txBody>
      </p:sp>
      <p:sp>
        <p:nvSpPr>
          <p:cNvPr id="65547" name="AutoShape 11">
            <a:extLst>
              <a:ext uri="{FF2B5EF4-FFF2-40B4-BE49-F238E27FC236}">
                <a16:creationId xmlns:a16="http://schemas.microsoft.com/office/drawing/2014/main" id="{F6DBCFED-65B8-4D7D-90F1-A3F4FDFC302B}"/>
              </a:ext>
            </a:extLst>
          </p:cNvPr>
          <p:cNvSpPr>
            <a:spLocks noChangeArrowheads="1"/>
          </p:cNvSpPr>
          <p:nvPr/>
        </p:nvSpPr>
        <p:spPr bwMode="auto">
          <a:xfrm rot="5400000">
            <a:off x="7820025" y="663575"/>
            <a:ext cx="223838" cy="192088"/>
          </a:xfrm>
          <a:prstGeom prst="triangle">
            <a:avLst>
              <a:gd name="adj" fmla="val 50000"/>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cs-CZ" altLang="cs-CZ" sz="2400">
              <a:solidFill>
                <a:schemeClr val="tx1"/>
              </a:solidFill>
              <a:latin typeface="Times New Roman" panose="02020603050405020304" pitchFamily="18" charset="0"/>
            </a:endParaRPr>
          </a:p>
        </p:txBody>
      </p:sp>
      <p:sp>
        <p:nvSpPr>
          <p:cNvPr id="65548" name="Text Box 12">
            <a:extLst>
              <a:ext uri="{FF2B5EF4-FFF2-40B4-BE49-F238E27FC236}">
                <a16:creationId xmlns:a16="http://schemas.microsoft.com/office/drawing/2014/main" id="{FB27E33E-1C6E-4572-9ADE-1F80E95BBFD6}"/>
              </a:ext>
            </a:extLst>
          </p:cNvPr>
          <p:cNvSpPr txBox="1">
            <a:spLocks noChangeArrowheads="1"/>
          </p:cNvSpPr>
          <p:nvPr/>
        </p:nvSpPr>
        <p:spPr bwMode="auto">
          <a:xfrm>
            <a:off x="565150" y="1511300"/>
            <a:ext cx="80057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5591C"/>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5000"/>
              </a:lnSpc>
              <a:spcBef>
                <a:spcPct val="0"/>
              </a:spcBef>
              <a:buClrTx/>
              <a:buSzTx/>
              <a:buFontTx/>
              <a:buNone/>
            </a:pPr>
            <a:r>
              <a:rPr lang="en-US" altLang="cs-CZ" sz="4000" b="1">
                <a:solidFill>
                  <a:schemeClr val="tx1"/>
                </a:solidFill>
                <a:latin typeface="Arial" panose="020B0604020202020204" pitchFamily="34" charset="0"/>
              </a:rPr>
              <a:t>CARDIOVASCULAR CONTROL DURING EXERCISE</a:t>
            </a:r>
          </a:p>
        </p:txBody>
      </p:sp>
      <p:pic>
        <p:nvPicPr>
          <p:cNvPr id="65551" name="Picture 15" descr=" 85005.jpg                                                      00000168E2862 Wilmore PP               BB8DFF79:">
            <a:extLst>
              <a:ext uri="{FF2B5EF4-FFF2-40B4-BE49-F238E27FC236}">
                <a16:creationId xmlns:a16="http://schemas.microsoft.com/office/drawing/2014/main" id="{0CC9E549-7CD5-4E34-8DA9-DD3492B57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9"/>
          <a:stretch>
            <a:fillRect/>
          </a:stretch>
        </p:blipFill>
        <p:spPr bwMode="auto">
          <a:xfrm>
            <a:off x="2193925" y="3060700"/>
            <a:ext cx="2084388" cy="3048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16" descr="&#10;chapter 7.tif                                                  0000014DE2862 Wilmore PP               BB8DFF79:">
            <a:extLst>
              <a:ext uri="{FF2B5EF4-FFF2-40B4-BE49-F238E27FC236}">
                <a16:creationId xmlns:a16="http://schemas.microsoft.com/office/drawing/2014/main" id="{AF13B459-070D-44A1-8657-C7804219C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5" t="1610" r="3023" b="4001"/>
          <a:stretch>
            <a:fillRect/>
          </a:stretch>
        </p:blipFill>
        <p:spPr bwMode="auto">
          <a:xfrm>
            <a:off x="4667250" y="3057525"/>
            <a:ext cx="2432050" cy="3046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wipe(left)">
                                      <p:cBhvr>
                                        <p:cTn id="7" dur="500"/>
                                        <p:tgtEl>
                                          <p:spTgt spid="6554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5544"/>
                                        </p:tgtEl>
                                        <p:attrNameLst>
                                          <p:attrName>style.visibility</p:attrName>
                                        </p:attrNameLst>
                                      </p:cBhvr>
                                      <p:to>
                                        <p:strVal val="visible"/>
                                      </p:to>
                                    </p:set>
                                    <p:animEffect transition="in" filter="wipe(left)">
                                      <p:cBhvr>
                                        <p:cTn id="11" dur="500"/>
                                        <p:tgtEl>
                                          <p:spTgt spid="65544"/>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65547"/>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65546"/>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65545"/>
                                        </p:tgtEl>
                                        <p:attrNameLst>
                                          <p:attrName>style.visibility</p:attrName>
                                        </p:attrNameLst>
                                      </p:cBhvr>
                                      <p:to>
                                        <p:strVal val="visible"/>
                                      </p:to>
                                    </p:se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65552"/>
                                        </p:tgtEl>
                                        <p:attrNameLst>
                                          <p:attrName>style.visibility</p:attrName>
                                        </p:attrNameLst>
                                      </p:cBhvr>
                                      <p:to>
                                        <p:strVal val="visible"/>
                                      </p:to>
                                    </p:set>
                                    <p:animEffect transition="in" filter="dissolve">
                                      <p:cBhvr>
                                        <p:cTn id="24" dur="500"/>
                                        <p:tgtEl>
                                          <p:spTgt spid="65552"/>
                                        </p:tgtEl>
                                      </p:cBhvr>
                                    </p:animEffect>
                                  </p:childTnLst>
                                </p:cTn>
                              </p:par>
                            </p:childTnLst>
                          </p:cTn>
                        </p:par>
                        <p:par>
                          <p:cTn id="25" fill="hold" nodeType="afterGroup">
                            <p:stCondLst>
                              <p:cond delay="3000"/>
                            </p:stCondLst>
                            <p:childTnLst>
                              <p:par>
                                <p:cTn id="26" presetID="9" presetClass="entr" presetSubtype="0" fill="hold" nodeType="afterEffect">
                                  <p:stCondLst>
                                    <p:cond delay="0"/>
                                  </p:stCondLst>
                                  <p:childTnLst>
                                    <p:set>
                                      <p:cBhvr>
                                        <p:cTn id="27" dur="1" fill="hold">
                                          <p:stCondLst>
                                            <p:cond delay="0"/>
                                          </p:stCondLst>
                                        </p:cTn>
                                        <p:tgtEl>
                                          <p:spTgt spid="65551"/>
                                        </p:tgtEl>
                                        <p:attrNameLst>
                                          <p:attrName>style.visibility</p:attrName>
                                        </p:attrNameLst>
                                      </p:cBhvr>
                                      <p:to>
                                        <p:strVal val="visible"/>
                                      </p:to>
                                    </p:set>
                                    <p:animEffect transition="in" filter="dissolve">
                                      <p:cBhvr>
                                        <p:cTn id="28" dur="500"/>
                                        <p:tgtEl>
                                          <p:spTgt spid="65551"/>
                                        </p:tgtEl>
                                      </p:cBhvr>
                                    </p:animEffect>
                                  </p:childTnLst>
                                </p:cTn>
                              </p:par>
                            </p:childTnLst>
                          </p:cTn>
                        </p:par>
                        <p:par>
                          <p:cTn id="29" fill="hold" nodeType="afterGroup">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65548"/>
                                        </p:tgtEl>
                                        <p:attrNameLst>
                                          <p:attrName>style.visibility</p:attrName>
                                        </p:attrNameLst>
                                      </p:cBhvr>
                                      <p:to>
                                        <p:strVal val="visible"/>
                                      </p:to>
                                    </p:set>
                                    <p:animEffect transition="in" filter="dissolve">
                                      <p:cBhvr>
                                        <p:cTn id="32" dur="5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utoUpdateAnimBg="0"/>
      <p:bldP spid="6554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E7AD5E8A-25BC-404C-84DF-639AE43A2935}"/>
              </a:ext>
            </a:extLst>
          </p:cNvPr>
          <p:cNvSpPr txBox="1">
            <a:spLocks noChangeArrowheads="1"/>
          </p:cNvSpPr>
          <p:nvPr/>
        </p:nvSpPr>
        <p:spPr bwMode="auto">
          <a:xfrm>
            <a:off x="609600" y="1600200"/>
            <a:ext cx="8305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2400">
                <a:solidFill>
                  <a:schemeClr val="tx1"/>
                </a:solidFill>
                <a:latin typeface="Arial" panose="020B0604020202020204" pitchFamily="34" charset="0"/>
              </a:rPr>
              <a:t>Resting heart rates in adults tend to be between</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60 and 85 beats/min. However, extended</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endurance training can lower resting heart rate to</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35 beats/min or less. This lower heart rate is</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thought to be due to decreased intrinsic heart rate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and increased parasympathetic stimulation.</a:t>
            </a:r>
          </a:p>
        </p:txBody>
      </p:sp>
      <p:sp>
        <p:nvSpPr>
          <p:cNvPr id="11268" name="Text Box 4">
            <a:extLst>
              <a:ext uri="{FF2B5EF4-FFF2-40B4-BE49-F238E27FC236}">
                <a16:creationId xmlns:a16="http://schemas.microsoft.com/office/drawing/2014/main" id="{FA54B5C9-6942-4C5B-9199-A3512CE3575E}"/>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Did You Know…?</a:t>
            </a:r>
            <a:endParaRPr lang="en-US" altLang="cs-CZ" sz="3400" b="1">
              <a:solidFill>
                <a:schemeClr val="tx1"/>
              </a:solidFill>
              <a:latin typeface="Arial" panose="020B0604020202020204" pitchFamily="34" charset="0"/>
            </a:endParaRPr>
          </a:p>
        </p:txBody>
      </p:sp>
      <p:pic>
        <p:nvPicPr>
          <p:cNvPr id="11269" name="Picture 5" descr="D:\Alternate Chapter Clipart\Chapter 07\Heartwaves.tiff">
            <a:extLst>
              <a:ext uri="{FF2B5EF4-FFF2-40B4-BE49-F238E27FC236}">
                <a16:creationId xmlns:a16="http://schemas.microsoft.com/office/drawing/2014/main" id="{75FDE904-BF42-47AD-9E6E-0D99F908B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78313"/>
            <a:ext cx="24939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00"/>
                                        <p:tgtEl>
                                          <p:spTgt spid="1126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wipe(left)">
                                      <p:cBhvr>
                                        <p:cTn id="11" dur="500"/>
                                        <p:tgtEl>
                                          <p:spTgt spid="112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wipe(left)">
                                      <p:cBhvr>
                                        <p:cTn id="16"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D82D06D8-FC9C-4EA0-A419-C1AECC85890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Main </a:t>
            </a:r>
            <a:r>
              <a:rPr lang="en-US" altLang="cs-CZ" sz="3400" b="1">
                <a:solidFill>
                  <a:schemeClr val="accent2"/>
                </a:solidFill>
                <a:latin typeface="Arial" panose="020B0604020202020204" pitchFamily="34" charset="0"/>
              </a:rPr>
              <a:t>Cardiac Arrhythmias</a:t>
            </a:r>
          </a:p>
        </p:txBody>
      </p:sp>
      <p:sp>
        <p:nvSpPr>
          <p:cNvPr id="12292" name="Text Box 4">
            <a:extLst>
              <a:ext uri="{FF2B5EF4-FFF2-40B4-BE49-F238E27FC236}">
                <a16:creationId xmlns:a16="http://schemas.microsoft.com/office/drawing/2014/main" id="{4BDBA58C-E74A-433A-B6B0-E87CF3BB40B6}"/>
              </a:ext>
            </a:extLst>
          </p:cNvPr>
          <p:cNvSpPr txBox="1">
            <a:spLocks noChangeArrowheads="1"/>
          </p:cNvSpPr>
          <p:nvPr/>
        </p:nvSpPr>
        <p:spPr bwMode="auto">
          <a:xfrm>
            <a:off x="419100" y="25066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Bradycardia</a:t>
            </a:r>
            <a:r>
              <a:rPr lang="en-US" altLang="cs-CZ" sz="2400">
                <a:solidFill>
                  <a:schemeClr val="tx1"/>
                </a:solidFill>
                <a:latin typeface="Arial" panose="020B0604020202020204" pitchFamily="34" charset="0"/>
              </a:rPr>
              <a:t>—resting heart rate below 60 beats/min</a:t>
            </a:r>
          </a:p>
        </p:txBody>
      </p:sp>
      <p:sp>
        <p:nvSpPr>
          <p:cNvPr id="12293" name="Text Box 5">
            <a:extLst>
              <a:ext uri="{FF2B5EF4-FFF2-40B4-BE49-F238E27FC236}">
                <a16:creationId xmlns:a16="http://schemas.microsoft.com/office/drawing/2014/main" id="{3B637350-9FD3-417C-8B5E-8B20AA55EC5D}"/>
              </a:ext>
            </a:extLst>
          </p:cNvPr>
          <p:cNvSpPr txBox="1">
            <a:spLocks noChangeArrowheads="1"/>
          </p:cNvSpPr>
          <p:nvPr/>
        </p:nvSpPr>
        <p:spPr bwMode="auto">
          <a:xfrm>
            <a:off x="419100" y="30083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Tachycardia</a:t>
            </a:r>
            <a:r>
              <a:rPr lang="en-US" altLang="cs-CZ" sz="2400">
                <a:solidFill>
                  <a:schemeClr val="tx1"/>
                </a:solidFill>
                <a:latin typeface="Arial" panose="020B0604020202020204" pitchFamily="34" charset="0"/>
              </a:rPr>
              <a:t>—resting heart rate above 100 beats/min</a:t>
            </a:r>
          </a:p>
        </p:txBody>
      </p:sp>
      <p:pic>
        <p:nvPicPr>
          <p:cNvPr id="12296" name="Picture 8" descr="D:\Alternate Chapter Clipart\Chapter 07\Defibrillator.tiff">
            <a:extLst>
              <a:ext uri="{FF2B5EF4-FFF2-40B4-BE49-F238E27FC236}">
                <a16:creationId xmlns:a16="http://schemas.microsoft.com/office/drawing/2014/main" id="{213957D5-1600-483F-B43C-AEABB97AE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5181600"/>
            <a:ext cx="31988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left)">
                                      <p:cBhvr>
                                        <p:cTn id="11" dur="500"/>
                                        <p:tgtEl>
                                          <p:spTgt spid="122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wipe(left)">
                                      <p:cBhvr>
                                        <p:cTn id="16" dur="500"/>
                                        <p:tgtEl>
                                          <p:spTgt spid="122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93"/>
                                        </p:tgtEl>
                                        <p:attrNameLst>
                                          <p:attrName>style.visibility</p:attrName>
                                        </p:attrNameLst>
                                      </p:cBhvr>
                                      <p:to>
                                        <p:strVal val="visible"/>
                                      </p:to>
                                    </p:set>
                                    <p:animEffect transition="in" filter="wipe(left)">
                                      <p:cBhvr>
                                        <p:cTn id="21"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E72BCAD9-72DA-4DF6-9C42-D7639A25DDB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Electrocardiogram (ECG)</a:t>
            </a:r>
          </a:p>
        </p:txBody>
      </p:sp>
      <p:sp>
        <p:nvSpPr>
          <p:cNvPr id="14340" name="Text Box 4">
            <a:extLst>
              <a:ext uri="{FF2B5EF4-FFF2-40B4-BE49-F238E27FC236}">
                <a16:creationId xmlns:a16="http://schemas.microsoft.com/office/drawing/2014/main" id="{A797AEEB-2C92-4854-BFC2-AE0541CE6BBD}"/>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Printout shows the heart's electrical a</a:t>
            </a:r>
            <a:r>
              <a:rPr lang="cs-CZ" altLang="cs-CZ" sz="2400">
                <a:solidFill>
                  <a:schemeClr val="tx1"/>
                </a:solidFill>
                <a:latin typeface="Arial" panose="020B0604020202020204" pitchFamily="34" charset="0"/>
              </a:rPr>
              <a:t>c</a:t>
            </a:r>
            <a:r>
              <a:rPr lang="en-US" altLang="cs-CZ" sz="2400">
                <a:solidFill>
                  <a:schemeClr val="tx1"/>
                </a:solidFill>
                <a:latin typeface="Arial" panose="020B0604020202020204" pitchFamily="34" charset="0"/>
              </a:rPr>
              <a:t>tivity</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and can be used to monitor cardiac changes</a:t>
            </a:r>
          </a:p>
        </p:txBody>
      </p:sp>
      <p:sp>
        <p:nvSpPr>
          <p:cNvPr id="14341" name="Text Box 5">
            <a:extLst>
              <a:ext uri="{FF2B5EF4-FFF2-40B4-BE49-F238E27FC236}">
                <a16:creationId xmlns:a16="http://schemas.microsoft.com/office/drawing/2014/main" id="{FF54A2EC-997F-42D9-8A7F-8EBCC1262DA4}"/>
              </a:ext>
            </a:extLst>
          </p:cNvPr>
          <p:cNvSpPr txBox="1">
            <a:spLocks noChangeArrowheads="1"/>
          </p:cNvSpPr>
          <p:nvPr/>
        </p:nvSpPr>
        <p:spPr bwMode="auto">
          <a:xfrm>
            <a:off x="609600" y="24574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P wave—atrial depolarization</a:t>
            </a:r>
          </a:p>
        </p:txBody>
      </p:sp>
      <p:sp>
        <p:nvSpPr>
          <p:cNvPr id="14342" name="Text Box 6">
            <a:extLst>
              <a:ext uri="{FF2B5EF4-FFF2-40B4-BE49-F238E27FC236}">
                <a16:creationId xmlns:a16="http://schemas.microsoft.com/office/drawing/2014/main" id="{827B09F3-43D7-4F5A-A732-BC83FE7C59CD}"/>
              </a:ext>
            </a:extLst>
          </p:cNvPr>
          <p:cNvSpPr txBox="1">
            <a:spLocks noChangeArrowheads="1"/>
          </p:cNvSpPr>
          <p:nvPr/>
        </p:nvSpPr>
        <p:spPr bwMode="auto">
          <a:xfrm>
            <a:off x="609600" y="29527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QRS complex—ventricular depolarization and </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atrial repolarization</a:t>
            </a:r>
          </a:p>
        </p:txBody>
      </p:sp>
      <p:sp>
        <p:nvSpPr>
          <p:cNvPr id="14343" name="Text Box 7">
            <a:extLst>
              <a:ext uri="{FF2B5EF4-FFF2-40B4-BE49-F238E27FC236}">
                <a16:creationId xmlns:a16="http://schemas.microsoft.com/office/drawing/2014/main" id="{92EE5A2F-254E-4799-8B44-A55CEAB9E82B}"/>
              </a:ext>
            </a:extLst>
          </p:cNvPr>
          <p:cNvSpPr txBox="1">
            <a:spLocks noChangeArrowheads="1"/>
          </p:cNvSpPr>
          <p:nvPr/>
        </p:nvSpPr>
        <p:spPr bwMode="auto">
          <a:xfrm>
            <a:off x="609600" y="3779838"/>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T wave—ventricular repolarization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left)">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wipe(left)">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wipe(left)">
                                      <p:cBhvr>
                                        <p:cTn id="22" dur="500"/>
                                        <p:tgtEl>
                                          <p:spTgt spid="14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wipe(left)">
                                      <p:cBhvr>
                                        <p:cTn id="2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14341" grpId="0" autoUpdateAnimBg="0"/>
      <p:bldP spid="14342" grpId="0" autoUpdateAnimBg="0"/>
      <p:bldP spid="143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BE6188A4-2C3D-45CC-A52A-EEC0A872C015}"/>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TAKING AN EXERCISE ECG</a:t>
            </a:r>
          </a:p>
        </p:txBody>
      </p:sp>
      <p:pic>
        <p:nvPicPr>
          <p:cNvPr id="15366" name="Picture 6" descr=" 83126.jpg                                                      00000168E2862 Wilmore PP               BB8DFF79:">
            <a:extLst>
              <a:ext uri="{FF2B5EF4-FFF2-40B4-BE49-F238E27FC236}">
                <a16:creationId xmlns:a16="http://schemas.microsoft.com/office/drawing/2014/main" id="{18B30362-5BD5-4937-BF9E-89DE69D57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460500"/>
            <a:ext cx="68595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p:cTn id="11" dur="500" fill="hold"/>
                                        <p:tgtEl>
                                          <p:spTgt spid="15366"/>
                                        </p:tgtEl>
                                        <p:attrNameLst>
                                          <p:attrName>ppt_w</p:attrName>
                                        </p:attrNameLst>
                                      </p:cBhvr>
                                      <p:tavLst>
                                        <p:tav tm="0">
                                          <p:val>
                                            <p:fltVal val="0"/>
                                          </p:val>
                                        </p:tav>
                                        <p:tav tm="100000">
                                          <p:val>
                                            <p:strVal val="#ppt_w"/>
                                          </p:val>
                                        </p:tav>
                                      </p:tavLst>
                                    </p:anim>
                                    <p:anim calcmode="lin" valueType="num">
                                      <p:cBhvr>
                                        <p:cTn id="12" dur="500" fill="hold"/>
                                        <p:tgtEl>
                                          <p:spTgt spid="15366"/>
                                        </p:tgtEl>
                                        <p:attrNameLst>
                                          <p:attrName>ppt_h</p:attrName>
                                        </p:attrNameLst>
                                      </p:cBhvr>
                                      <p:tavLst>
                                        <p:tav tm="0">
                                          <p:val>
                                            <p:fltVal val="0"/>
                                          </p:val>
                                        </p:tav>
                                        <p:tav tm="100000">
                                          <p:val>
                                            <p:strVal val="#ppt_h"/>
                                          </p:val>
                                        </p:tav>
                                      </p:tavLst>
                                    </p:anim>
                                    <p:anim calcmode="lin" valueType="num">
                                      <p:cBhvr>
                                        <p:cTn id="13" dur="500" fill="hold"/>
                                        <p:tgtEl>
                                          <p:spTgt spid="15366"/>
                                        </p:tgtEl>
                                        <p:attrNameLst>
                                          <p:attrName>ppt_x</p:attrName>
                                        </p:attrNameLst>
                                      </p:cBhvr>
                                      <p:tavLst>
                                        <p:tav tm="0">
                                          <p:val>
                                            <p:fltVal val="0.5"/>
                                          </p:val>
                                        </p:tav>
                                        <p:tav tm="100000">
                                          <p:val>
                                            <p:strVal val="#ppt_x"/>
                                          </p:val>
                                        </p:tav>
                                      </p:tavLst>
                                    </p:anim>
                                    <p:anim calcmode="lin" valueType="num">
                                      <p:cBhvr>
                                        <p:cTn id="14" dur="500" fill="hold"/>
                                        <p:tgtEl>
                                          <p:spTgt spid="153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a:extLst>
              <a:ext uri="{FF2B5EF4-FFF2-40B4-BE49-F238E27FC236}">
                <a16:creationId xmlns:a16="http://schemas.microsoft.com/office/drawing/2014/main" id="{39C33311-B724-4F6C-AD53-C844802373D3}"/>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PHASES OF A RESTING ECG</a:t>
            </a:r>
          </a:p>
        </p:txBody>
      </p:sp>
      <p:pic>
        <p:nvPicPr>
          <p:cNvPr id="68614" name="Picture 6" descr="83128/e2862                                                    000002BBE2862 Wilmore PP               B5AE00F7:">
            <a:extLst>
              <a:ext uri="{FF2B5EF4-FFF2-40B4-BE49-F238E27FC236}">
                <a16:creationId xmlns:a16="http://schemas.microsoft.com/office/drawing/2014/main" id="{A5C7B3F3-CCB2-4A7C-B61D-F6C65117A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158875"/>
            <a:ext cx="85312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ipe(left)">
                                      <p:cBhvr>
                                        <p:cTn id="7" dur="500"/>
                                        <p:tgtEl>
                                          <p:spTgt spid="6861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8614"/>
                                        </p:tgtEl>
                                        <p:attrNameLst>
                                          <p:attrName>style.visibility</p:attrName>
                                        </p:attrNameLst>
                                      </p:cBhvr>
                                      <p:to>
                                        <p:strVal val="visible"/>
                                      </p:to>
                                    </p:set>
                                    <p:anim calcmode="lin" valueType="num">
                                      <p:cBhvr>
                                        <p:cTn id="11" dur="500" fill="hold"/>
                                        <p:tgtEl>
                                          <p:spTgt spid="68614"/>
                                        </p:tgtEl>
                                        <p:attrNameLst>
                                          <p:attrName>ppt_w</p:attrName>
                                        </p:attrNameLst>
                                      </p:cBhvr>
                                      <p:tavLst>
                                        <p:tav tm="0">
                                          <p:val>
                                            <p:fltVal val="0"/>
                                          </p:val>
                                        </p:tav>
                                        <p:tav tm="100000">
                                          <p:val>
                                            <p:strVal val="#ppt_w"/>
                                          </p:val>
                                        </p:tav>
                                      </p:tavLst>
                                    </p:anim>
                                    <p:anim calcmode="lin" valueType="num">
                                      <p:cBhvr>
                                        <p:cTn id="12" dur="500" fill="hold"/>
                                        <p:tgtEl>
                                          <p:spTgt spid="68614"/>
                                        </p:tgtEl>
                                        <p:attrNameLst>
                                          <p:attrName>ppt_h</p:attrName>
                                        </p:attrNameLst>
                                      </p:cBhvr>
                                      <p:tavLst>
                                        <p:tav tm="0">
                                          <p:val>
                                            <p:fltVal val="0"/>
                                          </p:val>
                                        </p:tav>
                                        <p:tav tm="100000">
                                          <p:val>
                                            <p:strVal val="#ppt_h"/>
                                          </p:val>
                                        </p:tav>
                                      </p:tavLst>
                                    </p:anim>
                                    <p:anim calcmode="lin" valueType="num">
                                      <p:cBhvr>
                                        <p:cTn id="13" dur="500" fill="hold"/>
                                        <p:tgtEl>
                                          <p:spTgt spid="68614"/>
                                        </p:tgtEl>
                                        <p:attrNameLst>
                                          <p:attrName>ppt_x</p:attrName>
                                        </p:attrNameLst>
                                      </p:cBhvr>
                                      <p:tavLst>
                                        <p:tav tm="0">
                                          <p:val>
                                            <p:fltVal val="0.5"/>
                                          </p:val>
                                        </p:tav>
                                        <p:tav tm="100000">
                                          <p:val>
                                            <p:strVal val="#ppt_x"/>
                                          </p:val>
                                        </p:tav>
                                      </p:tavLst>
                                    </p:anim>
                                    <p:anim calcmode="lin" valueType="num">
                                      <p:cBhvr>
                                        <p:cTn id="14" dur="500" fill="hold"/>
                                        <p:tgtEl>
                                          <p:spTgt spid="686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a:extLst>
              <a:ext uri="{FF2B5EF4-FFF2-40B4-BE49-F238E27FC236}">
                <a16:creationId xmlns:a16="http://schemas.microsoft.com/office/drawing/2014/main" id="{8EDD81CA-E281-4E98-B8F5-E70C8C0AF8E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Cardiac Cycle</a:t>
            </a:r>
          </a:p>
        </p:txBody>
      </p:sp>
      <p:sp>
        <p:nvSpPr>
          <p:cNvPr id="18436" name="Text Box 4">
            <a:extLst>
              <a:ext uri="{FF2B5EF4-FFF2-40B4-BE49-F238E27FC236}">
                <a16:creationId xmlns:a16="http://schemas.microsoft.com/office/drawing/2014/main" id="{AEDB2019-B83C-46F0-BAA6-5288C3330B6C}"/>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Events that occur between two consecutive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heartbeats (systole to systole)</a:t>
            </a:r>
          </a:p>
        </p:txBody>
      </p:sp>
      <p:sp>
        <p:nvSpPr>
          <p:cNvPr id="18437" name="Text Box 5">
            <a:extLst>
              <a:ext uri="{FF2B5EF4-FFF2-40B4-BE49-F238E27FC236}">
                <a16:creationId xmlns:a16="http://schemas.microsoft.com/office/drawing/2014/main" id="{F5D41181-AF2C-4DA0-88AD-222B23D0C2F5}"/>
              </a:ext>
            </a:extLst>
          </p:cNvPr>
          <p:cNvSpPr txBox="1">
            <a:spLocks noChangeArrowheads="1"/>
          </p:cNvSpPr>
          <p:nvPr/>
        </p:nvSpPr>
        <p:spPr bwMode="auto">
          <a:xfrm>
            <a:off x="609600" y="2457450"/>
            <a:ext cx="707866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Diastole—relaxation phase during which the chambers</a:t>
            </a:r>
            <a:r>
              <a:rPr lang="cs-CZ" altLang="cs-CZ" sz="2400">
                <a:solidFill>
                  <a:schemeClr val="tx1"/>
                </a:solidFill>
                <a:latin typeface="Arial" panose="020B0604020202020204" pitchFamily="34" charset="0"/>
              </a:rPr>
              <a:t> </a:t>
            </a:r>
            <a:r>
              <a:rPr lang="en-US" altLang="cs-CZ" sz="2400">
                <a:solidFill>
                  <a:schemeClr val="tx1"/>
                </a:solidFill>
                <a:latin typeface="Arial" panose="020B0604020202020204" pitchFamily="34" charset="0"/>
              </a:rPr>
              <a:t>fill with blood (T wave to QRS)—62% of cycle duration</a:t>
            </a:r>
          </a:p>
        </p:txBody>
      </p:sp>
      <p:sp>
        <p:nvSpPr>
          <p:cNvPr id="18438" name="Text Box 6">
            <a:extLst>
              <a:ext uri="{FF2B5EF4-FFF2-40B4-BE49-F238E27FC236}">
                <a16:creationId xmlns:a16="http://schemas.microsoft.com/office/drawing/2014/main" id="{FE4476D4-6EFD-44C2-96AB-B5D27ED20F9E}"/>
              </a:ext>
            </a:extLst>
          </p:cNvPr>
          <p:cNvSpPr txBox="1">
            <a:spLocks noChangeArrowheads="1"/>
          </p:cNvSpPr>
          <p:nvPr/>
        </p:nvSpPr>
        <p:spPr bwMode="auto">
          <a:xfrm>
            <a:off x="608013" y="3546475"/>
            <a:ext cx="67786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Systole—contraction phase during which the chambers expel blood (QRS to T wave)—38% of cycle duration</a:t>
            </a:r>
          </a:p>
        </p:txBody>
      </p:sp>
      <p:pic>
        <p:nvPicPr>
          <p:cNvPr id="18439" name="Picture 7" descr="D:\Alternate Chapter Clipart\Chapter 07\fig7.4.tiff">
            <a:extLst>
              <a:ext uri="{FF2B5EF4-FFF2-40B4-BE49-F238E27FC236}">
                <a16:creationId xmlns:a16="http://schemas.microsoft.com/office/drawing/2014/main" id="{F0E80D0A-6120-4F57-B277-8986181D6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105400"/>
            <a:ext cx="319881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wipe(down)">
                                      <p:cBhvr>
                                        <p:cTn id="7" dur="500"/>
                                        <p:tgtEl>
                                          <p:spTgt spid="184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wipe(left)">
                                      <p:cBhvr>
                                        <p:cTn id="16" dur="500"/>
                                        <p:tgtEl>
                                          <p:spTgt spid="184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wipe(left)">
                                      <p:cBhvr>
                                        <p:cTn id="21" dur="500"/>
                                        <p:tgtEl>
                                          <p:spTgt spid="184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438"/>
                                        </p:tgtEl>
                                        <p:attrNameLst>
                                          <p:attrName>style.visibility</p:attrName>
                                        </p:attrNameLst>
                                      </p:cBhvr>
                                      <p:to>
                                        <p:strVal val="visible"/>
                                      </p:to>
                                    </p:set>
                                    <p:animEffect transition="in" filter="wipe(left)">
                                      <p:cBhvr>
                                        <p:cTn id="26"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3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a:extLst>
              <a:ext uri="{FF2B5EF4-FFF2-40B4-BE49-F238E27FC236}">
                <a16:creationId xmlns:a16="http://schemas.microsoft.com/office/drawing/2014/main" id="{E3FAD02E-6871-44A7-A2D6-E09861CFA07B}"/>
              </a:ext>
            </a:extLst>
          </p:cNvPr>
          <p:cNvSpPr txBox="1">
            <a:spLocks noChangeArrowheads="1"/>
          </p:cNvSpPr>
          <p:nvPr/>
        </p:nvSpPr>
        <p:spPr bwMode="auto">
          <a:xfrm>
            <a:off x="381000" y="533400"/>
            <a:ext cx="8763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WIGGERS DIAGRAM</a:t>
            </a:r>
          </a:p>
        </p:txBody>
      </p:sp>
      <p:pic>
        <p:nvPicPr>
          <p:cNvPr id="69637" name="Picture 5" descr="83131/e2862                                                    000002BBE2862 Wilmore PP               B5AE00F7:">
            <a:extLst>
              <a:ext uri="{FF2B5EF4-FFF2-40B4-BE49-F238E27FC236}">
                <a16:creationId xmlns:a16="http://schemas.microsoft.com/office/drawing/2014/main" id="{35BFD4FF-9343-48A9-8CB6-5FDF74E67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181100"/>
            <a:ext cx="743585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9637"/>
                                        </p:tgtEl>
                                        <p:attrNameLst>
                                          <p:attrName>style.visibility</p:attrName>
                                        </p:attrNameLst>
                                      </p:cBhvr>
                                      <p:to>
                                        <p:strVal val="visible"/>
                                      </p:to>
                                    </p:set>
                                    <p:anim calcmode="lin" valueType="num">
                                      <p:cBhvr>
                                        <p:cTn id="11" dur="500" fill="hold"/>
                                        <p:tgtEl>
                                          <p:spTgt spid="69637"/>
                                        </p:tgtEl>
                                        <p:attrNameLst>
                                          <p:attrName>ppt_w</p:attrName>
                                        </p:attrNameLst>
                                      </p:cBhvr>
                                      <p:tavLst>
                                        <p:tav tm="0">
                                          <p:val>
                                            <p:fltVal val="0"/>
                                          </p:val>
                                        </p:tav>
                                        <p:tav tm="100000">
                                          <p:val>
                                            <p:strVal val="#ppt_w"/>
                                          </p:val>
                                        </p:tav>
                                      </p:tavLst>
                                    </p:anim>
                                    <p:anim calcmode="lin" valueType="num">
                                      <p:cBhvr>
                                        <p:cTn id="12" dur="500" fill="hold"/>
                                        <p:tgtEl>
                                          <p:spTgt spid="69637"/>
                                        </p:tgtEl>
                                        <p:attrNameLst>
                                          <p:attrName>ppt_h</p:attrName>
                                        </p:attrNameLst>
                                      </p:cBhvr>
                                      <p:tavLst>
                                        <p:tav tm="0">
                                          <p:val>
                                            <p:fltVal val="0"/>
                                          </p:val>
                                        </p:tav>
                                        <p:tav tm="100000">
                                          <p:val>
                                            <p:strVal val="#ppt_h"/>
                                          </p:val>
                                        </p:tav>
                                      </p:tavLst>
                                    </p:anim>
                                    <p:anim calcmode="lin" valueType="num">
                                      <p:cBhvr>
                                        <p:cTn id="13" dur="500" fill="hold"/>
                                        <p:tgtEl>
                                          <p:spTgt spid="69637"/>
                                        </p:tgtEl>
                                        <p:attrNameLst>
                                          <p:attrName>ppt_x</p:attrName>
                                        </p:attrNameLst>
                                      </p:cBhvr>
                                      <p:tavLst>
                                        <p:tav tm="0">
                                          <p:val>
                                            <p:fltVal val="0.5"/>
                                          </p:val>
                                        </p:tav>
                                        <p:tav tm="100000">
                                          <p:val>
                                            <p:strVal val="#ppt_x"/>
                                          </p:val>
                                        </p:tav>
                                      </p:tavLst>
                                    </p:anim>
                                    <p:anim calcmode="lin" valueType="num">
                                      <p:cBhvr>
                                        <p:cTn id="14" dur="500" fill="hold"/>
                                        <p:tgtEl>
                                          <p:spTgt spid="696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92308CEF-9504-45B3-A19E-374A7699EFC0}"/>
              </a:ext>
            </a:extLst>
          </p:cNvPr>
          <p:cNvSpPr txBox="1">
            <a:spLocks noChangeArrowheads="1"/>
          </p:cNvSpPr>
          <p:nvPr/>
        </p:nvSpPr>
        <p:spPr bwMode="auto">
          <a:xfrm>
            <a:off x="276225" y="260350"/>
            <a:ext cx="8867775"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Stroke Volume and Cardiac</a:t>
            </a:r>
            <a:br>
              <a:rPr lang="cs-CZ" altLang="cs-CZ" sz="3400" b="1">
                <a:solidFill>
                  <a:schemeClr val="accent2"/>
                </a:solidFill>
                <a:latin typeface="Arial" panose="020B0604020202020204" pitchFamily="34" charset="0"/>
              </a:rPr>
            </a:br>
            <a:r>
              <a:rPr lang="en-US" altLang="cs-CZ" sz="3400" b="1">
                <a:solidFill>
                  <a:schemeClr val="accent2"/>
                </a:solidFill>
                <a:latin typeface="Arial" panose="020B0604020202020204" pitchFamily="34" charset="0"/>
              </a:rPr>
              <a:t>Output</a:t>
            </a:r>
          </a:p>
        </p:txBody>
      </p:sp>
      <p:grpSp>
        <p:nvGrpSpPr>
          <p:cNvPr id="19460" name="Group 4">
            <a:extLst>
              <a:ext uri="{FF2B5EF4-FFF2-40B4-BE49-F238E27FC236}">
                <a16:creationId xmlns:a16="http://schemas.microsoft.com/office/drawing/2014/main" id="{9FF72265-0696-4A3B-BF03-AF4344D19EF0}"/>
              </a:ext>
            </a:extLst>
          </p:cNvPr>
          <p:cNvGrpSpPr>
            <a:grpSpLocks/>
          </p:cNvGrpSpPr>
          <p:nvPr/>
        </p:nvGrpSpPr>
        <p:grpSpPr bwMode="auto">
          <a:xfrm>
            <a:off x="609600" y="1504950"/>
            <a:ext cx="8305800" cy="3073400"/>
            <a:chOff x="384" y="1028"/>
            <a:chExt cx="5232" cy="1936"/>
          </a:xfrm>
        </p:grpSpPr>
        <p:sp>
          <p:nvSpPr>
            <p:cNvPr id="23562" name="Text Box 5">
              <a:extLst>
                <a:ext uri="{FF2B5EF4-FFF2-40B4-BE49-F238E27FC236}">
                  <a16:creationId xmlns:a16="http://schemas.microsoft.com/office/drawing/2014/main" id="{2EC24502-094F-4C81-91F5-D2AF89CA1575}"/>
                </a:ext>
              </a:extLst>
            </p:cNvPr>
            <p:cNvSpPr txBox="1">
              <a:spLocks noChangeArrowheads="1"/>
            </p:cNvSpPr>
            <p:nvPr/>
          </p:nvSpPr>
          <p:spPr bwMode="auto">
            <a:xfrm>
              <a:off x="384" y="1028"/>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Stroke Volume (SV)</a:t>
              </a:r>
            </a:p>
          </p:txBody>
        </p:sp>
        <p:sp>
          <p:nvSpPr>
            <p:cNvPr id="23563" name="Text Box 6">
              <a:extLst>
                <a:ext uri="{FF2B5EF4-FFF2-40B4-BE49-F238E27FC236}">
                  <a16:creationId xmlns:a16="http://schemas.microsoft.com/office/drawing/2014/main" id="{7840B628-F927-44D3-A14E-CAA8EB9DAF1C}"/>
                </a:ext>
              </a:extLst>
            </p:cNvPr>
            <p:cNvSpPr txBox="1">
              <a:spLocks noChangeArrowheads="1"/>
            </p:cNvSpPr>
            <p:nvPr/>
          </p:nvSpPr>
          <p:spPr bwMode="auto">
            <a:xfrm>
              <a:off x="384" y="1656"/>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End-diastolic volume (EDV)—volume of blood</a:t>
              </a:r>
              <a:br>
                <a:rPr lang="cs-CZ" altLang="cs-CZ" sz="2400" dirty="0">
                  <a:solidFill>
                    <a:schemeClr val="tx1"/>
                  </a:solidFill>
                  <a:latin typeface="Arial" panose="020B0604020202020204" pitchFamily="34" charset="0"/>
                </a:rPr>
              </a:br>
              <a:r>
                <a:rPr lang="en-US" altLang="cs-CZ" sz="2400" dirty="0">
                  <a:solidFill>
                    <a:schemeClr val="tx1"/>
                  </a:solidFill>
                  <a:latin typeface="Arial" panose="020B0604020202020204" pitchFamily="34" charset="0"/>
                </a:rPr>
                <a:t>in ventricle before contraction</a:t>
              </a:r>
            </a:p>
          </p:txBody>
        </p:sp>
        <p:sp>
          <p:nvSpPr>
            <p:cNvPr id="23564" name="Text Box 7">
              <a:extLst>
                <a:ext uri="{FF2B5EF4-FFF2-40B4-BE49-F238E27FC236}">
                  <a16:creationId xmlns:a16="http://schemas.microsoft.com/office/drawing/2014/main" id="{E3818B67-82ED-4128-869F-805E81E20774}"/>
                </a:ext>
              </a:extLst>
            </p:cNvPr>
            <p:cNvSpPr txBox="1">
              <a:spLocks noChangeArrowheads="1"/>
            </p:cNvSpPr>
            <p:nvPr/>
          </p:nvSpPr>
          <p:spPr bwMode="auto">
            <a:xfrm>
              <a:off x="384" y="2178"/>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End-systolic volume (ESV)—volume of blood</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in ventricle after contraction</a:t>
              </a:r>
            </a:p>
          </p:txBody>
        </p:sp>
        <p:sp>
          <p:nvSpPr>
            <p:cNvPr id="23565" name="Text Box 8">
              <a:extLst>
                <a:ext uri="{FF2B5EF4-FFF2-40B4-BE49-F238E27FC236}">
                  <a16:creationId xmlns:a16="http://schemas.microsoft.com/office/drawing/2014/main" id="{CF07DEE1-F77E-457E-BBC9-04ED02A47B90}"/>
                </a:ext>
              </a:extLst>
            </p:cNvPr>
            <p:cNvSpPr txBox="1">
              <a:spLocks noChangeArrowheads="1"/>
            </p:cNvSpPr>
            <p:nvPr/>
          </p:nvSpPr>
          <p:spPr bwMode="auto">
            <a:xfrm>
              <a:off x="384" y="2699"/>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SV = EDV – ESV</a:t>
              </a:r>
            </a:p>
          </p:txBody>
        </p:sp>
        <p:sp>
          <p:nvSpPr>
            <p:cNvPr id="23566" name="Text Box 9">
              <a:extLst>
                <a:ext uri="{FF2B5EF4-FFF2-40B4-BE49-F238E27FC236}">
                  <a16:creationId xmlns:a16="http://schemas.microsoft.com/office/drawing/2014/main" id="{88825365-050B-4C9F-9517-B3E90DD5B377}"/>
                </a:ext>
              </a:extLst>
            </p:cNvPr>
            <p:cNvSpPr txBox="1">
              <a:spLocks noChangeArrowheads="1"/>
            </p:cNvSpPr>
            <p:nvPr/>
          </p:nvSpPr>
          <p:spPr bwMode="auto">
            <a:xfrm>
              <a:off x="384" y="1344"/>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Volume of blood pumped per contraction</a:t>
              </a:r>
            </a:p>
          </p:txBody>
        </p:sp>
      </p:grpSp>
      <p:grpSp>
        <p:nvGrpSpPr>
          <p:cNvPr id="19474" name="Group 18">
            <a:extLst>
              <a:ext uri="{FF2B5EF4-FFF2-40B4-BE49-F238E27FC236}">
                <a16:creationId xmlns:a16="http://schemas.microsoft.com/office/drawing/2014/main" id="{DBC87A0C-08E3-4D17-8203-4D9F70E4D920}"/>
              </a:ext>
            </a:extLst>
          </p:cNvPr>
          <p:cNvGrpSpPr>
            <a:grpSpLocks/>
          </p:cNvGrpSpPr>
          <p:nvPr/>
        </p:nvGrpSpPr>
        <p:grpSpPr bwMode="auto">
          <a:xfrm>
            <a:off x="609600" y="4502150"/>
            <a:ext cx="8305800" cy="2036763"/>
            <a:chOff x="384" y="2836"/>
            <a:chExt cx="5232" cy="1283"/>
          </a:xfrm>
        </p:grpSpPr>
        <p:sp>
          <p:nvSpPr>
            <p:cNvPr id="23557" name="Text Box 11">
              <a:extLst>
                <a:ext uri="{FF2B5EF4-FFF2-40B4-BE49-F238E27FC236}">
                  <a16:creationId xmlns:a16="http://schemas.microsoft.com/office/drawing/2014/main" id="{1B5B16D9-559A-418F-820D-D0B42C3ED86F}"/>
                </a:ext>
              </a:extLst>
            </p:cNvPr>
            <p:cNvSpPr txBox="1">
              <a:spLocks noChangeArrowheads="1"/>
            </p:cNvSpPr>
            <p:nvPr/>
          </p:nvSpPr>
          <p:spPr bwMode="auto">
            <a:xfrm>
              <a:off x="384" y="3323"/>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Total volume of blood pumped by the ventricle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per minute</a:t>
              </a:r>
            </a:p>
          </p:txBody>
        </p:sp>
        <p:sp>
          <p:nvSpPr>
            <p:cNvPr id="23558" name="Text Box 13">
              <a:extLst>
                <a:ext uri="{FF2B5EF4-FFF2-40B4-BE49-F238E27FC236}">
                  <a16:creationId xmlns:a16="http://schemas.microsoft.com/office/drawing/2014/main" id="{C4D7B963-957D-499C-A946-DA8EF5C85615}"/>
                </a:ext>
              </a:extLst>
            </p:cNvPr>
            <p:cNvSpPr txBox="1">
              <a:spLocks noChangeArrowheads="1"/>
            </p:cNvSpPr>
            <p:nvPr/>
          </p:nvSpPr>
          <p:spPr bwMode="auto">
            <a:xfrm>
              <a:off x="384" y="3011"/>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b="1">
                  <a:solidFill>
                    <a:schemeClr val="accent2"/>
                  </a:solidFill>
                  <a:latin typeface="Arial" panose="020B0604020202020204" pitchFamily="34" charset="0"/>
                </a:rPr>
                <a:t>Cardiac Output (Q)</a:t>
              </a:r>
            </a:p>
          </p:txBody>
        </p:sp>
        <p:sp>
          <p:nvSpPr>
            <p:cNvPr id="23559" name="Text Box 14">
              <a:extLst>
                <a:ext uri="{FF2B5EF4-FFF2-40B4-BE49-F238E27FC236}">
                  <a16:creationId xmlns:a16="http://schemas.microsoft.com/office/drawing/2014/main" id="{623F9017-AED9-4EC2-A653-A6ED65212A2C}"/>
                </a:ext>
              </a:extLst>
            </p:cNvPr>
            <p:cNvSpPr txBox="1">
              <a:spLocks noChangeArrowheads="1"/>
            </p:cNvSpPr>
            <p:nvPr/>
          </p:nvSpPr>
          <p:spPr bwMode="auto">
            <a:xfrm>
              <a:off x="1988" y="2836"/>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cs-CZ" sz="2400" b="1">
                  <a:solidFill>
                    <a:schemeClr val="accent2"/>
                  </a:solidFill>
                  <a:latin typeface="Arial" panose="020B0604020202020204" pitchFamily="34" charset="0"/>
                </a:rPr>
                <a:t>.</a:t>
              </a:r>
            </a:p>
          </p:txBody>
        </p:sp>
        <p:sp>
          <p:nvSpPr>
            <p:cNvPr id="23560" name="Text Box 16">
              <a:extLst>
                <a:ext uri="{FF2B5EF4-FFF2-40B4-BE49-F238E27FC236}">
                  <a16:creationId xmlns:a16="http://schemas.microsoft.com/office/drawing/2014/main" id="{2C77E7C0-178D-4E4E-82E8-4F11894035ED}"/>
                </a:ext>
              </a:extLst>
            </p:cNvPr>
            <p:cNvSpPr txBox="1">
              <a:spLocks noChangeArrowheads="1"/>
            </p:cNvSpPr>
            <p:nvPr/>
          </p:nvSpPr>
          <p:spPr bwMode="auto">
            <a:xfrm>
              <a:off x="384" y="3800"/>
              <a:ext cx="5232"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Q = HR </a:t>
              </a:r>
              <a:r>
                <a:rPr lang="en-US" altLang="cs-CZ" sz="2400" dirty="0">
                  <a:solidFill>
                    <a:schemeClr val="tx1"/>
                  </a:solidFill>
                  <a:latin typeface="Symbol" panose="05050102010706020507" pitchFamily="18" charset="2"/>
                </a:rPr>
                <a:t>´</a:t>
              </a:r>
              <a:r>
                <a:rPr lang="en-US" altLang="cs-CZ" sz="2400" dirty="0">
                  <a:solidFill>
                    <a:schemeClr val="tx1"/>
                  </a:solidFill>
                  <a:latin typeface="Arial" panose="020B0604020202020204" pitchFamily="34" charset="0"/>
                </a:rPr>
                <a:t> SV</a:t>
              </a:r>
            </a:p>
          </p:txBody>
        </p:sp>
        <p:sp>
          <p:nvSpPr>
            <p:cNvPr id="23561" name="Text Box 17">
              <a:extLst>
                <a:ext uri="{FF2B5EF4-FFF2-40B4-BE49-F238E27FC236}">
                  <a16:creationId xmlns:a16="http://schemas.microsoft.com/office/drawing/2014/main" id="{114C1792-4A7C-413D-A5D9-9BF933594219}"/>
                </a:ext>
              </a:extLst>
            </p:cNvPr>
            <p:cNvSpPr txBox="1">
              <a:spLocks noChangeArrowheads="1"/>
            </p:cNvSpPr>
            <p:nvPr/>
          </p:nvSpPr>
          <p:spPr bwMode="auto">
            <a:xfrm>
              <a:off x="630" y="3460"/>
              <a:ext cx="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cs-CZ" sz="2400">
                  <a:solidFill>
                    <a:schemeClr val="tx1"/>
                  </a:solidFill>
                  <a:latin typeface="Arial" panose="020B0604020202020204" pitchFamily="34" charset="0"/>
                </a:rPr>
                <a:t>.</a:t>
              </a:r>
              <a:endParaRPr lang="en-US" altLang="cs-CZ" sz="2400" b="1">
                <a:solidFill>
                  <a:schemeClr val="accent2"/>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wipe(left)">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74"/>
                                        </p:tgtEl>
                                        <p:attrNameLst>
                                          <p:attrName>style.visibility</p:attrName>
                                        </p:attrNameLst>
                                      </p:cBhvr>
                                      <p:to>
                                        <p:strVal val="visible"/>
                                      </p:to>
                                    </p:set>
                                    <p:animEffect transition="in" filter="wipe(left)">
                                      <p:cBhvr>
                                        <p:cTn id="17"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79EBE654-55A4-4E8B-AA56-D29A3DF8EA1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Ejection Fraction (EF)</a:t>
            </a:r>
          </a:p>
        </p:txBody>
      </p:sp>
      <p:sp>
        <p:nvSpPr>
          <p:cNvPr id="20484" name="Text Box 4">
            <a:extLst>
              <a:ext uri="{FF2B5EF4-FFF2-40B4-BE49-F238E27FC236}">
                <a16:creationId xmlns:a16="http://schemas.microsoft.com/office/drawing/2014/main" id="{1713159E-3852-4C9D-A360-2F8E301E25AD}"/>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Proportion of blood pumped out of the left</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ventricle each beat</a:t>
            </a:r>
          </a:p>
        </p:txBody>
      </p:sp>
      <p:sp>
        <p:nvSpPr>
          <p:cNvPr id="20485" name="Text Box 5">
            <a:extLst>
              <a:ext uri="{FF2B5EF4-FFF2-40B4-BE49-F238E27FC236}">
                <a16:creationId xmlns:a16="http://schemas.microsoft.com/office/drawing/2014/main" id="{2F106F88-6FBE-49D1-95B2-60D7E20FEBA1}"/>
              </a:ext>
            </a:extLst>
          </p:cNvPr>
          <p:cNvSpPr txBox="1">
            <a:spLocks noChangeArrowheads="1"/>
          </p:cNvSpPr>
          <p:nvPr/>
        </p:nvSpPr>
        <p:spPr bwMode="auto">
          <a:xfrm>
            <a:off x="609600" y="24812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EF = SV/EDV</a:t>
            </a:r>
          </a:p>
        </p:txBody>
      </p:sp>
      <p:sp>
        <p:nvSpPr>
          <p:cNvPr id="20486" name="Text Box 6">
            <a:extLst>
              <a:ext uri="{FF2B5EF4-FFF2-40B4-BE49-F238E27FC236}">
                <a16:creationId xmlns:a16="http://schemas.microsoft.com/office/drawing/2014/main" id="{69E43ADF-FABC-4E50-9D11-68EA5E85278C}"/>
              </a:ext>
            </a:extLst>
          </p:cNvPr>
          <p:cNvSpPr txBox="1">
            <a:spLocks noChangeArrowheads="1"/>
          </p:cNvSpPr>
          <p:nvPr/>
        </p:nvSpPr>
        <p:spPr bwMode="auto">
          <a:xfrm>
            <a:off x="609600" y="29908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Averages 60% at rest</a:t>
            </a:r>
          </a:p>
        </p:txBody>
      </p:sp>
      <p:pic>
        <p:nvPicPr>
          <p:cNvPr id="20487" name="Picture 7" descr="D:\Alternate Chapter Clipart\Chapter 20\Body_heart.tiff">
            <a:extLst>
              <a:ext uri="{FF2B5EF4-FFF2-40B4-BE49-F238E27FC236}">
                <a16:creationId xmlns:a16="http://schemas.microsoft.com/office/drawing/2014/main" id="{6BF94B0B-4A77-4135-9B53-90D437E42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5892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ipe(down)">
                                      <p:cBhvr>
                                        <p:cTn id="7" dur="500"/>
                                        <p:tgtEl>
                                          <p:spTgt spid="204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ipe(left)">
                                      <p:cBhvr>
                                        <p:cTn id="11" dur="500"/>
                                        <p:tgtEl>
                                          <p:spTgt spid="20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wipe(left)">
                                      <p:cBhvr>
                                        <p:cTn id="16" dur="500"/>
                                        <p:tgtEl>
                                          <p:spTgt spid="204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wipe(left)">
                                      <p:cBhvr>
                                        <p:cTn id="21" dur="500"/>
                                        <p:tgtEl>
                                          <p:spTgt spid="204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left)">
                                      <p:cBhvr>
                                        <p:cTn id="26"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P spid="2048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2F4D08D8-8BC6-43E3-958A-4ED625E773CD}"/>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Vascular System</a:t>
            </a:r>
          </a:p>
        </p:txBody>
      </p:sp>
      <p:sp>
        <p:nvSpPr>
          <p:cNvPr id="22532" name="Text Box 4">
            <a:extLst>
              <a:ext uri="{FF2B5EF4-FFF2-40B4-BE49-F238E27FC236}">
                <a16:creationId xmlns:a16="http://schemas.microsoft.com/office/drawing/2014/main" id="{002952C0-D14E-4E3D-BE81-D4D053E7431B}"/>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Arteries</a:t>
            </a:r>
          </a:p>
        </p:txBody>
      </p:sp>
      <p:sp>
        <p:nvSpPr>
          <p:cNvPr id="22533" name="Text Box 5">
            <a:extLst>
              <a:ext uri="{FF2B5EF4-FFF2-40B4-BE49-F238E27FC236}">
                <a16:creationId xmlns:a16="http://schemas.microsoft.com/office/drawing/2014/main" id="{0406F32F-FE2B-4D08-B133-C7CF5376C0C3}"/>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Arterioles</a:t>
            </a:r>
          </a:p>
        </p:txBody>
      </p:sp>
      <p:sp>
        <p:nvSpPr>
          <p:cNvPr id="22534" name="Text Box 6">
            <a:extLst>
              <a:ext uri="{FF2B5EF4-FFF2-40B4-BE49-F238E27FC236}">
                <a16:creationId xmlns:a16="http://schemas.microsoft.com/office/drawing/2014/main" id="{55621117-1380-4311-82F8-5D42268B94DE}"/>
              </a:ext>
            </a:extLst>
          </p:cNvPr>
          <p:cNvSpPr txBox="1">
            <a:spLocks noChangeArrowheads="1"/>
          </p:cNvSpPr>
          <p:nvPr/>
        </p:nvSpPr>
        <p:spPr bwMode="auto">
          <a:xfrm>
            <a:off x="609600" y="26289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Capillaries</a:t>
            </a:r>
          </a:p>
        </p:txBody>
      </p:sp>
      <p:sp>
        <p:nvSpPr>
          <p:cNvPr id="22535" name="Text Box 7">
            <a:extLst>
              <a:ext uri="{FF2B5EF4-FFF2-40B4-BE49-F238E27FC236}">
                <a16:creationId xmlns:a16="http://schemas.microsoft.com/office/drawing/2014/main" id="{D64EE30F-6C11-4BD7-A192-8A64E12C6A50}"/>
              </a:ext>
            </a:extLst>
          </p:cNvPr>
          <p:cNvSpPr txBox="1">
            <a:spLocks noChangeArrowheads="1"/>
          </p:cNvSpPr>
          <p:nvPr/>
        </p:nvSpPr>
        <p:spPr bwMode="auto">
          <a:xfrm>
            <a:off x="609600" y="31242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Venules</a:t>
            </a:r>
          </a:p>
        </p:txBody>
      </p:sp>
      <p:sp>
        <p:nvSpPr>
          <p:cNvPr id="22536" name="Text Box 8">
            <a:extLst>
              <a:ext uri="{FF2B5EF4-FFF2-40B4-BE49-F238E27FC236}">
                <a16:creationId xmlns:a16="http://schemas.microsoft.com/office/drawing/2014/main" id="{DBDABD3F-3540-415D-B42D-E39FF4F3F9AE}"/>
              </a:ext>
            </a:extLst>
          </p:cNvPr>
          <p:cNvSpPr txBox="1">
            <a:spLocks noChangeArrowheads="1"/>
          </p:cNvSpPr>
          <p:nvPr/>
        </p:nvSpPr>
        <p:spPr bwMode="auto">
          <a:xfrm>
            <a:off x="609600" y="36179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Veins</a:t>
            </a:r>
          </a:p>
        </p:txBody>
      </p:sp>
      <p:pic>
        <p:nvPicPr>
          <p:cNvPr id="22537" name="Picture 9" descr="D:\Alternate Chapter Clipart\Chapter 04\Bodyw_pressurepoints.tiff">
            <a:extLst>
              <a:ext uri="{FF2B5EF4-FFF2-40B4-BE49-F238E27FC236}">
                <a16:creationId xmlns:a16="http://schemas.microsoft.com/office/drawing/2014/main" id="{73C6CBF0-FAEE-43B5-AEDE-1AE1B2543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3952875"/>
            <a:ext cx="1389063"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down)">
                                      <p:cBhvr>
                                        <p:cTn id="7" dur="500"/>
                                        <p:tgtEl>
                                          <p:spTgt spid="225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wipe(left)">
                                      <p:cBhvr>
                                        <p:cTn id="11" dur="500"/>
                                        <p:tgtEl>
                                          <p:spTgt spid="225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ipe(left)">
                                      <p:cBhvr>
                                        <p:cTn id="16" dur="500"/>
                                        <p:tgtEl>
                                          <p:spTgt spid="225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533"/>
                                        </p:tgtEl>
                                        <p:attrNameLst>
                                          <p:attrName>style.visibility</p:attrName>
                                        </p:attrNameLst>
                                      </p:cBhvr>
                                      <p:to>
                                        <p:strVal val="visible"/>
                                      </p:to>
                                    </p:set>
                                    <p:animEffect transition="in" filter="wipe(left)">
                                      <p:cBhvr>
                                        <p:cTn id="21" dur="500"/>
                                        <p:tgtEl>
                                          <p:spTgt spid="225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534"/>
                                        </p:tgtEl>
                                        <p:attrNameLst>
                                          <p:attrName>style.visibility</p:attrName>
                                        </p:attrNameLst>
                                      </p:cBhvr>
                                      <p:to>
                                        <p:strVal val="visible"/>
                                      </p:to>
                                    </p:set>
                                    <p:animEffect transition="in" filter="wipe(left)">
                                      <p:cBhvr>
                                        <p:cTn id="26" dur="500"/>
                                        <p:tgtEl>
                                          <p:spTgt spid="225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535"/>
                                        </p:tgtEl>
                                        <p:attrNameLst>
                                          <p:attrName>style.visibility</p:attrName>
                                        </p:attrNameLst>
                                      </p:cBhvr>
                                      <p:to>
                                        <p:strVal val="visible"/>
                                      </p:to>
                                    </p:set>
                                    <p:animEffect transition="in" filter="wipe(left)">
                                      <p:cBhvr>
                                        <p:cTn id="31" dur="500"/>
                                        <p:tgtEl>
                                          <p:spTgt spid="225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536"/>
                                        </p:tgtEl>
                                        <p:attrNameLst>
                                          <p:attrName>style.visibility</p:attrName>
                                        </p:attrNameLst>
                                      </p:cBhvr>
                                      <p:to>
                                        <p:strVal val="visible"/>
                                      </p:to>
                                    </p:set>
                                    <p:animEffect transition="in" filter="wipe(left)">
                                      <p:cBhvr>
                                        <p:cTn id="36"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utoUpdateAnimBg="0"/>
      <p:bldP spid="22535" grpId="0" autoUpdateAnimBg="0"/>
      <p:bldP spid="225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B04F9B80-ECF4-48EB-8402-B2EDDCF0F111}"/>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Major Cardiovascular Functions</a:t>
            </a:r>
          </a:p>
        </p:txBody>
      </p:sp>
      <p:sp>
        <p:nvSpPr>
          <p:cNvPr id="6148" name="Text Box 4">
            <a:extLst>
              <a:ext uri="{FF2B5EF4-FFF2-40B4-BE49-F238E27FC236}">
                <a16:creationId xmlns:a16="http://schemas.microsoft.com/office/drawing/2014/main" id="{9F90BC7D-C790-4BC6-8BAA-0F420556EE61}"/>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Delivery (e.g., oxygen and nutrients)</a:t>
            </a:r>
          </a:p>
        </p:txBody>
      </p:sp>
      <p:sp>
        <p:nvSpPr>
          <p:cNvPr id="6149" name="Text Box 5">
            <a:extLst>
              <a:ext uri="{FF2B5EF4-FFF2-40B4-BE49-F238E27FC236}">
                <a16:creationId xmlns:a16="http://schemas.microsoft.com/office/drawing/2014/main" id="{D19C148E-4B1D-4322-9F67-AE256E209844}"/>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Removal (e.g., carbon dioxide and waste products)</a:t>
            </a:r>
          </a:p>
        </p:txBody>
      </p:sp>
      <p:sp>
        <p:nvSpPr>
          <p:cNvPr id="6150" name="Text Box 6">
            <a:extLst>
              <a:ext uri="{FF2B5EF4-FFF2-40B4-BE49-F238E27FC236}">
                <a16:creationId xmlns:a16="http://schemas.microsoft.com/office/drawing/2014/main" id="{89F62F92-25D4-4FEE-9802-5B1CF5F1EEFF}"/>
              </a:ext>
            </a:extLst>
          </p:cNvPr>
          <p:cNvSpPr txBox="1">
            <a:spLocks noChangeArrowheads="1"/>
          </p:cNvSpPr>
          <p:nvPr/>
        </p:nvSpPr>
        <p:spPr bwMode="auto">
          <a:xfrm>
            <a:off x="609600" y="2630488"/>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Transportation (e.g., hormones)</a:t>
            </a:r>
          </a:p>
        </p:txBody>
      </p:sp>
      <p:sp>
        <p:nvSpPr>
          <p:cNvPr id="6151" name="Text Box 7">
            <a:extLst>
              <a:ext uri="{FF2B5EF4-FFF2-40B4-BE49-F238E27FC236}">
                <a16:creationId xmlns:a16="http://schemas.microsoft.com/office/drawing/2014/main" id="{9A9C13F6-A1E8-4D10-AE90-46278EAD5B3D}"/>
              </a:ext>
            </a:extLst>
          </p:cNvPr>
          <p:cNvSpPr txBox="1">
            <a:spLocks noChangeArrowheads="1"/>
          </p:cNvSpPr>
          <p:nvPr/>
        </p:nvSpPr>
        <p:spPr bwMode="auto">
          <a:xfrm>
            <a:off x="609600" y="31226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Maintenance (e.g., body temperature, pH)</a:t>
            </a:r>
          </a:p>
        </p:txBody>
      </p:sp>
      <p:sp>
        <p:nvSpPr>
          <p:cNvPr id="6152" name="Text Box 8">
            <a:extLst>
              <a:ext uri="{FF2B5EF4-FFF2-40B4-BE49-F238E27FC236}">
                <a16:creationId xmlns:a16="http://schemas.microsoft.com/office/drawing/2014/main" id="{270A87C4-5544-49F0-A31D-EBF94B629594}"/>
              </a:ext>
            </a:extLst>
          </p:cNvPr>
          <p:cNvSpPr txBox="1">
            <a:spLocks noChangeArrowheads="1"/>
          </p:cNvSpPr>
          <p:nvPr/>
        </p:nvSpPr>
        <p:spPr bwMode="auto">
          <a:xfrm>
            <a:off x="609600" y="36179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Prevention (e.g., infection—immune function)</a:t>
            </a:r>
          </a:p>
        </p:txBody>
      </p:sp>
      <p:pic>
        <p:nvPicPr>
          <p:cNvPr id="6153" name="Picture 9" descr="D:\Alternate Chapter Clipart\Chapter 07\Cardiovascular.tiff">
            <a:extLst>
              <a:ext uri="{FF2B5EF4-FFF2-40B4-BE49-F238E27FC236}">
                <a16:creationId xmlns:a16="http://schemas.microsoft.com/office/drawing/2014/main" id="{B845A852-C3B4-4FBE-9265-35D0E317B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962400"/>
            <a:ext cx="180975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wipe(down)">
                                      <p:cBhvr>
                                        <p:cTn id="7" dur="500"/>
                                        <p:tgtEl>
                                          <p:spTgt spid="61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wipe(left)">
                                      <p:cBhvr>
                                        <p:cTn id="11" dur="500"/>
                                        <p:tgtEl>
                                          <p:spTgt spid="61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left)">
                                      <p:cBhvr>
                                        <p:cTn id="16" dur="500"/>
                                        <p:tgtEl>
                                          <p:spTgt spid="61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wipe(left)">
                                      <p:cBhvr>
                                        <p:cTn id="21" dur="500"/>
                                        <p:tgtEl>
                                          <p:spTgt spid="61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wipe(left)">
                                      <p:cBhvr>
                                        <p:cTn id="26" dur="500"/>
                                        <p:tgtEl>
                                          <p:spTgt spid="61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Effect transition="in" filter="wipe(left)">
                                      <p:cBhvr>
                                        <p:cTn id="31" dur="500"/>
                                        <p:tgtEl>
                                          <p:spTgt spid="61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152"/>
                                        </p:tgtEl>
                                        <p:attrNameLst>
                                          <p:attrName>style.visibility</p:attrName>
                                        </p:attrNameLst>
                                      </p:cBhvr>
                                      <p:to>
                                        <p:strVal val="visible"/>
                                      </p:to>
                                    </p:set>
                                    <p:animEffect transition="in" filter="wipe(left)">
                                      <p:cBhvr>
                                        <p:cTn id="36"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150" grpId="0" autoUpdateAnimBg="0"/>
      <p:bldP spid="6151" grpId="0" autoUpdateAnimBg="0"/>
      <p:bldP spid="615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B07C3854-F1AB-4DF8-8834-F3ECC1B207BA}"/>
              </a:ext>
            </a:extLst>
          </p:cNvPr>
          <p:cNvSpPr txBox="1">
            <a:spLocks noChangeArrowheads="1"/>
          </p:cNvSpPr>
          <p:nvPr/>
        </p:nvSpPr>
        <p:spPr bwMode="auto">
          <a:xfrm>
            <a:off x="609600" y="1600200"/>
            <a:ext cx="703421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2400">
                <a:solidFill>
                  <a:schemeClr val="tx1"/>
                </a:solidFill>
                <a:latin typeface="Arial" panose="020B0604020202020204" pitchFamily="34" charset="0"/>
              </a:rPr>
              <a:t>Arteries always carry blood away from the heart; veins always carry blood back to the heart with the help of breathing, the muscle pump, and valves. Pulmonary “veins” carry oxygenated blood from the lungs to the heart and pulmonary “arteries” carry blood with lower oxygen levels to the lungs for oxygenation.</a:t>
            </a:r>
          </a:p>
        </p:txBody>
      </p:sp>
      <p:sp>
        <p:nvSpPr>
          <p:cNvPr id="23556" name="Text Box 4">
            <a:extLst>
              <a:ext uri="{FF2B5EF4-FFF2-40B4-BE49-F238E27FC236}">
                <a16:creationId xmlns:a16="http://schemas.microsoft.com/office/drawing/2014/main" id="{860CE417-191D-498D-821B-AA439A6D3F47}"/>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Did You Know…?</a:t>
            </a:r>
            <a:endParaRPr lang="en-US" altLang="cs-CZ" sz="3400" b="1">
              <a:solidFill>
                <a:schemeClr val="tx1"/>
              </a:solidFill>
              <a:latin typeface="Arial" panose="020B0604020202020204" pitchFamily="34" charset="0"/>
            </a:endParaRPr>
          </a:p>
        </p:txBody>
      </p:sp>
      <p:pic>
        <p:nvPicPr>
          <p:cNvPr id="23557" name="Picture 5" descr="D:\Alternate Chapter Clipart\Chapter 07\Heart.tiff">
            <a:extLst>
              <a:ext uri="{FF2B5EF4-FFF2-40B4-BE49-F238E27FC236}">
                <a16:creationId xmlns:a16="http://schemas.microsoft.com/office/drawing/2014/main" id="{881DB240-3ECB-4CBF-AFCD-05491DB75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288" y="4267200"/>
            <a:ext cx="19748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down)">
                                      <p:cBhvr>
                                        <p:cTn id="7" dur="500"/>
                                        <p:tgtEl>
                                          <p:spTgt spid="2355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wipe(left)">
                                      <p:cBhvr>
                                        <p:cTn id="11" dur="500"/>
                                        <p:tgtEl>
                                          <p:spTgt spid="235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55"/>
                                        </p:tgtEl>
                                        <p:attrNameLst>
                                          <p:attrName>style.visibility</p:attrName>
                                        </p:attrNameLst>
                                      </p:cBhvr>
                                      <p:to>
                                        <p:strVal val="visible"/>
                                      </p:to>
                                    </p:set>
                                    <p:animEffect transition="in" filter="wipe(left)">
                                      <p:cBhvr>
                                        <p:cTn id="16"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a:extLst>
              <a:ext uri="{FF2B5EF4-FFF2-40B4-BE49-F238E27FC236}">
                <a16:creationId xmlns:a16="http://schemas.microsoft.com/office/drawing/2014/main" id="{210F642E-CC2C-499F-BF4C-EA42C17EAE43}"/>
              </a:ext>
            </a:extLst>
          </p:cNvPr>
          <p:cNvSpPr txBox="1">
            <a:spLocks noChangeArrowheads="1"/>
          </p:cNvSpPr>
          <p:nvPr/>
        </p:nvSpPr>
        <p:spPr bwMode="auto">
          <a:xfrm>
            <a:off x="381000" y="533400"/>
            <a:ext cx="3124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n-US" altLang="cs-CZ" sz="3400" b="1" dirty="0">
                <a:solidFill>
                  <a:schemeClr val="accent2"/>
                </a:solidFill>
                <a:latin typeface="Arial" panose="020B0604020202020204" pitchFamily="34" charset="0"/>
              </a:rPr>
              <a:t>MUSCLE PUMP</a:t>
            </a:r>
          </a:p>
        </p:txBody>
      </p:sp>
      <p:pic>
        <p:nvPicPr>
          <p:cNvPr id="24583" name="Picture 7" descr="83134/e2862                                                    000A4003&#10;PROJECTS 1                     B727F70A:">
            <a:extLst>
              <a:ext uri="{FF2B5EF4-FFF2-40B4-BE49-F238E27FC236}">
                <a16:creationId xmlns:a16="http://schemas.microsoft.com/office/drawing/2014/main" id="{FD5C5DAF-027B-43CD-8C76-969D96316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722313"/>
            <a:ext cx="295275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528" fill="hold" nodeType="click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p:cTn id="11" dur="500" fill="hold"/>
                                        <p:tgtEl>
                                          <p:spTgt spid="24583"/>
                                        </p:tgtEl>
                                        <p:attrNameLst>
                                          <p:attrName>ppt_w</p:attrName>
                                        </p:attrNameLst>
                                      </p:cBhvr>
                                      <p:tavLst>
                                        <p:tav tm="0">
                                          <p:val>
                                            <p:fltVal val="0"/>
                                          </p:val>
                                        </p:tav>
                                        <p:tav tm="100000">
                                          <p:val>
                                            <p:strVal val="#ppt_w"/>
                                          </p:val>
                                        </p:tav>
                                      </p:tavLst>
                                    </p:anim>
                                    <p:anim calcmode="lin" valueType="num">
                                      <p:cBhvr>
                                        <p:cTn id="12" dur="500" fill="hold"/>
                                        <p:tgtEl>
                                          <p:spTgt spid="24583"/>
                                        </p:tgtEl>
                                        <p:attrNameLst>
                                          <p:attrName>ppt_h</p:attrName>
                                        </p:attrNameLst>
                                      </p:cBhvr>
                                      <p:tavLst>
                                        <p:tav tm="0">
                                          <p:val>
                                            <p:fltVal val="0"/>
                                          </p:val>
                                        </p:tav>
                                        <p:tav tm="100000">
                                          <p:val>
                                            <p:strVal val="#ppt_h"/>
                                          </p:val>
                                        </p:tav>
                                      </p:tavLst>
                                    </p:anim>
                                    <p:anim calcmode="lin" valueType="num">
                                      <p:cBhvr>
                                        <p:cTn id="13" dur="500" fill="hold"/>
                                        <p:tgtEl>
                                          <p:spTgt spid="24583"/>
                                        </p:tgtEl>
                                        <p:attrNameLst>
                                          <p:attrName>ppt_x</p:attrName>
                                        </p:attrNameLst>
                                      </p:cBhvr>
                                      <p:tavLst>
                                        <p:tav tm="0">
                                          <p:val>
                                            <p:fltVal val="0.5"/>
                                          </p:val>
                                        </p:tav>
                                        <p:tav tm="100000">
                                          <p:val>
                                            <p:strVal val="#ppt_x"/>
                                          </p:val>
                                        </p:tav>
                                      </p:tavLst>
                                    </p:anim>
                                    <p:anim calcmode="lin" valueType="num">
                                      <p:cBhvr>
                                        <p:cTn id="14" dur="500" fill="hold"/>
                                        <p:tgtEl>
                                          <p:spTgt spid="245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A8D947C3-7B22-488C-B109-F1F2AA27E1D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Blood Distribution</a:t>
            </a:r>
          </a:p>
        </p:txBody>
      </p:sp>
      <p:sp>
        <p:nvSpPr>
          <p:cNvPr id="25604" name="Text Box 4">
            <a:extLst>
              <a:ext uri="{FF2B5EF4-FFF2-40B4-BE49-F238E27FC236}">
                <a16:creationId xmlns:a16="http://schemas.microsoft.com/office/drawing/2014/main" id="{933AE731-4DA7-4BE0-A7FE-E7BE3E8A2B44}"/>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dirty="0">
                <a:solidFill>
                  <a:schemeClr val="tx1"/>
                </a:solidFill>
                <a:latin typeface="Wingdings" panose="05000000000000000000" pitchFamily="2" charset="2"/>
              </a:rPr>
              <a:t>w</a:t>
            </a:r>
            <a:r>
              <a:rPr lang="en-US" altLang="cs-CZ" sz="2400" dirty="0">
                <a:solidFill>
                  <a:schemeClr val="tx1"/>
                </a:solidFill>
                <a:latin typeface="Arial" panose="020B0604020202020204" pitchFamily="34" charset="0"/>
              </a:rPr>
              <a:t> Matched to overall metabolic demands</a:t>
            </a:r>
          </a:p>
        </p:txBody>
      </p:sp>
      <p:sp>
        <p:nvSpPr>
          <p:cNvPr id="25605" name="Text Box 5">
            <a:extLst>
              <a:ext uri="{FF2B5EF4-FFF2-40B4-BE49-F238E27FC236}">
                <a16:creationId xmlns:a16="http://schemas.microsoft.com/office/drawing/2014/main" id="{1D3337EA-AC3B-4CAD-9E5A-4582E4BA97A8}"/>
              </a:ext>
            </a:extLst>
          </p:cNvPr>
          <p:cNvSpPr txBox="1">
            <a:spLocks noChangeArrowheads="1"/>
          </p:cNvSpPr>
          <p:nvPr/>
        </p:nvSpPr>
        <p:spPr bwMode="auto">
          <a:xfrm>
            <a:off x="609600" y="2146300"/>
            <a:ext cx="74422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Autoregulation—arterioles within organs or tissues dilate or constrict in response to the local chemical environment</a:t>
            </a:r>
          </a:p>
        </p:txBody>
      </p:sp>
      <p:sp>
        <p:nvSpPr>
          <p:cNvPr id="25606" name="Text Box 6">
            <a:extLst>
              <a:ext uri="{FF2B5EF4-FFF2-40B4-BE49-F238E27FC236}">
                <a16:creationId xmlns:a16="http://schemas.microsoft.com/office/drawing/2014/main" id="{08579D4F-6AD0-460E-A6CA-DDDE28BEEFBB}"/>
              </a:ext>
            </a:extLst>
          </p:cNvPr>
          <p:cNvSpPr txBox="1">
            <a:spLocks noChangeArrowheads="1"/>
          </p:cNvSpPr>
          <p:nvPr/>
        </p:nvSpPr>
        <p:spPr bwMode="auto">
          <a:xfrm>
            <a:off x="609600" y="3324225"/>
            <a:ext cx="777081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Extrinsic neural control—sympathetic nerves within walls of vessels are stimulated causing vessels to constrict</a:t>
            </a:r>
          </a:p>
        </p:txBody>
      </p:sp>
      <p:sp>
        <p:nvSpPr>
          <p:cNvPr id="25607" name="Text Box 7">
            <a:extLst>
              <a:ext uri="{FF2B5EF4-FFF2-40B4-BE49-F238E27FC236}">
                <a16:creationId xmlns:a16="http://schemas.microsoft.com/office/drawing/2014/main" id="{C56BA406-7A3D-4868-A374-22EBE665FC01}"/>
              </a:ext>
            </a:extLst>
          </p:cNvPr>
          <p:cNvSpPr txBox="1">
            <a:spLocks noChangeArrowheads="1"/>
          </p:cNvSpPr>
          <p:nvPr/>
        </p:nvSpPr>
        <p:spPr bwMode="auto">
          <a:xfrm>
            <a:off x="609600" y="450056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Determined by the balance between mean arterial pressure and total peripheral resistance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left)">
                                      <p:cBhvr>
                                        <p:cTn id="7" dur="500"/>
                                        <p:tgtEl>
                                          <p:spTgt spid="25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wipe(left)">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wipe(left)">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wipe(left)">
                                      <p:cBhvr>
                                        <p:cTn id="22" dur="500"/>
                                        <p:tgtEl>
                                          <p:spTgt spid="256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wipe(left)">
                                      <p:cBhvr>
                                        <p:cTn id="2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P spid="25606" grpId="0" autoUpdateAnimBg="0"/>
      <p:bldP spid="2560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83135/e2862                                                    000A4003&#10;PROJECTS 1                     B727F70A:">
            <a:extLst>
              <a:ext uri="{FF2B5EF4-FFF2-40B4-BE49-F238E27FC236}">
                <a16:creationId xmlns:a16="http://schemas.microsoft.com/office/drawing/2014/main" id="{EE1571B8-6AB9-4DFC-9B51-5C8070FA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747713"/>
            <a:ext cx="40640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a:extLst>
              <a:ext uri="{FF2B5EF4-FFF2-40B4-BE49-F238E27FC236}">
                <a16:creationId xmlns:a16="http://schemas.microsoft.com/office/drawing/2014/main" id="{5176A0D2-2A43-46B4-847F-BA844183516B}"/>
              </a:ext>
            </a:extLst>
          </p:cNvPr>
          <p:cNvSpPr txBox="1">
            <a:spLocks noChangeArrowheads="1"/>
          </p:cNvSpPr>
          <p:nvPr/>
        </p:nvSpPr>
        <p:spPr bwMode="auto">
          <a:xfrm>
            <a:off x="381000" y="533400"/>
            <a:ext cx="3429000"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n-US" altLang="cs-CZ" sz="3400" b="1">
                <a:solidFill>
                  <a:schemeClr val="accent2"/>
                </a:solidFill>
                <a:latin typeface="Arial" panose="020B0604020202020204" pitchFamily="34" charset="0"/>
              </a:rPr>
              <a:t>BLOOD DISTRIBUTION AT REST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wipe(left)">
                                      <p:cBhvr>
                                        <p:cTn id="7" dur="500"/>
                                        <p:tgtEl>
                                          <p:spTgt spid="2663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6632"/>
                                        </p:tgtEl>
                                        <p:attrNameLst>
                                          <p:attrName>style.visibility</p:attrName>
                                        </p:attrNameLst>
                                      </p:cBhvr>
                                      <p:to>
                                        <p:strVal val="visible"/>
                                      </p:to>
                                    </p:set>
                                    <p:anim calcmode="lin" valueType="num">
                                      <p:cBhvr>
                                        <p:cTn id="11" dur="500" fill="hold"/>
                                        <p:tgtEl>
                                          <p:spTgt spid="26632"/>
                                        </p:tgtEl>
                                        <p:attrNameLst>
                                          <p:attrName>ppt_w</p:attrName>
                                        </p:attrNameLst>
                                      </p:cBhvr>
                                      <p:tavLst>
                                        <p:tav tm="0">
                                          <p:val>
                                            <p:fltVal val="0"/>
                                          </p:val>
                                        </p:tav>
                                        <p:tav tm="100000">
                                          <p:val>
                                            <p:strVal val="#ppt_w"/>
                                          </p:val>
                                        </p:tav>
                                      </p:tavLst>
                                    </p:anim>
                                    <p:anim calcmode="lin" valueType="num">
                                      <p:cBhvr>
                                        <p:cTn id="12" dur="500" fill="hold"/>
                                        <p:tgtEl>
                                          <p:spTgt spid="26632"/>
                                        </p:tgtEl>
                                        <p:attrNameLst>
                                          <p:attrName>ppt_h</p:attrName>
                                        </p:attrNameLst>
                                      </p:cBhvr>
                                      <p:tavLst>
                                        <p:tav tm="0">
                                          <p:val>
                                            <p:fltVal val="0"/>
                                          </p:val>
                                        </p:tav>
                                        <p:tav tm="100000">
                                          <p:val>
                                            <p:strVal val="#ppt_h"/>
                                          </p:val>
                                        </p:tav>
                                      </p:tavLst>
                                    </p:anim>
                                    <p:anim calcmode="lin" valueType="num">
                                      <p:cBhvr>
                                        <p:cTn id="13" dur="500" fill="hold"/>
                                        <p:tgtEl>
                                          <p:spTgt spid="26632"/>
                                        </p:tgtEl>
                                        <p:attrNameLst>
                                          <p:attrName>ppt_x</p:attrName>
                                        </p:attrNameLst>
                                      </p:cBhvr>
                                      <p:tavLst>
                                        <p:tav tm="0">
                                          <p:val>
                                            <p:fltVal val="0.5"/>
                                          </p:val>
                                        </p:tav>
                                        <p:tav tm="100000">
                                          <p:val>
                                            <p:strVal val="#ppt_x"/>
                                          </p:val>
                                        </p:tav>
                                      </p:tavLst>
                                    </p:anim>
                                    <p:anim calcmode="lin" valueType="num">
                                      <p:cBhvr>
                                        <p:cTn id="14" dur="500" fill="hold"/>
                                        <p:tgtEl>
                                          <p:spTgt spid="266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FF450048-DFA6-4BA1-BE65-AFDBAC89152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Blood Pressure</a:t>
            </a:r>
          </a:p>
        </p:txBody>
      </p:sp>
      <p:sp>
        <p:nvSpPr>
          <p:cNvPr id="27652" name="Text Box 4">
            <a:extLst>
              <a:ext uri="{FF2B5EF4-FFF2-40B4-BE49-F238E27FC236}">
                <a16:creationId xmlns:a16="http://schemas.microsoft.com/office/drawing/2014/main" id="{083618C4-86D6-4A91-96E6-1B2A9DA6E060}"/>
              </a:ext>
            </a:extLst>
          </p:cNvPr>
          <p:cNvSpPr txBox="1">
            <a:spLocks noChangeArrowheads="1"/>
          </p:cNvSpPr>
          <p:nvPr/>
        </p:nvSpPr>
        <p:spPr bwMode="auto">
          <a:xfrm>
            <a:off x="609600" y="1555750"/>
            <a:ext cx="654526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Systolic blood pressure (SBP) is the highest pressure and diastolic blood pressure (DBP) is the lowest pressure</a:t>
            </a:r>
          </a:p>
        </p:txBody>
      </p:sp>
      <p:pic>
        <p:nvPicPr>
          <p:cNvPr id="27655" name="Picture 7" descr="D:\Alternate Chapter Clipart\Chapter 20\BPcuff.tiff">
            <a:extLst>
              <a:ext uri="{FF2B5EF4-FFF2-40B4-BE49-F238E27FC236}">
                <a16:creationId xmlns:a16="http://schemas.microsoft.com/office/drawing/2014/main" id="{DBB80CE4-B25B-48B4-ACF2-E6330A906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4229100"/>
            <a:ext cx="27416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a:extLst>
              <a:ext uri="{FF2B5EF4-FFF2-40B4-BE49-F238E27FC236}">
                <a16:creationId xmlns:a16="http://schemas.microsoft.com/office/drawing/2014/main" id="{A90496C8-B5A0-4421-8F1C-820E9E5005D5}"/>
              </a:ext>
            </a:extLst>
          </p:cNvPr>
          <p:cNvSpPr txBox="1">
            <a:spLocks noChangeArrowheads="1"/>
          </p:cNvSpPr>
          <p:nvPr/>
        </p:nvSpPr>
        <p:spPr bwMode="auto">
          <a:xfrm>
            <a:off x="609600" y="264477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Blood vessel constriction increases blood pressure; dilation reduces blood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wipe(left)">
                                      <p:cBhvr>
                                        <p:cTn id="11" dur="500"/>
                                        <p:tgtEl>
                                          <p:spTgt spid="276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wipe(left)">
                                      <p:cBhvr>
                                        <p:cTn id="16" dur="500"/>
                                        <p:tgtEl>
                                          <p:spTgt spid="276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656"/>
                                        </p:tgtEl>
                                        <p:attrNameLst>
                                          <p:attrName>style.visibility</p:attrName>
                                        </p:attrNameLst>
                                      </p:cBhvr>
                                      <p:to>
                                        <p:strVal val="visible"/>
                                      </p:to>
                                    </p:set>
                                    <p:animEffect transition="in" filter="wipe(left)">
                                      <p:cBhvr>
                                        <p:cTn id="21"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BE67B363-52BB-4586-B2CB-B48D6F570304}"/>
              </a:ext>
            </a:extLst>
          </p:cNvPr>
          <p:cNvSpPr txBox="1">
            <a:spLocks noChangeArrowheads="1"/>
          </p:cNvSpPr>
          <p:nvPr/>
        </p:nvSpPr>
        <p:spPr bwMode="auto">
          <a:xfrm>
            <a:off x="276225" y="260350"/>
            <a:ext cx="88677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200" b="1">
                <a:solidFill>
                  <a:schemeClr val="accent2"/>
                </a:solidFill>
                <a:latin typeface="Arial" panose="020B0604020202020204" pitchFamily="34" charset="0"/>
              </a:rPr>
              <a:t>Cardiovascular Response to Acute</a:t>
            </a:r>
            <a:br>
              <a:rPr lang="cs-CZ" altLang="cs-CZ" sz="3200" b="1">
                <a:solidFill>
                  <a:schemeClr val="accent2"/>
                </a:solidFill>
                <a:latin typeface="Arial" panose="020B0604020202020204" pitchFamily="34" charset="0"/>
              </a:rPr>
            </a:br>
            <a:r>
              <a:rPr lang="en-US" altLang="cs-CZ" sz="3200" b="1">
                <a:solidFill>
                  <a:schemeClr val="accent2"/>
                </a:solidFill>
                <a:latin typeface="Arial" panose="020B0604020202020204" pitchFamily="34" charset="0"/>
              </a:rPr>
              <a:t>Exercise</a:t>
            </a:r>
          </a:p>
        </p:txBody>
      </p:sp>
      <p:sp>
        <p:nvSpPr>
          <p:cNvPr id="35844" name="Text Box 4">
            <a:extLst>
              <a:ext uri="{FF2B5EF4-FFF2-40B4-BE49-F238E27FC236}">
                <a16:creationId xmlns:a16="http://schemas.microsoft.com/office/drawing/2014/main" id="{DCE30761-DF68-4BD2-B6E3-19366D70B87D}"/>
              </a:ext>
            </a:extLst>
          </p:cNvPr>
          <p:cNvSpPr txBox="1">
            <a:spLocks noChangeArrowheads="1"/>
          </p:cNvSpPr>
          <p:nvPr/>
        </p:nvSpPr>
        <p:spPr bwMode="auto">
          <a:xfrm>
            <a:off x="609600" y="42037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tabLst>
                <a:tab pos="2413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413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413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41300" algn="l"/>
              </a:tabLst>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	</a:t>
            </a:r>
            <a:r>
              <a:rPr lang="en-US" altLang="cs-CZ" sz="2400">
                <a:solidFill>
                  <a:schemeClr val="tx1"/>
                </a:solidFill>
                <a:latin typeface="Arial" panose="020B0604020202020204" pitchFamily="34" charset="0"/>
              </a:rPr>
              <a:t>Blood flow and blood pressure change.</a:t>
            </a:r>
          </a:p>
        </p:txBody>
      </p:sp>
      <p:sp>
        <p:nvSpPr>
          <p:cNvPr id="35847" name="Text Box 7">
            <a:extLst>
              <a:ext uri="{FF2B5EF4-FFF2-40B4-BE49-F238E27FC236}">
                <a16:creationId xmlns:a16="http://schemas.microsoft.com/office/drawing/2014/main" id="{7E416C97-4A18-46C4-92BE-9E5CF3955D17}"/>
              </a:ext>
            </a:extLst>
          </p:cNvPr>
          <p:cNvSpPr txBox="1">
            <a:spLocks noChangeArrowheads="1"/>
          </p:cNvSpPr>
          <p:nvPr/>
        </p:nvSpPr>
        <p:spPr bwMode="auto">
          <a:xfrm>
            <a:off x="609600" y="144780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Heart rate (HR) increases as exercise intensity</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increases up to maximal heart rate.</a:t>
            </a:r>
          </a:p>
        </p:txBody>
      </p:sp>
      <p:pic>
        <p:nvPicPr>
          <p:cNvPr id="35849" name="Picture 9" descr="D:\Alternate Chapter Clipart\Chapter 09\Boxer.tiff">
            <a:extLst>
              <a:ext uri="{FF2B5EF4-FFF2-40B4-BE49-F238E27FC236}">
                <a16:creationId xmlns:a16="http://schemas.microsoft.com/office/drawing/2014/main" id="{D03D5B17-335E-4BEC-80E3-BF7869980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3962400"/>
            <a:ext cx="7953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10">
            <a:extLst>
              <a:ext uri="{FF2B5EF4-FFF2-40B4-BE49-F238E27FC236}">
                <a16:creationId xmlns:a16="http://schemas.microsoft.com/office/drawing/2014/main" id="{3F8CC071-C609-4D0A-8184-CEBF207A1FA8}"/>
              </a:ext>
            </a:extLst>
          </p:cNvPr>
          <p:cNvSpPr txBox="1">
            <a:spLocks noChangeArrowheads="1"/>
          </p:cNvSpPr>
          <p:nvPr/>
        </p:nvSpPr>
        <p:spPr bwMode="auto">
          <a:xfrm>
            <a:off x="609600" y="2260600"/>
            <a:ext cx="7673975"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Stroke volume (SV) increases up to 40% to 60% VO</a:t>
            </a:r>
            <a:r>
              <a:rPr lang="en-US" altLang="cs-CZ" sz="2400" baseline="-25000">
                <a:solidFill>
                  <a:schemeClr val="tx1"/>
                </a:solidFill>
                <a:latin typeface="Arial" panose="020B0604020202020204" pitchFamily="34" charset="0"/>
              </a:rPr>
              <a:t>2</a:t>
            </a:r>
            <a:r>
              <a:rPr lang="en-US" altLang="cs-CZ" sz="2400">
                <a:solidFill>
                  <a:schemeClr val="tx1"/>
                </a:solidFill>
                <a:latin typeface="Arial" panose="020B0604020202020204" pitchFamily="34" charset="0"/>
              </a:rPr>
              <a:t>max in untrained individuals and up to maximal levels in trained individuals.</a:t>
            </a:r>
          </a:p>
        </p:txBody>
      </p:sp>
      <p:sp>
        <p:nvSpPr>
          <p:cNvPr id="31751" name="Text Box 11">
            <a:extLst>
              <a:ext uri="{FF2B5EF4-FFF2-40B4-BE49-F238E27FC236}">
                <a16:creationId xmlns:a16="http://schemas.microsoft.com/office/drawing/2014/main" id="{65ECFBC0-88B7-46F7-88D7-F6B7A4F1354A}"/>
              </a:ext>
            </a:extLst>
          </p:cNvPr>
          <p:cNvSpPr txBox="1">
            <a:spLocks noChangeArrowheads="1"/>
          </p:cNvSpPr>
          <p:nvPr/>
        </p:nvSpPr>
        <p:spPr bwMode="auto">
          <a:xfrm>
            <a:off x="609600" y="3390900"/>
            <a:ext cx="75723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Increases in HR and SV during exercise cause cardiac output (Q) to increase.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wipe(down)">
                                      <p:cBhvr>
                                        <p:cTn id="7" dur="500"/>
                                        <p:tgtEl>
                                          <p:spTgt spid="3584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left)">
                                      <p:cBhvr>
                                        <p:cTn id="11" dur="500"/>
                                        <p:tgtEl>
                                          <p:spTgt spid="358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wipe(left)">
                                      <p:cBhvr>
                                        <p:cTn id="16" dur="500"/>
                                        <p:tgtEl>
                                          <p:spTgt spid="358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844"/>
                                        </p:tgtEl>
                                        <p:attrNameLst>
                                          <p:attrName>style.visibility</p:attrName>
                                        </p:attrNameLst>
                                      </p:cBhvr>
                                      <p:to>
                                        <p:strVal val="visible"/>
                                      </p:to>
                                    </p:set>
                                    <p:animEffect transition="in" filter="wipe(left)">
                                      <p:cBhvr>
                                        <p:cTn id="21"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utoUpdateAnimBg="0"/>
      <p:bldP spid="358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id="{C75CE9C2-44E2-46BB-85B8-F2D0041BDED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Maximum Heart Rate</a:t>
            </a:r>
          </a:p>
        </p:txBody>
      </p:sp>
      <p:sp>
        <p:nvSpPr>
          <p:cNvPr id="37892" name="Text Box 4">
            <a:extLst>
              <a:ext uri="{FF2B5EF4-FFF2-40B4-BE49-F238E27FC236}">
                <a16:creationId xmlns:a16="http://schemas.microsoft.com/office/drawing/2014/main" id="{64CAB5DF-E60E-4C4A-BDDE-7971FA52317E}"/>
              </a:ext>
            </a:extLst>
          </p:cNvPr>
          <p:cNvSpPr txBox="1">
            <a:spLocks noChangeArrowheads="1"/>
          </p:cNvSpPr>
          <p:nvPr/>
        </p:nvSpPr>
        <p:spPr bwMode="auto">
          <a:xfrm>
            <a:off x="609600" y="1631950"/>
            <a:ext cx="70516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The highest heart rate value one can achieve in an all-out effort to the point of exhaustion</a:t>
            </a:r>
          </a:p>
        </p:txBody>
      </p:sp>
      <p:sp>
        <p:nvSpPr>
          <p:cNvPr id="37893" name="Text Box 5">
            <a:extLst>
              <a:ext uri="{FF2B5EF4-FFF2-40B4-BE49-F238E27FC236}">
                <a16:creationId xmlns:a16="http://schemas.microsoft.com/office/drawing/2014/main" id="{239B4E49-C6C0-4F65-9DF5-4169A3581F29}"/>
              </a:ext>
            </a:extLst>
          </p:cNvPr>
          <p:cNvSpPr txBox="1">
            <a:spLocks noChangeArrowheads="1"/>
          </p:cNvSpPr>
          <p:nvPr/>
        </p:nvSpPr>
        <p:spPr bwMode="auto">
          <a:xfrm>
            <a:off x="609600" y="2481263"/>
            <a:ext cx="755808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Remains constant day to day and changes slightly from year to year</a:t>
            </a:r>
          </a:p>
        </p:txBody>
      </p:sp>
      <p:sp>
        <p:nvSpPr>
          <p:cNvPr id="37894" name="Text Box 6">
            <a:extLst>
              <a:ext uri="{FF2B5EF4-FFF2-40B4-BE49-F238E27FC236}">
                <a16:creationId xmlns:a16="http://schemas.microsoft.com/office/drawing/2014/main" id="{DFAC0DF7-7899-43A5-82A1-9778EF91E53D}"/>
              </a:ext>
            </a:extLst>
          </p:cNvPr>
          <p:cNvSpPr txBox="1">
            <a:spLocks noChangeArrowheads="1"/>
          </p:cNvSpPr>
          <p:nvPr/>
        </p:nvSpPr>
        <p:spPr bwMode="auto">
          <a:xfrm>
            <a:off x="609600" y="331470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 typeface="Wingdings" panose="05000000000000000000" pitchFamily="2" charset="2"/>
              <a:buChar char="w"/>
            </a:pPr>
            <a:r>
              <a:rPr lang="en-US" altLang="cs-CZ" sz="2400">
                <a:solidFill>
                  <a:schemeClr val="tx1"/>
                </a:solidFill>
                <a:latin typeface="Arial" panose="020B0604020202020204" pitchFamily="34" charset="0"/>
              </a:rPr>
              <a:t>Can be </a:t>
            </a:r>
            <a:r>
              <a:rPr lang="en-US" altLang="cs-CZ" sz="2400" i="1">
                <a:solidFill>
                  <a:schemeClr val="tx1"/>
                </a:solidFill>
                <a:latin typeface="Arial" panose="020B0604020202020204" pitchFamily="34" charset="0"/>
              </a:rPr>
              <a:t>estimated</a:t>
            </a:r>
            <a:r>
              <a:rPr lang="en-US" altLang="cs-CZ" sz="2400">
                <a:solidFill>
                  <a:schemeClr val="tx1"/>
                </a:solidFill>
                <a:latin typeface="Arial" panose="020B0604020202020204" pitchFamily="34" charset="0"/>
              </a:rPr>
              <a:t>: HRmax = 220 – age in years or </a:t>
            </a:r>
          </a:p>
          <a:p>
            <a:pPr eaLnBrk="1" hangingPunct="1">
              <a:lnSpc>
                <a:spcPct val="90000"/>
              </a:lnSpc>
              <a:spcBef>
                <a:spcPct val="0"/>
              </a:spcBef>
              <a:buClrTx/>
              <a:buSzTx/>
              <a:buFont typeface="Wingdings" panose="05000000000000000000" pitchFamily="2" charset="2"/>
              <a:buNone/>
            </a:pPr>
            <a:r>
              <a:rPr lang="en-US" altLang="cs-CZ" sz="2400">
                <a:solidFill>
                  <a:schemeClr val="tx1"/>
                </a:solidFill>
                <a:latin typeface="Arial" panose="020B0604020202020204" pitchFamily="34" charset="0"/>
              </a:rPr>
              <a:t>				HRmax = </a:t>
            </a:r>
            <a:r>
              <a:rPr lang="en-US" altLang="cs-CZ" sz="2400">
                <a:solidFill>
                  <a:schemeClr val="tx1"/>
                </a:solidFill>
                <a:latin typeface="Arial" panose="020B0604020202020204" pitchFamily="34" charset="0"/>
                <a:cs typeface="Times New Roman" panose="02020603050405020304" pitchFamily="18" charset="0"/>
              </a:rPr>
              <a:t>208 – (0.7 </a:t>
            </a:r>
            <a:r>
              <a:rPr lang="en-US" altLang="cs-CZ" sz="2400">
                <a:solidFill>
                  <a:schemeClr val="tx1"/>
                </a:solidFill>
                <a:latin typeface="Arial" panose="020B0604020202020204" pitchFamily="34" charset="0"/>
                <a:cs typeface="Times New Roman" panose="02020603050405020304" pitchFamily="18" charset="0"/>
                <a:sym typeface="Symbol" panose="05050102010706020507" pitchFamily="18" charset="2"/>
              </a:rPr>
              <a:t></a:t>
            </a:r>
            <a:r>
              <a:rPr lang="en-US" altLang="cs-CZ" sz="2400">
                <a:solidFill>
                  <a:schemeClr val="tx1"/>
                </a:solidFill>
                <a:latin typeface="Arial" panose="020B0604020202020204" pitchFamily="34" charset="0"/>
                <a:cs typeface="Times New Roman" panose="02020603050405020304" pitchFamily="18" charset="0"/>
              </a:rPr>
              <a:t> age)</a:t>
            </a:r>
          </a:p>
        </p:txBody>
      </p:sp>
      <p:pic>
        <p:nvPicPr>
          <p:cNvPr id="37895" name="Picture 7" descr="D:\Alternate Chapter Clipart\Chapter 04\Crosscountryskier.tiff">
            <a:extLst>
              <a:ext uri="{FF2B5EF4-FFF2-40B4-BE49-F238E27FC236}">
                <a16:creationId xmlns:a16="http://schemas.microsoft.com/office/drawing/2014/main" id="{5AD7DACB-4969-4484-A0DC-E06015E2F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113213"/>
            <a:ext cx="263207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down)">
                                      <p:cBhvr>
                                        <p:cTn id="7" dur="500"/>
                                        <p:tgtEl>
                                          <p:spTgt spid="3789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wipe(left)">
                                      <p:cBhvr>
                                        <p:cTn id="11" dur="500"/>
                                        <p:tgtEl>
                                          <p:spTgt spid="378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7892"/>
                                        </p:tgtEl>
                                        <p:attrNameLst>
                                          <p:attrName>style.visibility</p:attrName>
                                        </p:attrNameLst>
                                      </p:cBhvr>
                                      <p:to>
                                        <p:strVal val="visible"/>
                                      </p:to>
                                    </p:set>
                                    <p:animEffect transition="in" filter="wipe(left)">
                                      <p:cBhvr>
                                        <p:cTn id="16" dur="500"/>
                                        <p:tgtEl>
                                          <p:spTgt spid="378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893"/>
                                        </p:tgtEl>
                                        <p:attrNameLst>
                                          <p:attrName>style.visibility</p:attrName>
                                        </p:attrNameLst>
                                      </p:cBhvr>
                                      <p:to>
                                        <p:strVal val="visible"/>
                                      </p:to>
                                    </p:set>
                                    <p:animEffect transition="in" filter="wipe(left)">
                                      <p:cBhvr>
                                        <p:cTn id="21" dur="500"/>
                                        <p:tgtEl>
                                          <p:spTgt spid="378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wipe(left)">
                                      <p:cBhvr>
                                        <p:cTn id="26"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P spid="37893" grpId="0" autoUpdateAnimBg="0"/>
      <p:bldP spid="3789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a:extLst>
              <a:ext uri="{FF2B5EF4-FFF2-40B4-BE49-F238E27FC236}">
                <a16:creationId xmlns:a16="http://schemas.microsoft.com/office/drawing/2014/main" id="{E4F5E85E-8ACD-41EE-8D8D-6EB96404FCC5}"/>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HEART RATE AND INTENSITY</a:t>
            </a:r>
          </a:p>
        </p:txBody>
      </p:sp>
      <p:pic>
        <p:nvPicPr>
          <p:cNvPr id="38918" name="Picture 6" descr="83138/e2862                                                    000A4003&#10;PROJECTS 1                     B727F70A:">
            <a:extLst>
              <a:ext uri="{FF2B5EF4-FFF2-40B4-BE49-F238E27FC236}">
                <a16:creationId xmlns:a16="http://schemas.microsoft.com/office/drawing/2014/main" id="{1E62B27E-F1EF-4847-8B3E-8479D4925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93800"/>
            <a:ext cx="53594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 calcmode="lin" valueType="num">
                                      <p:cBhvr>
                                        <p:cTn id="11" dur="500" fill="hold"/>
                                        <p:tgtEl>
                                          <p:spTgt spid="38918"/>
                                        </p:tgtEl>
                                        <p:attrNameLst>
                                          <p:attrName>ppt_w</p:attrName>
                                        </p:attrNameLst>
                                      </p:cBhvr>
                                      <p:tavLst>
                                        <p:tav tm="0">
                                          <p:val>
                                            <p:fltVal val="0"/>
                                          </p:val>
                                        </p:tav>
                                        <p:tav tm="100000">
                                          <p:val>
                                            <p:strVal val="#ppt_w"/>
                                          </p:val>
                                        </p:tav>
                                      </p:tavLst>
                                    </p:anim>
                                    <p:anim calcmode="lin" valueType="num">
                                      <p:cBhvr>
                                        <p:cTn id="12" dur="500" fill="hold"/>
                                        <p:tgtEl>
                                          <p:spTgt spid="38918"/>
                                        </p:tgtEl>
                                        <p:attrNameLst>
                                          <p:attrName>ppt_h</p:attrName>
                                        </p:attrNameLst>
                                      </p:cBhvr>
                                      <p:tavLst>
                                        <p:tav tm="0">
                                          <p:val>
                                            <p:fltVal val="0"/>
                                          </p:val>
                                        </p:tav>
                                        <p:tav tm="100000">
                                          <p:val>
                                            <p:strVal val="#ppt_h"/>
                                          </p:val>
                                        </p:tav>
                                      </p:tavLst>
                                    </p:anim>
                                    <p:anim calcmode="lin" valueType="num">
                                      <p:cBhvr>
                                        <p:cTn id="13" dur="500" fill="hold"/>
                                        <p:tgtEl>
                                          <p:spTgt spid="38918"/>
                                        </p:tgtEl>
                                        <p:attrNameLst>
                                          <p:attrName>ppt_x</p:attrName>
                                        </p:attrNameLst>
                                      </p:cBhvr>
                                      <p:tavLst>
                                        <p:tav tm="0">
                                          <p:val>
                                            <p:fltVal val="0.5"/>
                                          </p:val>
                                        </p:tav>
                                        <p:tav tm="100000">
                                          <p:val>
                                            <p:strVal val="#ppt_x"/>
                                          </p:val>
                                        </p:tav>
                                      </p:tavLst>
                                    </p:anim>
                                    <p:anim calcmode="lin" valueType="num">
                                      <p:cBhvr>
                                        <p:cTn id="14" dur="500" fill="hold"/>
                                        <p:tgtEl>
                                          <p:spTgt spid="389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E0668458-E955-4175-80C4-E3CBD1A0C621}"/>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Heart rate detection</a:t>
            </a:r>
            <a:endParaRPr lang="en-US" altLang="cs-CZ" sz="3400" b="1">
              <a:solidFill>
                <a:schemeClr val="accent2"/>
              </a:solidFill>
              <a:latin typeface="Arial" panose="020B0604020202020204" pitchFamily="34" charset="0"/>
            </a:endParaRPr>
          </a:p>
        </p:txBody>
      </p:sp>
      <p:sp>
        <p:nvSpPr>
          <p:cNvPr id="35843" name="Rectangle 3">
            <a:extLst>
              <a:ext uri="{FF2B5EF4-FFF2-40B4-BE49-F238E27FC236}">
                <a16:creationId xmlns:a16="http://schemas.microsoft.com/office/drawing/2014/main" id="{E6AD9DAD-52C3-4922-805C-447B5E985305}"/>
              </a:ext>
            </a:extLst>
          </p:cNvPr>
          <p:cNvSpPr txBox="1">
            <a:spLocks noChangeArrowheads="1"/>
          </p:cNvSpPr>
          <p:nvPr/>
        </p:nvSpPr>
        <p:spPr bwMode="auto">
          <a:xfrm>
            <a:off x="5334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Auscultation at the heart apex</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ECG record (R–R distance)</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Pulse palpation</a:t>
            </a:r>
          </a:p>
          <a:p>
            <a:pPr eaLnBrk="1" hangingPunct="1">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Photometric, piezoelectric or electric devices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358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22D427BD-B8DD-4ACD-8741-9F8CDCB6719B}"/>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Heart rate (HR) changes</a:t>
            </a:r>
            <a:endParaRPr lang="en-US" altLang="cs-CZ" sz="3400" b="1">
              <a:solidFill>
                <a:schemeClr val="accent2"/>
              </a:solidFill>
              <a:latin typeface="Arial" panose="020B0604020202020204" pitchFamily="34" charset="0"/>
            </a:endParaRPr>
          </a:p>
        </p:txBody>
      </p:sp>
      <p:sp>
        <p:nvSpPr>
          <p:cNvPr id="36867" name="Rectangle 3">
            <a:extLst>
              <a:ext uri="{FF2B5EF4-FFF2-40B4-BE49-F238E27FC236}">
                <a16:creationId xmlns:a16="http://schemas.microsoft.com/office/drawing/2014/main" id="{AE1E441E-4C7A-4EDD-850A-19551E0AC9EA}"/>
              </a:ext>
            </a:extLst>
          </p:cNvPr>
          <p:cNvSpPr txBox="1">
            <a:spLocks noChangeArrowheads="1"/>
          </p:cNvSpPr>
          <p:nvPr/>
        </p:nvSpPr>
        <p:spPr bwMode="auto">
          <a:xfrm>
            <a:off x="533400" y="1600200"/>
            <a:ext cx="77231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Average rest </a:t>
            </a:r>
            <a:r>
              <a:rPr lang="cs-CZ" altLang="cs-CZ" sz="2400">
                <a:solidFill>
                  <a:schemeClr val="tx1"/>
                </a:solidFill>
                <a:latin typeface="Arial" panose="020B0604020202020204" pitchFamily="34" charset="0"/>
              </a:rPr>
              <a:t>HR </a:t>
            </a:r>
            <a:r>
              <a:rPr lang="en-GB" altLang="cs-CZ" sz="2400">
                <a:solidFill>
                  <a:schemeClr val="tx1"/>
                </a:solidFill>
                <a:latin typeface="Arial" panose="020B0604020202020204" pitchFamily="34" charset="0"/>
              </a:rPr>
              <a:t>is 72 bpm</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The HR is higher in children</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The HR is higher during exercise, stress or fever</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During exercise the HR increases as much as twice</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After exercise the HR drops back to rest state </a:t>
            </a:r>
            <a:r>
              <a:rPr lang="cs-CZ" altLang="cs-CZ" sz="2400">
                <a:solidFill>
                  <a:schemeClr val="tx1"/>
                </a:solidFill>
                <a:latin typeface="Arial" panose="020B0604020202020204" pitchFamily="34" charset="0"/>
              </a:rPr>
              <a:t>with</a:t>
            </a:r>
            <a:r>
              <a:rPr lang="en-GB" altLang="cs-CZ" sz="2400">
                <a:solidFill>
                  <a:schemeClr val="tx1"/>
                </a:solidFill>
                <a:latin typeface="Arial" panose="020B0604020202020204" pitchFamily="34" charset="0"/>
              </a:rPr>
              <a:t>in 3 minutes</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In trained individuals the rest </a:t>
            </a:r>
            <a:r>
              <a:rPr lang="cs-CZ" altLang="cs-CZ" sz="2400">
                <a:solidFill>
                  <a:schemeClr val="tx1"/>
                </a:solidFill>
                <a:latin typeface="Arial" panose="020B0604020202020204" pitchFamily="34" charset="0"/>
              </a:rPr>
              <a:t>HR</a:t>
            </a:r>
            <a:r>
              <a:rPr lang="en-GB" altLang="cs-CZ" sz="2400">
                <a:solidFill>
                  <a:schemeClr val="tx1"/>
                </a:solidFill>
                <a:latin typeface="Arial" panose="020B0604020202020204" pitchFamily="34" charset="0"/>
              </a:rPr>
              <a:t> reoccurs faster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a:extLst>
              <a:ext uri="{FF2B5EF4-FFF2-40B4-BE49-F238E27FC236}">
                <a16:creationId xmlns:a16="http://schemas.microsoft.com/office/drawing/2014/main" id="{72E20136-5FE4-49E3-82AC-3DE92AA81B58}"/>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Cardiovascular System</a:t>
            </a:r>
          </a:p>
        </p:txBody>
      </p:sp>
      <p:sp>
        <p:nvSpPr>
          <p:cNvPr id="63492" name="Text Box 4">
            <a:extLst>
              <a:ext uri="{FF2B5EF4-FFF2-40B4-BE49-F238E27FC236}">
                <a16:creationId xmlns:a16="http://schemas.microsoft.com/office/drawing/2014/main" id="{BE745FEE-BFF2-4422-B717-EF8BCEF41A18}"/>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 pump (the heart)</a:t>
            </a:r>
          </a:p>
        </p:txBody>
      </p:sp>
      <p:sp>
        <p:nvSpPr>
          <p:cNvPr id="63493" name="Text Box 5">
            <a:extLst>
              <a:ext uri="{FF2B5EF4-FFF2-40B4-BE49-F238E27FC236}">
                <a16:creationId xmlns:a16="http://schemas.microsoft.com/office/drawing/2014/main" id="{58CD560F-E2AD-4A59-9607-8C28616D6204}"/>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 system of channels (the blood vessels)</a:t>
            </a:r>
          </a:p>
        </p:txBody>
      </p:sp>
      <p:sp>
        <p:nvSpPr>
          <p:cNvPr id="63494" name="Text Box 6">
            <a:extLst>
              <a:ext uri="{FF2B5EF4-FFF2-40B4-BE49-F238E27FC236}">
                <a16:creationId xmlns:a16="http://schemas.microsoft.com/office/drawing/2014/main" id="{B5F3C780-6137-471D-80D8-69F59EB31EA2}"/>
              </a:ext>
            </a:extLst>
          </p:cNvPr>
          <p:cNvSpPr txBox="1">
            <a:spLocks noChangeArrowheads="1"/>
          </p:cNvSpPr>
          <p:nvPr/>
        </p:nvSpPr>
        <p:spPr bwMode="auto">
          <a:xfrm>
            <a:off x="609600" y="2630488"/>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 fluid medium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wipe(left)">
                                      <p:cBhvr>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wipe(left)">
                                      <p:cBhvr>
                                        <p:cTn id="12" dur="500"/>
                                        <p:tgtEl>
                                          <p:spTgt spid="63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3"/>
                                        </p:tgtEl>
                                        <p:attrNameLst>
                                          <p:attrName>style.visibility</p:attrName>
                                        </p:attrNameLst>
                                      </p:cBhvr>
                                      <p:to>
                                        <p:strVal val="visible"/>
                                      </p:to>
                                    </p:set>
                                    <p:animEffect transition="in" filter="wipe(left)">
                                      <p:cBhvr>
                                        <p:cTn id="17" dur="500"/>
                                        <p:tgtEl>
                                          <p:spTgt spid="634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4"/>
                                        </p:tgtEl>
                                        <p:attrNameLst>
                                          <p:attrName>style.visibility</p:attrName>
                                        </p:attrNameLst>
                                      </p:cBhvr>
                                      <p:to>
                                        <p:strVal val="visible"/>
                                      </p:to>
                                    </p:set>
                                    <p:animEffect transition="in" filter="wipe(left)">
                                      <p:cBhvr>
                                        <p:cTn id="2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492" grpId="0" autoUpdateAnimBg="0"/>
      <p:bldP spid="63493" grpId="0" autoUpdateAnimBg="0"/>
      <p:bldP spid="6349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C309A502-2796-48CB-B157-5D2D35A90068}"/>
              </a:ext>
            </a:extLst>
          </p:cNvPr>
          <p:cNvSpPr txBox="1">
            <a:spLocks noChangeArrowheads="1"/>
          </p:cNvSpPr>
          <p:nvPr/>
        </p:nvSpPr>
        <p:spPr bwMode="auto">
          <a:xfrm>
            <a:off x="5334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Initial increase of HR (</a:t>
            </a:r>
            <a:r>
              <a:rPr lang="cs-CZ" altLang="cs-CZ" sz="2400">
                <a:solidFill>
                  <a:schemeClr val="tx1"/>
                </a:solidFill>
                <a:latin typeface="Arial" panose="020B0604020202020204" pitchFamily="34" charset="0"/>
              </a:rPr>
              <a:t>mental</a:t>
            </a:r>
            <a:r>
              <a:rPr lang="en-GB" altLang="cs-CZ" sz="2400">
                <a:solidFill>
                  <a:schemeClr val="tx1"/>
                </a:solidFill>
                <a:latin typeface="Arial" panose="020B0604020202020204" pitchFamily="34" charset="0"/>
              </a:rPr>
              <a:t> preparation)</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Work state HR (followed by steady-state HR – corresponds to the load intensity)</a:t>
            </a:r>
          </a:p>
          <a:p>
            <a:pPr eaLnBrk="1" hangingPunct="1">
              <a:spcBef>
                <a:spcPct val="20000"/>
              </a:spcBef>
              <a:buClrTx/>
              <a:buSzTx/>
              <a:buFont typeface="Wingdings" panose="05000000000000000000" pitchFamily="2" charset="2"/>
              <a:buChar char="§"/>
            </a:pPr>
            <a:r>
              <a:rPr lang="en-GB" altLang="cs-CZ" sz="2400">
                <a:solidFill>
                  <a:schemeClr val="tx1"/>
                </a:solidFill>
                <a:latin typeface="Arial" panose="020B0604020202020204" pitchFamily="34" charset="0"/>
              </a:rPr>
              <a:t>Subsequent HR (after the load, decrease to rest</a:t>
            </a:r>
            <a:br>
              <a:rPr lang="cs-CZ" altLang="cs-CZ" sz="2400">
                <a:solidFill>
                  <a:schemeClr val="tx1"/>
                </a:solidFill>
                <a:latin typeface="Arial" panose="020B0604020202020204" pitchFamily="34" charset="0"/>
              </a:rPr>
            </a:br>
            <a:r>
              <a:rPr lang="en-GB" altLang="cs-CZ" sz="2400">
                <a:solidFill>
                  <a:schemeClr val="tx1"/>
                </a:solidFill>
                <a:latin typeface="Arial" panose="020B0604020202020204" pitchFamily="34" charset="0"/>
              </a:rPr>
              <a:t>HR</a:t>
            </a:r>
            <a:r>
              <a:rPr lang="cs-CZ" altLang="cs-CZ" sz="2400">
                <a:solidFill>
                  <a:schemeClr val="tx1"/>
                </a:solidFill>
                <a:latin typeface="Arial" panose="020B0604020202020204" pitchFamily="34" charset="0"/>
              </a:rPr>
              <a:t>)</a:t>
            </a:r>
          </a:p>
          <a:p>
            <a:pPr eaLnBrk="1" hangingPunct="1">
              <a:spcBef>
                <a:spcPct val="20000"/>
              </a:spcBef>
              <a:buClrTx/>
              <a:buSzTx/>
              <a:buFont typeface="Wingdings" panose="05000000000000000000" pitchFamily="2" charset="2"/>
              <a:buChar char="§"/>
            </a:pPr>
            <a:endParaRPr lang="en-GB" altLang="cs-CZ" sz="2400">
              <a:solidFill>
                <a:schemeClr val="tx1"/>
              </a:solidFill>
              <a:latin typeface="Arial" panose="020B0604020202020204" pitchFamily="34" charset="0"/>
            </a:endParaRPr>
          </a:p>
          <a:p>
            <a:pPr eaLnBrk="1" hangingPunct="1">
              <a:spcBef>
                <a:spcPct val="20000"/>
              </a:spcBef>
              <a:buClrTx/>
              <a:buSzTx/>
              <a:buFont typeface="Wingdings" panose="05000000000000000000" pitchFamily="2" charset="2"/>
              <a:buChar char="§"/>
            </a:pPr>
            <a:endParaRPr lang="cs-CZ" altLang="cs-CZ" sz="2400">
              <a:solidFill>
                <a:schemeClr val="tx1"/>
              </a:solidFill>
              <a:latin typeface="Times New Roman" panose="02020603050405020304" pitchFamily="18" charset="0"/>
            </a:endParaRPr>
          </a:p>
        </p:txBody>
      </p:sp>
      <p:sp>
        <p:nvSpPr>
          <p:cNvPr id="9" name="Text Box 3">
            <a:extLst>
              <a:ext uri="{FF2B5EF4-FFF2-40B4-BE49-F238E27FC236}">
                <a16:creationId xmlns:a16="http://schemas.microsoft.com/office/drawing/2014/main" id="{29BE7AE1-9FE3-431A-80E4-B18F8CA5DB9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HR during exercise</a:t>
            </a:r>
            <a:endParaRPr lang="en-US" altLang="cs-CZ" sz="3400" b="1">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F78383A7-6637-4E99-ABB8-2BAD447AFCED}"/>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cs-CZ" altLang="cs-CZ" sz="3400" b="1">
                <a:solidFill>
                  <a:schemeClr val="accent2"/>
                </a:solidFill>
                <a:latin typeface="Arial" panose="020B0604020202020204" pitchFamily="34" charset="0"/>
              </a:rPr>
              <a:t>Pulse</a:t>
            </a:r>
            <a:endParaRPr lang="en-US" altLang="cs-CZ" sz="3400" b="1">
              <a:solidFill>
                <a:schemeClr val="accent2"/>
              </a:solidFill>
              <a:latin typeface="Arial" panose="020B0604020202020204" pitchFamily="34" charset="0"/>
            </a:endParaRPr>
          </a:p>
        </p:txBody>
      </p:sp>
      <p:sp>
        <p:nvSpPr>
          <p:cNvPr id="34819" name="Rectangle 3">
            <a:extLst>
              <a:ext uri="{FF2B5EF4-FFF2-40B4-BE49-F238E27FC236}">
                <a16:creationId xmlns:a16="http://schemas.microsoft.com/office/drawing/2014/main" id="{1694D8D6-5B30-46B6-888F-E9CC647D1D91}"/>
              </a:ext>
            </a:extLst>
          </p:cNvPr>
          <p:cNvSpPr txBox="1">
            <a:spLocks noChangeArrowheads="1"/>
          </p:cNvSpPr>
          <p:nvPr/>
        </p:nvSpPr>
        <p:spPr bwMode="auto">
          <a:xfrm>
            <a:off x="276225" y="992188"/>
            <a:ext cx="7421563"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20000"/>
              </a:spcBef>
              <a:buClrTx/>
              <a:buSzTx/>
              <a:buFont typeface="Wingdings" panose="05000000000000000000" pitchFamily="2" charset="2"/>
              <a:buChar char="§"/>
            </a:pPr>
            <a:endParaRPr lang="cs-CZ" altLang="cs-CZ" sz="2400" dirty="0">
              <a:solidFill>
                <a:schemeClr val="tx1"/>
              </a:solidFill>
              <a:latin typeface="Times New Roman" panose="02020603050405020304" pitchFamily="18" charset="0"/>
            </a:endParaRPr>
          </a:p>
          <a:p>
            <a:pPr eaLnBrk="1" hangingPunct="1">
              <a:lnSpc>
                <a:spcPct val="90000"/>
              </a:lnSpc>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During systolic ejection a flexible </a:t>
            </a:r>
            <a:r>
              <a:rPr lang="cs-CZ" altLang="cs-CZ" sz="2400" dirty="0" err="1">
                <a:solidFill>
                  <a:schemeClr val="tx1"/>
                </a:solidFill>
                <a:latin typeface="Arial" panose="020B0604020202020204" pitchFamily="34" charset="0"/>
              </a:rPr>
              <a:t>wall</a:t>
            </a:r>
            <a:r>
              <a:rPr lang="cs-CZ" altLang="cs-CZ" sz="2400" dirty="0">
                <a:solidFill>
                  <a:schemeClr val="tx1"/>
                </a:solidFill>
                <a:latin typeface="Arial" panose="020B0604020202020204" pitchFamily="34" charset="0"/>
              </a:rPr>
              <a:t> </a:t>
            </a:r>
            <a:r>
              <a:rPr lang="cs-CZ" altLang="cs-CZ" sz="2400" dirty="0" err="1">
                <a:solidFill>
                  <a:schemeClr val="tx1"/>
                </a:solidFill>
                <a:latin typeface="Arial" panose="020B0604020202020204" pitchFamily="34" charset="0"/>
              </a:rPr>
              <a:t>of</a:t>
            </a:r>
            <a:r>
              <a:rPr lang="cs-CZ" altLang="cs-CZ" sz="2400" dirty="0">
                <a:solidFill>
                  <a:schemeClr val="tx1"/>
                </a:solidFill>
                <a:latin typeface="Arial" panose="020B0604020202020204" pitchFamily="34" charset="0"/>
              </a:rPr>
              <a:t> aorta </a:t>
            </a:r>
            <a:r>
              <a:rPr lang="cs-CZ" altLang="cs-CZ" sz="2400" dirty="0" err="1">
                <a:solidFill>
                  <a:schemeClr val="tx1"/>
                </a:solidFill>
                <a:latin typeface="Arial" panose="020B0604020202020204" pitchFamily="34" charset="0"/>
              </a:rPr>
              <a:t>expands</a:t>
            </a:r>
            <a:r>
              <a:rPr lang="cs-CZ" altLang="cs-CZ" sz="2400" dirty="0">
                <a:solidFill>
                  <a:schemeClr val="tx1"/>
                </a:solidFill>
                <a:latin typeface="Arial" panose="020B0604020202020204" pitchFamily="34" charset="0"/>
              </a:rPr>
              <a:t>.</a:t>
            </a: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During d</a:t>
            </a:r>
            <a:r>
              <a:rPr lang="cs-CZ" altLang="cs-CZ" sz="2400" dirty="0">
                <a:solidFill>
                  <a:schemeClr val="tx1"/>
                </a:solidFill>
                <a:latin typeface="Arial" panose="020B0604020202020204" pitchFamily="34" charset="0"/>
              </a:rPr>
              <a:t>i</a:t>
            </a:r>
            <a:r>
              <a:rPr lang="en-GB" altLang="cs-CZ" sz="2400" dirty="0" err="1">
                <a:solidFill>
                  <a:schemeClr val="tx1"/>
                </a:solidFill>
                <a:latin typeface="Arial" panose="020B0604020202020204" pitchFamily="34" charset="0"/>
              </a:rPr>
              <a:t>astole</a:t>
            </a:r>
            <a:r>
              <a:rPr lang="en-GB" altLang="cs-CZ" sz="2400" dirty="0">
                <a:solidFill>
                  <a:schemeClr val="tx1"/>
                </a:solidFill>
                <a:latin typeface="Arial" panose="020B0604020202020204" pitchFamily="34" charset="0"/>
              </a:rPr>
              <a:t> the wall of aorta contracts and empower</a:t>
            </a:r>
            <a:r>
              <a:rPr lang="cs-CZ" altLang="cs-CZ" sz="2400" dirty="0">
                <a:solidFill>
                  <a:schemeClr val="tx1"/>
                </a:solidFill>
                <a:latin typeface="Arial" panose="020B0604020202020204" pitchFamily="34" charset="0"/>
              </a:rPr>
              <a:t>s</a:t>
            </a:r>
            <a:r>
              <a:rPr lang="en-GB" altLang="cs-CZ" sz="2400" dirty="0">
                <a:solidFill>
                  <a:schemeClr val="tx1"/>
                </a:solidFill>
                <a:latin typeface="Arial" panose="020B0604020202020204" pitchFamily="34" charset="0"/>
              </a:rPr>
              <a:t> the bloodstream.</a:t>
            </a:r>
          </a:p>
          <a:p>
            <a:pPr eaLnBrk="1" hangingPunct="1">
              <a:lnSpc>
                <a:spcPct val="90000"/>
              </a:lnSpc>
              <a:spcBef>
                <a:spcPct val="20000"/>
              </a:spcBef>
              <a:buClrTx/>
              <a:buSzTx/>
              <a:buFont typeface="Wingdings" panose="05000000000000000000" pitchFamily="2" charset="2"/>
              <a:buChar char="§"/>
            </a:pPr>
            <a:endParaRPr lang="cs-CZ"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r>
              <a:rPr lang="cs-CZ" altLang="cs-CZ" sz="2400" dirty="0" err="1">
                <a:solidFill>
                  <a:schemeClr val="tx1"/>
                </a:solidFill>
                <a:latin typeface="Arial" panose="020B0604020202020204" pitchFamily="34" charset="0"/>
              </a:rPr>
              <a:t>The</a:t>
            </a:r>
            <a:r>
              <a:rPr lang="cs-CZ" altLang="cs-CZ" sz="2400" dirty="0">
                <a:solidFill>
                  <a:schemeClr val="tx1"/>
                </a:solidFill>
                <a:latin typeface="Arial" panose="020B0604020202020204" pitchFamily="34" charset="0"/>
              </a:rPr>
              <a:t> </a:t>
            </a:r>
            <a:r>
              <a:rPr lang="en-GB" altLang="cs-CZ" sz="2400" dirty="0">
                <a:solidFill>
                  <a:schemeClr val="tx1"/>
                </a:solidFill>
                <a:latin typeface="Arial" panose="020B0604020202020204" pitchFamily="34" charset="0"/>
              </a:rPr>
              <a:t>expansion and contraction of the arterial walls transmit throughout the body (from centre to peripheries)</a:t>
            </a:r>
            <a:r>
              <a:rPr lang="cs-CZ" altLang="cs-CZ" sz="2400" dirty="0">
                <a:solidFill>
                  <a:schemeClr val="tx1"/>
                </a:solidFill>
                <a:latin typeface="Arial" panose="020B0604020202020204" pitchFamily="34" charset="0"/>
              </a:rPr>
              <a:t>.</a:t>
            </a: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endParaRPr lang="en-GB" altLang="cs-CZ" sz="2400" dirty="0">
              <a:solidFill>
                <a:schemeClr val="tx1"/>
              </a:solidFill>
              <a:latin typeface="Arial" panose="020B0604020202020204" pitchFamily="34" charset="0"/>
            </a:endParaRPr>
          </a:p>
          <a:p>
            <a:pPr eaLnBrk="1" hangingPunct="1">
              <a:lnSpc>
                <a:spcPct val="90000"/>
              </a:lnSpc>
              <a:spcBef>
                <a:spcPct val="20000"/>
              </a:spcBef>
              <a:buClrTx/>
              <a:buSzTx/>
              <a:buFont typeface="Wingdings" panose="05000000000000000000" pitchFamily="2" charset="2"/>
              <a:buChar char="§"/>
            </a:pPr>
            <a:r>
              <a:rPr lang="en-GB" altLang="cs-CZ" sz="2400" dirty="0">
                <a:solidFill>
                  <a:schemeClr val="tx1"/>
                </a:solidFill>
                <a:latin typeface="Arial" panose="020B0604020202020204" pitchFamily="34" charset="0"/>
              </a:rPr>
              <a:t>This wave-like transmission is called a pulse. It could be palpated close to body surface</a:t>
            </a:r>
            <a:r>
              <a:rPr lang="cs-CZ" altLang="cs-CZ" sz="2400" dirty="0">
                <a:solidFill>
                  <a:schemeClr val="tx1"/>
                </a:solidFill>
                <a:latin typeface="Arial" panose="020B0604020202020204" pitchFamily="34" charset="0"/>
              </a:rPr>
              <a:t>.</a:t>
            </a:r>
            <a:endParaRPr lang="en-GB" altLang="cs-CZ" sz="2400"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348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BA97A9-152E-417A-B321-54F013BEA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
        <p:nvSpPr>
          <p:cNvPr id="4" name="TextovéPole 3">
            <a:extLst>
              <a:ext uri="{FF2B5EF4-FFF2-40B4-BE49-F238E27FC236}">
                <a16:creationId xmlns:a16="http://schemas.microsoft.com/office/drawing/2014/main" id="{C5E88E78-48DC-487B-A93C-D02234F813C1}"/>
              </a:ext>
            </a:extLst>
          </p:cNvPr>
          <p:cNvSpPr txBox="1"/>
          <p:nvPr/>
        </p:nvSpPr>
        <p:spPr>
          <a:xfrm>
            <a:off x="3400148" y="6365289"/>
            <a:ext cx="3514104" cy="276999"/>
          </a:xfrm>
          <a:prstGeom prst="rect">
            <a:avLst/>
          </a:prstGeom>
          <a:noFill/>
        </p:spPr>
        <p:txBody>
          <a:bodyPr wrap="none" rtlCol="0">
            <a:spAutoFit/>
          </a:bodyPr>
          <a:lstStyle/>
          <a:p>
            <a:r>
              <a:rPr lang="en-GB" sz="1200" dirty="0"/>
              <a:t>https://images.app.goo.gl/VYzmuEJJ6AKfYtHh8</a:t>
            </a:r>
          </a:p>
        </p:txBody>
      </p:sp>
    </p:spTree>
    <p:extLst>
      <p:ext uri="{BB962C8B-B14F-4D97-AF65-F5344CB8AC3E}">
        <p14:creationId xmlns:p14="http://schemas.microsoft.com/office/powerpoint/2010/main" val="87134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a:extLst>
              <a:ext uri="{FF2B5EF4-FFF2-40B4-BE49-F238E27FC236}">
                <a16:creationId xmlns:a16="http://schemas.microsoft.com/office/drawing/2014/main" id="{472D972D-B70B-44C5-8549-7464F1197A41}"/>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HEART</a:t>
            </a:r>
          </a:p>
        </p:txBody>
      </p:sp>
      <p:pic>
        <p:nvPicPr>
          <p:cNvPr id="66565" name="Picture 5" descr="83119/e2862                                                    000002BBE2862 Wilmore PP               B5AE00F7:">
            <a:extLst>
              <a:ext uri="{FF2B5EF4-FFF2-40B4-BE49-F238E27FC236}">
                <a16:creationId xmlns:a16="http://schemas.microsoft.com/office/drawing/2014/main" id="{B5234759-4D8D-4DDC-8E27-ED2FEDEB0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206500"/>
            <a:ext cx="7277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left)">
                                      <p:cBhvr>
                                        <p:cTn id="7" dur="500"/>
                                        <p:tgtEl>
                                          <p:spTgt spid="6656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6565"/>
                                        </p:tgtEl>
                                        <p:attrNameLst>
                                          <p:attrName>style.visibility</p:attrName>
                                        </p:attrNameLst>
                                      </p:cBhvr>
                                      <p:to>
                                        <p:strVal val="visible"/>
                                      </p:to>
                                    </p:set>
                                    <p:anim calcmode="lin" valueType="num">
                                      <p:cBhvr>
                                        <p:cTn id="11" dur="500" fill="hold"/>
                                        <p:tgtEl>
                                          <p:spTgt spid="66565"/>
                                        </p:tgtEl>
                                        <p:attrNameLst>
                                          <p:attrName>ppt_w</p:attrName>
                                        </p:attrNameLst>
                                      </p:cBhvr>
                                      <p:tavLst>
                                        <p:tav tm="0">
                                          <p:val>
                                            <p:fltVal val="0"/>
                                          </p:val>
                                        </p:tav>
                                        <p:tav tm="100000">
                                          <p:val>
                                            <p:strVal val="#ppt_w"/>
                                          </p:val>
                                        </p:tav>
                                      </p:tavLst>
                                    </p:anim>
                                    <p:anim calcmode="lin" valueType="num">
                                      <p:cBhvr>
                                        <p:cTn id="12" dur="500" fill="hold"/>
                                        <p:tgtEl>
                                          <p:spTgt spid="66565"/>
                                        </p:tgtEl>
                                        <p:attrNameLst>
                                          <p:attrName>ppt_h</p:attrName>
                                        </p:attrNameLst>
                                      </p:cBhvr>
                                      <p:tavLst>
                                        <p:tav tm="0">
                                          <p:val>
                                            <p:fltVal val="0"/>
                                          </p:val>
                                        </p:tav>
                                        <p:tav tm="100000">
                                          <p:val>
                                            <p:strVal val="#ppt_h"/>
                                          </p:val>
                                        </p:tav>
                                      </p:tavLst>
                                    </p:anim>
                                    <p:anim calcmode="lin" valueType="num">
                                      <p:cBhvr>
                                        <p:cTn id="13" dur="500" fill="hold"/>
                                        <p:tgtEl>
                                          <p:spTgt spid="66565"/>
                                        </p:tgtEl>
                                        <p:attrNameLst>
                                          <p:attrName>ppt_x</p:attrName>
                                        </p:attrNameLst>
                                      </p:cBhvr>
                                      <p:tavLst>
                                        <p:tav tm="0">
                                          <p:val>
                                            <p:fltVal val="0.5"/>
                                          </p:val>
                                        </p:tav>
                                        <p:tav tm="100000">
                                          <p:val>
                                            <p:strVal val="#ppt_x"/>
                                          </p:val>
                                        </p:tav>
                                      </p:tavLst>
                                    </p:anim>
                                    <p:anim calcmode="lin" valueType="num">
                                      <p:cBhvr>
                                        <p:cTn id="14" dur="500" fill="hold"/>
                                        <p:tgtEl>
                                          <p:spTgt spid="665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E10BB1A1-1E91-44A4-ABA9-E08EE514122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Myocardium—Cardiac Muscle</a:t>
            </a:r>
          </a:p>
        </p:txBody>
      </p:sp>
      <p:sp>
        <p:nvSpPr>
          <p:cNvPr id="8196" name="Text Box 4">
            <a:extLst>
              <a:ext uri="{FF2B5EF4-FFF2-40B4-BE49-F238E27FC236}">
                <a16:creationId xmlns:a16="http://schemas.microsoft.com/office/drawing/2014/main" id="{EEE9DC2A-BB45-4AC5-89B8-CD4A719A1593}"/>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Thickness varies directly with stress placed on</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chamber walls.</a:t>
            </a:r>
          </a:p>
        </p:txBody>
      </p:sp>
      <p:sp>
        <p:nvSpPr>
          <p:cNvPr id="8197" name="Text Box 5">
            <a:extLst>
              <a:ext uri="{FF2B5EF4-FFF2-40B4-BE49-F238E27FC236}">
                <a16:creationId xmlns:a16="http://schemas.microsoft.com/office/drawing/2014/main" id="{17A11C5C-D248-4C13-9F51-5728B9128429}"/>
              </a:ext>
            </a:extLst>
          </p:cNvPr>
          <p:cNvSpPr txBox="1">
            <a:spLocks noChangeArrowheads="1"/>
          </p:cNvSpPr>
          <p:nvPr/>
        </p:nvSpPr>
        <p:spPr bwMode="auto">
          <a:xfrm>
            <a:off x="609600" y="24574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Left ventricle is the most powerful of chambers</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and thus, the largest.</a:t>
            </a:r>
          </a:p>
        </p:txBody>
      </p:sp>
      <p:sp>
        <p:nvSpPr>
          <p:cNvPr id="8198" name="Text Box 6">
            <a:extLst>
              <a:ext uri="{FF2B5EF4-FFF2-40B4-BE49-F238E27FC236}">
                <a16:creationId xmlns:a16="http://schemas.microsoft.com/office/drawing/2014/main" id="{DBB13392-C43C-49F7-AFB8-784C467731C0}"/>
              </a:ext>
            </a:extLst>
          </p:cNvPr>
          <p:cNvSpPr txBox="1">
            <a:spLocks noChangeArrowheads="1"/>
          </p:cNvSpPr>
          <p:nvPr/>
        </p:nvSpPr>
        <p:spPr bwMode="auto">
          <a:xfrm>
            <a:off x="609600" y="3287713"/>
            <a:ext cx="83058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With vigorous exercise, the left ventricle size</a:t>
            </a:r>
            <a:br>
              <a:rPr lang="en-US"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increases.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left)">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wipe(left)">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wipe(left)">
                                      <p:cBhvr>
                                        <p:cTn id="2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C053BB7F-3266-4966-8D25-61189F2EADDD}"/>
              </a:ext>
            </a:extLst>
          </p:cNvPr>
          <p:cNvSpPr txBox="1">
            <a:spLocks noChangeArrowheads="1"/>
          </p:cNvSpPr>
          <p:nvPr/>
        </p:nvSpPr>
        <p:spPr bwMode="auto">
          <a:xfrm>
            <a:off x="381000" y="533400"/>
            <a:ext cx="70866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CORONARY CIRCULATION</a:t>
            </a:r>
          </a:p>
        </p:txBody>
      </p:sp>
      <p:pic>
        <p:nvPicPr>
          <p:cNvPr id="9226" name="Picture 10" descr="83120new/e2862                                                 000A4003&#10;PROJECTS 1                     B727F70A:">
            <a:extLst>
              <a:ext uri="{FF2B5EF4-FFF2-40B4-BE49-F238E27FC236}">
                <a16:creationId xmlns:a16="http://schemas.microsoft.com/office/drawing/2014/main" id="{19F46637-5D53-428A-B36E-EF14F42F1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1158875"/>
            <a:ext cx="656748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26"/>
                                        </p:tgtEl>
                                        <p:attrNameLst>
                                          <p:attrName>style.visibility</p:attrName>
                                        </p:attrNameLst>
                                      </p:cBhvr>
                                      <p:to>
                                        <p:strVal val="visible"/>
                                      </p:to>
                                    </p:set>
                                    <p:anim calcmode="lin" valueType="num">
                                      <p:cBhvr>
                                        <p:cTn id="11" dur="500" fill="hold"/>
                                        <p:tgtEl>
                                          <p:spTgt spid="9226"/>
                                        </p:tgtEl>
                                        <p:attrNameLst>
                                          <p:attrName>ppt_w</p:attrName>
                                        </p:attrNameLst>
                                      </p:cBhvr>
                                      <p:tavLst>
                                        <p:tav tm="0">
                                          <p:val>
                                            <p:fltVal val="0"/>
                                          </p:val>
                                        </p:tav>
                                        <p:tav tm="100000">
                                          <p:val>
                                            <p:strVal val="#ppt_w"/>
                                          </p:val>
                                        </p:tav>
                                      </p:tavLst>
                                    </p:anim>
                                    <p:anim calcmode="lin" valueType="num">
                                      <p:cBhvr>
                                        <p:cTn id="12" dur="500" fill="hold"/>
                                        <p:tgtEl>
                                          <p:spTgt spid="9226"/>
                                        </p:tgtEl>
                                        <p:attrNameLst>
                                          <p:attrName>ppt_h</p:attrName>
                                        </p:attrNameLst>
                                      </p:cBhvr>
                                      <p:tavLst>
                                        <p:tav tm="0">
                                          <p:val>
                                            <p:fltVal val="0"/>
                                          </p:val>
                                        </p:tav>
                                        <p:tav tm="100000">
                                          <p:val>
                                            <p:strVal val="#ppt_h"/>
                                          </p:val>
                                        </p:tav>
                                      </p:tavLst>
                                    </p:anim>
                                    <p:anim calcmode="lin" valueType="num">
                                      <p:cBhvr>
                                        <p:cTn id="13" dur="500" fill="hold"/>
                                        <p:tgtEl>
                                          <p:spTgt spid="9226"/>
                                        </p:tgtEl>
                                        <p:attrNameLst>
                                          <p:attrName>ppt_x</p:attrName>
                                        </p:attrNameLst>
                                      </p:cBhvr>
                                      <p:tavLst>
                                        <p:tav tm="0">
                                          <p:val>
                                            <p:fltVal val="0.5"/>
                                          </p:val>
                                        </p:tav>
                                        <p:tav tm="100000">
                                          <p:val>
                                            <p:strVal val="#ppt_x"/>
                                          </p:val>
                                        </p:tav>
                                      </p:tavLst>
                                    </p:anim>
                                    <p:anim calcmode="lin" valueType="num">
                                      <p:cBhvr>
                                        <p:cTn id="14" dur="500" fill="hold"/>
                                        <p:tgtEl>
                                          <p:spTgt spid="9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83124/e2862                                                    000002BBE2862 Wilmore PP               B5AE00F7:">
            <a:extLst>
              <a:ext uri="{FF2B5EF4-FFF2-40B4-BE49-F238E27FC236}">
                <a16:creationId xmlns:a16="http://schemas.microsoft.com/office/drawing/2014/main" id="{80591D4E-CD01-46C8-A793-003EECC16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666750"/>
            <a:ext cx="5249863"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7">
            <a:extLst>
              <a:ext uri="{FF2B5EF4-FFF2-40B4-BE49-F238E27FC236}">
                <a16:creationId xmlns:a16="http://schemas.microsoft.com/office/drawing/2014/main" id="{DAAF677C-59A6-43B8-8F26-08096552CF46}"/>
              </a:ext>
            </a:extLst>
          </p:cNvPr>
          <p:cNvSpPr txBox="1">
            <a:spLocks noChangeArrowheads="1"/>
          </p:cNvSpPr>
          <p:nvPr/>
        </p:nvSpPr>
        <p:spPr bwMode="auto">
          <a:xfrm>
            <a:off x="381000" y="533400"/>
            <a:ext cx="44958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50000"/>
              </a:spcBef>
              <a:buClrTx/>
              <a:buSzTx/>
              <a:buFontTx/>
              <a:buNone/>
            </a:pPr>
            <a:r>
              <a:rPr lang="en-US" altLang="cs-CZ" sz="3400" b="1">
                <a:solidFill>
                  <a:schemeClr val="accent2"/>
                </a:solidFill>
                <a:latin typeface="Arial" panose="020B0604020202020204" pitchFamily="34" charset="0"/>
              </a:rPr>
              <a:t>INTRINSIC CONDUCTION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wipe(left)">
                                      <p:cBhvr>
                                        <p:cTn id="7" dur="500"/>
                                        <p:tgtEl>
                                          <p:spTgt spid="6759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7590"/>
                                        </p:tgtEl>
                                        <p:attrNameLst>
                                          <p:attrName>style.visibility</p:attrName>
                                        </p:attrNameLst>
                                      </p:cBhvr>
                                      <p:to>
                                        <p:strVal val="visible"/>
                                      </p:to>
                                    </p:set>
                                    <p:anim calcmode="lin" valueType="num">
                                      <p:cBhvr>
                                        <p:cTn id="11" dur="500" fill="hold"/>
                                        <p:tgtEl>
                                          <p:spTgt spid="67590"/>
                                        </p:tgtEl>
                                        <p:attrNameLst>
                                          <p:attrName>ppt_w</p:attrName>
                                        </p:attrNameLst>
                                      </p:cBhvr>
                                      <p:tavLst>
                                        <p:tav tm="0">
                                          <p:val>
                                            <p:fltVal val="0"/>
                                          </p:val>
                                        </p:tav>
                                        <p:tav tm="100000">
                                          <p:val>
                                            <p:strVal val="#ppt_w"/>
                                          </p:val>
                                        </p:tav>
                                      </p:tavLst>
                                    </p:anim>
                                    <p:anim calcmode="lin" valueType="num">
                                      <p:cBhvr>
                                        <p:cTn id="12" dur="500" fill="hold"/>
                                        <p:tgtEl>
                                          <p:spTgt spid="67590"/>
                                        </p:tgtEl>
                                        <p:attrNameLst>
                                          <p:attrName>ppt_h</p:attrName>
                                        </p:attrNameLst>
                                      </p:cBhvr>
                                      <p:tavLst>
                                        <p:tav tm="0">
                                          <p:val>
                                            <p:fltVal val="0"/>
                                          </p:val>
                                        </p:tav>
                                        <p:tav tm="100000">
                                          <p:val>
                                            <p:strVal val="#ppt_h"/>
                                          </p:val>
                                        </p:tav>
                                      </p:tavLst>
                                    </p:anim>
                                    <p:anim calcmode="lin" valueType="num">
                                      <p:cBhvr>
                                        <p:cTn id="13" dur="500" fill="hold"/>
                                        <p:tgtEl>
                                          <p:spTgt spid="67590"/>
                                        </p:tgtEl>
                                        <p:attrNameLst>
                                          <p:attrName>ppt_x</p:attrName>
                                        </p:attrNameLst>
                                      </p:cBhvr>
                                      <p:tavLst>
                                        <p:tav tm="0">
                                          <p:val>
                                            <p:fltVal val="0.5"/>
                                          </p:val>
                                        </p:tav>
                                        <p:tav tm="100000">
                                          <p:val>
                                            <p:strVal val="#ppt_x"/>
                                          </p:val>
                                        </p:tav>
                                      </p:tavLst>
                                    </p:anim>
                                    <p:anim calcmode="lin" valueType="num">
                                      <p:cBhvr>
                                        <p:cTn id="14" dur="500" fill="hold"/>
                                        <p:tgtEl>
                                          <p:spTgt spid="675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5965D9F2-E57A-4738-96F8-F5C3F77755A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Cardiac Conduction System</a:t>
            </a:r>
          </a:p>
        </p:txBody>
      </p:sp>
      <p:sp>
        <p:nvSpPr>
          <p:cNvPr id="10244" name="Text Box 4">
            <a:extLst>
              <a:ext uri="{FF2B5EF4-FFF2-40B4-BE49-F238E27FC236}">
                <a16:creationId xmlns:a16="http://schemas.microsoft.com/office/drawing/2014/main" id="{DFD68111-2DE4-45FF-8455-0AEE656DDEF6}"/>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Sinoatrial (SA) node—pacemaker (60</a:t>
            </a:r>
            <a:r>
              <a:rPr lang="cs-CZ" altLang="cs-CZ" sz="2400">
                <a:solidFill>
                  <a:schemeClr val="tx1"/>
                </a:solidFill>
                <a:latin typeface="Arial" panose="020B0604020202020204" pitchFamily="34" charset="0"/>
              </a:rPr>
              <a:t>–</a:t>
            </a:r>
            <a:r>
              <a:rPr lang="en-US" altLang="cs-CZ" sz="2400">
                <a:solidFill>
                  <a:schemeClr val="tx1"/>
                </a:solidFill>
                <a:latin typeface="Arial" panose="020B0604020202020204" pitchFamily="34" charset="0"/>
              </a:rPr>
              <a:t>80</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beats/min intrinsic heart rate)</a:t>
            </a:r>
          </a:p>
        </p:txBody>
      </p:sp>
      <p:sp>
        <p:nvSpPr>
          <p:cNvPr id="10245" name="Text Box 5">
            <a:extLst>
              <a:ext uri="{FF2B5EF4-FFF2-40B4-BE49-F238E27FC236}">
                <a16:creationId xmlns:a16="http://schemas.microsoft.com/office/drawing/2014/main" id="{B5580D09-2212-4C3D-8A11-CF7B04A97753}"/>
              </a:ext>
            </a:extLst>
          </p:cNvPr>
          <p:cNvSpPr txBox="1">
            <a:spLocks noChangeArrowheads="1"/>
          </p:cNvSpPr>
          <p:nvPr/>
        </p:nvSpPr>
        <p:spPr bwMode="auto">
          <a:xfrm>
            <a:off x="609600" y="24574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Atrioventricular (AV) node—built-in delay of 0.13 s</a:t>
            </a:r>
          </a:p>
        </p:txBody>
      </p:sp>
      <p:sp>
        <p:nvSpPr>
          <p:cNvPr id="10246" name="Text Box 6">
            <a:extLst>
              <a:ext uri="{FF2B5EF4-FFF2-40B4-BE49-F238E27FC236}">
                <a16:creationId xmlns:a16="http://schemas.microsoft.com/office/drawing/2014/main" id="{CD033C94-36C2-49B8-8711-DD4C5D990513}"/>
              </a:ext>
            </a:extLst>
          </p:cNvPr>
          <p:cNvSpPr txBox="1">
            <a:spLocks noChangeArrowheads="1"/>
          </p:cNvSpPr>
          <p:nvPr/>
        </p:nvSpPr>
        <p:spPr bwMode="auto">
          <a:xfrm>
            <a:off x="609600" y="29527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AV bundle (bundle of His)</a:t>
            </a:r>
          </a:p>
        </p:txBody>
      </p:sp>
      <p:pic>
        <p:nvPicPr>
          <p:cNvPr id="10248" name="Picture 8" descr="D:\Alternate Chapter Clipart\Chapter 20\Body_heart.tiff">
            <a:extLst>
              <a:ext uri="{FF2B5EF4-FFF2-40B4-BE49-F238E27FC236}">
                <a16:creationId xmlns:a16="http://schemas.microsoft.com/office/drawing/2014/main" id="{9B22A16E-1ED5-4006-8C30-CCFE10E2E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58921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a:extLst>
              <a:ext uri="{FF2B5EF4-FFF2-40B4-BE49-F238E27FC236}">
                <a16:creationId xmlns:a16="http://schemas.microsoft.com/office/drawing/2014/main" id="{124E67AE-4D0E-495F-949D-292341F78328}"/>
              </a:ext>
            </a:extLst>
          </p:cNvPr>
          <p:cNvSpPr txBox="1">
            <a:spLocks noChangeArrowheads="1"/>
          </p:cNvSpPr>
          <p:nvPr/>
        </p:nvSpPr>
        <p:spPr bwMode="auto">
          <a:xfrm>
            <a:off x="609600" y="34591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Purkinje fibers—6 times faster transmission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00"/>
                                        <p:tgtEl>
                                          <p:spTgt spid="1024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left)">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left)">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left)">
                                      <p:cBhvr>
                                        <p:cTn id="21" dur="500"/>
                                        <p:tgtEl>
                                          <p:spTgt spid="102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wipe(left)">
                                      <p:cBhvr>
                                        <p:cTn id="26" dur="500"/>
                                        <p:tgtEl>
                                          <p:spTgt spid="102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9"/>
                                        </p:tgtEl>
                                        <p:attrNameLst>
                                          <p:attrName>style.visibility</p:attrName>
                                        </p:attrNameLst>
                                      </p:cBhvr>
                                      <p:to>
                                        <p:strVal val="visible"/>
                                      </p:to>
                                    </p:set>
                                    <p:animEffect transition="in" filter="wipe(left)">
                                      <p:cBhvr>
                                        <p:cTn id="31"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6" grpId="0" autoUpdateAnimBg="0"/>
      <p:bldP spid="10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a:extLst>
              <a:ext uri="{FF2B5EF4-FFF2-40B4-BE49-F238E27FC236}">
                <a16:creationId xmlns:a16="http://schemas.microsoft.com/office/drawing/2014/main" id="{0CF3F247-B3EE-419A-80BB-E6798D532D32}"/>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cs-CZ" sz="3400" b="1">
                <a:solidFill>
                  <a:schemeClr val="accent2"/>
                </a:solidFill>
                <a:latin typeface="Arial" panose="020B0604020202020204" pitchFamily="34" charset="0"/>
              </a:rPr>
              <a:t>Extrinsic Control of the Heart</a:t>
            </a:r>
          </a:p>
        </p:txBody>
      </p:sp>
      <p:sp>
        <p:nvSpPr>
          <p:cNvPr id="64516" name="Text Box 4">
            <a:extLst>
              <a:ext uri="{FF2B5EF4-FFF2-40B4-BE49-F238E27FC236}">
                <a16:creationId xmlns:a16="http://schemas.microsoft.com/office/drawing/2014/main" id="{0EA15695-6A49-415F-B6E6-AB12DB3381A4}"/>
              </a:ext>
            </a:extLst>
          </p:cNvPr>
          <p:cNvSpPr txBox="1">
            <a:spLocks noChangeArrowheads="1"/>
          </p:cNvSpPr>
          <p:nvPr/>
        </p:nvSpPr>
        <p:spPr bwMode="auto">
          <a:xfrm>
            <a:off x="609600" y="1631950"/>
            <a:ext cx="830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Parasympathetic nervous system acts through</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the vagus nerve to decrease heart rate and force</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of contraction (predominates at rest—vagal tone).</a:t>
            </a:r>
          </a:p>
        </p:txBody>
      </p:sp>
      <p:sp>
        <p:nvSpPr>
          <p:cNvPr id="64517" name="Text Box 5">
            <a:extLst>
              <a:ext uri="{FF2B5EF4-FFF2-40B4-BE49-F238E27FC236}">
                <a16:creationId xmlns:a16="http://schemas.microsoft.com/office/drawing/2014/main" id="{683C6DA7-A7DA-43C5-8AD6-0085A4B802C9}"/>
              </a:ext>
            </a:extLst>
          </p:cNvPr>
          <p:cNvSpPr txBox="1">
            <a:spLocks noChangeArrowheads="1"/>
          </p:cNvSpPr>
          <p:nvPr/>
        </p:nvSpPr>
        <p:spPr bwMode="auto">
          <a:xfrm>
            <a:off x="609600" y="2792413"/>
            <a:ext cx="83058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Sympathetic nervous system is stimulated by stress</a:t>
            </a:r>
            <a:br>
              <a:rPr lang="cs-CZ" altLang="cs-CZ" sz="2400">
                <a:solidFill>
                  <a:schemeClr val="tx1"/>
                </a:solidFill>
                <a:latin typeface="Arial" panose="020B0604020202020204" pitchFamily="34" charset="0"/>
              </a:rPr>
            </a:br>
            <a:r>
              <a:rPr lang="en-US" altLang="cs-CZ" sz="2400">
                <a:solidFill>
                  <a:schemeClr val="tx1"/>
                </a:solidFill>
                <a:latin typeface="Arial" panose="020B0604020202020204" pitchFamily="34" charset="0"/>
              </a:rPr>
              <a:t>to increase heart rate and force of contraction.</a:t>
            </a:r>
          </a:p>
        </p:txBody>
      </p:sp>
      <p:sp>
        <p:nvSpPr>
          <p:cNvPr id="64518" name="Text Box 6">
            <a:extLst>
              <a:ext uri="{FF2B5EF4-FFF2-40B4-BE49-F238E27FC236}">
                <a16:creationId xmlns:a16="http://schemas.microsoft.com/office/drawing/2014/main" id="{D61B8F2F-34E0-4E6D-ABFA-CC3F86DBA16F}"/>
              </a:ext>
            </a:extLst>
          </p:cNvPr>
          <p:cNvSpPr txBox="1">
            <a:spLocks noChangeArrowheads="1"/>
          </p:cNvSpPr>
          <p:nvPr/>
        </p:nvSpPr>
        <p:spPr bwMode="auto">
          <a:xfrm>
            <a:off x="609600" y="363537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n-US" altLang="cs-CZ" sz="2400">
                <a:solidFill>
                  <a:schemeClr val="tx1"/>
                </a:solidFill>
                <a:latin typeface="Wingdings" panose="05000000000000000000" pitchFamily="2" charset="2"/>
              </a:rPr>
              <a:t>w</a:t>
            </a:r>
            <a:r>
              <a:rPr lang="en-US" altLang="cs-CZ" sz="2400">
                <a:solidFill>
                  <a:schemeClr val="tx1"/>
                </a:solidFill>
                <a:latin typeface="Arial" panose="020B0604020202020204" pitchFamily="34" charset="0"/>
              </a:rPr>
              <a:t>	Epinephrine and norepinephrine—released due to sympathetic stimulation—increase heart rate.</a:t>
            </a:r>
          </a:p>
        </p:txBody>
      </p:sp>
      <p:pic>
        <p:nvPicPr>
          <p:cNvPr id="64519" name="Picture 7" descr="D:\Alternate Chapter Clipart\Chapter 07\Heartexternal.tiff">
            <a:extLst>
              <a:ext uri="{FF2B5EF4-FFF2-40B4-BE49-F238E27FC236}">
                <a16:creationId xmlns:a16="http://schemas.microsoft.com/office/drawing/2014/main" id="{0AEDF68D-362C-4C70-9BC4-87B9E6D68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962400"/>
            <a:ext cx="18923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wipe(down)">
                                      <p:cBhvr>
                                        <p:cTn id="7" dur="500"/>
                                        <p:tgtEl>
                                          <p:spTgt spid="645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515"/>
                                        </p:tgtEl>
                                        <p:attrNameLst>
                                          <p:attrName>style.visibility</p:attrName>
                                        </p:attrNameLst>
                                      </p:cBhvr>
                                      <p:to>
                                        <p:strVal val="visible"/>
                                      </p:to>
                                    </p:set>
                                    <p:animEffect transition="in" filter="wipe(left)">
                                      <p:cBhvr>
                                        <p:cTn id="11" dur="500"/>
                                        <p:tgtEl>
                                          <p:spTgt spid="645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516"/>
                                        </p:tgtEl>
                                        <p:attrNameLst>
                                          <p:attrName>style.visibility</p:attrName>
                                        </p:attrNameLst>
                                      </p:cBhvr>
                                      <p:to>
                                        <p:strVal val="visible"/>
                                      </p:to>
                                    </p:set>
                                    <p:animEffect transition="in" filter="wipe(left)">
                                      <p:cBhvr>
                                        <p:cTn id="16" dur="500"/>
                                        <p:tgtEl>
                                          <p:spTgt spid="645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4517"/>
                                        </p:tgtEl>
                                        <p:attrNameLst>
                                          <p:attrName>style.visibility</p:attrName>
                                        </p:attrNameLst>
                                      </p:cBhvr>
                                      <p:to>
                                        <p:strVal val="visible"/>
                                      </p:to>
                                    </p:set>
                                    <p:animEffect transition="in" filter="wipe(left)">
                                      <p:cBhvr>
                                        <p:cTn id="21" dur="500"/>
                                        <p:tgtEl>
                                          <p:spTgt spid="645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518"/>
                                        </p:tgtEl>
                                        <p:attrNameLst>
                                          <p:attrName>style.visibility</p:attrName>
                                        </p:attrNameLst>
                                      </p:cBhvr>
                                      <p:to>
                                        <p:strVal val="visible"/>
                                      </p:to>
                                    </p:set>
                                    <p:animEffect transition="in" filter="wipe(left)">
                                      <p:cBhvr>
                                        <p:cTn id="26"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P spid="64517" grpId="0" autoUpdateAnimBg="0"/>
      <p:bldP spid="64518" grpId="0" autoUpdateAnimBg="0"/>
    </p:bldLst>
  </p:timing>
</p:sld>
</file>

<file path=ppt/theme/theme1.xml><?xml version="1.0" encoding="utf-8"?>
<a:theme xmlns:a="http://schemas.openxmlformats.org/drawingml/2006/main" name="Fazeta">
  <a:themeElements>
    <a:clrScheme name="Červená">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1491</TotalTime>
  <Words>1100</Words>
  <Application>Microsoft Office PowerPoint</Application>
  <PresentationFormat>Předvádění na obrazovce (4:3)</PresentationFormat>
  <Paragraphs>115</Paragraphs>
  <Slides>32</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32</vt:i4>
      </vt:variant>
    </vt:vector>
  </HeadingPairs>
  <TitlesOfParts>
    <vt:vector size="40" baseType="lpstr">
      <vt:lpstr>Arial</vt:lpstr>
      <vt:lpstr>Calibri</vt:lpstr>
      <vt:lpstr>Symbol</vt:lpstr>
      <vt:lpstr>Times New Roman</vt:lpstr>
      <vt:lpstr>Trebuchet MS</vt:lpstr>
      <vt:lpstr>Wingdings</vt:lpstr>
      <vt:lpstr>Wingdings 3</vt:lpstr>
      <vt:lpstr>Fazeta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Human Kinetics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The Staff</dc:creator>
  <cp:lastModifiedBy>Lionbridge</cp:lastModifiedBy>
  <cp:revision>78</cp:revision>
  <cp:lastPrinted>2003-11-06T16:43:32Z</cp:lastPrinted>
  <dcterms:created xsi:type="dcterms:W3CDTF">1999-07-01T19:18:48Z</dcterms:created>
  <dcterms:modified xsi:type="dcterms:W3CDTF">2020-12-02T19:55:56Z</dcterms:modified>
</cp:coreProperties>
</file>