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6" r:id="rId1"/>
  </p:sldMasterIdLst>
  <p:notesMasterIdLst>
    <p:notesMasterId r:id="rId32"/>
  </p:notesMasterIdLst>
  <p:sldIdLst>
    <p:sldId id="299" r:id="rId2"/>
    <p:sldId id="259" r:id="rId3"/>
    <p:sldId id="297" r:id="rId4"/>
    <p:sldId id="260" r:id="rId5"/>
    <p:sldId id="261" r:id="rId6"/>
    <p:sldId id="303" r:id="rId7"/>
    <p:sldId id="262" r:id="rId8"/>
    <p:sldId id="263" r:id="rId9"/>
    <p:sldId id="264" r:id="rId10"/>
    <p:sldId id="265" r:id="rId11"/>
    <p:sldId id="266" r:id="rId12"/>
    <p:sldId id="268" r:id="rId13"/>
    <p:sldId id="267" r:id="rId14"/>
    <p:sldId id="300" r:id="rId15"/>
    <p:sldId id="271" r:id="rId16"/>
    <p:sldId id="272" r:id="rId17"/>
    <p:sldId id="273" r:id="rId18"/>
    <p:sldId id="298" r:id="rId19"/>
    <p:sldId id="275" r:id="rId20"/>
    <p:sldId id="280" r:id="rId21"/>
    <p:sldId id="281" r:id="rId22"/>
    <p:sldId id="283" r:id="rId23"/>
    <p:sldId id="284" r:id="rId24"/>
    <p:sldId id="282" r:id="rId25"/>
    <p:sldId id="286" r:id="rId26"/>
    <p:sldId id="287" r:id="rId27"/>
    <p:sldId id="288" r:id="rId28"/>
    <p:sldId id="289" r:id="rId29"/>
    <p:sldId id="290" r:id="rId30"/>
    <p:sldId id="295" r:id="rId3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323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onbridg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0929"/>
  </p:normalViewPr>
  <p:slideViewPr>
    <p:cSldViewPr snapToGrid="0">
      <p:cViewPr varScale="1">
        <p:scale>
          <a:sx n="78" d="100"/>
          <a:sy n="78" d="100"/>
        </p:scale>
        <p:origin x="1858" y="62"/>
      </p:cViewPr>
      <p:guideLst>
        <p:guide orient="horz" pos="323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19157253-EC21-4DA1-B7C5-73486E8AC5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cs-CZ"/>
          </a:p>
        </p:txBody>
      </p:sp>
      <p:sp>
        <p:nvSpPr>
          <p:cNvPr id="3" name="Zástupný symbol pro datum 2">
            <a:extLst>
              <a:ext uri="{FF2B5EF4-FFF2-40B4-BE49-F238E27FC236}">
                <a16:creationId xmlns:a16="http://schemas.microsoft.com/office/drawing/2014/main" id="{6C989675-3535-4F39-BB64-D1B4570B328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A0BCEDB-0A5C-44A5-A1AB-17D250F16FB2}" type="datetimeFigureOut">
              <a:rPr lang="cs-CZ"/>
              <a:pPr>
                <a:defRPr/>
              </a:pPr>
              <a:t>08.01.2021</a:t>
            </a:fld>
            <a:endParaRPr lang="cs-CZ"/>
          </a:p>
        </p:txBody>
      </p:sp>
      <p:sp>
        <p:nvSpPr>
          <p:cNvPr id="4" name="Zástupný symbol pro obrázek snímku 3">
            <a:extLst>
              <a:ext uri="{FF2B5EF4-FFF2-40B4-BE49-F238E27FC236}">
                <a16:creationId xmlns:a16="http://schemas.microsoft.com/office/drawing/2014/main" id="{69C11E79-EDEC-4556-B4D8-D442C5358511}"/>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a:extLst>
              <a:ext uri="{FF2B5EF4-FFF2-40B4-BE49-F238E27FC236}">
                <a16:creationId xmlns:a16="http://schemas.microsoft.com/office/drawing/2014/main" id="{5617AFE5-1367-4E72-B2B3-E4E86F2AB3A3}"/>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cs-CZ" altLang="en-US" noProof="0"/>
              <a:t>Po kliknutí můžete upravovat styly textu v předloze.</a:t>
            </a:r>
          </a:p>
          <a:p>
            <a:pPr lvl="1"/>
            <a:r>
              <a:rPr lang="cs-CZ" altLang="en-US" noProof="0"/>
              <a:t>Druhá úroveň</a:t>
            </a:r>
          </a:p>
          <a:p>
            <a:pPr lvl="2"/>
            <a:r>
              <a:rPr lang="cs-CZ" altLang="en-US" noProof="0"/>
              <a:t>Třetí úroveň</a:t>
            </a:r>
          </a:p>
          <a:p>
            <a:pPr lvl="3"/>
            <a:r>
              <a:rPr lang="cs-CZ" altLang="en-US" noProof="0"/>
              <a:t>Čtvrtá úroveň</a:t>
            </a:r>
          </a:p>
          <a:p>
            <a:pPr lvl="4"/>
            <a:r>
              <a:rPr lang="cs-CZ" altLang="en-US" noProof="0"/>
              <a:t>Pátá úroveň</a:t>
            </a:r>
          </a:p>
        </p:txBody>
      </p:sp>
      <p:sp>
        <p:nvSpPr>
          <p:cNvPr id="6" name="Zástupný symbol pro zápatí 5">
            <a:extLst>
              <a:ext uri="{FF2B5EF4-FFF2-40B4-BE49-F238E27FC236}">
                <a16:creationId xmlns:a16="http://schemas.microsoft.com/office/drawing/2014/main" id="{72F95FB2-1FE6-4770-96DD-8374BA27122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cs-CZ"/>
          </a:p>
        </p:txBody>
      </p:sp>
      <p:sp>
        <p:nvSpPr>
          <p:cNvPr id="7" name="Zástupný symbol pro číslo snímku 6">
            <a:extLst>
              <a:ext uri="{FF2B5EF4-FFF2-40B4-BE49-F238E27FC236}">
                <a16:creationId xmlns:a16="http://schemas.microsoft.com/office/drawing/2014/main" id="{BC765B1B-E124-41D2-8958-CAF229D7693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9CE808BA-427C-4FD0-B971-81001EB0F52A}" type="slidenum">
              <a:rPr lang="cs-CZ" altLang="en-US"/>
              <a:pPr>
                <a:defRPr/>
              </a:pPr>
              <a:t>‹#›</a:t>
            </a:fld>
            <a:endParaRPr lang="cs-CZ"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a:extLst>
              <a:ext uri="{FF2B5EF4-FFF2-40B4-BE49-F238E27FC236}">
                <a16:creationId xmlns:a16="http://schemas.microsoft.com/office/drawing/2014/main" id="{191274D7-B026-4A68-BFEA-296DEF4015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Zástupný symbol pro poznámky 2">
            <a:extLst>
              <a:ext uri="{FF2B5EF4-FFF2-40B4-BE49-F238E27FC236}">
                <a16:creationId xmlns:a16="http://schemas.microsoft.com/office/drawing/2014/main" id="{15D3CCD0-02C4-499E-BA35-6C1FE379A1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a:p>
        </p:txBody>
      </p:sp>
      <p:sp>
        <p:nvSpPr>
          <p:cNvPr id="35844" name="Zástupný symbol pro číslo snímku 3">
            <a:extLst>
              <a:ext uri="{FF2B5EF4-FFF2-40B4-BE49-F238E27FC236}">
                <a16:creationId xmlns:a16="http://schemas.microsoft.com/office/drawing/2014/main" id="{267078A5-7ACC-4F58-B05D-40DBFB02D0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CF8FA2F-31DA-4098-B456-998FFEABEAD5}" type="slidenum">
              <a:rPr lang="cs-CZ" altLang="cs-CZ" smtClean="0">
                <a:latin typeface="Times New Roman" panose="02020603050405020304" pitchFamily="18" charset="0"/>
              </a:rPr>
              <a:pPr fontAlgn="base">
                <a:spcBef>
                  <a:spcPct val="0"/>
                </a:spcBef>
                <a:spcAft>
                  <a:spcPct val="0"/>
                </a:spcAft>
              </a:pPr>
              <a:t>29</a:t>
            </a:fld>
            <a:endParaRPr lang="cs-CZ" altLang="cs-CZ">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F5607115-0391-467F-9E09-BAB0838AFDEE}"/>
              </a:ext>
            </a:extLst>
          </p:cNvPr>
          <p:cNvGrpSpPr>
            <a:grpSpLocks/>
          </p:cNvGrpSpPr>
          <p:nvPr/>
        </p:nvGrpSpPr>
        <p:grpSpPr bwMode="auto">
          <a:xfrm>
            <a:off x="4335463" y="1169988"/>
            <a:ext cx="4814887" cy="4994275"/>
            <a:chOff x="4334933" y="1169931"/>
            <a:chExt cx="4814835" cy="4993802"/>
          </a:xfrm>
        </p:grpSpPr>
        <p:cxnSp>
          <p:nvCxnSpPr>
            <p:cNvPr id="5" name="Straight Connector 16">
              <a:extLst>
                <a:ext uri="{FF2B5EF4-FFF2-40B4-BE49-F238E27FC236}">
                  <a16:creationId xmlns:a16="http://schemas.microsoft.com/office/drawing/2014/main" id="{C972B222-B068-43D7-984E-5D5AAB99E393}"/>
                </a:ext>
              </a:extLst>
            </p:cNvPr>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a:extLst>
                <a:ext uri="{FF2B5EF4-FFF2-40B4-BE49-F238E27FC236}">
                  <a16:creationId xmlns:a16="http://schemas.microsoft.com/office/drawing/2014/main" id="{A2C5C578-2B0E-4BF9-AF19-571C6B58625C}"/>
                </a:ext>
              </a:extLst>
            </p:cNvPr>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a:extLst>
                <a:ext uri="{FF2B5EF4-FFF2-40B4-BE49-F238E27FC236}">
                  <a16:creationId xmlns:a16="http://schemas.microsoft.com/office/drawing/2014/main" id="{F505C8FF-9658-4DDA-AD04-2F80266D9EA7}"/>
                </a:ext>
              </a:extLst>
            </p:cNvPr>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1">
              <a:extLst>
                <a:ext uri="{FF2B5EF4-FFF2-40B4-BE49-F238E27FC236}">
                  <a16:creationId xmlns:a16="http://schemas.microsoft.com/office/drawing/2014/main" id="{8EB2CF9E-EBDC-4A66-87EF-C57446D4F93B}"/>
                </a:ext>
              </a:extLst>
            </p:cNvPr>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22">
              <a:extLst>
                <a:ext uri="{FF2B5EF4-FFF2-40B4-BE49-F238E27FC236}">
                  <a16:creationId xmlns:a16="http://schemas.microsoft.com/office/drawing/2014/main" id="{9EE04963-ACD5-4702-AF65-54A5052AE214}"/>
                </a:ext>
              </a:extLst>
            </p:cNvPr>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cs-CZ"/>
              <a:t>Kliknutím lze upravit styl.</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10" name="Date Placeholder 3">
            <a:extLst>
              <a:ext uri="{FF2B5EF4-FFF2-40B4-BE49-F238E27FC236}">
                <a16:creationId xmlns:a16="http://schemas.microsoft.com/office/drawing/2014/main" id="{5763BD96-7967-4A8C-826A-C004F7A02EC7}"/>
              </a:ext>
            </a:extLst>
          </p:cNvPr>
          <p:cNvSpPr>
            <a:spLocks noGrp="1"/>
          </p:cNvSpPr>
          <p:nvPr>
            <p:ph type="dt" sz="half" idx="10"/>
          </p:nvPr>
        </p:nvSpPr>
        <p:spPr/>
        <p:txBody>
          <a:bodyPr/>
          <a:lstStyle>
            <a:lvl1pPr>
              <a:defRPr/>
            </a:lvl1pPr>
          </a:lstStyle>
          <a:p>
            <a:pPr>
              <a:defRPr/>
            </a:pPr>
            <a:endParaRPr lang="en-US" altLang="cs-CZ"/>
          </a:p>
        </p:txBody>
      </p:sp>
      <p:sp>
        <p:nvSpPr>
          <p:cNvPr id="11" name="Footer Placeholder 4">
            <a:extLst>
              <a:ext uri="{FF2B5EF4-FFF2-40B4-BE49-F238E27FC236}">
                <a16:creationId xmlns:a16="http://schemas.microsoft.com/office/drawing/2014/main" id="{A3AF8CDD-AAB0-4C99-81D2-5C814DCF78F2}"/>
              </a:ext>
            </a:extLst>
          </p:cNvPr>
          <p:cNvSpPr>
            <a:spLocks noGrp="1"/>
          </p:cNvSpPr>
          <p:nvPr>
            <p:ph type="ftr" sz="quarter" idx="11"/>
          </p:nvPr>
        </p:nvSpPr>
        <p:spPr/>
        <p:txBody>
          <a:bodyPr/>
          <a:lstStyle>
            <a:lvl1pPr>
              <a:defRPr/>
            </a:lvl1pPr>
          </a:lstStyle>
          <a:p>
            <a:pPr>
              <a:defRPr/>
            </a:pPr>
            <a:endParaRPr lang="en-US" altLang="cs-CZ"/>
          </a:p>
        </p:txBody>
      </p:sp>
      <p:sp>
        <p:nvSpPr>
          <p:cNvPr id="12" name="Slide Number Placeholder 5">
            <a:extLst>
              <a:ext uri="{FF2B5EF4-FFF2-40B4-BE49-F238E27FC236}">
                <a16:creationId xmlns:a16="http://schemas.microsoft.com/office/drawing/2014/main" id="{60A4E898-ED59-40F4-A322-D58EA967564B}"/>
              </a:ext>
            </a:extLst>
          </p:cNvPr>
          <p:cNvSpPr>
            <a:spLocks noGrp="1"/>
          </p:cNvSpPr>
          <p:nvPr>
            <p:ph type="sldNum" sz="quarter" idx="12"/>
          </p:nvPr>
        </p:nvSpPr>
        <p:spPr/>
        <p:txBody>
          <a:bodyPr/>
          <a:lstStyle>
            <a:lvl1pPr>
              <a:defRPr/>
            </a:lvl1pPr>
          </a:lstStyle>
          <a:p>
            <a:pPr>
              <a:defRPr/>
            </a:pPr>
            <a:fld id="{4DA20149-24A0-466A-8591-2868DA4D7D2E}" type="slidenum">
              <a:rPr lang="en-US" altLang="cs-CZ"/>
              <a:pPr>
                <a:defRPr/>
              </a:pPr>
              <a:t>‹#›</a:t>
            </a:fld>
            <a:endParaRPr lang="en-US" altLang="cs-CZ"/>
          </a:p>
        </p:txBody>
      </p:sp>
    </p:spTree>
    <p:extLst>
      <p:ext uri="{BB962C8B-B14F-4D97-AF65-F5344CB8AC3E}">
        <p14:creationId xmlns:p14="http://schemas.microsoft.com/office/powerpoint/2010/main" val="1582225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cs-CZ"/>
              <a:t>Kliknutím lze upravit styl.</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noProof="0"/>
              <a:t>Kliknutím na ikonu přidáte obrázek.</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7A5258D2-E602-47A8-B8C3-B6AFEECD6BBB}"/>
              </a:ext>
            </a:extLst>
          </p:cNvPr>
          <p:cNvSpPr>
            <a:spLocks noGrp="1"/>
          </p:cNvSpPr>
          <p:nvPr>
            <p:ph type="dt" sz="half" idx="15"/>
          </p:nvPr>
        </p:nvSpPr>
        <p:spPr/>
        <p:txBody>
          <a:bodyPr/>
          <a:lstStyle>
            <a:lvl1pPr>
              <a:defRPr/>
            </a:lvl1pPr>
          </a:lstStyle>
          <a:p>
            <a:pPr>
              <a:defRPr/>
            </a:pPr>
            <a:endParaRPr lang="en-US" altLang="cs-CZ"/>
          </a:p>
        </p:txBody>
      </p:sp>
      <p:sp>
        <p:nvSpPr>
          <p:cNvPr id="7" name="Footer Placeholder 4">
            <a:extLst>
              <a:ext uri="{FF2B5EF4-FFF2-40B4-BE49-F238E27FC236}">
                <a16:creationId xmlns:a16="http://schemas.microsoft.com/office/drawing/2014/main" id="{557AE75B-45D9-48A7-8E9D-7FEF758395C4}"/>
              </a:ext>
            </a:extLst>
          </p:cNvPr>
          <p:cNvSpPr>
            <a:spLocks noGrp="1"/>
          </p:cNvSpPr>
          <p:nvPr>
            <p:ph type="ftr" sz="quarter" idx="16"/>
          </p:nvPr>
        </p:nvSpPr>
        <p:spPr/>
        <p:txBody>
          <a:bodyPr/>
          <a:lstStyle>
            <a:lvl1pPr>
              <a:defRPr/>
            </a:lvl1pPr>
          </a:lstStyle>
          <a:p>
            <a:pPr>
              <a:defRPr/>
            </a:pPr>
            <a:endParaRPr lang="en-US" altLang="cs-CZ"/>
          </a:p>
        </p:txBody>
      </p:sp>
      <p:sp>
        <p:nvSpPr>
          <p:cNvPr id="8" name="Slide Number Placeholder 5">
            <a:extLst>
              <a:ext uri="{FF2B5EF4-FFF2-40B4-BE49-F238E27FC236}">
                <a16:creationId xmlns:a16="http://schemas.microsoft.com/office/drawing/2014/main" id="{F111E1C8-D3CE-4A90-B884-5FE0AEBE9A7C}"/>
              </a:ext>
            </a:extLst>
          </p:cNvPr>
          <p:cNvSpPr>
            <a:spLocks noGrp="1"/>
          </p:cNvSpPr>
          <p:nvPr>
            <p:ph type="sldNum" sz="quarter" idx="17"/>
          </p:nvPr>
        </p:nvSpPr>
        <p:spPr/>
        <p:txBody>
          <a:bodyPr/>
          <a:lstStyle>
            <a:lvl1pPr>
              <a:defRPr/>
            </a:lvl1pPr>
          </a:lstStyle>
          <a:p>
            <a:pPr>
              <a:defRPr/>
            </a:pPr>
            <a:fld id="{A4629F9F-29B9-4213-8EC1-5C1F55614654}" type="slidenum">
              <a:rPr lang="en-US" altLang="cs-CZ"/>
              <a:pPr>
                <a:defRPr/>
              </a:pPr>
              <a:t>‹#›</a:t>
            </a:fld>
            <a:endParaRPr lang="en-US" altLang="cs-CZ"/>
          </a:p>
        </p:txBody>
      </p:sp>
    </p:spTree>
    <p:extLst>
      <p:ext uri="{BB962C8B-B14F-4D97-AF65-F5344CB8AC3E}">
        <p14:creationId xmlns:p14="http://schemas.microsoft.com/office/powerpoint/2010/main" val="3245791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cs-CZ"/>
              <a:t>Kliknutím lze upravit styl.</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3E80A07E-5C07-4E7D-A173-4E98C50A05AF}"/>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62C8F30F-FD76-471D-A8AB-BFB7E39B3F8F}"/>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AA5210D0-1137-4DE7-AEFF-722D343FE78E}"/>
              </a:ext>
            </a:extLst>
          </p:cNvPr>
          <p:cNvSpPr>
            <a:spLocks noGrp="1"/>
          </p:cNvSpPr>
          <p:nvPr>
            <p:ph type="sldNum" sz="quarter" idx="12"/>
          </p:nvPr>
        </p:nvSpPr>
        <p:spPr/>
        <p:txBody>
          <a:bodyPr/>
          <a:lstStyle>
            <a:lvl1pPr>
              <a:defRPr/>
            </a:lvl1pPr>
          </a:lstStyle>
          <a:p>
            <a:pPr>
              <a:defRPr/>
            </a:pPr>
            <a:fld id="{A599AE8A-9D1C-4507-B792-14709BAEBE83}" type="slidenum">
              <a:rPr lang="en-US" altLang="cs-CZ"/>
              <a:pPr>
                <a:defRPr/>
              </a:pPr>
              <a:t>‹#›</a:t>
            </a:fld>
            <a:endParaRPr lang="en-US" altLang="cs-CZ"/>
          </a:p>
        </p:txBody>
      </p:sp>
    </p:spTree>
    <p:extLst>
      <p:ext uri="{BB962C8B-B14F-4D97-AF65-F5344CB8AC3E}">
        <p14:creationId xmlns:p14="http://schemas.microsoft.com/office/powerpoint/2010/main" val="83527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5" name="TextBox 13">
            <a:extLst>
              <a:ext uri="{FF2B5EF4-FFF2-40B4-BE49-F238E27FC236}">
                <a16:creationId xmlns:a16="http://schemas.microsoft.com/office/drawing/2014/main" id="{EC44F0EB-146A-456E-A9BE-B160497B1081}"/>
              </a:ext>
            </a:extLst>
          </p:cNvPr>
          <p:cNvSpPr txBox="1">
            <a:spLocks noChangeArrowheads="1"/>
          </p:cNvSpPr>
          <p:nvPr/>
        </p:nvSpPr>
        <p:spPr bwMode="auto">
          <a:xfrm>
            <a:off x="228600" y="7112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t>“</a:t>
            </a:r>
          </a:p>
        </p:txBody>
      </p:sp>
      <p:sp>
        <p:nvSpPr>
          <p:cNvPr id="6" name="TextBox 14">
            <a:extLst>
              <a:ext uri="{FF2B5EF4-FFF2-40B4-BE49-F238E27FC236}">
                <a16:creationId xmlns:a16="http://schemas.microsoft.com/office/drawing/2014/main" id="{792DFBE5-6240-4627-8759-57A76ECA26B2}"/>
              </a:ext>
            </a:extLst>
          </p:cNvPr>
          <p:cNvSpPr txBox="1">
            <a:spLocks noChangeArrowheads="1"/>
          </p:cNvSpPr>
          <p:nvPr/>
        </p:nvSpPr>
        <p:spPr bwMode="auto">
          <a:xfrm>
            <a:off x="7696200" y="27686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800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7" name="Date Placeholder 3">
            <a:extLst>
              <a:ext uri="{FF2B5EF4-FFF2-40B4-BE49-F238E27FC236}">
                <a16:creationId xmlns:a16="http://schemas.microsoft.com/office/drawing/2014/main" id="{A9A24121-77EE-471D-AB1D-380DD688939A}"/>
              </a:ext>
            </a:extLst>
          </p:cNvPr>
          <p:cNvSpPr>
            <a:spLocks noGrp="1"/>
          </p:cNvSpPr>
          <p:nvPr>
            <p:ph type="dt" sz="half" idx="14"/>
          </p:nvPr>
        </p:nvSpPr>
        <p:spPr/>
        <p:txBody>
          <a:bodyPr/>
          <a:lstStyle>
            <a:lvl1pPr>
              <a:defRPr/>
            </a:lvl1pPr>
          </a:lstStyle>
          <a:p>
            <a:pPr>
              <a:defRPr/>
            </a:pPr>
            <a:endParaRPr lang="en-US" altLang="cs-CZ"/>
          </a:p>
        </p:txBody>
      </p:sp>
      <p:sp>
        <p:nvSpPr>
          <p:cNvPr id="8" name="Footer Placeholder 4">
            <a:extLst>
              <a:ext uri="{FF2B5EF4-FFF2-40B4-BE49-F238E27FC236}">
                <a16:creationId xmlns:a16="http://schemas.microsoft.com/office/drawing/2014/main" id="{C7116E56-9764-41C2-8A1F-49A7FD08BE72}"/>
              </a:ext>
            </a:extLst>
          </p:cNvPr>
          <p:cNvSpPr>
            <a:spLocks noGrp="1"/>
          </p:cNvSpPr>
          <p:nvPr>
            <p:ph type="ftr" sz="quarter" idx="15"/>
          </p:nvPr>
        </p:nvSpPr>
        <p:spPr/>
        <p:txBody>
          <a:bodyPr/>
          <a:lstStyle>
            <a:lvl1pPr>
              <a:defRPr/>
            </a:lvl1pPr>
          </a:lstStyle>
          <a:p>
            <a:pPr>
              <a:defRPr/>
            </a:pPr>
            <a:endParaRPr lang="en-US" altLang="cs-CZ"/>
          </a:p>
        </p:txBody>
      </p:sp>
      <p:sp>
        <p:nvSpPr>
          <p:cNvPr id="9" name="Slide Number Placeholder 5">
            <a:extLst>
              <a:ext uri="{FF2B5EF4-FFF2-40B4-BE49-F238E27FC236}">
                <a16:creationId xmlns:a16="http://schemas.microsoft.com/office/drawing/2014/main" id="{526818E5-9B76-4829-886C-0DEF8560C226}"/>
              </a:ext>
            </a:extLst>
          </p:cNvPr>
          <p:cNvSpPr>
            <a:spLocks noGrp="1"/>
          </p:cNvSpPr>
          <p:nvPr>
            <p:ph type="sldNum" sz="quarter" idx="16"/>
          </p:nvPr>
        </p:nvSpPr>
        <p:spPr/>
        <p:txBody>
          <a:bodyPr/>
          <a:lstStyle>
            <a:lvl1pPr>
              <a:defRPr/>
            </a:lvl1pPr>
          </a:lstStyle>
          <a:p>
            <a:pPr>
              <a:defRPr/>
            </a:pPr>
            <a:fld id="{44832EBC-E508-42B0-9BB5-FF7F9A82166F}" type="slidenum">
              <a:rPr lang="en-US" altLang="cs-CZ"/>
              <a:pPr>
                <a:defRPr/>
              </a:pPr>
              <a:t>‹#›</a:t>
            </a:fld>
            <a:endParaRPr lang="en-US" altLang="cs-CZ"/>
          </a:p>
        </p:txBody>
      </p:sp>
    </p:spTree>
    <p:extLst>
      <p:ext uri="{BB962C8B-B14F-4D97-AF65-F5344CB8AC3E}">
        <p14:creationId xmlns:p14="http://schemas.microsoft.com/office/powerpoint/2010/main" val="1281285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cs-CZ"/>
              <a:t>Kliknutím lze upravit styl.</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56DDFCC0-3BE7-489D-B9DF-7D04456931C8}"/>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1263FE5C-6966-4B0E-9ADC-CA4AF222F8A9}"/>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F2718563-F39F-490B-9C80-8669AEBFE565}"/>
              </a:ext>
            </a:extLst>
          </p:cNvPr>
          <p:cNvSpPr>
            <a:spLocks noGrp="1"/>
          </p:cNvSpPr>
          <p:nvPr>
            <p:ph type="sldNum" sz="quarter" idx="12"/>
          </p:nvPr>
        </p:nvSpPr>
        <p:spPr/>
        <p:txBody>
          <a:bodyPr/>
          <a:lstStyle>
            <a:lvl1pPr>
              <a:defRPr/>
            </a:lvl1pPr>
          </a:lstStyle>
          <a:p>
            <a:pPr>
              <a:defRPr/>
            </a:pPr>
            <a:fld id="{7DE15B3F-2B4D-44A9-A44F-AA4943D56800}" type="slidenum">
              <a:rPr lang="en-US" altLang="cs-CZ"/>
              <a:pPr>
                <a:defRPr/>
              </a:pPr>
              <a:t>‹#›</a:t>
            </a:fld>
            <a:endParaRPr lang="en-US" altLang="cs-CZ"/>
          </a:p>
        </p:txBody>
      </p:sp>
    </p:spTree>
    <p:extLst>
      <p:ext uri="{BB962C8B-B14F-4D97-AF65-F5344CB8AC3E}">
        <p14:creationId xmlns:p14="http://schemas.microsoft.com/office/powerpoint/2010/main" val="2893238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5" name="TextBox 13">
            <a:extLst>
              <a:ext uri="{FF2B5EF4-FFF2-40B4-BE49-F238E27FC236}">
                <a16:creationId xmlns:a16="http://schemas.microsoft.com/office/drawing/2014/main" id="{756A8D6A-2AA6-4E59-81AC-4E9BCB1511D5}"/>
              </a:ext>
            </a:extLst>
          </p:cNvPr>
          <p:cNvSpPr txBox="1">
            <a:spLocks noChangeArrowheads="1"/>
          </p:cNvSpPr>
          <p:nvPr/>
        </p:nvSpPr>
        <p:spPr bwMode="auto">
          <a:xfrm>
            <a:off x="228600" y="7112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t>“</a:t>
            </a:r>
          </a:p>
        </p:txBody>
      </p:sp>
      <p:sp>
        <p:nvSpPr>
          <p:cNvPr id="6" name="TextBox 14">
            <a:extLst>
              <a:ext uri="{FF2B5EF4-FFF2-40B4-BE49-F238E27FC236}">
                <a16:creationId xmlns:a16="http://schemas.microsoft.com/office/drawing/2014/main" id="{520942B1-F2FB-4AEC-83DA-B474A9D1B04C}"/>
              </a:ext>
            </a:extLst>
          </p:cNvPr>
          <p:cNvSpPr txBox="1">
            <a:spLocks noChangeArrowheads="1"/>
          </p:cNvSpPr>
          <p:nvPr/>
        </p:nvSpPr>
        <p:spPr bwMode="auto">
          <a:xfrm>
            <a:off x="7696200" y="27686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800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cs-CZ"/>
              <a:t>Po kliknutí můžete upravovat styly textu v předloze.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7" name="Date Placeholder 3">
            <a:extLst>
              <a:ext uri="{FF2B5EF4-FFF2-40B4-BE49-F238E27FC236}">
                <a16:creationId xmlns:a16="http://schemas.microsoft.com/office/drawing/2014/main" id="{FD89E15F-3CBD-429B-9DE9-9B43119D6C85}"/>
              </a:ext>
            </a:extLst>
          </p:cNvPr>
          <p:cNvSpPr>
            <a:spLocks noGrp="1"/>
          </p:cNvSpPr>
          <p:nvPr>
            <p:ph type="dt" sz="half" idx="14"/>
          </p:nvPr>
        </p:nvSpPr>
        <p:spPr/>
        <p:txBody>
          <a:bodyPr/>
          <a:lstStyle>
            <a:lvl1pPr>
              <a:defRPr/>
            </a:lvl1pPr>
          </a:lstStyle>
          <a:p>
            <a:pPr>
              <a:defRPr/>
            </a:pPr>
            <a:endParaRPr lang="en-US" altLang="cs-CZ"/>
          </a:p>
        </p:txBody>
      </p:sp>
      <p:sp>
        <p:nvSpPr>
          <p:cNvPr id="8" name="Footer Placeholder 4">
            <a:extLst>
              <a:ext uri="{FF2B5EF4-FFF2-40B4-BE49-F238E27FC236}">
                <a16:creationId xmlns:a16="http://schemas.microsoft.com/office/drawing/2014/main" id="{65B9D1FB-7B78-4E62-91A7-866418949B26}"/>
              </a:ext>
            </a:extLst>
          </p:cNvPr>
          <p:cNvSpPr>
            <a:spLocks noGrp="1"/>
          </p:cNvSpPr>
          <p:nvPr>
            <p:ph type="ftr" sz="quarter" idx="15"/>
          </p:nvPr>
        </p:nvSpPr>
        <p:spPr/>
        <p:txBody>
          <a:bodyPr/>
          <a:lstStyle>
            <a:lvl1pPr>
              <a:defRPr/>
            </a:lvl1pPr>
          </a:lstStyle>
          <a:p>
            <a:pPr>
              <a:defRPr/>
            </a:pPr>
            <a:endParaRPr lang="en-US" altLang="cs-CZ"/>
          </a:p>
        </p:txBody>
      </p:sp>
      <p:sp>
        <p:nvSpPr>
          <p:cNvPr id="9" name="Slide Number Placeholder 5">
            <a:extLst>
              <a:ext uri="{FF2B5EF4-FFF2-40B4-BE49-F238E27FC236}">
                <a16:creationId xmlns:a16="http://schemas.microsoft.com/office/drawing/2014/main" id="{2C95CCC1-B6B9-476D-9B29-FC56F305186D}"/>
              </a:ext>
            </a:extLst>
          </p:cNvPr>
          <p:cNvSpPr>
            <a:spLocks noGrp="1"/>
          </p:cNvSpPr>
          <p:nvPr>
            <p:ph type="sldNum" sz="quarter" idx="16"/>
          </p:nvPr>
        </p:nvSpPr>
        <p:spPr/>
        <p:txBody>
          <a:bodyPr/>
          <a:lstStyle>
            <a:lvl1pPr>
              <a:defRPr/>
            </a:lvl1pPr>
          </a:lstStyle>
          <a:p>
            <a:pPr>
              <a:defRPr/>
            </a:pPr>
            <a:fld id="{EAF98627-6FFD-4333-96A7-C7F9EC5D328A}" type="slidenum">
              <a:rPr lang="en-US" altLang="cs-CZ"/>
              <a:pPr>
                <a:defRPr/>
              </a:pPr>
              <a:t>‹#›</a:t>
            </a:fld>
            <a:endParaRPr lang="en-US" altLang="cs-CZ"/>
          </a:p>
        </p:txBody>
      </p:sp>
    </p:spTree>
    <p:extLst>
      <p:ext uri="{BB962C8B-B14F-4D97-AF65-F5344CB8AC3E}">
        <p14:creationId xmlns:p14="http://schemas.microsoft.com/office/powerpoint/2010/main" val="3357973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cs-CZ"/>
              <a:t>Kliknutím lze upravit styl.</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cs-CZ"/>
              <a:t>Po kliknutí můžete upravovat styly textu v předloze.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3AE7D941-08BE-4C86-BD5A-51FDFEE25797}"/>
              </a:ext>
            </a:extLst>
          </p:cNvPr>
          <p:cNvSpPr>
            <a:spLocks noGrp="1"/>
          </p:cNvSpPr>
          <p:nvPr>
            <p:ph type="dt" sz="half" idx="14"/>
          </p:nvPr>
        </p:nvSpPr>
        <p:spPr/>
        <p:txBody>
          <a:bodyPr/>
          <a:lstStyle>
            <a:lvl1pPr>
              <a:defRPr/>
            </a:lvl1pPr>
          </a:lstStyle>
          <a:p>
            <a:pPr>
              <a:defRPr/>
            </a:pPr>
            <a:endParaRPr lang="en-US" altLang="cs-CZ"/>
          </a:p>
        </p:txBody>
      </p:sp>
      <p:sp>
        <p:nvSpPr>
          <p:cNvPr id="6" name="Footer Placeholder 4">
            <a:extLst>
              <a:ext uri="{FF2B5EF4-FFF2-40B4-BE49-F238E27FC236}">
                <a16:creationId xmlns:a16="http://schemas.microsoft.com/office/drawing/2014/main" id="{6AA7780D-E6DE-4555-B1CC-AA762BA2B8EF}"/>
              </a:ext>
            </a:extLst>
          </p:cNvPr>
          <p:cNvSpPr>
            <a:spLocks noGrp="1"/>
          </p:cNvSpPr>
          <p:nvPr>
            <p:ph type="ftr" sz="quarter" idx="15"/>
          </p:nvPr>
        </p:nvSpPr>
        <p:spPr/>
        <p:txBody>
          <a:bodyPr/>
          <a:lstStyle>
            <a:lvl1pPr>
              <a:defRPr/>
            </a:lvl1pPr>
          </a:lstStyle>
          <a:p>
            <a:pPr>
              <a:defRPr/>
            </a:pPr>
            <a:endParaRPr lang="en-US" altLang="cs-CZ"/>
          </a:p>
        </p:txBody>
      </p:sp>
      <p:sp>
        <p:nvSpPr>
          <p:cNvPr id="7" name="Slide Number Placeholder 5">
            <a:extLst>
              <a:ext uri="{FF2B5EF4-FFF2-40B4-BE49-F238E27FC236}">
                <a16:creationId xmlns:a16="http://schemas.microsoft.com/office/drawing/2014/main" id="{01C22332-F144-48DA-B4D1-1B949F9E40B3}"/>
              </a:ext>
            </a:extLst>
          </p:cNvPr>
          <p:cNvSpPr>
            <a:spLocks noGrp="1"/>
          </p:cNvSpPr>
          <p:nvPr>
            <p:ph type="sldNum" sz="quarter" idx="16"/>
          </p:nvPr>
        </p:nvSpPr>
        <p:spPr/>
        <p:txBody>
          <a:bodyPr/>
          <a:lstStyle>
            <a:lvl1pPr>
              <a:defRPr/>
            </a:lvl1pPr>
          </a:lstStyle>
          <a:p>
            <a:pPr>
              <a:defRPr/>
            </a:pPr>
            <a:fld id="{5D13B1E0-D215-4E2D-946D-9D7EEE80D3B7}" type="slidenum">
              <a:rPr lang="en-US" altLang="cs-CZ"/>
              <a:pPr>
                <a:defRPr/>
              </a:pPr>
              <a:t>‹#›</a:t>
            </a:fld>
            <a:endParaRPr lang="en-US" altLang="cs-CZ"/>
          </a:p>
        </p:txBody>
      </p:sp>
    </p:spTree>
    <p:extLst>
      <p:ext uri="{BB962C8B-B14F-4D97-AF65-F5344CB8AC3E}">
        <p14:creationId xmlns:p14="http://schemas.microsoft.com/office/powerpoint/2010/main" val="4063735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cs-CZ"/>
              <a:t>Kliknutím lze upravit styl.</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BF45EAE7-441E-4F0F-9855-FC01AD4B35B1}"/>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B73204C9-EF4A-470E-9065-A8AFAAF295F1}"/>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2ACAD53C-4C78-4BD6-A867-BA1BE6E28A8B}"/>
              </a:ext>
            </a:extLst>
          </p:cNvPr>
          <p:cNvSpPr>
            <a:spLocks noGrp="1"/>
          </p:cNvSpPr>
          <p:nvPr>
            <p:ph type="sldNum" sz="quarter" idx="12"/>
          </p:nvPr>
        </p:nvSpPr>
        <p:spPr/>
        <p:txBody>
          <a:bodyPr/>
          <a:lstStyle>
            <a:lvl1pPr>
              <a:defRPr/>
            </a:lvl1pPr>
          </a:lstStyle>
          <a:p>
            <a:pPr>
              <a:defRPr/>
            </a:pPr>
            <a:fld id="{B3167358-361E-4F72-99E4-0599D2DE112A}" type="slidenum">
              <a:rPr lang="en-US" altLang="cs-CZ"/>
              <a:pPr>
                <a:defRPr/>
              </a:pPr>
              <a:t>‹#›</a:t>
            </a:fld>
            <a:endParaRPr lang="en-US" altLang="cs-CZ"/>
          </a:p>
        </p:txBody>
      </p:sp>
    </p:spTree>
    <p:extLst>
      <p:ext uri="{BB962C8B-B14F-4D97-AF65-F5344CB8AC3E}">
        <p14:creationId xmlns:p14="http://schemas.microsoft.com/office/powerpoint/2010/main" val="1619637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cs-CZ"/>
              <a:t>Kliknutím lze upravit styl.</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889B8370-6609-4CE7-B55D-6F42E194AAFF}"/>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F780019E-EAA2-4CDB-8673-F37EBAE39F5C}"/>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E00E48EB-1C7E-4269-83AC-50A75D51CD2A}"/>
              </a:ext>
            </a:extLst>
          </p:cNvPr>
          <p:cNvSpPr>
            <a:spLocks noGrp="1"/>
          </p:cNvSpPr>
          <p:nvPr>
            <p:ph type="sldNum" sz="quarter" idx="12"/>
          </p:nvPr>
        </p:nvSpPr>
        <p:spPr/>
        <p:txBody>
          <a:bodyPr/>
          <a:lstStyle>
            <a:lvl1pPr>
              <a:defRPr/>
            </a:lvl1pPr>
          </a:lstStyle>
          <a:p>
            <a:pPr>
              <a:defRPr/>
            </a:pPr>
            <a:fld id="{B8E0798F-F961-4DFB-8B65-D40CF16D4BE5}" type="slidenum">
              <a:rPr lang="en-US" altLang="cs-CZ"/>
              <a:pPr>
                <a:defRPr/>
              </a:pPr>
              <a:t>‹#›</a:t>
            </a:fld>
            <a:endParaRPr lang="en-US" altLang="cs-CZ"/>
          </a:p>
        </p:txBody>
      </p:sp>
    </p:spTree>
    <p:extLst>
      <p:ext uri="{BB962C8B-B14F-4D97-AF65-F5344CB8AC3E}">
        <p14:creationId xmlns:p14="http://schemas.microsoft.com/office/powerpoint/2010/main" val="107406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cs-CZ"/>
              <a:t>Kliknutím lze upravit styl.</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84B0A1CD-DBBD-4C8A-B13C-A50EEC42EE32}"/>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9D85113F-CF1F-43C2-A3AE-ACD9572997F6}"/>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B8CD61C2-7C8B-4A81-A203-7944F2D54A42}"/>
              </a:ext>
            </a:extLst>
          </p:cNvPr>
          <p:cNvSpPr>
            <a:spLocks noGrp="1"/>
          </p:cNvSpPr>
          <p:nvPr>
            <p:ph type="sldNum" sz="quarter" idx="12"/>
          </p:nvPr>
        </p:nvSpPr>
        <p:spPr/>
        <p:txBody>
          <a:bodyPr/>
          <a:lstStyle>
            <a:lvl1pPr>
              <a:defRPr/>
            </a:lvl1pPr>
          </a:lstStyle>
          <a:p>
            <a:pPr>
              <a:defRPr/>
            </a:pPr>
            <a:fld id="{2A7E4C78-2F3C-4680-B0FA-598FC2C7E131}" type="slidenum">
              <a:rPr lang="en-US" altLang="cs-CZ"/>
              <a:pPr>
                <a:defRPr/>
              </a:pPr>
              <a:t>‹#›</a:t>
            </a:fld>
            <a:endParaRPr lang="en-US" altLang="cs-CZ"/>
          </a:p>
        </p:txBody>
      </p:sp>
    </p:spTree>
    <p:extLst>
      <p:ext uri="{BB962C8B-B14F-4D97-AF65-F5344CB8AC3E}">
        <p14:creationId xmlns:p14="http://schemas.microsoft.com/office/powerpoint/2010/main" val="1159191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9A9B1E1D-E127-4DBA-8C7A-E2E22513D01B}"/>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E7A3E734-4EC7-4F2F-9209-035B1440E33E}"/>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80FFC0FD-162E-44B5-8FA1-B62399C58AEC}"/>
              </a:ext>
            </a:extLst>
          </p:cNvPr>
          <p:cNvSpPr>
            <a:spLocks noGrp="1"/>
          </p:cNvSpPr>
          <p:nvPr>
            <p:ph type="sldNum" sz="quarter" idx="12"/>
          </p:nvPr>
        </p:nvSpPr>
        <p:spPr/>
        <p:txBody>
          <a:bodyPr/>
          <a:lstStyle>
            <a:lvl1pPr>
              <a:defRPr/>
            </a:lvl1pPr>
          </a:lstStyle>
          <a:p>
            <a:pPr>
              <a:defRPr/>
            </a:pPr>
            <a:fld id="{084BD391-E898-4801-9B37-EBA27105F985}" type="slidenum">
              <a:rPr lang="en-US" altLang="cs-CZ"/>
              <a:pPr>
                <a:defRPr/>
              </a:pPr>
              <a:t>‹#›</a:t>
            </a:fld>
            <a:endParaRPr lang="en-US" altLang="cs-CZ"/>
          </a:p>
        </p:txBody>
      </p:sp>
    </p:spTree>
    <p:extLst>
      <p:ext uri="{BB962C8B-B14F-4D97-AF65-F5344CB8AC3E}">
        <p14:creationId xmlns:p14="http://schemas.microsoft.com/office/powerpoint/2010/main" val="354582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cs-CZ"/>
              <a:t>Kliknutím lze upravit styl.</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3">
            <a:extLst>
              <a:ext uri="{FF2B5EF4-FFF2-40B4-BE49-F238E27FC236}">
                <a16:creationId xmlns:a16="http://schemas.microsoft.com/office/drawing/2014/main" id="{F77C7E98-6808-4542-8827-EAE5D9795BB8}"/>
              </a:ext>
            </a:extLst>
          </p:cNvPr>
          <p:cNvSpPr>
            <a:spLocks noGrp="1"/>
          </p:cNvSpPr>
          <p:nvPr>
            <p:ph type="dt" sz="half" idx="14"/>
          </p:nvPr>
        </p:nvSpPr>
        <p:spPr/>
        <p:txBody>
          <a:bodyPr/>
          <a:lstStyle>
            <a:lvl1pPr>
              <a:defRPr/>
            </a:lvl1pPr>
          </a:lstStyle>
          <a:p>
            <a:pPr>
              <a:defRPr/>
            </a:pPr>
            <a:endParaRPr lang="en-US" altLang="cs-CZ"/>
          </a:p>
        </p:txBody>
      </p:sp>
      <p:sp>
        <p:nvSpPr>
          <p:cNvPr id="6" name="Footer Placeholder 4">
            <a:extLst>
              <a:ext uri="{FF2B5EF4-FFF2-40B4-BE49-F238E27FC236}">
                <a16:creationId xmlns:a16="http://schemas.microsoft.com/office/drawing/2014/main" id="{F8156C46-EF62-4CF9-BC40-943BBF609B90}"/>
              </a:ext>
            </a:extLst>
          </p:cNvPr>
          <p:cNvSpPr>
            <a:spLocks noGrp="1"/>
          </p:cNvSpPr>
          <p:nvPr>
            <p:ph type="ftr" sz="quarter" idx="15"/>
          </p:nvPr>
        </p:nvSpPr>
        <p:spPr/>
        <p:txBody>
          <a:bodyPr/>
          <a:lstStyle>
            <a:lvl1pPr>
              <a:defRPr/>
            </a:lvl1pPr>
          </a:lstStyle>
          <a:p>
            <a:pPr>
              <a:defRPr/>
            </a:pPr>
            <a:endParaRPr lang="en-US" altLang="cs-CZ"/>
          </a:p>
        </p:txBody>
      </p:sp>
      <p:sp>
        <p:nvSpPr>
          <p:cNvPr id="7" name="Slide Number Placeholder 5">
            <a:extLst>
              <a:ext uri="{FF2B5EF4-FFF2-40B4-BE49-F238E27FC236}">
                <a16:creationId xmlns:a16="http://schemas.microsoft.com/office/drawing/2014/main" id="{E0E2F55E-397A-40D6-9A83-B8A350A217CD}"/>
              </a:ext>
            </a:extLst>
          </p:cNvPr>
          <p:cNvSpPr>
            <a:spLocks noGrp="1"/>
          </p:cNvSpPr>
          <p:nvPr>
            <p:ph type="sldNum" sz="quarter" idx="16"/>
          </p:nvPr>
        </p:nvSpPr>
        <p:spPr/>
        <p:txBody>
          <a:bodyPr/>
          <a:lstStyle>
            <a:lvl1pPr>
              <a:defRPr/>
            </a:lvl1pPr>
          </a:lstStyle>
          <a:p>
            <a:pPr>
              <a:defRPr/>
            </a:pPr>
            <a:fld id="{B03EB878-6819-4449-87F3-DACCCCA4F0E6}" type="slidenum">
              <a:rPr lang="en-US" altLang="cs-CZ"/>
              <a:pPr>
                <a:defRPr/>
              </a:pPr>
              <a:t>‹#›</a:t>
            </a:fld>
            <a:endParaRPr lang="en-US" altLang="cs-CZ"/>
          </a:p>
        </p:txBody>
      </p:sp>
    </p:spTree>
    <p:extLst>
      <p:ext uri="{BB962C8B-B14F-4D97-AF65-F5344CB8AC3E}">
        <p14:creationId xmlns:p14="http://schemas.microsoft.com/office/powerpoint/2010/main" val="302465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cs-CZ"/>
              <a:t>Kliknutím lze upravit styl.</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a:extLst>
              <a:ext uri="{FF2B5EF4-FFF2-40B4-BE49-F238E27FC236}">
                <a16:creationId xmlns:a16="http://schemas.microsoft.com/office/drawing/2014/main" id="{2CDED487-48D9-4C51-AFDA-31F87FBE4105}"/>
              </a:ext>
            </a:extLst>
          </p:cNvPr>
          <p:cNvSpPr>
            <a:spLocks noGrp="1"/>
          </p:cNvSpPr>
          <p:nvPr>
            <p:ph type="dt" sz="half" idx="10"/>
          </p:nvPr>
        </p:nvSpPr>
        <p:spPr/>
        <p:txBody>
          <a:bodyPr/>
          <a:lstStyle>
            <a:lvl1pPr>
              <a:defRPr/>
            </a:lvl1pPr>
          </a:lstStyle>
          <a:p>
            <a:pPr>
              <a:defRPr/>
            </a:pPr>
            <a:endParaRPr lang="en-US" altLang="cs-CZ"/>
          </a:p>
        </p:txBody>
      </p:sp>
      <p:sp>
        <p:nvSpPr>
          <p:cNvPr id="8" name="Footer Placeholder 4">
            <a:extLst>
              <a:ext uri="{FF2B5EF4-FFF2-40B4-BE49-F238E27FC236}">
                <a16:creationId xmlns:a16="http://schemas.microsoft.com/office/drawing/2014/main" id="{4A83227E-75E0-4CCE-B5F6-B6B4FCE3BB96}"/>
              </a:ext>
            </a:extLst>
          </p:cNvPr>
          <p:cNvSpPr>
            <a:spLocks noGrp="1"/>
          </p:cNvSpPr>
          <p:nvPr>
            <p:ph type="ftr" sz="quarter" idx="11"/>
          </p:nvPr>
        </p:nvSpPr>
        <p:spPr/>
        <p:txBody>
          <a:bodyPr/>
          <a:lstStyle>
            <a:lvl1pPr>
              <a:defRPr/>
            </a:lvl1pPr>
          </a:lstStyle>
          <a:p>
            <a:pPr>
              <a:defRPr/>
            </a:pPr>
            <a:endParaRPr lang="en-US" altLang="cs-CZ"/>
          </a:p>
        </p:txBody>
      </p:sp>
      <p:sp>
        <p:nvSpPr>
          <p:cNvPr id="9" name="Slide Number Placeholder 5">
            <a:extLst>
              <a:ext uri="{FF2B5EF4-FFF2-40B4-BE49-F238E27FC236}">
                <a16:creationId xmlns:a16="http://schemas.microsoft.com/office/drawing/2014/main" id="{D4341843-1FCF-4E29-972C-189696154FB8}"/>
              </a:ext>
            </a:extLst>
          </p:cNvPr>
          <p:cNvSpPr>
            <a:spLocks noGrp="1"/>
          </p:cNvSpPr>
          <p:nvPr>
            <p:ph type="sldNum" sz="quarter" idx="12"/>
          </p:nvPr>
        </p:nvSpPr>
        <p:spPr/>
        <p:txBody>
          <a:bodyPr/>
          <a:lstStyle>
            <a:lvl1pPr>
              <a:defRPr/>
            </a:lvl1pPr>
          </a:lstStyle>
          <a:p>
            <a:pPr>
              <a:defRPr/>
            </a:pPr>
            <a:fld id="{34BB05B0-D621-4CC5-9C06-1F88CB02104B}" type="slidenum">
              <a:rPr lang="en-US" altLang="cs-CZ"/>
              <a:pPr>
                <a:defRPr/>
              </a:pPr>
              <a:t>‹#›</a:t>
            </a:fld>
            <a:endParaRPr lang="en-US" altLang="cs-CZ"/>
          </a:p>
        </p:txBody>
      </p:sp>
    </p:spTree>
    <p:extLst>
      <p:ext uri="{BB962C8B-B14F-4D97-AF65-F5344CB8AC3E}">
        <p14:creationId xmlns:p14="http://schemas.microsoft.com/office/powerpoint/2010/main" val="341002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cs-CZ"/>
              <a:t>Kliknutím lze upravit styl.</a:t>
            </a:r>
            <a:endParaRPr lang="en-US" dirty="0"/>
          </a:p>
        </p:txBody>
      </p:sp>
      <p:sp>
        <p:nvSpPr>
          <p:cNvPr id="3" name="Date Placeholder 3">
            <a:extLst>
              <a:ext uri="{FF2B5EF4-FFF2-40B4-BE49-F238E27FC236}">
                <a16:creationId xmlns:a16="http://schemas.microsoft.com/office/drawing/2014/main" id="{6576E27D-0147-4D1C-8252-944329EA2D9B}"/>
              </a:ext>
            </a:extLst>
          </p:cNvPr>
          <p:cNvSpPr>
            <a:spLocks noGrp="1"/>
          </p:cNvSpPr>
          <p:nvPr>
            <p:ph type="dt" sz="half" idx="10"/>
          </p:nvPr>
        </p:nvSpPr>
        <p:spPr/>
        <p:txBody>
          <a:bodyPr/>
          <a:lstStyle>
            <a:lvl1pPr>
              <a:defRPr/>
            </a:lvl1pPr>
          </a:lstStyle>
          <a:p>
            <a:pPr>
              <a:defRPr/>
            </a:pPr>
            <a:endParaRPr lang="en-US" altLang="cs-CZ"/>
          </a:p>
        </p:txBody>
      </p:sp>
      <p:sp>
        <p:nvSpPr>
          <p:cNvPr id="4" name="Footer Placeholder 4">
            <a:extLst>
              <a:ext uri="{FF2B5EF4-FFF2-40B4-BE49-F238E27FC236}">
                <a16:creationId xmlns:a16="http://schemas.microsoft.com/office/drawing/2014/main" id="{DFE485EB-AB88-442E-BD4C-6A04524E4626}"/>
              </a:ext>
            </a:extLst>
          </p:cNvPr>
          <p:cNvSpPr>
            <a:spLocks noGrp="1"/>
          </p:cNvSpPr>
          <p:nvPr>
            <p:ph type="ftr" sz="quarter" idx="11"/>
          </p:nvPr>
        </p:nvSpPr>
        <p:spPr/>
        <p:txBody>
          <a:bodyPr/>
          <a:lstStyle>
            <a:lvl1pPr>
              <a:defRPr/>
            </a:lvl1pPr>
          </a:lstStyle>
          <a:p>
            <a:pPr>
              <a:defRPr/>
            </a:pPr>
            <a:endParaRPr lang="en-US" altLang="cs-CZ"/>
          </a:p>
        </p:txBody>
      </p:sp>
      <p:sp>
        <p:nvSpPr>
          <p:cNvPr id="5" name="Slide Number Placeholder 5">
            <a:extLst>
              <a:ext uri="{FF2B5EF4-FFF2-40B4-BE49-F238E27FC236}">
                <a16:creationId xmlns:a16="http://schemas.microsoft.com/office/drawing/2014/main" id="{EDDC096B-7DB8-4280-8360-45B73733A6D6}"/>
              </a:ext>
            </a:extLst>
          </p:cNvPr>
          <p:cNvSpPr>
            <a:spLocks noGrp="1"/>
          </p:cNvSpPr>
          <p:nvPr>
            <p:ph type="sldNum" sz="quarter" idx="12"/>
          </p:nvPr>
        </p:nvSpPr>
        <p:spPr/>
        <p:txBody>
          <a:bodyPr/>
          <a:lstStyle>
            <a:lvl1pPr>
              <a:defRPr/>
            </a:lvl1pPr>
          </a:lstStyle>
          <a:p>
            <a:pPr>
              <a:defRPr/>
            </a:pPr>
            <a:fld id="{AB508370-8CBF-49D0-9E45-74F2A4935333}" type="slidenum">
              <a:rPr lang="en-US" altLang="cs-CZ"/>
              <a:pPr>
                <a:defRPr/>
              </a:pPr>
              <a:t>‹#›</a:t>
            </a:fld>
            <a:endParaRPr lang="en-US" altLang="cs-CZ"/>
          </a:p>
        </p:txBody>
      </p:sp>
    </p:spTree>
    <p:extLst>
      <p:ext uri="{BB962C8B-B14F-4D97-AF65-F5344CB8AC3E}">
        <p14:creationId xmlns:p14="http://schemas.microsoft.com/office/powerpoint/2010/main" val="2447645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5A1C559-047D-4BDA-82EC-D493A8665C87}"/>
              </a:ext>
            </a:extLst>
          </p:cNvPr>
          <p:cNvSpPr>
            <a:spLocks noGrp="1"/>
          </p:cNvSpPr>
          <p:nvPr>
            <p:ph type="dt" sz="half" idx="10"/>
          </p:nvPr>
        </p:nvSpPr>
        <p:spPr/>
        <p:txBody>
          <a:bodyPr/>
          <a:lstStyle>
            <a:lvl1pPr>
              <a:defRPr/>
            </a:lvl1pPr>
          </a:lstStyle>
          <a:p>
            <a:pPr>
              <a:defRPr/>
            </a:pPr>
            <a:endParaRPr lang="en-US" altLang="cs-CZ"/>
          </a:p>
        </p:txBody>
      </p:sp>
      <p:sp>
        <p:nvSpPr>
          <p:cNvPr id="3" name="Footer Placeholder 4">
            <a:extLst>
              <a:ext uri="{FF2B5EF4-FFF2-40B4-BE49-F238E27FC236}">
                <a16:creationId xmlns:a16="http://schemas.microsoft.com/office/drawing/2014/main" id="{03905152-2436-4B8E-8E40-9936DDABEDE4}"/>
              </a:ext>
            </a:extLst>
          </p:cNvPr>
          <p:cNvSpPr>
            <a:spLocks noGrp="1"/>
          </p:cNvSpPr>
          <p:nvPr>
            <p:ph type="ftr" sz="quarter" idx="11"/>
          </p:nvPr>
        </p:nvSpPr>
        <p:spPr/>
        <p:txBody>
          <a:bodyPr/>
          <a:lstStyle>
            <a:lvl1pPr>
              <a:defRPr/>
            </a:lvl1pPr>
          </a:lstStyle>
          <a:p>
            <a:pPr>
              <a:defRPr/>
            </a:pPr>
            <a:endParaRPr lang="en-US" altLang="cs-CZ"/>
          </a:p>
        </p:txBody>
      </p:sp>
      <p:sp>
        <p:nvSpPr>
          <p:cNvPr id="4" name="Slide Number Placeholder 5">
            <a:extLst>
              <a:ext uri="{FF2B5EF4-FFF2-40B4-BE49-F238E27FC236}">
                <a16:creationId xmlns:a16="http://schemas.microsoft.com/office/drawing/2014/main" id="{F7F8B309-4BEC-43E0-AC8E-9652F5CECAD9}"/>
              </a:ext>
            </a:extLst>
          </p:cNvPr>
          <p:cNvSpPr>
            <a:spLocks noGrp="1"/>
          </p:cNvSpPr>
          <p:nvPr>
            <p:ph type="sldNum" sz="quarter" idx="12"/>
          </p:nvPr>
        </p:nvSpPr>
        <p:spPr/>
        <p:txBody>
          <a:bodyPr/>
          <a:lstStyle>
            <a:lvl1pPr>
              <a:defRPr/>
            </a:lvl1pPr>
          </a:lstStyle>
          <a:p>
            <a:pPr>
              <a:defRPr/>
            </a:pPr>
            <a:fld id="{2110CB16-3D82-4DC5-A86E-B80D275F4F91}" type="slidenum">
              <a:rPr lang="en-US" altLang="cs-CZ"/>
              <a:pPr>
                <a:defRPr/>
              </a:pPr>
              <a:t>‹#›</a:t>
            </a:fld>
            <a:endParaRPr lang="en-US" altLang="cs-CZ"/>
          </a:p>
        </p:txBody>
      </p:sp>
    </p:spTree>
    <p:extLst>
      <p:ext uri="{BB962C8B-B14F-4D97-AF65-F5344CB8AC3E}">
        <p14:creationId xmlns:p14="http://schemas.microsoft.com/office/powerpoint/2010/main" val="991000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763FB1CF-20D2-425C-9289-533800771693}"/>
              </a:ext>
            </a:extLst>
          </p:cNvPr>
          <p:cNvSpPr>
            <a:spLocks noGrp="1"/>
          </p:cNvSpPr>
          <p:nvPr>
            <p:ph type="dt" sz="half" idx="10"/>
          </p:nvPr>
        </p:nvSpPr>
        <p:spPr/>
        <p:txBody>
          <a:bodyPr/>
          <a:lstStyle>
            <a:lvl1pPr>
              <a:defRPr/>
            </a:lvl1pPr>
          </a:lstStyle>
          <a:p>
            <a:pPr>
              <a:defRPr/>
            </a:pPr>
            <a:endParaRPr lang="en-US" altLang="cs-CZ"/>
          </a:p>
        </p:txBody>
      </p:sp>
      <p:sp>
        <p:nvSpPr>
          <p:cNvPr id="6" name="Footer Placeholder 4">
            <a:extLst>
              <a:ext uri="{FF2B5EF4-FFF2-40B4-BE49-F238E27FC236}">
                <a16:creationId xmlns:a16="http://schemas.microsoft.com/office/drawing/2014/main" id="{E60B369F-A0DF-4AC4-8A3A-F20CEECBF910}"/>
              </a:ext>
            </a:extLst>
          </p:cNvPr>
          <p:cNvSpPr>
            <a:spLocks noGrp="1"/>
          </p:cNvSpPr>
          <p:nvPr>
            <p:ph type="ftr" sz="quarter" idx="11"/>
          </p:nvPr>
        </p:nvSpPr>
        <p:spPr/>
        <p:txBody>
          <a:bodyPr/>
          <a:lstStyle>
            <a:lvl1pPr>
              <a:defRPr/>
            </a:lvl1pPr>
          </a:lstStyle>
          <a:p>
            <a:pPr>
              <a:defRPr/>
            </a:pPr>
            <a:endParaRPr lang="en-US" altLang="cs-CZ"/>
          </a:p>
        </p:txBody>
      </p:sp>
      <p:sp>
        <p:nvSpPr>
          <p:cNvPr id="7" name="Slide Number Placeholder 5">
            <a:extLst>
              <a:ext uri="{FF2B5EF4-FFF2-40B4-BE49-F238E27FC236}">
                <a16:creationId xmlns:a16="http://schemas.microsoft.com/office/drawing/2014/main" id="{D5F29A43-0119-4BC2-B925-CDFE67D16126}"/>
              </a:ext>
            </a:extLst>
          </p:cNvPr>
          <p:cNvSpPr>
            <a:spLocks noGrp="1"/>
          </p:cNvSpPr>
          <p:nvPr>
            <p:ph type="sldNum" sz="quarter" idx="12"/>
          </p:nvPr>
        </p:nvSpPr>
        <p:spPr/>
        <p:txBody>
          <a:bodyPr/>
          <a:lstStyle>
            <a:lvl1pPr>
              <a:defRPr/>
            </a:lvl1pPr>
          </a:lstStyle>
          <a:p>
            <a:pPr>
              <a:defRPr/>
            </a:pPr>
            <a:fld id="{1296C0A2-9D4B-4E6B-BB7F-D65C91FA228E}" type="slidenum">
              <a:rPr lang="en-US" altLang="cs-CZ"/>
              <a:pPr>
                <a:defRPr/>
              </a:pPr>
              <a:t>‹#›</a:t>
            </a:fld>
            <a:endParaRPr lang="en-US" altLang="cs-CZ"/>
          </a:p>
        </p:txBody>
      </p:sp>
    </p:spTree>
    <p:extLst>
      <p:ext uri="{BB962C8B-B14F-4D97-AF65-F5344CB8AC3E}">
        <p14:creationId xmlns:p14="http://schemas.microsoft.com/office/powerpoint/2010/main" val="382177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cs-CZ"/>
              <a:t>Kliknutím lze upravit styl.</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noProof="0"/>
              <a:t>Kliknutím na ikonu přidáte obrázek.</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CA159044-D1B3-46BC-A7F2-A9922E847E30}"/>
              </a:ext>
            </a:extLst>
          </p:cNvPr>
          <p:cNvSpPr>
            <a:spLocks noGrp="1"/>
          </p:cNvSpPr>
          <p:nvPr>
            <p:ph type="dt" sz="half" idx="14"/>
          </p:nvPr>
        </p:nvSpPr>
        <p:spPr/>
        <p:txBody>
          <a:bodyPr/>
          <a:lstStyle>
            <a:lvl1pPr>
              <a:defRPr/>
            </a:lvl1pPr>
          </a:lstStyle>
          <a:p>
            <a:pPr>
              <a:defRPr/>
            </a:pPr>
            <a:endParaRPr lang="en-US" altLang="cs-CZ"/>
          </a:p>
        </p:txBody>
      </p:sp>
      <p:sp>
        <p:nvSpPr>
          <p:cNvPr id="6" name="Footer Placeholder 4">
            <a:extLst>
              <a:ext uri="{FF2B5EF4-FFF2-40B4-BE49-F238E27FC236}">
                <a16:creationId xmlns:a16="http://schemas.microsoft.com/office/drawing/2014/main" id="{20D5B6BD-50AF-4786-A24E-2592696516DE}"/>
              </a:ext>
            </a:extLst>
          </p:cNvPr>
          <p:cNvSpPr>
            <a:spLocks noGrp="1"/>
          </p:cNvSpPr>
          <p:nvPr>
            <p:ph type="ftr" sz="quarter" idx="15"/>
          </p:nvPr>
        </p:nvSpPr>
        <p:spPr/>
        <p:txBody>
          <a:bodyPr/>
          <a:lstStyle>
            <a:lvl1pPr>
              <a:defRPr/>
            </a:lvl1pPr>
          </a:lstStyle>
          <a:p>
            <a:pPr>
              <a:defRPr/>
            </a:pPr>
            <a:endParaRPr lang="en-US" altLang="cs-CZ"/>
          </a:p>
        </p:txBody>
      </p:sp>
      <p:sp>
        <p:nvSpPr>
          <p:cNvPr id="7" name="Slide Number Placeholder 5">
            <a:extLst>
              <a:ext uri="{FF2B5EF4-FFF2-40B4-BE49-F238E27FC236}">
                <a16:creationId xmlns:a16="http://schemas.microsoft.com/office/drawing/2014/main" id="{2DDFA725-3C1F-47CE-964F-2C8E9940A44F}"/>
              </a:ext>
            </a:extLst>
          </p:cNvPr>
          <p:cNvSpPr>
            <a:spLocks noGrp="1"/>
          </p:cNvSpPr>
          <p:nvPr>
            <p:ph type="sldNum" sz="quarter" idx="16"/>
          </p:nvPr>
        </p:nvSpPr>
        <p:spPr/>
        <p:txBody>
          <a:bodyPr/>
          <a:lstStyle>
            <a:lvl1pPr>
              <a:defRPr/>
            </a:lvl1pPr>
          </a:lstStyle>
          <a:p>
            <a:pPr>
              <a:defRPr/>
            </a:pPr>
            <a:fld id="{D60BCB0F-A570-4B60-85B3-BCD12081A9F3}" type="slidenum">
              <a:rPr lang="en-US" altLang="cs-CZ"/>
              <a:pPr>
                <a:defRPr/>
              </a:pPr>
              <a:t>‹#›</a:t>
            </a:fld>
            <a:endParaRPr lang="en-US" altLang="cs-CZ"/>
          </a:p>
        </p:txBody>
      </p:sp>
    </p:spTree>
    <p:extLst>
      <p:ext uri="{BB962C8B-B14F-4D97-AF65-F5344CB8AC3E}">
        <p14:creationId xmlns:p14="http://schemas.microsoft.com/office/powerpoint/2010/main" val="3724562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7A357"/>
            </a:gs>
            <a:gs pos="10001">
              <a:srgbClr val="97A357"/>
            </a:gs>
            <a:gs pos="100000">
              <a:srgbClr val="3E471E"/>
            </a:gs>
          </a:gsLst>
          <a:lin ang="6120000" scaled="1"/>
        </a:gra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8691C865-C523-4A71-B9E4-C39A2412D300}"/>
              </a:ext>
            </a:extLst>
          </p:cNvPr>
          <p:cNvGrpSpPr>
            <a:grpSpLocks/>
          </p:cNvGrpSpPr>
          <p:nvPr/>
        </p:nvGrpSpPr>
        <p:grpSpPr bwMode="auto">
          <a:xfrm>
            <a:off x="6670675" y="3894138"/>
            <a:ext cx="2470150" cy="2659062"/>
            <a:chOff x="6687077" y="3259666"/>
            <a:chExt cx="2981857" cy="3208867"/>
          </a:xfrm>
        </p:grpSpPr>
        <p:cxnSp>
          <p:nvCxnSpPr>
            <p:cNvPr id="8" name="Straight Connector 7">
              <a:extLst>
                <a:ext uri="{FF2B5EF4-FFF2-40B4-BE49-F238E27FC236}">
                  <a16:creationId xmlns:a16="http://schemas.microsoft.com/office/drawing/2014/main" id="{E3A67560-6957-4FCC-AD5C-7790AA4761E9}"/>
                </a:ext>
              </a:extLst>
            </p:cNvPr>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26119D0-0A23-4E35-BC57-5901D51D3288}"/>
                </a:ext>
              </a:extLst>
            </p:cNvPr>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9752E28-64D2-439F-869A-521F42612B73}"/>
                </a:ext>
              </a:extLst>
            </p:cNvPr>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2EB3138-94B9-4368-AF76-D73AD631A312}"/>
                </a:ext>
              </a:extLst>
            </p:cNvPr>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FF517A1-F4CA-41E8-B5EC-20F43E3A97B3}"/>
                </a:ext>
              </a:extLst>
            </p:cNvPr>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a:extLst>
              <a:ext uri="{FF2B5EF4-FFF2-40B4-BE49-F238E27FC236}">
                <a16:creationId xmlns:a16="http://schemas.microsoft.com/office/drawing/2014/main" id="{28EC0370-11BC-4A63-A3E0-4ACBB18B1BDE}"/>
              </a:ext>
            </a:extLst>
          </p:cNvPr>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1028" name="Text Placeholder 2">
            <a:extLst>
              <a:ext uri="{FF2B5EF4-FFF2-40B4-BE49-F238E27FC236}">
                <a16:creationId xmlns:a16="http://schemas.microsoft.com/office/drawing/2014/main" id="{AD60F218-8645-45EB-BD98-843F27417FC6}"/>
              </a:ext>
            </a:extLst>
          </p:cNvPr>
          <p:cNvSpPr>
            <a:spLocks noGrp="1" noChangeArrowheads="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en-US"/>
              <a:t>Po kliknutí můžete upravovat styly textu v předloze.</a:t>
            </a:r>
          </a:p>
          <a:p>
            <a:pPr lvl="1"/>
            <a:r>
              <a:rPr lang="cs-CZ" altLang="en-US"/>
              <a:t>Druhá úroveň</a:t>
            </a:r>
          </a:p>
          <a:p>
            <a:pPr lvl="2"/>
            <a:r>
              <a:rPr lang="cs-CZ" altLang="en-US"/>
              <a:t>Třetí úroveň</a:t>
            </a:r>
          </a:p>
          <a:p>
            <a:pPr lvl="3"/>
            <a:r>
              <a:rPr lang="cs-CZ" altLang="en-US"/>
              <a:t>Čtvrtá úroveň</a:t>
            </a:r>
          </a:p>
          <a:p>
            <a:pPr lvl="4"/>
            <a:r>
              <a:rPr lang="cs-CZ" altLang="en-US"/>
              <a:t>Pátá úroveň</a:t>
            </a:r>
            <a:endParaRPr lang="en-US" altLang="en-US"/>
          </a:p>
        </p:txBody>
      </p:sp>
      <p:sp>
        <p:nvSpPr>
          <p:cNvPr id="4" name="Date Placeholder 3">
            <a:extLst>
              <a:ext uri="{FF2B5EF4-FFF2-40B4-BE49-F238E27FC236}">
                <a16:creationId xmlns:a16="http://schemas.microsoft.com/office/drawing/2014/main" id="{C2591B44-2175-4D08-897A-7E3F40FFCF1F}"/>
              </a:ext>
            </a:extLst>
          </p:cNvPr>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n-US" altLang="cs-CZ"/>
          </a:p>
        </p:txBody>
      </p:sp>
      <p:sp>
        <p:nvSpPr>
          <p:cNvPr id="5" name="Footer Placeholder 4">
            <a:extLst>
              <a:ext uri="{FF2B5EF4-FFF2-40B4-BE49-F238E27FC236}">
                <a16:creationId xmlns:a16="http://schemas.microsoft.com/office/drawing/2014/main" id="{1B8DA1DE-7FFE-4695-BEC2-E0AF6B0634E0}"/>
              </a:ext>
            </a:extLst>
          </p:cNvPr>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n-US" altLang="cs-CZ"/>
          </a:p>
        </p:txBody>
      </p:sp>
      <p:sp>
        <p:nvSpPr>
          <p:cNvPr id="6" name="Slide Number Placeholder 5">
            <a:extLst>
              <a:ext uri="{FF2B5EF4-FFF2-40B4-BE49-F238E27FC236}">
                <a16:creationId xmlns:a16="http://schemas.microsoft.com/office/drawing/2014/main" id="{CE0877B7-32A3-4423-BB8B-D9F1ADE28651}"/>
              </a:ext>
            </a:extLst>
          </p:cNvPr>
          <p:cNvSpPr>
            <a:spLocks noGrp="1"/>
          </p:cNvSpPr>
          <p:nvPr>
            <p:ph type="sldNum" sz="quarter" idx="4"/>
          </p:nvPr>
        </p:nvSpPr>
        <p:spPr>
          <a:xfrm>
            <a:off x="7773988" y="5578475"/>
            <a:ext cx="857250" cy="669925"/>
          </a:xfrm>
          <a:prstGeom prst="rect">
            <a:avLst/>
          </a:prstGeom>
        </p:spPr>
        <p:txBody>
          <a:bodyPr vert="horz" lIns="91440" tIns="45720" rIns="91440" bIns="45720" rtlCol="0" anchor="b"/>
          <a:lstStyle>
            <a:lvl1pPr algn="r" eaLnBrk="1" fontAlgn="auto" hangingPunct="1">
              <a:spcBef>
                <a:spcPts val="0"/>
              </a:spcBef>
              <a:spcAft>
                <a:spcPts val="0"/>
              </a:spcAft>
              <a:defRPr sz="2800" b="0" i="0">
                <a:solidFill>
                  <a:schemeClr val="bg2">
                    <a:lumMod val="50000"/>
                  </a:schemeClr>
                </a:solidFill>
                <a:effectLst/>
                <a:latin typeface="+mn-lt"/>
              </a:defRPr>
            </a:lvl1pPr>
          </a:lstStyle>
          <a:p>
            <a:pPr>
              <a:defRPr/>
            </a:pPr>
            <a:fld id="{EE2933D5-27DA-42D6-99BF-01E11E91F685}" type="slidenum">
              <a:rPr lang="en-US" altLang="cs-CZ"/>
              <a:pPr>
                <a:defRPr/>
              </a:pPr>
              <a:t>‹#›</a:t>
            </a:fld>
            <a:endParaRPr lang="en-US" altLang="cs-CZ"/>
          </a:p>
        </p:txBody>
      </p:sp>
    </p:spTree>
  </p:cSld>
  <p:clrMap bg1="dk1" tx1="lt1" bg2="dk2" tx2="lt2" accent1="accent1" accent2="accent2" accent3="accent3" accent4="accent4" accent5="accent5" accent6="accent6" hlink="hlink" folHlink="folHlink"/>
  <p:sldLayoutIdLst>
    <p:sldLayoutId id="2147483781"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82" r:id="rId12"/>
    <p:sldLayoutId id="2147483777" r:id="rId13"/>
    <p:sldLayoutId id="2147483783" r:id="rId14"/>
    <p:sldLayoutId id="2147483778" r:id="rId15"/>
    <p:sldLayoutId id="2147483779" r:id="rId16"/>
    <p:sldLayoutId id="2147483780" r:id="rId17"/>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333A1D"/>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333A1D"/>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333A1D"/>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333A1D"/>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333A1D"/>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Text Box 7">
            <a:extLst>
              <a:ext uri="{FF2B5EF4-FFF2-40B4-BE49-F238E27FC236}">
                <a16:creationId xmlns:a16="http://schemas.microsoft.com/office/drawing/2014/main" id="{C1CA3853-4E70-4B7F-B525-FEE865BB59B1}"/>
              </a:ext>
            </a:extLst>
          </p:cNvPr>
          <p:cNvSpPr txBox="1">
            <a:spLocks noChangeArrowheads="1"/>
          </p:cNvSpPr>
          <p:nvPr/>
        </p:nvSpPr>
        <p:spPr bwMode="auto">
          <a:xfrm>
            <a:off x="495300" y="565150"/>
            <a:ext cx="205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cs-CZ" b="1">
                <a:latin typeface="Arial" panose="020B0604020202020204" pitchFamily="34" charset="0"/>
              </a:rPr>
              <a:t>C H A P T E R    8</a:t>
            </a:r>
            <a:endParaRPr lang="en-US" altLang="cs-CZ" sz="2400" b="1">
              <a:latin typeface="Arial" panose="020B0604020202020204" pitchFamily="34" charset="0"/>
            </a:endParaRPr>
          </a:p>
        </p:txBody>
      </p:sp>
      <p:sp>
        <p:nvSpPr>
          <p:cNvPr id="46088" name="Line 8">
            <a:extLst>
              <a:ext uri="{FF2B5EF4-FFF2-40B4-BE49-F238E27FC236}">
                <a16:creationId xmlns:a16="http://schemas.microsoft.com/office/drawing/2014/main" id="{5C176941-5DDD-479B-9015-69AA55420CE7}"/>
              </a:ext>
            </a:extLst>
          </p:cNvPr>
          <p:cNvSpPr>
            <a:spLocks noChangeShapeType="1"/>
          </p:cNvSpPr>
          <p:nvPr/>
        </p:nvSpPr>
        <p:spPr bwMode="auto">
          <a:xfrm>
            <a:off x="565150" y="571500"/>
            <a:ext cx="7981950" cy="1588"/>
          </a:xfrm>
          <a:prstGeom prst="line">
            <a:avLst/>
          </a:prstGeom>
          <a:noFill/>
          <a:ln w="31750">
            <a:solidFill>
              <a:srgbClr val="FF94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089" name="AutoShape 9">
            <a:extLst>
              <a:ext uri="{FF2B5EF4-FFF2-40B4-BE49-F238E27FC236}">
                <a16:creationId xmlns:a16="http://schemas.microsoft.com/office/drawing/2014/main" id="{C0CE9E64-D914-4CCD-9614-A1A0513780EC}"/>
              </a:ext>
            </a:extLst>
          </p:cNvPr>
          <p:cNvSpPr>
            <a:spLocks noChangeArrowheads="1"/>
          </p:cNvSpPr>
          <p:nvPr/>
        </p:nvSpPr>
        <p:spPr bwMode="auto">
          <a:xfrm rot="5400000">
            <a:off x="8353425" y="663575"/>
            <a:ext cx="223838" cy="192088"/>
          </a:xfrm>
          <a:prstGeom prst="triangle">
            <a:avLst>
              <a:gd name="adj" fmla="val 50000"/>
            </a:avLst>
          </a:prstGeom>
          <a:solidFill>
            <a:srgbClr val="FF0000"/>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cs-CZ" altLang="cs-CZ" sz="2400">
              <a:latin typeface="Times New Roman" panose="02020603050405020304" pitchFamily="18" charset="0"/>
            </a:endParaRPr>
          </a:p>
        </p:txBody>
      </p:sp>
      <p:sp>
        <p:nvSpPr>
          <p:cNvPr id="46090" name="AutoShape 10">
            <a:extLst>
              <a:ext uri="{FF2B5EF4-FFF2-40B4-BE49-F238E27FC236}">
                <a16:creationId xmlns:a16="http://schemas.microsoft.com/office/drawing/2014/main" id="{CBB7CD55-0683-4EC6-BD5E-932C6F8F5A5A}"/>
              </a:ext>
            </a:extLst>
          </p:cNvPr>
          <p:cNvSpPr>
            <a:spLocks noChangeArrowheads="1"/>
          </p:cNvSpPr>
          <p:nvPr/>
        </p:nvSpPr>
        <p:spPr bwMode="auto">
          <a:xfrm rot="5400000">
            <a:off x="8085138" y="663575"/>
            <a:ext cx="223838" cy="192087"/>
          </a:xfrm>
          <a:prstGeom prst="triangle">
            <a:avLst>
              <a:gd name="adj" fmla="val 50000"/>
            </a:avLst>
          </a:prstGeom>
          <a:solidFill>
            <a:srgbClr val="0000FF"/>
          </a:solidFill>
          <a:ln w="9525">
            <a:solidFill>
              <a:srgbClr val="00007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cs-CZ" altLang="cs-CZ" sz="2400">
              <a:latin typeface="Times New Roman" panose="02020603050405020304" pitchFamily="18" charset="0"/>
            </a:endParaRPr>
          </a:p>
        </p:txBody>
      </p:sp>
      <p:sp>
        <p:nvSpPr>
          <p:cNvPr id="46091" name="AutoShape 11">
            <a:extLst>
              <a:ext uri="{FF2B5EF4-FFF2-40B4-BE49-F238E27FC236}">
                <a16:creationId xmlns:a16="http://schemas.microsoft.com/office/drawing/2014/main" id="{8E292D2B-B4DD-4CEF-B024-20FA8F3FA2C8}"/>
              </a:ext>
            </a:extLst>
          </p:cNvPr>
          <p:cNvSpPr>
            <a:spLocks noChangeArrowheads="1"/>
          </p:cNvSpPr>
          <p:nvPr/>
        </p:nvSpPr>
        <p:spPr bwMode="auto">
          <a:xfrm rot="5400000">
            <a:off x="7820025" y="663575"/>
            <a:ext cx="223838" cy="192088"/>
          </a:xfrm>
          <a:prstGeom prst="triangle">
            <a:avLst>
              <a:gd name="adj" fmla="val 50000"/>
            </a:avLst>
          </a:prstGeom>
          <a:solidFill>
            <a:srgbClr val="FFFF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cs-CZ" altLang="cs-CZ" sz="2400">
              <a:latin typeface="Times New Roman" panose="02020603050405020304" pitchFamily="18" charset="0"/>
            </a:endParaRPr>
          </a:p>
        </p:txBody>
      </p:sp>
      <p:sp>
        <p:nvSpPr>
          <p:cNvPr id="46092" name="Text Box 12">
            <a:extLst>
              <a:ext uri="{FF2B5EF4-FFF2-40B4-BE49-F238E27FC236}">
                <a16:creationId xmlns:a16="http://schemas.microsoft.com/office/drawing/2014/main" id="{D449A593-1E85-4B32-9A2C-942C6E69D067}"/>
              </a:ext>
            </a:extLst>
          </p:cNvPr>
          <p:cNvSpPr txBox="1">
            <a:spLocks noChangeArrowheads="1"/>
          </p:cNvSpPr>
          <p:nvPr/>
        </p:nvSpPr>
        <p:spPr bwMode="auto">
          <a:xfrm>
            <a:off x="565150" y="1511300"/>
            <a:ext cx="800576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5591C"/>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lnSpc>
                <a:spcPct val="85000"/>
              </a:lnSpc>
            </a:pPr>
            <a:r>
              <a:rPr lang="en-US" altLang="cs-CZ" sz="4000" b="1">
                <a:latin typeface="Arial" panose="020B0604020202020204" pitchFamily="34" charset="0"/>
              </a:rPr>
              <a:t>RESPIRATORY REGULATION DURING EXERCISE</a:t>
            </a:r>
          </a:p>
        </p:txBody>
      </p:sp>
      <p:pic>
        <p:nvPicPr>
          <p:cNvPr id="46095" name="Picture 15" descr=" 85006.jpg                                                      000A2885&#10;PROJECTS 1                     B727F70A:">
            <a:extLst>
              <a:ext uri="{FF2B5EF4-FFF2-40B4-BE49-F238E27FC236}">
                <a16:creationId xmlns:a16="http://schemas.microsoft.com/office/drawing/2014/main" id="{E0B46F51-E933-4700-A9D0-D3FDE7212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500" r="16275" b="23067"/>
          <a:stretch>
            <a:fillRect/>
          </a:stretch>
        </p:blipFill>
        <p:spPr bwMode="auto">
          <a:xfrm>
            <a:off x="1206500" y="3060700"/>
            <a:ext cx="3068638" cy="30464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6" name="Picture 16" descr="&#10;chapter 8.tif                                                  000A2D28&#10;PROJECTS 1                     B727F70A:">
            <a:extLst>
              <a:ext uri="{FF2B5EF4-FFF2-40B4-BE49-F238E27FC236}">
                <a16:creationId xmlns:a16="http://schemas.microsoft.com/office/drawing/2014/main" id="{ADF1F804-AC29-4C91-8A16-68B0F0E8E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54350"/>
            <a:ext cx="3367088" cy="30464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wipe(left)">
                                      <p:cBhvr>
                                        <p:cTn id="7" dur="500"/>
                                        <p:tgtEl>
                                          <p:spTgt spid="4608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6088"/>
                                        </p:tgtEl>
                                        <p:attrNameLst>
                                          <p:attrName>style.visibility</p:attrName>
                                        </p:attrNameLst>
                                      </p:cBhvr>
                                      <p:to>
                                        <p:strVal val="visible"/>
                                      </p:to>
                                    </p:set>
                                    <p:animEffect transition="in" filter="wipe(left)">
                                      <p:cBhvr>
                                        <p:cTn id="11" dur="500"/>
                                        <p:tgtEl>
                                          <p:spTgt spid="46088"/>
                                        </p:tgtEl>
                                      </p:cBhvr>
                                    </p:animEffect>
                                  </p:child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499"/>
                                          </p:stCondLst>
                                        </p:cTn>
                                        <p:tgtEl>
                                          <p:spTgt spid="46091"/>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nodeType="afterEffect">
                                  <p:stCondLst>
                                    <p:cond delay="0"/>
                                  </p:stCondLst>
                                  <p:childTnLst>
                                    <p:set>
                                      <p:cBhvr>
                                        <p:cTn id="17" dur="1" fill="hold">
                                          <p:stCondLst>
                                            <p:cond delay="499"/>
                                          </p:stCondLst>
                                        </p:cTn>
                                        <p:tgtEl>
                                          <p:spTgt spid="46090"/>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ntr" presetSubtype="0" fill="hold" nodeType="afterEffect">
                                  <p:stCondLst>
                                    <p:cond delay="0"/>
                                  </p:stCondLst>
                                  <p:childTnLst>
                                    <p:set>
                                      <p:cBhvr>
                                        <p:cTn id="20" dur="1" fill="hold">
                                          <p:stCondLst>
                                            <p:cond delay="499"/>
                                          </p:stCondLst>
                                        </p:cTn>
                                        <p:tgtEl>
                                          <p:spTgt spid="46089"/>
                                        </p:tgtEl>
                                        <p:attrNameLst>
                                          <p:attrName>style.visibility</p:attrName>
                                        </p:attrNameLst>
                                      </p:cBhvr>
                                      <p:to>
                                        <p:strVal val="visible"/>
                                      </p:to>
                                    </p:set>
                                  </p:childTnLst>
                                </p:cTn>
                              </p:par>
                            </p:childTnLst>
                          </p:cTn>
                        </p:par>
                        <p:par>
                          <p:cTn id="21" fill="hold" nodeType="afterGroup">
                            <p:stCondLst>
                              <p:cond delay="2500"/>
                            </p:stCondLst>
                            <p:childTnLst>
                              <p:par>
                                <p:cTn id="22" presetID="9" presetClass="entr" presetSubtype="0" fill="hold" nodeType="afterEffect">
                                  <p:stCondLst>
                                    <p:cond delay="0"/>
                                  </p:stCondLst>
                                  <p:childTnLst>
                                    <p:set>
                                      <p:cBhvr>
                                        <p:cTn id="23" dur="1" fill="hold">
                                          <p:stCondLst>
                                            <p:cond delay="0"/>
                                          </p:stCondLst>
                                        </p:cTn>
                                        <p:tgtEl>
                                          <p:spTgt spid="46096"/>
                                        </p:tgtEl>
                                        <p:attrNameLst>
                                          <p:attrName>style.visibility</p:attrName>
                                        </p:attrNameLst>
                                      </p:cBhvr>
                                      <p:to>
                                        <p:strVal val="visible"/>
                                      </p:to>
                                    </p:set>
                                    <p:animEffect transition="in" filter="dissolve">
                                      <p:cBhvr>
                                        <p:cTn id="24" dur="500"/>
                                        <p:tgtEl>
                                          <p:spTgt spid="46096"/>
                                        </p:tgtEl>
                                      </p:cBhvr>
                                    </p:animEffect>
                                  </p:childTnLst>
                                </p:cTn>
                              </p:par>
                            </p:childTnLst>
                          </p:cTn>
                        </p:par>
                        <p:par>
                          <p:cTn id="25" fill="hold" nodeType="afterGroup">
                            <p:stCondLst>
                              <p:cond delay="3000"/>
                            </p:stCondLst>
                            <p:childTnLst>
                              <p:par>
                                <p:cTn id="26" presetID="9" presetClass="entr" presetSubtype="0" fill="hold" nodeType="afterEffect">
                                  <p:stCondLst>
                                    <p:cond delay="0"/>
                                  </p:stCondLst>
                                  <p:childTnLst>
                                    <p:set>
                                      <p:cBhvr>
                                        <p:cTn id="27" dur="1" fill="hold">
                                          <p:stCondLst>
                                            <p:cond delay="0"/>
                                          </p:stCondLst>
                                        </p:cTn>
                                        <p:tgtEl>
                                          <p:spTgt spid="46095"/>
                                        </p:tgtEl>
                                        <p:attrNameLst>
                                          <p:attrName>style.visibility</p:attrName>
                                        </p:attrNameLst>
                                      </p:cBhvr>
                                      <p:to>
                                        <p:strVal val="visible"/>
                                      </p:to>
                                    </p:set>
                                    <p:animEffect transition="in" filter="dissolve">
                                      <p:cBhvr>
                                        <p:cTn id="28" dur="500"/>
                                        <p:tgtEl>
                                          <p:spTgt spid="46095"/>
                                        </p:tgtEl>
                                      </p:cBhvr>
                                    </p:animEffect>
                                  </p:childTnLst>
                                </p:cTn>
                              </p:par>
                            </p:childTnLst>
                          </p:cTn>
                        </p:par>
                        <p:par>
                          <p:cTn id="29" fill="hold" nodeType="afterGroup">
                            <p:stCondLst>
                              <p:cond delay="3500"/>
                            </p:stCondLst>
                            <p:childTnLst>
                              <p:par>
                                <p:cTn id="30" presetID="9" presetClass="entr" presetSubtype="0" fill="hold" grpId="0" nodeType="afterEffect">
                                  <p:stCondLst>
                                    <p:cond delay="0"/>
                                  </p:stCondLst>
                                  <p:childTnLst>
                                    <p:set>
                                      <p:cBhvr>
                                        <p:cTn id="31" dur="1" fill="hold">
                                          <p:stCondLst>
                                            <p:cond delay="0"/>
                                          </p:stCondLst>
                                        </p:cTn>
                                        <p:tgtEl>
                                          <p:spTgt spid="46092"/>
                                        </p:tgtEl>
                                        <p:attrNameLst>
                                          <p:attrName>style.visibility</p:attrName>
                                        </p:attrNameLst>
                                      </p:cBhvr>
                                      <p:to>
                                        <p:strVal val="visible"/>
                                      </p:to>
                                    </p:set>
                                    <p:animEffect transition="in" filter="dissolve">
                                      <p:cBhvr>
                                        <p:cTn id="32" dur="500"/>
                                        <p:tgtEl>
                                          <p:spTgt spid="46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autoUpdateAnimBg="0"/>
      <p:bldP spid="4609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a:extLst>
              <a:ext uri="{FF2B5EF4-FFF2-40B4-BE49-F238E27FC236}">
                <a16:creationId xmlns:a16="http://schemas.microsoft.com/office/drawing/2014/main" id="{D7A52CBA-4FA5-4F57-BCAF-4DA5C0CF8ACE}"/>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Partial Pressures of Air</a:t>
            </a:r>
          </a:p>
        </p:txBody>
      </p:sp>
      <p:sp>
        <p:nvSpPr>
          <p:cNvPr id="11268" name="Text Box 4">
            <a:extLst>
              <a:ext uri="{FF2B5EF4-FFF2-40B4-BE49-F238E27FC236}">
                <a16:creationId xmlns:a16="http://schemas.microsoft.com/office/drawing/2014/main" id="{737AA005-38C2-4D80-8523-4B3164D148A9}"/>
              </a:ext>
            </a:extLst>
          </p:cNvPr>
          <p:cNvSpPr txBox="1">
            <a:spLocks noChangeArrowheads="1"/>
          </p:cNvSpPr>
          <p:nvPr/>
        </p:nvSpPr>
        <p:spPr bwMode="auto">
          <a:xfrm>
            <a:off x="609600" y="1631950"/>
            <a:ext cx="83058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Standard atmospheric pressure (at sea level) = </a:t>
            </a:r>
            <a:br>
              <a:rPr lang="en-US" altLang="cs-CZ" sz="2400">
                <a:latin typeface="Arial" panose="020B0604020202020204" pitchFamily="34" charset="0"/>
              </a:rPr>
            </a:br>
            <a:r>
              <a:rPr lang="en-US" altLang="cs-CZ" sz="2400">
                <a:latin typeface="Arial" panose="020B0604020202020204" pitchFamily="34" charset="0"/>
              </a:rPr>
              <a:t>760 mmHg</a:t>
            </a:r>
            <a:r>
              <a:rPr lang="cs-CZ" altLang="cs-CZ" sz="2400">
                <a:latin typeface="Arial" panose="020B0604020202020204" pitchFamily="34" charset="0"/>
              </a:rPr>
              <a:t> (= Torr)</a:t>
            </a:r>
            <a:endParaRPr lang="en-US" altLang="cs-CZ" sz="2400">
              <a:latin typeface="Arial" panose="020B0604020202020204" pitchFamily="34" charset="0"/>
            </a:endParaRPr>
          </a:p>
        </p:txBody>
      </p:sp>
      <p:sp>
        <p:nvSpPr>
          <p:cNvPr id="11269" name="Text Box 5">
            <a:extLst>
              <a:ext uri="{FF2B5EF4-FFF2-40B4-BE49-F238E27FC236}">
                <a16:creationId xmlns:a16="http://schemas.microsoft.com/office/drawing/2014/main" id="{4C13A336-2D63-4B08-A52E-80C5B2DD762C}"/>
              </a:ext>
            </a:extLst>
          </p:cNvPr>
          <p:cNvSpPr txBox="1">
            <a:spLocks noChangeArrowheads="1"/>
          </p:cNvSpPr>
          <p:nvPr/>
        </p:nvSpPr>
        <p:spPr bwMode="auto">
          <a:xfrm>
            <a:off x="609600" y="2455863"/>
            <a:ext cx="83058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Nitrogen (N</a:t>
            </a:r>
            <a:r>
              <a:rPr lang="en-US" altLang="cs-CZ" sz="2400" baseline="-25000">
                <a:latin typeface="Arial" panose="020B0604020202020204" pitchFamily="34" charset="0"/>
              </a:rPr>
              <a:t>2</a:t>
            </a:r>
            <a:r>
              <a:rPr lang="en-US" altLang="cs-CZ" sz="2400">
                <a:latin typeface="Arial" panose="020B0604020202020204" pitchFamily="34" charset="0"/>
              </a:rPr>
              <a:t>) is 79.04% of air; the partial pressure of nitrogen (PN</a:t>
            </a:r>
            <a:r>
              <a:rPr lang="en-US" altLang="cs-CZ" sz="2400" baseline="-25000">
                <a:latin typeface="Arial" panose="020B0604020202020204" pitchFamily="34" charset="0"/>
              </a:rPr>
              <a:t>2</a:t>
            </a:r>
            <a:r>
              <a:rPr lang="en-US" altLang="cs-CZ" sz="2400">
                <a:latin typeface="Arial" panose="020B0604020202020204" pitchFamily="34" charset="0"/>
              </a:rPr>
              <a:t>) = 600.7 mmHg</a:t>
            </a:r>
          </a:p>
        </p:txBody>
      </p:sp>
      <p:sp>
        <p:nvSpPr>
          <p:cNvPr id="11270" name="Text Box 6">
            <a:extLst>
              <a:ext uri="{FF2B5EF4-FFF2-40B4-BE49-F238E27FC236}">
                <a16:creationId xmlns:a16="http://schemas.microsoft.com/office/drawing/2014/main" id="{B5EDC6E7-5505-46E1-A66C-658CED40FBA0}"/>
              </a:ext>
            </a:extLst>
          </p:cNvPr>
          <p:cNvSpPr txBox="1">
            <a:spLocks noChangeArrowheads="1"/>
          </p:cNvSpPr>
          <p:nvPr/>
        </p:nvSpPr>
        <p:spPr bwMode="auto">
          <a:xfrm>
            <a:off x="609600" y="3273425"/>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Oxygen (O</a:t>
            </a:r>
            <a:r>
              <a:rPr lang="en-US" altLang="cs-CZ" sz="2400" baseline="-25000">
                <a:latin typeface="Arial" panose="020B0604020202020204" pitchFamily="34" charset="0"/>
              </a:rPr>
              <a:t>2</a:t>
            </a:r>
            <a:r>
              <a:rPr lang="en-US" altLang="cs-CZ" sz="2400">
                <a:latin typeface="Arial" panose="020B0604020202020204" pitchFamily="34" charset="0"/>
              </a:rPr>
              <a:t>) is 20.93% of air; PO</a:t>
            </a:r>
            <a:r>
              <a:rPr lang="en-US" altLang="cs-CZ" sz="2400" baseline="-25000">
                <a:latin typeface="Arial" panose="020B0604020202020204" pitchFamily="34" charset="0"/>
              </a:rPr>
              <a:t>2</a:t>
            </a:r>
            <a:r>
              <a:rPr lang="en-US" altLang="cs-CZ" sz="2400">
                <a:latin typeface="Arial" panose="020B0604020202020204" pitchFamily="34" charset="0"/>
              </a:rPr>
              <a:t> = 159.1 mmHg</a:t>
            </a:r>
          </a:p>
        </p:txBody>
      </p:sp>
      <p:sp>
        <p:nvSpPr>
          <p:cNvPr id="11271" name="Text Box 7">
            <a:extLst>
              <a:ext uri="{FF2B5EF4-FFF2-40B4-BE49-F238E27FC236}">
                <a16:creationId xmlns:a16="http://schemas.microsoft.com/office/drawing/2014/main" id="{F7CC8E22-9324-49A2-AAB0-7850208E4BF3}"/>
              </a:ext>
            </a:extLst>
          </p:cNvPr>
          <p:cNvSpPr txBox="1">
            <a:spLocks noChangeArrowheads="1"/>
          </p:cNvSpPr>
          <p:nvPr/>
        </p:nvSpPr>
        <p:spPr bwMode="auto">
          <a:xfrm>
            <a:off x="609600" y="3768725"/>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Carbon dioxide (CO</a:t>
            </a:r>
            <a:r>
              <a:rPr lang="en-US" altLang="cs-CZ" sz="2400" baseline="-25000">
                <a:latin typeface="Arial" panose="020B0604020202020204" pitchFamily="34" charset="0"/>
              </a:rPr>
              <a:t>2</a:t>
            </a:r>
            <a:r>
              <a:rPr lang="en-US" altLang="cs-CZ" sz="2400">
                <a:latin typeface="Arial" panose="020B0604020202020204" pitchFamily="34" charset="0"/>
              </a:rPr>
              <a:t>) is 0.03%; PCO</a:t>
            </a:r>
            <a:r>
              <a:rPr lang="en-US" altLang="cs-CZ" sz="2400" baseline="-25000">
                <a:latin typeface="Arial" panose="020B0604020202020204" pitchFamily="34" charset="0"/>
              </a:rPr>
              <a:t>2</a:t>
            </a:r>
            <a:r>
              <a:rPr lang="en-US" altLang="cs-CZ" sz="2400">
                <a:latin typeface="Arial" panose="020B0604020202020204" pitchFamily="34" charset="0"/>
              </a:rPr>
              <a:t> = 0.2 mmHg</a:t>
            </a:r>
          </a:p>
        </p:txBody>
      </p:sp>
      <p:pic>
        <p:nvPicPr>
          <p:cNvPr id="11272" name="Picture 8" descr="D:\Alternate Chapter Clipart\Chapter 13\Oxygentank.tiff">
            <a:extLst>
              <a:ext uri="{FF2B5EF4-FFF2-40B4-BE49-F238E27FC236}">
                <a16:creationId xmlns:a16="http://schemas.microsoft.com/office/drawing/2014/main" id="{2E1CEC93-9382-4638-9F83-C578C769D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25" y="3962400"/>
            <a:ext cx="92392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wipe(down)">
                                      <p:cBhvr>
                                        <p:cTn id="7" dur="500"/>
                                        <p:tgtEl>
                                          <p:spTgt spid="1127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wipe(left)">
                                      <p:cBhvr>
                                        <p:cTn id="11" dur="500"/>
                                        <p:tgtEl>
                                          <p:spTgt spid="1126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268"/>
                                        </p:tgtEl>
                                        <p:attrNameLst>
                                          <p:attrName>style.visibility</p:attrName>
                                        </p:attrNameLst>
                                      </p:cBhvr>
                                      <p:to>
                                        <p:strVal val="visible"/>
                                      </p:to>
                                    </p:set>
                                    <p:animEffect transition="in" filter="wipe(left)">
                                      <p:cBhvr>
                                        <p:cTn id="16" dur="500"/>
                                        <p:tgtEl>
                                          <p:spTgt spid="1126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269"/>
                                        </p:tgtEl>
                                        <p:attrNameLst>
                                          <p:attrName>style.visibility</p:attrName>
                                        </p:attrNameLst>
                                      </p:cBhvr>
                                      <p:to>
                                        <p:strVal val="visible"/>
                                      </p:to>
                                    </p:set>
                                    <p:animEffect transition="in" filter="wipe(left)">
                                      <p:cBhvr>
                                        <p:cTn id="21" dur="500"/>
                                        <p:tgtEl>
                                          <p:spTgt spid="1126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270"/>
                                        </p:tgtEl>
                                        <p:attrNameLst>
                                          <p:attrName>style.visibility</p:attrName>
                                        </p:attrNameLst>
                                      </p:cBhvr>
                                      <p:to>
                                        <p:strVal val="visible"/>
                                      </p:to>
                                    </p:set>
                                    <p:animEffect transition="in" filter="wipe(left)">
                                      <p:cBhvr>
                                        <p:cTn id="26" dur="500"/>
                                        <p:tgtEl>
                                          <p:spTgt spid="1127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271"/>
                                        </p:tgtEl>
                                        <p:attrNameLst>
                                          <p:attrName>style.visibility</p:attrName>
                                        </p:attrNameLst>
                                      </p:cBhvr>
                                      <p:to>
                                        <p:strVal val="visible"/>
                                      </p:to>
                                    </p:set>
                                    <p:animEffect transition="in" filter="wipe(left)">
                                      <p:cBhvr>
                                        <p:cTn id="31"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utoUpdateAnimBg="0"/>
      <p:bldP spid="11269" grpId="0" autoUpdateAnimBg="0"/>
      <p:bldP spid="11270" grpId="0" autoUpdateAnimBg="0"/>
      <p:bldP spid="1127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a:extLst>
              <a:ext uri="{FF2B5EF4-FFF2-40B4-BE49-F238E27FC236}">
                <a16:creationId xmlns:a16="http://schemas.microsoft.com/office/drawing/2014/main" id="{21175648-CAA2-4644-AFF6-50BFDE847B6E}"/>
              </a:ext>
            </a:extLst>
          </p:cNvPr>
          <p:cNvSpPr txBox="1">
            <a:spLocks noChangeArrowheads="1"/>
          </p:cNvSpPr>
          <p:nvPr/>
        </p:nvSpPr>
        <p:spPr bwMode="auto">
          <a:xfrm>
            <a:off x="609600" y="1600200"/>
            <a:ext cx="8305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2400">
                <a:latin typeface="Arial" panose="020B0604020202020204" pitchFamily="34" charset="0"/>
              </a:rPr>
              <a:t>Differences in the partial pressures of gases in the aveoli and in the blood create a pressure gradient across the respiratory membrane. This difference in pressures leads to diffusion of gases across the respiratory membrane. The greater the pressure gradient, the more rapidly oxygen diffuses across it.</a:t>
            </a:r>
          </a:p>
        </p:txBody>
      </p:sp>
      <p:sp>
        <p:nvSpPr>
          <p:cNvPr id="12292" name="Text Box 4">
            <a:extLst>
              <a:ext uri="{FF2B5EF4-FFF2-40B4-BE49-F238E27FC236}">
                <a16:creationId xmlns:a16="http://schemas.microsoft.com/office/drawing/2014/main" id="{44344743-8E23-4131-BD5A-15AA9BC8FAE7}"/>
              </a:ext>
            </a:extLst>
          </p:cNvPr>
          <p:cNvSpPr txBox="1">
            <a:spLocks noChangeArrowheads="1"/>
          </p:cNvSpPr>
          <p:nvPr/>
        </p:nvSpPr>
        <p:spPr bwMode="auto">
          <a:xfrm>
            <a:off x="276225" y="260350"/>
            <a:ext cx="84105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Did You Know…?</a:t>
            </a:r>
            <a:endParaRPr lang="en-US" altLang="cs-CZ" sz="3400" b="1">
              <a:latin typeface="Arial" panose="020B0604020202020204" pitchFamily="34" charset="0"/>
            </a:endParaRPr>
          </a:p>
        </p:txBody>
      </p:sp>
      <p:grpSp>
        <p:nvGrpSpPr>
          <p:cNvPr id="12293" name="Group 5">
            <a:extLst>
              <a:ext uri="{FF2B5EF4-FFF2-40B4-BE49-F238E27FC236}">
                <a16:creationId xmlns:a16="http://schemas.microsoft.com/office/drawing/2014/main" id="{02BB6816-26CE-4D24-81B2-0A0E4D09FA95}"/>
              </a:ext>
            </a:extLst>
          </p:cNvPr>
          <p:cNvGrpSpPr>
            <a:grpSpLocks noChangeAspect="1"/>
          </p:cNvGrpSpPr>
          <p:nvPr/>
        </p:nvGrpSpPr>
        <p:grpSpPr bwMode="auto">
          <a:xfrm>
            <a:off x="6238875" y="5029200"/>
            <a:ext cx="2741613" cy="1671638"/>
            <a:chOff x="0" y="429"/>
            <a:chExt cx="5676" cy="3462"/>
          </a:xfrm>
        </p:grpSpPr>
        <p:pic>
          <p:nvPicPr>
            <p:cNvPr id="16389" name="Picture 6" descr="D:\Alternate Chapter Clipart\Chapter 05\Arrow.tiff">
              <a:extLst>
                <a:ext uri="{FF2B5EF4-FFF2-40B4-BE49-F238E27FC236}">
                  <a16:creationId xmlns:a16="http://schemas.microsoft.com/office/drawing/2014/main" id="{48E25641-57EC-4077-B79D-F4424B9C8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9"/>
              <a:ext cx="2838" cy="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D:\Alternate Chapter Clipart\Chapter 05\Arrow2.tiff">
              <a:extLst>
                <a:ext uri="{FF2B5EF4-FFF2-40B4-BE49-F238E27FC236}">
                  <a16:creationId xmlns:a16="http://schemas.microsoft.com/office/drawing/2014/main" id="{EE00CBCC-8D4A-4654-99EF-4DA49673A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 y="429"/>
              <a:ext cx="2838" cy="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ipe(down)">
                                      <p:cBhvr>
                                        <p:cTn id="7" dur="500"/>
                                        <p:tgtEl>
                                          <p:spTgt spid="1229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292"/>
                                        </p:tgtEl>
                                        <p:attrNameLst>
                                          <p:attrName>style.visibility</p:attrName>
                                        </p:attrNameLst>
                                      </p:cBhvr>
                                      <p:to>
                                        <p:strVal val="visible"/>
                                      </p:to>
                                    </p:set>
                                    <p:animEffect transition="in" filter="wipe(left)">
                                      <p:cBhvr>
                                        <p:cTn id="11" dur="500"/>
                                        <p:tgtEl>
                                          <p:spTgt spid="1229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291"/>
                                        </p:tgtEl>
                                        <p:attrNameLst>
                                          <p:attrName>style.visibility</p:attrName>
                                        </p:attrNameLst>
                                      </p:cBhvr>
                                      <p:to>
                                        <p:strVal val="visible"/>
                                      </p:to>
                                    </p:set>
                                    <p:animEffect transition="in" filter="wipe(left)">
                                      <p:cBhvr>
                                        <p:cTn id="16"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a:extLst>
              <a:ext uri="{FF2B5EF4-FFF2-40B4-BE49-F238E27FC236}">
                <a16:creationId xmlns:a16="http://schemas.microsoft.com/office/drawing/2014/main" id="{B9A19573-2140-4EAD-B0F9-3103215955FA}"/>
              </a:ext>
            </a:extLst>
          </p:cNvPr>
          <p:cNvSpPr txBox="1">
            <a:spLocks noChangeArrowheads="1"/>
          </p:cNvSpPr>
          <p:nvPr/>
        </p:nvSpPr>
        <p:spPr bwMode="auto">
          <a:xfrm>
            <a:off x="660400" y="177800"/>
            <a:ext cx="6467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200" b="1">
                <a:solidFill>
                  <a:schemeClr val="accent2"/>
                </a:solidFill>
                <a:latin typeface="Arial" panose="020B0604020202020204" pitchFamily="34" charset="0"/>
              </a:rPr>
              <a:t>Partial Pressures of Respiratory Gases at Sea Level</a:t>
            </a:r>
            <a:endParaRPr lang="en-US" altLang="cs-CZ" sz="2400">
              <a:latin typeface="Times New Roman" panose="02020603050405020304" pitchFamily="18" charset="0"/>
            </a:endParaRPr>
          </a:p>
        </p:txBody>
      </p:sp>
      <p:grpSp>
        <p:nvGrpSpPr>
          <p:cNvPr id="14347" name="Group 11">
            <a:extLst>
              <a:ext uri="{FF2B5EF4-FFF2-40B4-BE49-F238E27FC236}">
                <a16:creationId xmlns:a16="http://schemas.microsoft.com/office/drawing/2014/main" id="{1903EE1F-8415-40B8-88EA-EB391B85908C}"/>
              </a:ext>
            </a:extLst>
          </p:cNvPr>
          <p:cNvGrpSpPr>
            <a:grpSpLocks/>
          </p:cNvGrpSpPr>
          <p:nvPr/>
        </p:nvGrpSpPr>
        <p:grpSpPr bwMode="auto">
          <a:xfrm>
            <a:off x="723900" y="1809750"/>
            <a:ext cx="8291513" cy="3708400"/>
            <a:chOff x="456" y="1140"/>
            <a:chExt cx="5223" cy="2336"/>
          </a:xfrm>
        </p:grpSpPr>
        <p:sp>
          <p:nvSpPr>
            <p:cNvPr id="17412" name="Text Box 5">
              <a:extLst>
                <a:ext uri="{FF2B5EF4-FFF2-40B4-BE49-F238E27FC236}">
                  <a16:creationId xmlns:a16="http://schemas.microsoft.com/office/drawing/2014/main" id="{313FB20E-41A5-4CD7-B38D-0D03659B9AD2}"/>
                </a:ext>
              </a:extLst>
            </p:cNvPr>
            <p:cNvSpPr txBox="1">
              <a:spLocks noChangeArrowheads="1"/>
            </p:cNvSpPr>
            <p:nvPr/>
          </p:nvSpPr>
          <p:spPr bwMode="auto">
            <a:xfrm>
              <a:off x="459" y="1882"/>
              <a:ext cx="5220" cy="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773238" algn="r"/>
                  <a:tab pos="2827338" algn="r"/>
                  <a:tab pos="3810000" algn="r"/>
                  <a:tab pos="5080000" algn="r"/>
                  <a:tab pos="6265863" algn="r"/>
                  <a:tab pos="7643813" algn="r"/>
                </a:tabLst>
                <a:defRPr>
                  <a:solidFill>
                    <a:schemeClr val="tx1"/>
                  </a:solidFill>
                  <a:latin typeface="Century Gothic" panose="020B0502020202020204" pitchFamily="34" charset="0"/>
                </a:defRPr>
              </a:lvl1pPr>
              <a:lvl2pPr marL="742950" indent="-285750">
                <a:tabLst>
                  <a:tab pos="1773238" algn="r"/>
                  <a:tab pos="2827338" algn="r"/>
                  <a:tab pos="3810000" algn="r"/>
                  <a:tab pos="5080000" algn="r"/>
                  <a:tab pos="6265863" algn="r"/>
                  <a:tab pos="7643813" algn="r"/>
                </a:tabLst>
                <a:defRPr>
                  <a:solidFill>
                    <a:schemeClr val="tx1"/>
                  </a:solidFill>
                  <a:latin typeface="Century Gothic" panose="020B0502020202020204" pitchFamily="34" charset="0"/>
                </a:defRPr>
              </a:lvl2pPr>
              <a:lvl3pPr marL="1143000" indent="-228600">
                <a:tabLst>
                  <a:tab pos="1773238" algn="r"/>
                  <a:tab pos="2827338" algn="r"/>
                  <a:tab pos="3810000" algn="r"/>
                  <a:tab pos="5080000" algn="r"/>
                  <a:tab pos="6265863" algn="r"/>
                  <a:tab pos="7643813" algn="r"/>
                </a:tabLst>
                <a:defRPr>
                  <a:solidFill>
                    <a:schemeClr val="tx1"/>
                  </a:solidFill>
                  <a:latin typeface="Century Gothic" panose="020B0502020202020204" pitchFamily="34" charset="0"/>
                </a:defRPr>
              </a:lvl3pPr>
              <a:lvl4pPr marL="1600200" indent="-228600">
                <a:tabLst>
                  <a:tab pos="1773238" algn="r"/>
                  <a:tab pos="2827338" algn="r"/>
                  <a:tab pos="3810000" algn="r"/>
                  <a:tab pos="5080000" algn="r"/>
                  <a:tab pos="6265863" algn="r"/>
                  <a:tab pos="7643813" algn="r"/>
                </a:tabLst>
                <a:defRPr>
                  <a:solidFill>
                    <a:schemeClr val="tx1"/>
                  </a:solidFill>
                  <a:latin typeface="Century Gothic" panose="020B0502020202020204" pitchFamily="34" charset="0"/>
                </a:defRPr>
              </a:lvl4pPr>
              <a:lvl5pPr marL="2057400" indent="-228600">
                <a:tabLst>
                  <a:tab pos="1773238" algn="r"/>
                  <a:tab pos="2827338" algn="r"/>
                  <a:tab pos="3810000" algn="r"/>
                  <a:tab pos="5080000" algn="r"/>
                  <a:tab pos="6265863" algn="r"/>
                  <a:tab pos="7643813" algn="r"/>
                </a:tabLst>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tabLst>
                  <a:tab pos="1773238" algn="r"/>
                  <a:tab pos="2827338" algn="r"/>
                  <a:tab pos="3810000" algn="r"/>
                  <a:tab pos="5080000" algn="r"/>
                  <a:tab pos="6265863" algn="r"/>
                  <a:tab pos="7643813" algn="r"/>
                </a:tabLs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tabLst>
                  <a:tab pos="1773238" algn="r"/>
                  <a:tab pos="2827338" algn="r"/>
                  <a:tab pos="3810000" algn="r"/>
                  <a:tab pos="5080000" algn="r"/>
                  <a:tab pos="6265863" algn="r"/>
                  <a:tab pos="7643813" algn="r"/>
                </a:tabLs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tabLst>
                  <a:tab pos="1773238" algn="r"/>
                  <a:tab pos="2827338" algn="r"/>
                  <a:tab pos="3810000" algn="r"/>
                  <a:tab pos="5080000" algn="r"/>
                  <a:tab pos="6265863" algn="r"/>
                  <a:tab pos="7643813" algn="r"/>
                </a:tabLs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tabLst>
                  <a:tab pos="1773238" algn="r"/>
                  <a:tab pos="2827338" algn="r"/>
                  <a:tab pos="3810000" algn="r"/>
                  <a:tab pos="5080000" algn="r"/>
                  <a:tab pos="6265863" algn="r"/>
                  <a:tab pos="7643813" algn="r"/>
                </a:tabLst>
                <a:defRPr>
                  <a:solidFill>
                    <a:schemeClr val="tx1"/>
                  </a:solidFill>
                  <a:latin typeface="Century Gothic" panose="020B0502020202020204" pitchFamily="34" charset="0"/>
                </a:defRPr>
              </a:lvl9pPr>
            </a:lstStyle>
            <a:p>
              <a:pPr eaLnBrk="1" hangingPunct="1">
                <a:lnSpc>
                  <a:spcPct val="200000"/>
                </a:lnSpc>
                <a:spcBef>
                  <a:spcPct val="50000"/>
                </a:spcBef>
              </a:pPr>
              <a:r>
                <a:rPr lang="en-US" altLang="cs-CZ" sz="2000">
                  <a:latin typeface="Arial" panose="020B0604020202020204" pitchFamily="34" charset="0"/>
                </a:rPr>
                <a:t>Total	100.00	760.0	760	760	706	0</a:t>
              </a:r>
            </a:p>
            <a:p>
              <a:pPr eaLnBrk="1" hangingPunct="1">
                <a:spcBef>
                  <a:spcPct val="50000"/>
                </a:spcBef>
              </a:pPr>
              <a:r>
                <a:rPr lang="en-US" altLang="cs-CZ" sz="2000">
                  <a:latin typeface="Arial" panose="020B0604020202020204" pitchFamily="34" charset="0"/>
                </a:rPr>
                <a:t>H</a:t>
              </a:r>
              <a:r>
                <a:rPr lang="en-US" altLang="cs-CZ" sz="2000" baseline="-25000">
                  <a:latin typeface="Arial" panose="020B0604020202020204" pitchFamily="34" charset="0"/>
                </a:rPr>
                <a:t>2</a:t>
              </a:r>
              <a:r>
                <a:rPr lang="en-US" altLang="cs-CZ" sz="2000">
                  <a:latin typeface="Arial" panose="020B0604020202020204" pitchFamily="34" charset="0"/>
                </a:rPr>
                <a:t>O	0.00	0.0	47	47	47	0</a:t>
              </a:r>
            </a:p>
            <a:p>
              <a:pPr eaLnBrk="1" hangingPunct="1">
                <a:spcBef>
                  <a:spcPct val="50000"/>
                </a:spcBef>
              </a:pPr>
              <a:r>
                <a:rPr lang="en-US" altLang="cs-CZ" sz="2000">
                  <a:latin typeface="Arial" panose="020B0604020202020204" pitchFamily="34" charset="0"/>
                </a:rPr>
                <a:t>O</a:t>
              </a:r>
              <a:r>
                <a:rPr lang="en-US" altLang="cs-CZ" sz="2000" baseline="-25000">
                  <a:latin typeface="Arial" panose="020B0604020202020204" pitchFamily="34" charset="0"/>
                </a:rPr>
                <a:t>2</a:t>
              </a:r>
              <a:r>
                <a:rPr lang="en-US" altLang="cs-CZ" sz="2000">
                  <a:latin typeface="Arial" panose="020B0604020202020204" pitchFamily="34" charset="0"/>
                </a:rPr>
                <a:t>	20.93	159.1	105	100	40	60</a:t>
              </a:r>
            </a:p>
            <a:p>
              <a:pPr eaLnBrk="1" hangingPunct="1">
                <a:spcBef>
                  <a:spcPct val="50000"/>
                </a:spcBef>
              </a:pPr>
              <a:r>
                <a:rPr lang="en-US" altLang="cs-CZ" sz="2000">
                  <a:latin typeface="Arial" panose="020B0604020202020204" pitchFamily="34" charset="0"/>
                </a:rPr>
                <a:t>CO</a:t>
              </a:r>
              <a:r>
                <a:rPr lang="en-US" altLang="cs-CZ" sz="2000" baseline="-25000">
                  <a:latin typeface="Arial" panose="020B0604020202020204" pitchFamily="34" charset="0"/>
                </a:rPr>
                <a:t>2</a:t>
              </a:r>
              <a:r>
                <a:rPr lang="en-US" altLang="cs-CZ" sz="2000">
                  <a:latin typeface="Arial" panose="020B0604020202020204" pitchFamily="34" charset="0"/>
                </a:rPr>
                <a:t>	0.03	0.2	40	40	46	6</a:t>
              </a:r>
            </a:p>
            <a:p>
              <a:pPr eaLnBrk="1" hangingPunct="1">
                <a:spcBef>
                  <a:spcPct val="50000"/>
                </a:spcBef>
              </a:pPr>
              <a:r>
                <a:rPr lang="en-US" altLang="cs-CZ" sz="2000">
                  <a:latin typeface="Arial" panose="020B0604020202020204" pitchFamily="34" charset="0"/>
                </a:rPr>
                <a:t>N</a:t>
              </a:r>
              <a:r>
                <a:rPr lang="en-US" altLang="cs-CZ" sz="2000" baseline="-25000">
                  <a:latin typeface="Arial" panose="020B0604020202020204" pitchFamily="34" charset="0"/>
                </a:rPr>
                <a:t>2</a:t>
              </a:r>
              <a:r>
                <a:rPr lang="en-US" altLang="cs-CZ" sz="2000">
                  <a:latin typeface="Arial" panose="020B0604020202020204" pitchFamily="34" charset="0"/>
                </a:rPr>
                <a:t>	79.04	600.7	568	573	573	0</a:t>
              </a:r>
              <a:endParaRPr lang="en-US" altLang="cs-CZ" sz="2400">
                <a:latin typeface="Arial" panose="020B0604020202020204" pitchFamily="34" charset="0"/>
              </a:endParaRPr>
            </a:p>
          </p:txBody>
        </p:sp>
        <p:sp>
          <p:nvSpPr>
            <p:cNvPr id="17413" name="Line 6">
              <a:extLst>
                <a:ext uri="{FF2B5EF4-FFF2-40B4-BE49-F238E27FC236}">
                  <a16:creationId xmlns:a16="http://schemas.microsoft.com/office/drawing/2014/main" id="{C8135C7F-C364-43D4-AB6A-4A7D144D6D13}"/>
                </a:ext>
              </a:extLst>
            </p:cNvPr>
            <p:cNvSpPr>
              <a:spLocks noChangeShapeType="1"/>
            </p:cNvSpPr>
            <p:nvPr/>
          </p:nvSpPr>
          <p:spPr bwMode="auto">
            <a:xfrm>
              <a:off x="2047" y="1445"/>
              <a:ext cx="349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4" name="Line 7">
              <a:extLst>
                <a:ext uri="{FF2B5EF4-FFF2-40B4-BE49-F238E27FC236}">
                  <a16:creationId xmlns:a16="http://schemas.microsoft.com/office/drawing/2014/main" id="{C282CF96-426E-4402-8EF4-C5EAB7C9E1BB}"/>
                </a:ext>
              </a:extLst>
            </p:cNvPr>
            <p:cNvSpPr>
              <a:spLocks noChangeShapeType="1"/>
            </p:cNvSpPr>
            <p:nvPr/>
          </p:nvSpPr>
          <p:spPr bwMode="auto">
            <a:xfrm>
              <a:off x="499" y="1981"/>
              <a:ext cx="50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5" name="Text Box 8">
              <a:extLst>
                <a:ext uri="{FF2B5EF4-FFF2-40B4-BE49-F238E27FC236}">
                  <a16:creationId xmlns:a16="http://schemas.microsoft.com/office/drawing/2014/main" id="{3F0EF4C9-97F1-466A-ACEB-9A86D5CDF703}"/>
                </a:ext>
              </a:extLst>
            </p:cNvPr>
            <p:cNvSpPr txBox="1">
              <a:spLocks noChangeArrowheads="1"/>
            </p:cNvSpPr>
            <p:nvPr/>
          </p:nvSpPr>
          <p:spPr bwMode="auto">
            <a:xfrm>
              <a:off x="456" y="1140"/>
              <a:ext cx="52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143500" algn="ctr"/>
                </a:tabLst>
                <a:defRPr>
                  <a:solidFill>
                    <a:schemeClr val="tx1"/>
                  </a:solidFill>
                  <a:latin typeface="Century Gothic" panose="020B0502020202020204" pitchFamily="34" charset="0"/>
                </a:defRPr>
              </a:lvl1pPr>
              <a:lvl2pPr marL="742950" indent="-285750">
                <a:tabLst>
                  <a:tab pos="5143500" algn="ctr"/>
                </a:tabLst>
                <a:defRPr>
                  <a:solidFill>
                    <a:schemeClr val="tx1"/>
                  </a:solidFill>
                  <a:latin typeface="Century Gothic" panose="020B0502020202020204" pitchFamily="34" charset="0"/>
                </a:defRPr>
              </a:lvl2pPr>
              <a:lvl3pPr marL="1143000" indent="-228600">
                <a:tabLst>
                  <a:tab pos="5143500" algn="ctr"/>
                </a:tabLst>
                <a:defRPr>
                  <a:solidFill>
                    <a:schemeClr val="tx1"/>
                  </a:solidFill>
                  <a:latin typeface="Century Gothic" panose="020B0502020202020204" pitchFamily="34" charset="0"/>
                </a:defRPr>
              </a:lvl3pPr>
              <a:lvl4pPr marL="1600200" indent="-228600">
                <a:tabLst>
                  <a:tab pos="5143500" algn="ctr"/>
                </a:tabLst>
                <a:defRPr>
                  <a:solidFill>
                    <a:schemeClr val="tx1"/>
                  </a:solidFill>
                  <a:latin typeface="Century Gothic" panose="020B0502020202020204" pitchFamily="34" charset="0"/>
                </a:defRPr>
              </a:lvl4pPr>
              <a:lvl5pPr marL="2057400" indent="-228600">
                <a:tabLst>
                  <a:tab pos="5143500" algn="ctr"/>
                </a:tabLst>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tabLst>
                  <a:tab pos="5143500" algn="ctr"/>
                </a:tabLs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tabLst>
                  <a:tab pos="5143500" algn="ctr"/>
                </a:tabLs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tabLst>
                  <a:tab pos="5143500" algn="ctr"/>
                </a:tabLs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tabLst>
                  <a:tab pos="5143500" algn="ctr"/>
                </a:tabLst>
                <a:defRPr>
                  <a:solidFill>
                    <a:schemeClr val="tx1"/>
                  </a:solidFill>
                  <a:latin typeface="Century Gothic" panose="020B0502020202020204" pitchFamily="34" charset="0"/>
                </a:defRPr>
              </a:lvl9pPr>
            </a:lstStyle>
            <a:p>
              <a:pPr eaLnBrk="1" hangingPunct="1">
                <a:spcBef>
                  <a:spcPct val="50000"/>
                </a:spcBef>
              </a:pPr>
              <a:r>
                <a:rPr lang="en-US" altLang="cs-CZ" sz="2400" b="1">
                  <a:latin typeface="Arial" panose="020B0604020202020204" pitchFamily="34" charset="0"/>
                </a:rPr>
                <a:t>	</a:t>
              </a:r>
              <a:r>
                <a:rPr lang="en-US" altLang="cs-CZ" sz="2000" b="1">
                  <a:latin typeface="Arial" panose="020B0604020202020204" pitchFamily="34" charset="0"/>
                </a:rPr>
                <a:t>Partial pressure (mmHg)</a:t>
              </a:r>
              <a:endParaRPr lang="en-US" altLang="cs-CZ" sz="2400">
                <a:latin typeface="Times New Roman" panose="02020603050405020304" pitchFamily="18" charset="0"/>
              </a:endParaRPr>
            </a:p>
          </p:txBody>
        </p:sp>
        <p:sp>
          <p:nvSpPr>
            <p:cNvPr id="17416" name="Text Box 9">
              <a:extLst>
                <a:ext uri="{FF2B5EF4-FFF2-40B4-BE49-F238E27FC236}">
                  <a16:creationId xmlns:a16="http://schemas.microsoft.com/office/drawing/2014/main" id="{BB063579-8F61-426A-ADC9-A924D96E0D92}"/>
                </a:ext>
              </a:extLst>
            </p:cNvPr>
            <p:cNvSpPr txBox="1">
              <a:spLocks noChangeArrowheads="1"/>
            </p:cNvSpPr>
            <p:nvPr/>
          </p:nvSpPr>
          <p:spPr bwMode="auto">
            <a:xfrm>
              <a:off x="456" y="1486"/>
              <a:ext cx="52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401763" algn="ctr"/>
                  <a:tab pos="2527300" algn="ctr"/>
                  <a:tab pos="3606800" algn="ctr"/>
                  <a:tab pos="4876800" algn="ctr"/>
                  <a:tab pos="6099175" algn="ctr"/>
                  <a:tab pos="7404100" algn="ctr"/>
                </a:tabLst>
                <a:defRPr>
                  <a:solidFill>
                    <a:schemeClr val="tx1"/>
                  </a:solidFill>
                  <a:latin typeface="Century Gothic" panose="020B0502020202020204" pitchFamily="34" charset="0"/>
                </a:defRPr>
              </a:lvl1pPr>
              <a:lvl2pPr marL="742950" indent="-285750">
                <a:tabLst>
                  <a:tab pos="1401763" algn="ctr"/>
                  <a:tab pos="2527300" algn="ctr"/>
                  <a:tab pos="3606800" algn="ctr"/>
                  <a:tab pos="4876800" algn="ctr"/>
                  <a:tab pos="6099175" algn="ctr"/>
                  <a:tab pos="7404100" algn="ctr"/>
                </a:tabLst>
                <a:defRPr>
                  <a:solidFill>
                    <a:schemeClr val="tx1"/>
                  </a:solidFill>
                  <a:latin typeface="Century Gothic" panose="020B0502020202020204" pitchFamily="34" charset="0"/>
                </a:defRPr>
              </a:lvl2pPr>
              <a:lvl3pPr marL="1143000" indent="-228600">
                <a:tabLst>
                  <a:tab pos="1401763" algn="ctr"/>
                  <a:tab pos="2527300" algn="ctr"/>
                  <a:tab pos="3606800" algn="ctr"/>
                  <a:tab pos="4876800" algn="ctr"/>
                  <a:tab pos="6099175" algn="ctr"/>
                  <a:tab pos="7404100" algn="ctr"/>
                </a:tabLst>
                <a:defRPr>
                  <a:solidFill>
                    <a:schemeClr val="tx1"/>
                  </a:solidFill>
                  <a:latin typeface="Century Gothic" panose="020B0502020202020204" pitchFamily="34" charset="0"/>
                </a:defRPr>
              </a:lvl3pPr>
              <a:lvl4pPr marL="1600200" indent="-228600">
                <a:tabLst>
                  <a:tab pos="1401763" algn="ctr"/>
                  <a:tab pos="2527300" algn="ctr"/>
                  <a:tab pos="3606800" algn="ctr"/>
                  <a:tab pos="4876800" algn="ctr"/>
                  <a:tab pos="6099175" algn="ctr"/>
                  <a:tab pos="7404100" algn="ctr"/>
                </a:tabLst>
                <a:defRPr>
                  <a:solidFill>
                    <a:schemeClr val="tx1"/>
                  </a:solidFill>
                  <a:latin typeface="Century Gothic" panose="020B0502020202020204" pitchFamily="34" charset="0"/>
                </a:defRPr>
              </a:lvl4pPr>
              <a:lvl5pPr marL="2057400" indent="-228600">
                <a:tabLst>
                  <a:tab pos="1401763" algn="ctr"/>
                  <a:tab pos="2527300" algn="ctr"/>
                  <a:tab pos="3606800" algn="ctr"/>
                  <a:tab pos="4876800" algn="ctr"/>
                  <a:tab pos="6099175" algn="ctr"/>
                  <a:tab pos="7404100" algn="ctr"/>
                </a:tabLst>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tabLst>
                  <a:tab pos="1401763" algn="ctr"/>
                  <a:tab pos="2527300" algn="ctr"/>
                  <a:tab pos="3606800" algn="ctr"/>
                  <a:tab pos="4876800" algn="ctr"/>
                  <a:tab pos="6099175" algn="ctr"/>
                  <a:tab pos="7404100" algn="ctr"/>
                </a:tabLs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tabLst>
                  <a:tab pos="1401763" algn="ctr"/>
                  <a:tab pos="2527300" algn="ctr"/>
                  <a:tab pos="3606800" algn="ctr"/>
                  <a:tab pos="4876800" algn="ctr"/>
                  <a:tab pos="6099175" algn="ctr"/>
                  <a:tab pos="7404100" algn="ctr"/>
                </a:tabLs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tabLst>
                  <a:tab pos="1401763" algn="ctr"/>
                  <a:tab pos="2527300" algn="ctr"/>
                  <a:tab pos="3606800" algn="ctr"/>
                  <a:tab pos="4876800" algn="ctr"/>
                  <a:tab pos="6099175" algn="ctr"/>
                  <a:tab pos="7404100" algn="ctr"/>
                </a:tabLs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tabLst>
                  <a:tab pos="1401763" algn="ctr"/>
                  <a:tab pos="2527300" algn="ctr"/>
                  <a:tab pos="3606800" algn="ctr"/>
                  <a:tab pos="4876800" algn="ctr"/>
                  <a:tab pos="6099175" algn="ctr"/>
                  <a:tab pos="7404100" algn="ctr"/>
                </a:tabLst>
                <a:defRPr>
                  <a:solidFill>
                    <a:schemeClr val="tx1"/>
                  </a:solidFill>
                  <a:latin typeface="Century Gothic" panose="020B0502020202020204" pitchFamily="34" charset="0"/>
                </a:defRPr>
              </a:lvl9pPr>
            </a:lstStyle>
            <a:p>
              <a:pPr eaLnBrk="1" hangingPunct="1">
                <a:spcBef>
                  <a:spcPct val="50000"/>
                </a:spcBef>
              </a:pPr>
              <a:r>
                <a:rPr lang="en-US" altLang="cs-CZ" sz="2000" b="1">
                  <a:latin typeface="Arial" panose="020B0604020202020204" pitchFamily="34" charset="0"/>
                </a:rPr>
                <a:t>	% in	Dry	Alveolar	Arterial	Venous	Diffusion</a:t>
              </a:r>
              <a:br>
                <a:rPr lang="en-US" altLang="cs-CZ" sz="2000" b="1">
                  <a:latin typeface="Arial" panose="020B0604020202020204" pitchFamily="34" charset="0"/>
                </a:rPr>
              </a:br>
              <a:r>
                <a:rPr lang="en-US" altLang="cs-CZ" sz="2000" b="1">
                  <a:latin typeface="Arial" panose="020B0604020202020204" pitchFamily="34" charset="0"/>
                </a:rPr>
                <a:t>Gas	dry air	air	air	blood	blood	gradient</a:t>
              </a:r>
              <a:endParaRPr lang="en-US" altLang="cs-CZ" sz="2400">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left)">
                                      <p:cBhvr>
                                        <p:cTn id="7" dur="500"/>
                                        <p:tgtEl>
                                          <p:spTgt spid="14339"/>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14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83180/e2862                                                    000A4003&#10;PROJECTS 1                     B727F70A:">
            <a:extLst>
              <a:ext uri="{FF2B5EF4-FFF2-40B4-BE49-F238E27FC236}">
                <a16:creationId xmlns:a16="http://schemas.microsoft.com/office/drawing/2014/main" id="{BBAEF5EE-F3D2-4379-9719-1F8914C32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1231900"/>
            <a:ext cx="8683625" cy="516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9">
            <a:extLst>
              <a:ext uri="{FF2B5EF4-FFF2-40B4-BE49-F238E27FC236}">
                <a16:creationId xmlns:a16="http://schemas.microsoft.com/office/drawing/2014/main" id="{333B1346-44D3-488F-A155-74FC745B453C}"/>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50000"/>
              </a:spcBef>
            </a:pPr>
            <a:r>
              <a:rPr lang="en-US" altLang="cs-CZ" sz="3400" b="1">
                <a:solidFill>
                  <a:schemeClr val="accent2"/>
                </a:solidFill>
                <a:latin typeface="Arial" panose="020B0604020202020204" pitchFamily="34" charset="0"/>
              </a:rPr>
              <a:t>PO</a:t>
            </a:r>
            <a:r>
              <a:rPr lang="en-US" altLang="cs-CZ" sz="3400" b="1" baseline="-25000">
                <a:solidFill>
                  <a:schemeClr val="accent2"/>
                </a:solidFill>
                <a:latin typeface="Arial" panose="020B0604020202020204" pitchFamily="34" charset="0"/>
              </a:rPr>
              <a:t>2 </a:t>
            </a:r>
            <a:r>
              <a:rPr lang="en-US" altLang="cs-CZ" sz="3400" b="1">
                <a:solidFill>
                  <a:schemeClr val="accent2"/>
                </a:solidFill>
                <a:latin typeface="Arial" panose="020B0604020202020204" pitchFamily="34" charset="0"/>
              </a:rPr>
              <a:t>AND PCO</a:t>
            </a:r>
            <a:r>
              <a:rPr lang="en-US" altLang="cs-CZ" sz="3400" b="1" baseline="-25000">
                <a:solidFill>
                  <a:schemeClr val="accent2"/>
                </a:solidFill>
                <a:latin typeface="Arial" panose="020B0604020202020204" pitchFamily="34" charset="0"/>
              </a:rPr>
              <a:t>2</a:t>
            </a:r>
            <a:r>
              <a:rPr lang="en-US" altLang="cs-CZ" sz="3400" b="1">
                <a:solidFill>
                  <a:schemeClr val="accent2"/>
                </a:solidFill>
                <a:latin typeface="Arial" panose="020B0604020202020204" pitchFamily="34" charset="0"/>
              </a:rPr>
              <a:t> IN BLOOD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wipe(left)">
                                      <p:cBhvr>
                                        <p:cTn id="7" dur="500"/>
                                        <p:tgtEl>
                                          <p:spTgt spid="13321"/>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3320"/>
                                        </p:tgtEl>
                                        <p:attrNameLst>
                                          <p:attrName>style.visibility</p:attrName>
                                        </p:attrNameLst>
                                      </p:cBhvr>
                                      <p:to>
                                        <p:strVal val="visible"/>
                                      </p:to>
                                    </p:set>
                                    <p:anim calcmode="lin" valueType="num">
                                      <p:cBhvr>
                                        <p:cTn id="11" dur="500" fill="hold"/>
                                        <p:tgtEl>
                                          <p:spTgt spid="13320"/>
                                        </p:tgtEl>
                                        <p:attrNameLst>
                                          <p:attrName>ppt_w</p:attrName>
                                        </p:attrNameLst>
                                      </p:cBhvr>
                                      <p:tavLst>
                                        <p:tav tm="0">
                                          <p:val>
                                            <p:fltVal val="0"/>
                                          </p:val>
                                        </p:tav>
                                        <p:tav tm="100000">
                                          <p:val>
                                            <p:strVal val="#ppt_w"/>
                                          </p:val>
                                        </p:tav>
                                      </p:tavLst>
                                    </p:anim>
                                    <p:anim calcmode="lin" valueType="num">
                                      <p:cBhvr>
                                        <p:cTn id="12" dur="500" fill="hold"/>
                                        <p:tgtEl>
                                          <p:spTgt spid="13320"/>
                                        </p:tgtEl>
                                        <p:attrNameLst>
                                          <p:attrName>ppt_h</p:attrName>
                                        </p:attrNameLst>
                                      </p:cBhvr>
                                      <p:tavLst>
                                        <p:tav tm="0">
                                          <p:val>
                                            <p:fltVal val="0"/>
                                          </p:val>
                                        </p:tav>
                                        <p:tav tm="100000">
                                          <p:val>
                                            <p:strVal val="#ppt_h"/>
                                          </p:val>
                                        </p:tav>
                                      </p:tavLst>
                                    </p:anim>
                                    <p:anim calcmode="lin" valueType="num">
                                      <p:cBhvr>
                                        <p:cTn id="13" dur="500" fill="hold"/>
                                        <p:tgtEl>
                                          <p:spTgt spid="13320"/>
                                        </p:tgtEl>
                                        <p:attrNameLst>
                                          <p:attrName>ppt_x</p:attrName>
                                        </p:attrNameLst>
                                      </p:cBhvr>
                                      <p:tavLst>
                                        <p:tav tm="0">
                                          <p:val>
                                            <p:fltVal val="0.5"/>
                                          </p:val>
                                        </p:tav>
                                        <p:tav tm="100000">
                                          <p:val>
                                            <p:strVal val="#ppt_x"/>
                                          </p:val>
                                        </p:tav>
                                      </p:tavLst>
                                    </p:anim>
                                    <p:anim calcmode="lin" valueType="num">
                                      <p:cBhvr>
                                        <p:cTn id="14" dur="500" fill="hold"/>
                                        <p:tgtEl>
                                          <p:spTgt spid="133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a:extLst>
              <a:ext uri="{FF2B5EF4-FFF2-40B4-BE49-F238E27FC236}">
                <a16:creationId xmlns:a16="http://schemas.microsoft.com/office/drawing/2014/main" id="{181E3238-939C-4A6E-B7B7-7E0FB16847F1}"/>
              </a:ext>
            </a:extLst>
          </p:cNvPr>
          <p:cNvSpPr txBox="1">
            <a:spLocks noChangeArrowheads="1"/>
          </p:cNvSpPr>
          <p:nvPr/>
        </p:nvSpPr>
        <p:spPr bwMode="auto">
          <a:xfrm>
            <a:off x="381000" y="533400"/>
            <a:ext cx="876300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50000"/>
              </a:spcBef>
            </a:pPr>
            <a:r>
              <a:rPr lang="en-US" altLang="cs-CZ" sz="3400" b="1">
                <a:solidFill>
                  <a:schemeClr val="accent2"/>
                </a:solidFill>
                <a:latin typeface="Arial" panose="020B0604020202020204" pitchFamily="34" charset="0"/>
              </a:rPr>
              <a:t>UPTAKE OF OXYGEN INTO PULMONARY CAPILLARY</a:t>
            </a:r>
          </a:p>
        </p:txBody>
      </p:sp>
      <p:pic>
        <p:nvPicPr>
          <p:cNvPr id="47109" name="Picture 5" descr="83181/e2862                                                    000A4003&#10;PROJECTS 1                     B727F70A:">
            <a:extLst>
              <a:ext uri="{FF2B5EF4-FFF2-40B4-BE49-F238E27FC236}">
                <a16:creationId xmlns:a16="http://schemas.microsoft.com/office/drawing/2014/main" id="{964F55FC-088C-4323-AB3F-19B9CDC5F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1558925"/>
            <a:ext cx="4949825"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wipe(left)">
                                      <p:cBhvr>
                                        <p:cTn id="7" dur="500"/>
                                        <p:tgtEl>
                                          <p:spTgt spid="47107"/>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47109"/>
                                        </p:tgtEl>
                                        <p:attrNameLst>
                                          <p:attrName>style.visibility</p:attrName>
                                        </p:attrNameLst>
                                      </p:cBhvr>
                                      <p:to>
                                        <p:strVal val="visible"/>
                                      </p:to>
                                    </p:set>
                                    <p:anim calcmode="lin" valueType="num">
                                      <p:cBhvr>
                                        <p:cTn id="11" dur="500" fill="hold"/>
                                        <p:tgtEl>
                                          <p:spTgt spid="47109"/>
                                        </p:tgtEl>
                                        <p:attrNameLst>
                                          <p:attrName>ppt_w</p:attrName>
                                        </p:attrNameLst>
                                      </p:cBhvr>
                                      <p:tavLst>
                                        <p:tav tm="0">
                                          <p:val>
                                            <p:fltVal val="0"/>
                                          </p:val>
                                        </p:tav>
                                        <p:tav tm="100000">
                                          <p:val>
                                            <p:strVal val="#ppt_w"/>
                                          </p:val>
                                        </p:tav>
                                      </p:tavLst>
                                    </p:anim>
                                    <p:anim calcmode="lin" valueType="num">
                                      <p:cBhvr>
                                        <p:cTn id="12" dur="500" fill="hold"/>
                                        <p:tgtEl>
                                          <p:spTgt spid="47109"/>
                                        </p:tgtEl>
                                        <p:attrNameLst>
                                          <p:attrName>ppt_h</p:attrName>
                                        </p:attrNameLst>
                                      </p:cBhvr>
                                      <p:tavLst>
                                        <p:tav tm="0">
                                          <p:val>
                                            <p:fltVal val="0"/>
                                          </p:val>
                                        </p:tav>
                                        <p:tav tm="100000">
                                          <p:val>
                                            <p:strVal val="#ppt_h"/>
                                          </p:val>
                                        </p:tav>
                                      </p:tavLst>
                                    </p:anim>
                                    <p:anim calcmode="lin" valueType="num">
                                      <p:cBhvr>
                                        <p:cTn id="13" dur="500" fill="hold"/>
                                        <p:tgtEl>
                                          <p:spTgt spid="47109"/>
                                        </p:tgtEl>
                                        <p:attrNameLst>
                                          <p:attrName>ppt_x</p:attrName>
                                        </p:attrNameLst>
                                      </p:cBhvr>
                                      <p:tavLst>
                                        <p:tav tm="0">
                                          <p:val>
                                            <p:fltVal val="0.5"/>
                                          </p:val>
                                        </p:tav>
                                        <p:tav tm="100000">
                                          <p:val>
                                            <p:strVal val="#ppt_x"/>
                                          </p:val>
                                        </p:tav>
                                      </p:tavLst>
                                    </p:anim>
                                    <p:anim calcmode="lin" valueType="num">
                                      <p:cBhvr>
                                        <p:cTn id="14" dur="500" fill="hold"/>
                                        <p:tgtEl>
                                          <p:spTgt spid="4710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a:extLst>
              <a:ext uri="{FF2B5EF4-FFF2-40B4-BE49-F238E27FC236}">
                <a16:creationId xmlns:a16="http://schemas.microsoft.com/office/drawing/2014/main" id="{DA3C0C77-C5F6-44EF-9C12-FB14F0170207}"/>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Oxygen Transport</a:t>
            </a:r>
          </a:p>
        </p:txBody>
      </p:sp>
      <p:sp>
        <p:nvSpPr>
          <p:cNvPr id="17412" name="Text Box 4">
            <a:extLst>
              <a:ext uri="{FF2B5EF4-FFF2-40B4-BE49-F238E27FC236}">
                <a16:creationId xmlns:a16="http://schemas.microsoft.com/office/drawing/2014/main" id="{38D56367-9D8D-4ACE-B6D8-24A88083C587}"/>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Hemoglobin concentration largely determines the oxygen-carrying capacity of blood (&gt;98% of oxygen transported).</a:t>
            </a:r>
          </a:p>
        </p:txBody>
      </p:sp>
      <p:sp>
        <p:nvSpPr>
          <p:cNvPr id="17413" name="Text Box 5">
            <a:extLst>
              <a:ext uri="{FF2B5EF4-FFF2-40B4-BE49-F238E27FC236}">
                <a16:creationId xmlns:a16="http://schemas.microsoft.com/office/drawing/2014/main" id="{03A0E6F3-1BCD-4702-BBE6-65CA7B749B67}"/>
              </a:ext>
            </a:extLst>
          </p:cNvPr>
          <p:cNvSpPr txBox="1">
            <a:spLocks noChangeArrowheads="1"/>
          </p:cNvSpPr>
          <p:nvPr/>
        </p:nvSpPr>
        <p:spPr bwMode="auto">
          <a:xfrm>
            <a:off x="609600" y="2455863"/>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Increased H</a:t>
            </a:r>
            <a:r>
              <a:rPr lang="en-US" altLang="cs-CZ" sz="2400" baseline="30000">
                <a:latin typeface="Arial" panose="020B0604020202020204" pitchFamily="34" charset="0"/>
              </a:rPr>
              <a:t>+</a:t>
            </a:r>
            <a:r>
              <a:rPr lang="en-US" altLang="cs-CZ" sz="2400">
                <a:latin typeface="Arial" panose="020B0604020202020204" pitchFamily="34" charset="0"/>
              </a:rPr>
              <a:t> (acidity) and temperature of a muscle allows more oxygen to be unloaded there.</a:t>
            </a:r>
          </a:p>
        </p:txBody>
      </p:sp>
      <p:sp>
        <p:nvSpPr>
          <p:cNvPr id="17414" name="Text Box 6">
            <a:extLst>
              <a:ext uri="{FF2B5EF4-FFF2-40B4-BE49-F238E27FC236}">
                <a16:creationId xmlns:a16="http://schemas.microsoft.com/office/drawing/2014/main" id="{FDF3C613-C5B6-4C30-B182-9A21D97C14FB}"/>
              </a:ext>
            </a:extLst>
          </p:cNvPr>
          <p:cNvSpPr txBox="1">
            <a:spLocks noChangeArrowheads="1"/>
          </p:cNvSpPr>
          <p:nvPr/>
        </p:nvSpPr>
        <p:spPr bwMode="auto">
          <a:xfrm>
            <a:off x="609600" y="3273425"/>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Training affects oxygen transport in muscle.</a:t>
            </a:r>
          </a:p>
        </p:txBody>
      </p:sp>
      <p:pic>
        <p:nvPicPr>
          <p:cNvPr id="17415" name="Picture 7" descr="D:\Alternate Chapter Clipart\Chapter 07\Fencing.tiff">
            <a:extLst>
              <a:ext uri="{FF2B5EF4-FFF2-40B4-BE49-F238E27FC236}">
                <a16:creationId xmlns:a16="http://schemas.microsoft.com/office/drawing/2014/main" id="{7B00087F-57FE-47F1-9E11-F8EF64D76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5" y="4419600"/>
            <a:ext cx="2741613"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wipe(down)">
                                      <p:cBhvr>
                                        <p:cTn id="7" dur="500"/>
                                        <p:tgtEl>
                                          <p:spTgt spid="1741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411"/>
                                        </p:tgtEl>
                                        <p:attrNameLst>
                                          <p:attrName>style.visibility</p:attrName>
                                        </p:attrNameLst>
                                      </p:cBhvr>
                                      <p:to>
                                        <p:strVal val="visible"/>
                                      </p:to>
                                    </p:set>
                                    <p:animEffect transition="in" filter="wipe(left)">
                                      <p:cBhvr>
                                        <p:cTn id="11" dur="500"/>
                                        <p:tgtEl>
                                          <p:spTgt spid="174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412"/>
                                        </p:tgtEl>
                                        <p:attrNameLst>
                                          <p:attrName>style.visibility</p:attrName>
                                        </p:attrNameLst>
                                      </p:cBhvr>
                                      <p:to>
                                        <p:strVal val="visible"/>
                                      </p:to>
                                    </p:set>
                                    <p:animEffect transition="in" filter="wipe(left)">
                                      <p:cBhvr>
                                        <p:cTn id="16" dur="500"/>
                                        <p:tgtEl>
                                          <p:spTgt spid="174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413"/>
                                        </p:tgtEl>
                                        <p:attrNameLst>
                                          <p:attrName>style.visibility</p:attrName>
                                        </p:attrNameLst>
                                      </p:cBhvr>
                                      <p:to>
                                        <p:strVal val="visible"/>
                                      </p:to>
                                    </p:set>
                                    <p:animEffect transition="in" filter="wipe(left)">
                                      <p:cBhvr>
                                        <p:cTn id="21" dur="500"/>
                                        <p:tgtEl>
                                          <p:spTgt spid="174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414"/>
                                        </p:tgtEl>
                                        <p:attrNameLst>
                                          <p:attrName>style.visibility</p:attrName>
                                        </p:attrNameLst>
                                      </p:cBhvr>
                                      <p:to>
                                        <p:strVal val="visible"/>
                                      </p:to>
                                    </p:set>
                                    <p:animEffect transition="in" filter="wipe(left)">
                                      <p:cBhvr>
                                        <p:cTn id="2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P spid="17412" grpId="0" autoUpdateAnimBg="0"/>
      <p:bldP spid="17413" grpId="0" autoUpdateAnimBg="0"/>
      <p:bldP spid="1741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a:extLst>
              <a:ext uri="{FF2B5EF4-FFF2-40B4-BE49-F238E27FC236}">
                <a16:creationId xmlns:a16="http://schemas.microsoft.com/office/drawing/2014/main" id="{6731A91E-FC4A-44E8-AE77-3BEE30B1EC61}"/>
              </a:ext>
            </a:extLst>
          </p:cNvPr>
          <p:cNvSpPr txBox="1">
            <a:spLocks noChangeArrowheads="1"/>
          </p:cNvSpPr>
          <p:nvPr/>
        </p:nvSpPr>
        <p:spPr bwMode="auto">
          <a:xfrm>
            <a:off x="381000" y="603250"/>
            <a:ext cx="87630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80000"/>
              </a:lnSpc>
              <a:spcBef>
                <a:spcPct val="50000"/>
              </a:spcBef>
            </a:pPr>
            <a:r>
              <a:rPr lang="en-US" altLang="cs-CZ" sz="3400" b="1">
                <a:solidFill>
                  <a:schemeClr val="accent2"/>
                </a:solidFill>
                <a:latin typeface="Arial" panose="020B0604020202020204" pitchFamily="34" charset="0"/>
              </a:rPr>
              <a:t>OXYGEN-HEMOGLOBIN DISSOCIATION CURVE</a:t>
            </a:r>
          </a:p>
        </p:txBody>
      </p:sp>
      <p:pic>
        <p:nvPicPr>
          <p:cNvPr id="18439" name="Picture 7" descr="83182/e2862                                                    000A4003&#10;PROJECTS 1                     B727F70A:">
            <a:extLst>
              <a:ext uri="{FF2B5EF4-FFF2-40B4-BE49-F238E27FC236}">
                <a16:creationId xmlns:a16="http://schemas.microsoft.com/office/drawing/2014/main" id="{26540C21-641C-4BE9-8392-17CB39550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2287588"/>
            <a:ext cx="4113212"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descr="83184/e2862                                                    000A4003&#10;PROJECTS 1                     B727F70A:">
            <a:extLst>
              <a:ext uri="{FF2B5EF4-FFF2-40B4-BE49-F238E27FC236}">
                <a16:creationId xmlns:a16="http://schemas.microsoft.com/office/drawing/2014/main" id="{A6B3310D-16DC-4EF6-9C0D-ADC84F4AC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363" y="2244725"/>
            <a:ext cx="41656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39"/>
                                        </p:tgtEl>
                                        <p:attrNameLst>
                                          <p:attrName>style.visibility</p:attrName>
                                        </p:attrNameLst>
                                      </p:cBhvr>
                                      <p:to>
                                        <p:strVal val="visible"/>
                                      </p:to>
                                    </p:set>
                                    <p:anim calcmode="lin" valueType="num">
                                      <p:cBhvr>
                                        <p:cTn id="11" dur="500" fill="hold"/>
                                        <p:tgtEl>
                                          <p:spTgt spid="18439"/>
                                        </p:tgtEl>
                                        <p:attrNameLst>
                                          <p:attrName>ppt_w</p:attrName>
                                        </p:attrNameLst>
                                      </p:cBhvr>
                                      <p:tavLst>
                                        <p:tav tm="0">
                                          <p:val>
                                            <p:fltVal val="0"/>
                                          </p:val>
                                        </p:tav>
                                        <p:tav tm="100000">
                                          <p:val>
                                            <p:strVal val="#ppt_w"/>
                                          </p:val>
                                        </p:tav>
                                      </p:tavLst>
                                    </p:anim>
                                    <p:anim calcmode="lin" valueType="num">
                                      <p:cBhvr>
                                        <p:cTn id="12" dur="500" fill="hold"/>
                                        <p:tgtEl>
                                          <p:spTgt spid="18439"/>
                                        </p:tgtEl>
                                        <p:attrNameLst>
                                          <p:attrName>ppt_h</p:attrName>
                                        </p:attrNameLst>
                                      </p:cBhvr>
                                      <p:tavLst>
                                        <p:tav tm="0">
                                          <p:val>
                                            <p:fltVal val="0"/>
                                          </p:val>
                                        </p:tav>
                                        <p:tav tm="100000">
                                          <p:val>
                                            <p:strVal val="#ppt_h"/>
                                          </p:val>
                                        </p:tav>
                                      </p:tavLst>
                                    </p:anim>
                                    <p:anim calcmode="lin" valueType="num">
                                      <p:cBhvr>
                                        <p:cTn id="13" dur="500" fill="hold"/>
                                        <p:tgtEl>
                                          <p:spTgt spid="18439"/>
                                        </p:tgtEl>
                                        <p:attrNameLst>
                                          <p:attrName>ppt_x</p:attrName>
                                        </p:attrNameLst>
                                      </p:cBhvr>
                                      <p:tavLst>
                                        <p:tav tm="0">
                                          <p:val>
                                            <p:fltVal val="0.5"/>
                                          </p:val>
                                        </p:tav>
                                        <p:tav tm="100000">
                                          <p:val>
                                            <p:strVal val="#ppt_x"/>
                                          </p:val>
                                        </p:tav>
                                      </p:tavLst>
                                    </p:anim>
                                    <p:anim calcmode="lin" valueType="num">
                                      <p:cBhvr>
                                        <p:cTn id="14" dur="500" fill="hold"/>
                                        <p:tgtEl>
                                          <p:spTgt spid="18439"/>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1000"/>
                            </p:stCondLst>
                            <p:childTnLst>
                              <p:par>
                                <p:cTn id="16" presetID="23" presetClass="entr" presetSubtype="528" fill="hold" nodeType="afterEffect">
                                  <p:stCondLst>
                                    <p:cond delay="0"/>
                                  </p:stCondLst>
                                  <p:childTnLst>
                                    <p:set>
                                      <p:cBhvr>
                                        <p:cTn id="17" dur="1" fill="hold">
                                          <p:stCondLst>
                                            <p:cond delay="0"/>
                                          </p:stCondLst>
                                        </p:cTn>
                                        <p:tgtEl>
                                          <p:spTgt spid="18440"/>
                                        </p:tgtEl>
                                        <p:attrNameLst>
                                          <p:attrName>style.visibility</p:attrName>
                                        </p:attrNameLst>
                                      </p:cBhvr>
                                      <p:to>
                                        <p:strVal val="visible"/>
                                      </p:to>
                                    </p:set>
                                    <p:anim calcmode="lin" valueType="num">
                                      <p:cBhvr>
                                        <p:cTn id="18" dur="500" fill="hold"/>
                                        <p:tgtEl>
                                          <p:spTgt spid="18440"/>
                                        </p:tgtEl>
                                        <p:attrNameLst>
                                          <p:attrName>ppt_w</p:attrName>
                                        </p:attrNameLst>
                                      </p:cBhvr>
                                      <p:tavLst>
                                        <p:tav tm="0">
                                          <p:val>
                                            <p:fltVal val="0"/>
                                          </p:val>
                                        </p:tav>
                                        <p:tav tm="100000">
                                          <p:val>
                                            <p:strVal val="#ppt_w"/>
                                          </p:val>
                                        </p:tav>
                                      </p:tavLst>
                                    </p:anim>
                                    <p:anim calcmode="lin" valueType="num">
                                      <p:cBhvr>
                                        <p:cTn id="19" dur="500" fill="hold"/>
                                        <p:tgtEl>
                                          <p:spTgt spid="18440"/>
                                        </p:tgtEl>
                                        <p:attrNameLst>
                                          <p:attrName>ppt_h</p:attrName>
                                        </p:attrNameLst>
                                      </p:cBhvr>
                                      <p:tavLst>
                                        <p:tav tm="0">
                                          <p:val>
                                            <p:fltVal val="0"/>
                                          </p:val>
                                        </p:tav>
                                        <p:tav tm="100000">
                                          <p:val>
                                            <p:strVal val="#ppt_h"/>
                                          </p:val>
                                        </p:tav>
                                      </p:tavLst>
                                    </p:anim>
                                    <p:anim calcmode="lin" valueType="num">
                                      <p:cBhvr>
                                        <p:cTn id="20" dur="500" fill="hold"/>
                                        <p:tgtEl>
                                          <p:spTgt spid="18440"/>
                                        </p:tgtEl>
                                        <p:attrNameLst>
                                          <p:attrName>ppt_x</p:attrName>
                                        </p:attrNameLst>
                                      </p:cBhvr>
                                      <p:tavLst>
                                        <p:tav tm="0">
                                          <p:val>
                                            <p:fltVal val="0.5"/>
                                          </p:val>
                                        </p:tav>
                                        <p:tav tm="100000">
                                          <p:val>
                                            <p:strVal val="#ppt_x"/>
                                          </p:val>
                                        </p:tav>
                                      </p:tavLst>
                                    </p:anim>
                                    <p:anim calcmode="lin" valueType="num">
                                      <p:cBhvr>
                                        <p:cTn id="21" dur="500" fill="hold"/>
                                        <p:tgtEl>
                                          <p:spTgt spid="184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a:extLst>
              <a:ext uri="{FF2B5EF4-FFF2-40B4-BE49-F238E27FC236}">
                <a16:creationId xmlns:a16="http://schemas.microsoft.com/office/drawing/2014/main" id="{5B840AB5-96ED-47CF-8A9C-00124A92BD9F}"/>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Carbon Dioxide Transport</a:t>
            </a:r>
          </a:p>
        </p:txBody>
      </p:sp>
      <p:sp>
        <p:nvSpPr>
          <p:cNvPr id="19460" name="Text Box 4">
            <a:extLst>
              <a:ext uri="{FF2B5EF4-FFF2-40B4-BE49-F238E27FC236}">
                <a16:creationId xmlns:a16="http://schemas.microsoft.com/office/drawing/2014/main" id="{B88B9594-BFCC-46C8-996E-26FAEEDA8C3E}"/>
              </a:ext>
            </a:extLst>
          </p:cNvPr>
          <p:cNvSpPr txBox="1">
            <a:spLocks noChangeArrowheads="1"/>
          </p:cNvSpPr>
          <p:nvPr/>
        </p:nvSpPr>
        <p:spPr bwMode="auto">
          <a:xfrm>
            <a:off x="609600" y="16319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Dissolved in blood plasma (7% to 10%)</a:t>
            </a:r>
          </a:p>
        </p:txBody>
      </p:sp>
      <p:sp>
        <p:nvSpPr>
          <p:cNvPr id="19461" name="Text Box 5">
            <a:extLst>
              <a:ext uri="{FF2B5EF4-FFF2-40B4-BE49-F238E27FC236}">
                <a16:creationId xmlns:a16="http://schemas.microsoft.com/office/drawing/2014/main" id="{401B0F34-DFD7-4268-A68A-F21DD6F6D65D}"/>
              </a:ext>
            </a:extLst>
          </p:cNvPr>
          <p:cNvSpPr txBox="1">
            <a:spLocks noChangeArrowheads="1"/>
          </p:cNvSpPr>
          <p:nvPr/>
        </p:nvSpPr>
        <p:spPr bwMode="auto">
          <a:xfrm>
            <a:off x="609600" y="213360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As bicarbonate ions resulting from the dissociation of carbonic acid (60% to 70%)</a:t>
            </a:r>
          </a:p>
        </p:txBody>
      </p:sp>
      <p:sp>
        <p:nvSpPr>
          <p:cNvPr id="19462" name="Text Box 6">
            <a:extLst>
              <a:ext uri="{FF2B5EF4-FFF2-40B4-BE49-F238E27FC236}">
                <a16:creationId xmlns:a16="http://schemas.microsoft.com/office/drawing/2014/main" id="{329262BB-5331-4218-B127-41CFF50A0B30}"/>
              </a:ext>
            </a:extLst>
          </p:cNvPr>
          <p:cNvSpPr txBox="1">
            <a:spLocks noChangeArrowheads="1"/>
          </p:cNvSpPr>
          <p:nvPr/>
        </p:nvSpPr>
        <p:spPr bwMode="auto">
          <a:xfrm>
            <a:off x="609600" y="2962275"/>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Bound to hemoglobin (carbaminohemoglobin) </a:t>
            </a:r>
            <a:br>
              <a:rPr lang="en-US" altLang="cs-CZ" sz="2400">
                <a:latin typeface="Arial" panose="020B0604020202020204" pitchFamily="34" charset="0"/>
              </a:rPr>
            </a:br>
            <a:r>
              <a:rPr lang="en-US" altLang="cs-CZ" sz="2400">
                <a:latin typeface="Arial" panose="020B0604020202020204" pitchFamily="34" charset="0"/>
              </a:rPr>
              <a:t>(20% to 33%)</a:t>
            </a:r>
          </a:p>
        </p:txBody>
      </p:sp>
      <p:pic>
        <p:nvPicPr>
          <p:cNvPr id="19463" name="Picture 7" descr="D:\Alternate Chapter Clipart\Chapter 12\Hurdler.tiff">
            <a:extLst>
              <a:ext uri="{FF2B5EF4-FFF2-40B4-BE49-F238E27FC236}">
                <a16:creationId xmlns:a16="http://schemas.microsoft.com/office/drawing/2014/main" id="{25DBDD7E-DECA-439D-A08D-11EAEC798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962400"/>
            <a:ext cx="1965325"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wipe(down)">
                                      <p:cBhvr>
                                        <p:cTn id="7" dur="500"/>
                                        <p:tgtEl>
                                          <p:spTgt spid="1946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459"/>
                                        </p:tgtEl>
                                        <p:attrNameLst>
                                          <p:attrName>style.visibility</p:attrName>
                                        </p:attrNameLst>
                                      </p:cBhvr>
                                      <p:to>
                                        <p:strVal val="visible"/>
                                      </p:to>
                                    </p:set>
                                    <p:animEffect transition="in" filter="wipe(left)">
                                      <p:cBhvr>
                                        <p:cTn id="11" dur="500"/>
                                        <p:tgtEl>
                                          <p:spTgt spid="194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460"/>
                                        </p:tgtEl>
                                        <p:attrNameLst>
                                          <p:attrName>style.visibility</p:attrName>
                                        </p:attrNameLst>
                                      </p:cBhvr>
                                      <p:to>
                                        <p:strVal val="visible"/>
                                      </p:to>
                                    </p:set>
                                    <p:animEffect transition="in" filter="wipe(left)">
                                      <p:cBhvr>
                                        <p:cTn id="16" dur="500"/>
                                        <p:tgtEl>
                                          <p:spTgt spid="1946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461"/>
                                        </p:tgtEl>
                                        <p:attrNameLst>
                                          <p:attrName>style.visibility</p:attrName>
                                        </p:attrNameLst>
                                      </p:cBhvr>
                                      <p:to>
                                        <p:strVal val="visible"/>
                                      </p:to>
                                    </p:set>
                                    <p:animEffect transition="in" filter="wipe(left)">
                                      <p:cBhvr>
                                        <p:cTn id="21" dur="500"/>
                                        <p:tgtEl>
                                          <p:spTgt spid="1946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462"/>
                                        </p:tgtEl>
                                        <p:attrNameLst>
                                          <p:attrName>style.visibility</p:attrName>
                                        </p:attrNameLst>
                                      </p:cBhvr>
                                      <p:to>
                                        <p:strVal val="visible"/>
                                      </p:to>
                                    </p:set>
                                    <p:animEffect transition="in" filter="wipe(left)">
                                      <p:cBhvr>
                                        <p:cTn id="26"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P spid="19460" grpId="0" autoUpdateAnimBg="0"/>
      <p:bldP spid="19461" grpId="0" autoUpdateAnimBg="0"/>
      <p:bldP spid="1946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4">
            <a:extLst>
              <a:ext uri="{FF2B5EF4-FFF2-40B4-BE49-F238E27FC236}">
                <a16:creationId xmlns:a16="http://schemas.microsoft.com/office/drawing/2014/main" id="{9D699EB3-F0EB-4F1B-84FE-DB32650CB846}"/>
              </a:ext>
            </a:extLst>
          </p:cNvPr>
          <p:cNvSpPr txBox="1">
            <a:spLocks noChangeArrowheads="1"/>
          </p:cNvSpPr>
          <p:nvPr/>
        </p:nvSpPr>
        <p:spPr bwMode="auto">
          <a:xfrm>
            <a:off x="609600" y="1631950"/>
            <a:ext cx="83058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buFont typeface="Wingdings" panose="05000000000000000000" pitchFamily="2" charset="2"/>
              <a:buChar char="w"/>
            </a:pPr>
            <a:r>
              <a:rPr lang="en-US" altLang="cs-CZ" sz="2400">
                <a:latin typeface="Arial" panose="020B0604020202020204" pitchFamily="34" charset="0"/>
              </a:rPr>
              <a:t>Hemoglobin (Hb)—1 molecule of Hb carries 4 molecules of O</a:t>
            </a:r>
            <a:r>
              <a:rPr lang="en-US" altLang="cs-CZ" sz="2400" baseline="-25000">
                <a:latin typeface="Arial" panose="020B0604020202020204" pitchFamily="34" charset="0"/>
              </a:rPr>
              <a:t>2</a:t>
            </a:r>
            <a:r>
              <a:rPr lang="en-US" altLang="cs-CZ" sz="2400">
                <a:latin typeface="Arial" panose="020B0604020202020204" pitchFamily="34" charset="0"/>
              </a:rPr>
              <a:t>, and 100 ml of blood contains ~14</a:t>
            </a:r>
            <a:r>
              <a:rPr lang="cs-CZ" altLang="cs-CZ" sz="2400">
                <a:latin typeface="Arial" panose="020B0604020202020204" pitchFamily="34" charset="0"/>
              </a:rPr>
              <a:t>–</a:t>
            </a:r>
            <a:r>
              <a:rPr lang="en-US" altLang="cs-CZ" sz="2400">
                <a:latin typeface="Arial" panose="020B0604020202020204" pitchFamily="34" charset="0"/>
              </a:rPr>
              <a:t>18 g of Hb in men and ~12</a:t>
            </a:r>
            <a:r>
              <a:rPr lang="cs-CZ" altLang="cs-CZ" sz="2400">
                <a:latin typeface="Arial" panose="020B0604020202020204" pitchFamily="34" charset="0"/>
              </a:rPr>
              <a:t>–</a:t>
            </a:r>
            <a:r>
              <a:rPr lang="en-US" altLang="cs-CZ" sz="2400">
                <a:latin typeface="Arial" panose="020B0604020202020204" pitchFamily="34" charset="0"/>
              </a:rPr>
              <a:t>14 in women</a:t>
            </a:r>
            <a:r>
              <a:rPr lang="cs-CZ" altLang="cs-CZ" sz="2400">
                <a:latin typeface="Arial" panose="020B0604020202020204" pitchFamily="34" charset="0"/>
              </a:rPr>
              <a:t>.</a:t>
            </a:r>
          </a:p>
          <a:p>
            <a:pPr eaLnBrk="1" hangingPunct="1">
              <a:lnSpc>
                <a:spcPct val="90000"/>
              </a:lnSpc>
              <a:buFont typeface="Wingdings" panose="05000000000000000000" pitchFamily="2" charset="2"/>
              <a:buChar char="w"/>
            </a:pPr>
            <a:r>
              <a:rPr lang="en-US" altLang="cs-CZ" sz="2400">
                <a:latin typeface="Arial" panose="020B0604020202020204" pitchFamily="34" charset="0"/>
              </a:rPr>
              <a:t>(1 g of Hb combines with</a:t>
            </a:r>
            <a:r>
              <a:rPr lang="cs-CZ" altLang="cs-CZ" sz="2400">
                <a:latin typeface="Arial" panose="020B0604020202020204" pitchFamily="34" charset="0"/>
              </a:rPr>
              <a:t> </a:t>
            </a:r>
            <a:r>
              <a:rPr lang="en-US" altLang="cs-CZ" sz="2400">
                <a:latin typeface="Arial" panose="020B0604020202020204" pitchFamily="34" charset="0"/>
              </a:rPr>
              <a:t>1.34 ml of oxygen</a:t>
            </a:r>
            <a:r>
              <a:rPr lang="cs-CZ" altLang="cs-CZ" sz="2400">
                <a:latin typeface="Arial" panose="020B0604020202020204" pitchFamily="34" charset="0"/>
              </a:rPr>
              <a:t>.</a:t>
            </a:r>
            <a:r>
              <a:rPr lang="en-US" altLang="cs-CZ" sz="2400">
                <a:latin typeface="Arial" panose="020B0604020202020204" pitchFamily="34" charset="0"/>
              </a:rPr>
              <a:t>)</a:t>
            </a:r>
          </a:p>
        </p:txBody>
      </p:sp>
      <p:sp>
        <p:nvSpPr>
          <p:cNvPr id="45061" name="Text Box 5">
            <a:extLst>
              <a:ext uri="{FF2B5EF4-FFF2-40B4-BE49-F238E27FC236}">
                <a16:creationId xmlns:a16="http://schemas.microsoft.com/office/drawing/2014/main" id="{4BBAF82F-F02A-4382-8727-4AD0A03684BE}"/>
              </a:ext>
            </a:extLst>
          </p:cNvPr>
          <p:cNvSpPr txBox="1">
            <a:spLocks noChangeArrowheads="1"/>
          </p:cNvSpPr>
          <p:nvPr/>
        </p:nvSpPr>
        <p:spPr bwMode="auto">
          <a:xfrm>
            <a:off x="609600" y="3225800"/>
            <a:ext cx="8305800"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There are ~20.1 ml of O</a:t>
            </a:r>
            <a:r>
              <a:rPr lang="en-US" altLang="cs-CZ" sz="2400" baseline="-25000">
                <a:latin typeface="Arial" panose="020B0604020202020204" pitchFamily="34" charset="0"/>
              </a:rPr>
              <a:t>2</a:t>
            </a:r>
            <a:r>
              <a:rPr lang="en-US" altLang="cs-CZ" sz="2400">
                <a:latin typeface="Arial" panose="020B0604020202020204" pitchFamily="34" charset="0"/>
              </a:rPr>
              <a:t> per 100 ml of arterial blood in men and ~17.4 ml of O</a:t>
            </a:r>
            <a:r>
              <a:rPr lang="en-US" altLang="cs-CZ" sz="2400" baseline="-25000">
                <a:latin typeface="Arial" panose="020B0604020202020204" pitchFamily="34" charset="0"/>
              </a:rPr>
              <a:t>2</a:t>
            </a:r>
            <a:r>
              <a:rPr lang="en-US" altLang="cs-CZ" sz="2400">
                <a:latin typeface="Arial" panose="020B0604020202020204" pitchFamily="34" charset="0"/>
              </a:rPr>
              <a:t> per 100 ml of arterial blood in women.</a:t>
            </a:r>
          </a:p>
        </p:txBody>
      </p:sp>
      <p:sp>
        <p:nvSpPr>
          <p:cNvPr id="45062" name="Text Box 6">
            <a:extLst>
              <a:ext uri="{FF2B5EF4-FFF2-40B4-BE49-F238E27FC236}">
                <a16:creationId xmlns:a16="http://schemas.microsoft.com/office/drawing/2014/main" id="{5E28231B-FBCD-49C9-BC84-8B0015E54E9E}"/>
              </a:ext>
            </a:extLst>
          </p:cNvPr>
          <p:cNvSpPr txBox="1">
            <a:spLocks noChangeArrowheads="1"/>
          </p:cNvSpPr>
          <p:nvPr/>
        </p:nvSpPr>
        <p:spPr bwMode="auto">
          <a:xfrm>
            <a:off x="609600" y="4376738"/>
            <a:ext cx="8305800"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Low iron leads to iron-deficiency anemia, reducing the body’s capacity to transport oxygen—this is more of</a:t>
            </a:r>
            <a:br>
              <a:rPr lang="cs-CZ" altLang="cs-CZ" sz="2400">
                <a:latin typeface="Arial" panose="020B0604020202020204" pitchFamily="34" charset="0"/>
              </a:rPr>
            </a:br>
            <a:r>
              <a:rPr lang="en-US" altLang="cs-CZ" sz="2400">
                <a:latin typeface="Arial" panose="020B0604020202020204" pitchFamily="34" charset="0"/>
              </a:rPr>
              <a:t>a problem in women than men.</a:t>
            </a:r>
          </a:p>
        </p:txBody>
      </p:sp>
      <p:grpSp>
        <p:nvGrpSpPr>
          <p:cNvPr id="45065" name="Group 9">
            <a:extLst>
              <a:ext uri="{FF2B5EF4-FFF2-40B4-BE49-F238E27FC236}">
                <a16:creationId xmlns:a16="http://schemas.microsoft.com/office/drawing/2014/main" id="{6AE7D651-48EE-4AD2-8CEF-72EE37DD0DA6}"/>
              </a:ext>
            </a:extLst>
          </p:cNvPr>
          <p:cNvGrpSpPr>
            <a:grpSpLocks/>
          </p:cNvGrpSpPr>
          <p:nvPr/>
        </p:nvGrpSpPr>
        <p:grpSpPr bwMode="auto">
          <a:xfrm>
            <a:off x="276225" y="44450"/>
            <a:ext cx="8867775" cy="825500"/>
            <a:chOff x="174" y="28"/>
            <a:chExt cx="5586" cy="520"/>
          </a:xfrm>
        </p:grpSpPr>
        <p:sp>
          <p:nvSpPr>
            <p:cNvPr id="23558" name="Text Box 3">
              <a:extLst>
                <a:ext uri="{FF2B5EF4-FFF2-40B4-BE49-F238E27FC236}">
                  <a16:creationId xmlns:a16="http://schemas.microsoft.com/office/drawing/2014/main" id="{B022D9D1-8865-4B2A-AF12-DFA741E63CBE}"/>
                </a:ext>
              </a:extLst>
            </p:cNvPr>
            <p:cNvSpPr txBox="1">
              <a:spLocks noChangeArrowheads="1"/>
            </p:cNvSpPr>
            <p:nvPr/>
          </p:nvSpPr>
          <p:spPr bwMode="auto">
            <a:xfrm>
              <a:off x="174" y="164"/>
              <a:ext cx="55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The a-vO</a:t>
              </a:r>
              <a:r>
                <a:rPr lang="en-US" altLang="cs-CZ" sz="3400" b="1" baseline="-25000">
                  <a:solidFill>
                    <a:schemeClr val="accent2"/>
                  </a:solidFill>
                  <a:latin typeface="Arial" panose="020B0604020202020204" pitchFamily="34" charset="0"/>
                </a:rPr>
                <a:t>2</a:t>
              </a:r>
              <a:r>
                <a:rPr lang="en-US" altLang="cs-CZ" sz="3400" b="1">
                  <a:solidFill>
                    <a:schemeClr val="accent2"/>
                  </a:solidFill>
                  <a:latin typeface="Arial" panose="020B0604020202020204" pitchFamily="34" charset="0"/>
                </a:rPr>
                <a:t> diff</a:t>
              </a:r>
              <a:r>
                <a:rPr lang="en-US" altLang="cs-CZ" sz="3400">
                  <a:solidFill>
                    <a:schemeClr val="accent2"/>
                  </a:solidFill>
                  <a:latin typeface="Arial" panose="020B0604020202020204" pitchFamily="34" charset="0"/>
                </a:rPr>
                <a:t>—</a:t>
              </a:r>
              <a:r>
                <a:rPr lang="en-US" altLang="cs-CZ" sz="3400" b="1">
                  <a:solidFill>
                    <a:schemeClr val="accent2"/>
                  </a:solidFill>
                  <a:latin typeface="Arial" panose="020B0604020202020204" pitchFamily="34" charset="0"/>
                </a:rPr>
                <a:t>Arterial O</a:t>
              </a:r>
              <a:r>
                <a:rPr lang="en-US" altLang="cs-CZ" sz="3400" b="1" baseline="-25000">
                  <a:solidFill>
                    <a:schemeClr val="accent2"/>
                  </a:solidFill>
                  <a:latin typeface="Arial" panose="020B0604020202020204" pitchFamily="34" charset="0"/>
                </a:rPr>
                <a:t>2</a:t>
              </a:r>
              <a:r>
                <a:rPr lang="en-US" altLang="cs-CZ" sz="3400" b="1">
                  <a:solidFill>
                    <a:schemeClr val="accent2"/>
                  </a:solidFill>
                  <a:latin typeface="Arial" panose="020B0604020202020204" pitchFamily="34" charset="0"/>
                </a:rPr>
                <a:t> Content</a:t>
              </a:r>
            </a:p>
          </p:txBody>
        </p:sp>
        <p:sp>
          <p:nvSpPr>
            <p:cNvPr id="23559" name="Text Box 8">
              <a:extLst>
                <a:ext uri="{FF2B5EF4-FFF2-40B4-BE49-F238E27FC236}">
                  <a16:creationId xmlns:a16="http://schemas.microsoft.com/office/drawing/2014/main" id="{6CED166B-E96C-45BF-963B-C839FDBC52CB}"/>
                </a:ext>
              </a:extLst>
            </p:cNvPr>
            <p:cNvSpPr txBox="1">
              <a:spLocks noChangeArrowheads="1"/>
            </p:cNvSpPr>
            <p:nvPr/>
          </p:nvSpPr>
          <p:spPr bwMode="auto">
            <a:xfrm>
              <a:off x="977" y="28"/>
              <a:ext cx="25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5065"/>
                                        </p:tgtEl>
                                        <p:attrNameLst>
                                          <p:attrName>style.visibility</p:attrName>
                                        </p:attrNameLst>
                                      </p:cBhvr>
                                      <p:to>
                                        <p:strVal val="visible"/>
                                      </p:to>
                                    </p:set>
                                    <p:animEffect transition="in" filter="wipe(left)">
                                      <p:cBhvr>
                                        <p:cTn id="7" dur="500"/>
                                        <p:tgtEl>
                                          <p:spTgt spid="450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60"/>
                                        </p:tgtEl>
                                        <p:attrNameLst>
                                          <p:attrName>style.visibility</p:attrName>
                                        </p:attrNameLst>
                                      </p:cBhvr>
                                      <p:to>
                                        <p:strVal val="visible"/>
                                      </p:to>
                                    </p:set>
                                    <p:animEffect transition="in" filter="wipe(left)">
                                      <p:cBhvr>
                                        <p:cTn id="12" dur="500"/>
                                        <p:tgtEl>
                                          <p:spTgt spid="450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061"/>
                                        </p:tgtEl>
                                        <p:attrNameLst>
                                          <p:attrName>style.visibility</p:attrName>
                                        </p:attrNameLst>
                                      </p:cBhvr>
                                      <p:to>
                                        <p:strVal val="visible"/>
                                      </p:to>
                                    </p:set>
                                    <p:animEffect transition="in" filter="wipe(left)">
                                      <p:cBhvr>
                                        <p:cTn id="17" dur="500"/>
                                        <p:tgtEl>
                                          <p:spTgt spid="450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062"/>
                                        </p:tgtEl>
                                        <p:attrNameLst>
                                          <p:attrName>style.visibility</p:attrName>
                                        </p:attrNameLst>
                                      </p:cBhvr>
                                      <p:to>
                                        <p:strVal val="visible"/>
                                      </p:to>
                                    </p:set>
                                    <p:animEffect transition="in" filter="wipe(left)">
                                      <p:cBhvr>
                                        <p:cTn id="22"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utoUpdateAnimBg="0"/>
      <p:bldP spid="45061" grpId="0" autoUpdateAnimBg="0"/>
      <p:bldP spid="4506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a:extLst>
              <a:ext uri="{FF2B5EF4-FFF2-40B4-BE49-F238E27FC236}">
                <a16:creationId xmlns:a16="http://schemas.microsoft.com/office/drawing/2014/main" id="{EF10B9D8-3B68-46E7-8C80-72DFBDB2B429}"/>
              </a:ext>
            </a:extLst>
          </p:cNvPr>
          <p:cNvSpPr txBox="1">
            <a:spLocks noChangeArrowheads="1"/>
          </p:cNvSpPr>
          <p:nvPr/>
        </p:nvSpPr>
        <p:spPr bwMode="auto">
          <a:xfrm>
            <a:off x="276225" y="260350"/>
            <a:ext cx="84105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Did You Know…?</a:t>
            </a:r>
            <a:endParaRPr lang="en-US" altLang="cs-CZ" sz="3400" b="1">
              <a:latin typeface="Arial" panose="020B0604020202020204" pitchFamily="34" charset="0"/>
            </a:endParaRPr>
          </a:p>
        </p:txBody>
      </p:sp>
      <p:pic>
        <p:nvPicPr>
          <p:cNvPr id="21508" name="Picture 4" descr="D:\Alternate Chapter Clipart\Chapter 08\Sprinter.tiff">
            <a:extLst>
              <a:ext uri="{FF2B5EF4-FFF2-40B4-BE49-F238E27FC236}">
                <a16:creationId xmlns:a16="http://schemas.microsoft.com/office/drawing/2014/main" id="{ED7D319A-7357-49C6-915B-D267F9DD4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75" y="4724400"/>
            <a:ext cx="2741613"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3" name="Group 9">
            <a:extLst>
              <a:ext uri="{FF2B5EF4-FFF2-40B4-BE49-F238E27FC236}">
                <a16:creationId xmlns:a16="http://schemas.microsoft.com/office/drawing/2014/main" id="{09D8FBCD-6DBD-4ABB-BA04-A61F1262397E}"/>
              </a:ext>
            </a:extLst>
          </p:cNvPr>
          <p:cNvGrpSpPr>
            <a:grpSpLocks/>
          </p:cNvGrpSpPr>
          <p:nvPr/>
        </p:nvGrpSpPr>
        <p:grpSpPr bwMode="auto">
          <a:xfrm>
            <a:off x="609600" y="1466850"/>
            <a:ext cx="8305800" cy="2071688"/>
            <a:chOff x="384" y="924"/>
            <a:chExt cx="5232" cy="1305"/>
          </a:xfrm>
        </p:grpSpPr>
        <p:sp>
          <p:nvSpPr>
            <p:cNvPr id="24581" name="Text Box 6">
              <a:extLst>
                <a:ext uri="{FF2B5EF4-FFF2-40B4-BE49-F238E27FC236}">
                  <a16:creationId xmlns:a16="http://schemas.microsoft.com/office/drawing/2014/main" id="{D82483B9-1DF9-469C-A0E5-64A69DDE9923}"/>
                </a:ext>
              </a:extLst>
            </p:cNvPr>
            <p:cNvSpPr txBox="1">
              <a:spLocks noChangeArrowheads="1"/>
            </p:cNvSpPr>
            <p:nvPr/>
          </p:nvSpPr>
          <p:spPr bwMode="auto">
            <a:xfrm>
              <a:off x="384" y="1008"/>
              <a:ext cx="5232"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2400">
                  <a:latin typeface="Arial" panose="020B0604020202020204" pitchFamily="34" charset="0"/>
                </a:rPr>
                <a:t>The increase in a-vO</a:t>
              </a:r>
              <a:r>
                <a:rPr lang="en-US" altLang="cs-CZ" sz="2400" baseline="-25000">
                  <a:latin typeface="Arial" panose="020B0604020202020204" pitchFamily="34" charset="0"/>
                </a:rPr>
                <a:t>2 </a:t>
              </a:r>
              <a:r>
                <a:rPr lang="en-US" altLang="cs-CZ" sz="2400">
                  <a:latin typeface="Arial" panose="020B0604020202020204" pitchFamily="34" charset="0"/>
                </a:rPr>
                <a:t>diff</a:t>
              </a:r>
              <a:r>
                <a:rPr lang="cs-CZ" altLang="cs-CZ" sz="2400">
                  <a:latin typeface="Arial" panose="020B0604020202020204" pitchFamily="34" charset="0"/>
                </a:rPr>
                <a:t> (difference between arterious and venous </a:t>
              </a:r>
              <a:r>
                <a:rPr lang="en-US" altLang="cs-CZ" sz="2400">
                  <a:latin typeface="Arial" panose="020B0604020202020204" pitchFamily="34" charset="0"/>
                </a:rPr>
                <a:t>vO</a:t>
              </a:r>
              <a:r>
                <a:rPr lang="en-US" altLang="cs-CZ" sz="2400" baseline="-25000">
                  <a:latin typeface="Arial" panose="020B0604020202020204" pitchFamily="34" charset="0"/>
                </a:rPr>
                <a:t>2</a:t>
              </a:r>
              <a:r>
                <a:rPr lang="cs-CZ" altLang="cs-CZ" sz="2400">
                  <a:latin typeface="Arial" panose="020B0604020202020204" pitchFamily="34" charset="0"/>
                </a:rPr>
                <a:t>) </a:t>
              </a:r>
              <a:r>
                <a:rPr lang="en-US" altLang="cs-CZ" sz="2400">
                  <a:latin typeface="Arial" panose="020B0604020202020204" pitchFamily="34" charset="0"/>
                </a:rPr>
                <a:t>during strenuous exercise reflects increased oxygen use by muscle cells. This use increases oxygen removal from arterial blood, resulting in a decreased venous oxygen concentration.</a:t>
              </a:r>
            </a:p>
          </p:txBody>
        </p:sp>
        <p:sp>
          <p:nvSpPr>
            <p:cNvPr id="24582" name="Text Box 8">
              <a:extLst>
                <a:ext uri="{FF2B5EF4-FFF2-40B4-BE49-F238E27FC236}">
                  <a16:creationId xmlns:a16="http://schemas.microsoft.com/office/drawing/2014/main" id="{D7CCDCF9-5FAB-4796-BF65-4D27C92CC15D}"/>
                </a:ext>
              </a:extLst>
            </p:cNvPr>
            <p:cNvSpPr txBox="1">
              <a:spLocks noChangeArrowheads="1"/>
            </p:cNvSpPr>
            <p:nvPr/>
          </p:nvSpPr>
          <p:spPr bwMode="auto">
            <a:xfrm>
              <a:off x="1919" y="924"/>
              <a:ext cx="20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2400">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down)">
                                      <p:cBhvr>
                                        <p:cTn id="7" dur="500"/>
                                        <p:tgtEl>
                                          <p:spTgt spid="2150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507"/>
                                        </p:tgtEl>
                                        <p:attrNameLst>
                                          <p:attrName>style.visibility</p:attrName>
                                        </p:attrNameLst>
                                      </p:cBhvr>
                                      <p:to>
                                        <p:strVal val="visible"/>
                                      </p:to>
                                    </p:set>
                                    <p:animEffect transition="in" filter="wipe(left)">
                                      <p:cBhvr>
                                        <p:cTn id="11" dur="500"/>
                                        <p:tgtEl>
                                          <p:spTgt spid="2150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1513"/>
                                        </p:tgtEl>
                                        <p:attrNameLst>
                                          <p:attrName>style.visibility</p:attrName>
                                        </p:attrNameLst>
                                      </p:cBhvr>
                                      <p:to>
                                        <p:strVal val="visible"/>
                                      </p:to>
                                    </p:set>
                                    <p:animEffect transition="in" filter="wipe(left)">
                                      <p:cBhvr>
                                        <p:cTn id="16"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a:extLst>
              <a:ext uri="{FF2B5EF4-FFF2-40B4-BE49-F238E27FC236}">
                <a16:creationId xmlns:a16="http://schemas.microsoft.com/office/drawing/2014/main" id="{2F33C84C-C139-4F36-B67C-E04B7983C48A}"/>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Respiration</a:t>
            </a:r>
          </a:p>
        </p:txBody>
      </p:sp>
      <p:sp>
        <p:nvSpPr>
          <p:cNvPr id="5124" name="Text Box 4">
            <a:extLst>
              <a:ext uri="{FF2B5EF4-FFF2-40B4-BE49-F238E27FC236}">
                <a16:creationId xmlns:a16="http://schemas.microsoft.com/office/drawing/2014/main" id="{92B2AB0C-D1A3-45A6-8B04-203081C700A1}"/>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b="1">
                <a:solidFill>
                  <a:schemeClr val="accent2"/>
                </a:solidFill>
                <a:latin typeface="Arial" panose="020B0604020202020204" pitchFamily="34" charset="0"/>
              </a:rPr>
              <a:t>Respiration</a:t>
            </a:r>
            <a:r>
              <a:rPr lang="en-US" altLang="cs-CZ" sz="2400">
                <a:latin typeface="Arial" panose="020B0604020202020204" pitchFamily="34" charset="0"/>
              </a:rPr>
              <a:t>—delivery of oxygen to and removal of carbon dioxide from the tissue</a:t>
            </a:r>
          </a:p>
        </p:txBody>
      </p:sp>
      <p:sp>
        <p:nvSpPr>
          <p:cNvPr id="5125" name="Text Box 5">
            <a:extLst>
              <a:ext uri="{FF2B5EF4-FFF2-40B4-BE49-F238E27FC236}">
                <a16:creationId xmlns:a16="http://schemas.microsoft.com/office/drawing/2014/main" id="{A664673D-D78F-4FB6-864A-5F9DB71C0BCD}"/>
              </a:ext>
            </a:extLst>
          </p:cNvPr>
          <p:cNvSpPr txBox="1">
            <a:spLocks noChangeArrowheads="1"/>
          </p:cNvSpPr>
          <p:nvPr/>
        </p:nvSpPr>
        <p:spPr bwMode="auto">
          <a:xfrm>
            <a:off x="609600" y="2449513"/>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b="1">
                <a:solidFill>
                  <a:schemeClr val="accent2"/>
                </a:solidFill>
                <a:latin typeface="Arial" panose="020B0604020202020204" pitchFamily="34" charset="0"/>
              </a:rPr>
              <a:t>External respiration</a:t>
            </a:r>
            <a:r>
              <a:rPr lang="en-US" altLang="cs-CZ" sz="2400">
                <a:latin typeface="Arial" panose="020B0604020202020204" pitchFamily="34" charset="0"/>
              </a:rPr>
              <a:t>—ventilation and exchange of gases in the lung</a:t>
            </a:r>
          </a:p>
        </p:txBody>
      </p:sp>
      <p:pic>
        <p:nvPicPr>
          <p:cNvPr id="5127" name="Picture 7" descr="D:\Alternate Chapter Clipart\Chapter 08\Inspirationlungs.tiff">
            <a:extLst>
              <a:ext uri="{FF2B5EF4-FFF2-40B4-BE49-F238E27FC236}">
                <a16:creationId xmlns:a16="http://schemas.microsoft.com/office/drawing/2014/main" id="{86E768E0-9B81-4695-BDB6-157A21EB5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962400"/>
            <a:ext cx="22764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8">
            <a:extLst>
              <a:ext uri="{FF2B5EF4-FFF2-40B4-BE49-F238E27FC236}">
                <a16:creationId xmlns:a16="http://schemas.microsoft.com/office/drawing/2014/main" id="{8E78D4BE-5B69-4E6B-86AF-6AB692289BB1}"/>
              </a:ext>
            </a:extLst>
          </p:cNvPr>
          <p:cNvSpPr txBox="1">
            <a:spLocks noChangeArrowheads="1"/>
          </p:cNvSpPr>
          <p:nvPr/>
        </p:nvSpPr>
        <p:spPr bwMode="auto">
          <a:xfrm>
            <a:off x="609600" y="3278188"/>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b="1">
                <a:solidFill>
                  <a:schemeClr val="accent2"/>
                </a:solidFill>
                <a:latin typeface="Arial" panose="020B0604020202020204" pitchFamily="34" charset="0"/>
              </a:rPr>
              <a:t>Internal respiration</a:t>
            </a:r>
            <a:r>
              <a:rPr lang="en-US" altLang="cs-CZ" sz="2400">
                <a:latin typeface="Arial" panose="020B0604020202020204" pitchFamily="34" charset="0"/>
              </a:rPr>
              <a:t>—exchange of gases at the tissue level (between blood and tissues)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wipe(down)">
                                      <p:cBhvr>
                                        <p:cTn id="7" dur="500"/>
                                        <p:tgtEl>
                                          <p:spTgt spid="512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wipe(left)">
                                      <p:cBhvr>
                                        <p:cTn id="11" dur="500"/>
                                        <p:tgtEl>
                                          <p:spTgt spid="512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124"/>
                                        </p:tgtEl>
                                        <p:attrNameLst>
                                          <p:attrName>style.visibility</p:attrName>
                                        </p:attrNameLst>
                                      </p:cBhvr>
                                      <p:to>
                                        <p:strVal val="visible"/>
                                      </p:to>
                                    </p:set>
                                    <p:animEffect transition="in" filter="wipe(left)">
                                      <p:cBhvr>
                                        <p:cTn id="16" dur="500"/>
                                        <p:tgtEl>
                                          <p:spTgt spid="51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125"/>
                                        </p:tgtEl>
                                        <p:attrNameLst>
                                          <p:attrName>style.visibility</p:attrName>
                                        </p:attrNameLst>
                                      </p:cBhvr>
                                      <p:to>
                                        <p:strVal val="visible"/>
                                      </p:to>
                                    </p:set>
                                    <p:animEffect transition="in" filter="wipe(left)">
                                      <p:cBhvr>
                                        <p:cTn id="21" dur="500"/>
                                        <p:tgtEl>
                                          <p:spTgt spid="512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128"/>
                                        </p:tgtEl>
                                        <p:attrNameLst>
                                          <p:attrName>style.visibility</p:attrName>
                                        </p:attrNameLst>
                                      </p:cBhvr>
                                      <p:to>
                                        <p:strVal val="visible"/>
                                      </p:to>
                                    </p:set>
                                    <p:animEffect transition="in" filter="wipe(left)">
                                      <p:cBhvr>
                                        <p:cTn id="26"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24" grpId="0" autoUpdateAnimBg="0"/>
      <p:bldP spid="5125" grpId="0" autoUpdateAnimBg="0"/>
      <p:bldP spid="512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a:extLst>
              <a:ext uri="{FF2B5EF4-FFF2-40B4-BE49-F238E27FC236}">
                <a16:creationId xmlns:a16="http://schemas.microsoft.com/office/drawing/2014/main" id="{DBAE4560-0C9C-4520-B452-2E5B7DE4BD2C}"/>
              </a:ext>
            </a:extLst>
          </p:cNvPr>
          <p:cNvSpPr txBox="1">
            <a:spLocks noChangeArrowheads="1"/>
          </p:cNvSpPr>
          <p:nvPr/>
        </p:nvSpPr>
        <p:spPr bwMode="auto">
          <a:xfrm>
            <a:off x="276225" y="260350"/>
            <a:ext cx="8867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200" b="1">
                <a:solidFill>
                  <a:schemeClr val="accent2"/>
                </a:solidFill>
                <a:latin typeface="Arial" panose="020B0604020202020204" pitchFamily="34" charset="0"/>
              </a:rPr>
              <a:t>Regulators of Pulmonary Ventilation at Rest</a:t>
            </a:r>
          </a:p>
        </p:txBody>
      </p:sp>
      <p:sp>
        <p:nvSpPr>
          <p:cNvPr id="26628" name="Text Box 4">
            <a:extLst>
              <a:ext uri="{FF2B5EF4-FFF2-40B4-BE49-F238E27FC236}">
                <a16:creationId xmlns:a16="http://schemas.microsoft.com/office/drawing/2014/main" id="{FEA061FB-44B4-4449-A9E0-C730BE0F0E09}"/>
              </a:ext>
            </a:extLst>
          </p:cNvPr>
          <p:cNvSpPr txBox="1">
            <a:spLocks noChangeArrowheads="1"/>
          </p:cNvSpPr>
          <p:nvPr/>
        </p:nvSpPr>
        <p:spPr bwMode="auto">
          <a:xfrm>
            <a:off x="609600" y="16319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Higher brain centers</a:t>
            </a:r>
          </a:p>
        </p:txBody>
      </p:sp>
      <p:sp>
        <p:nvSpPr>
          <p:cNvPr id="26629" name="Text Box 5">
            <a:extLst>
              <a:ext uri="{FF2B5EF4-FFF2-40B4-BE49-F238E27FC236}">
                <a16:creationId xmlns:a16="http://schemas.microsoft.com/office/drawing/2014/main" id="{238990F4-C2E9-4473-9E28-2488D75AA3F3}"/>
              </a:ext>
            </a:extLst>
          </p:cNvPr>
          <p:cNvSpPr txBox="1">
            <a:spLocks noChangeArrowheads="1"/>
          </p:cNvSpPr>
          <p:nvPr/>
        </p:nvSpPr>
        <p:spPr bwMode="auto">
          <a:xfrm>
            <a:off x="609600" y="213360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Chemical changes within the body</a:t>
            </a:r>
          </a:p>
        </p:txBody>
      </p:sp>
      <p:sp>
        <p:nvSpPr>
          <p:cNvPr id="26630" name="Text Box 6">
            <a:extLst>
              <a:ext uri="{FF2B5EF4-FFF2-40B4-BE49-F238E27FC236}">
                <a16:creationId xmlns:a16="http://schemas.microsoft.com/office/drawing/2014/main" id="{7FC7138F-2E63-4D5B-9F57-E8F716C7E22F}"/>
              </a:ext>
            </a:extLst>
          </p:cNvPr>
          <p:cNvSpPr txBox="1">
            <a:spLocks noChangeArrowheads="1"/>
          </p:cNvSpPr>
          <p:nvPr/>
        </p:nvSpPr>
        <p:spPr bwMode="auto">
          <a:xfrm>
            <a:off x="609600" y="262890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Chemoreceptors</a:t>
            </a:r>
          </a:p>
        </p:txBody>
      </p:sp>
      <p:sp>
        <p:nvSpPr>
          <p:cNvPr id="26631" name="Text Box 7">
            <a:extLst>
              <a:ext uri="{FF2B5EF4-FFF2-40B4-BE49-F238E27FC236}">
                <a16:creationId xmlns:a16="http://schemas.microsoft.com/office/drawing/2014/main" id="{28ED5B5F-126A-409E-B8B2-ACD49B2AA555}"/>
              </a:ext>
            </a:extLst>
          </p:cNvPr>
          <p:cNvSpPr txBox="1">
            <a:spLocks noChangeArrowheads="1"/>
          </p:cNvSpPr>
          <p:nvPr/>
        </p:nvSpPr>
        <p:spPr bwMode="auto">
          <a:xfrm>
            <a:off x="609600" y="3122613"/>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Muscle mechanoreceptors</a:t>
            </a:r>
          </a:p>
        </p:txBody>
      </p:sp>
      <p:sp>
        <p:nvSpPr>
          <p:cNvPr id="26632" name="Text Box 8">
            <a:extLst>
              <a:ext uri="{FF2B5EF4-FFF2-40B4-BE49-F238E27FC236}">
                <a16:creationId xmlns:a16="http://schemas.microsoft.com/office/drawing/2014/main" id="{57313BC0-AFC8-44CF-B937-C173977FA06A}"/>
              </a:ext>
            </a:extLst>
          </p:cNvPr>
          <p:cNvSpPr txBox="1">
            <a:spLocks noChangeArrowheads="1"/>
          </p:cNvSpPr>
          <p:nvPr/>
        </p:nvSpPr>
        <p:spPr bwMode="auto">
          <a:xfrm>
            <a:off x="609600" y="3617913"/>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Hypothalamic input</a:t>
            </a:r>
          </a:p>
        </p:txBody>
      </p:sp>
      <p:sp>
        <p:nvSpPr>
          <p:cNvPr id="26633" name="Text Box 9">
            <a:extLst>
              <a:ext uri="{FF2B5EF4-FFF2-40B4-BE49-F238E27FC236}">
                <a16:creationId xmlns:a16="http://schemas.microsoft.com/office/drawing/2014/main" id="{7B0821FA-8C1F-412F-A1F8-C5AD5235C4B7}"/>
              </a:ext>
            </a:extLst>
          </p:cNvPr>
          <p:cNvSpPr txBox="1">
            <a:spLocks noChangeArrowheads="1"/>
          </p:cNvSpPr>
          <p:nvPr/>
        </p:nvSpPr>
        <p:spPr bwMode="auto">
          <a:xfrm>
            <a:off x="609600" y="4113213"/>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Conscious control</a:t>
            </a:r>
          </a:p>
        </p:txBody>
      </p:sp>
      <p:pic>
        <p:nvPicPr>
          <p:cNvPr id="26634" name="Picture 10" descr="D:\Alternate Chapter Clipart\Chapter 08\Bronchialtubes&amp;lungs.tiff">
            <a:extLst>
              <a:ext uri="{FF2B5EF4-FFF2-40B4-BE49-F238E27FC236}">
                <a16:creationId xmlns:a16="http://schemas.microsoft.com/office/drawing/2014/main" id="{D4D2B6EF-01D6-4B55-84B9-EA54CE24A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350" y="4219575"/>
            <a:ext cx="274161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6634"/>
                                        </p:tgtEl>
                                        <p:attrNameLst>
                                          <p:attrName>style.visibility</p:attrName>
                                        </p:attrNameLst>
                                      </p:cBhvr>
                                      <p:to>
                                        <p:strVal val="visible"/>
                                      </p:to>
                                    </p:set>
                                    <p:animEffect transition="in" filter="wipe(down)">
                                      <p:cBhvr>
                                        <p:cTn id="7" dur="500"/>
                                        <p:tgtEl>
                                          <p:spTgt spid="2663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627"/>
                                        </p:tgtEl>
                                        <p:attrNameLst>
                                          <p:attrName>style.visibility</p:attrName>
                                        </p:attrNameLst>
                                      </p:cBhvr>
                                      <p:to>
                                        <p:strVal val="visible"/>
                                      </p:to>
                                    </p:set>
                                    <p:animEffect transition="in" filter="wipe(left)">
                                      <p:cBhvr>
                                        <p:cTn id="11" dur="500"/>
                                        <p:tgtEl>
                                          <p:spTgt spid="2662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628"/>
                                        </p:tgtEl>
                                        <p:attrNameLst>
                                          <p:attrName>style.visibility</p:attrName>
                                        </p:attrNameLst>
                                      </p:cBhvr>
                                      <p:to>
                                        <p:strVal val="visible"/>
                                      </p:to>
                                    </p:set>
                                    <p:animEffect transition="in" filter="wipe(left)">
                                      <p:cBhvr>
                                        <p:cTn id="16" dur="500"/>
                                        <p:tgtEl>
                                          <p:spTgt spid="266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629"/>
                                        </p:tgtEl>
                                        <p:attrNameLst>
                                          <p:attrName>style.visibility</p:attrName>
                                        </p:attrNameLst>
                                      </p:cBhvr>
                                      <p:to>
                                        <p:strVal val="visible"/>
                                      </p:to>
                                    </p:set>
                                    <p:animEffect transition="in" filter="wipe(left)">
                                      <p:cBhvr>
                                        <p:cTn id="21" dur="500"/>
                                        <p:tgtEl>
                                          <p:spTgt spid="2662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630"/>
                                        </p:tgtEl>
                                        <p:attrNameLst>
                                          <p:attrName>style.visibility</p:attrName>
                                        </p:attrNameLst>
                                      </p:cBhvr>
                                      <p:to>
                                        <p:strVal val="visible"/>
                                      </p:to>
                                    </p:set>
                                    <p:animEffect transition="in" filter="wipe(left)">
                                      <p:cBhvr>
                                        <p:cTn id="26" dur="500"/>
                                        <p:tgtEl>
                                          <p:spTgt spid="2663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631"/>
                                        </p:tgtEl>
                                        <p:attrNameLst>
                                          <p:attrName>style.visibility</p:attrName>
                                        </p:attrNameLst>
                                      </p:cBhvr>
                                      <p:to>
                                        <p:strVal val="visible"/>
                                      </p:to>
                                    </p:set>
                                    <p:animEffect transition="in" filter="wipe(left)">
                                      <p:cBhvr>
                                        <p:cTn id="31" dur="500"/>
                                        <p:tgtEl>
                                          <p:spTgt spid="2663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6632"/>
                                        </p:tgtEl>
                                        <p:attrNameLst>
                                          <p:attrName>style.visibility</p:attrName>
                                        </p:attrNameLst>
                                      </p:cBhvr>
                                      <p:to>
                                        <p:strVal val="visible"/>
                                      </p:to>
                                    </p:set>
                                    <p:animEffect transition="in" filter="wipe(left)">
                                      <p:cBhvr>
                                        <p:cTn id="36" dur="500"/>
                                        <p:tgtEl>
                                          <p:spTgt spid="2663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6633"/>
                                        </p:tgtEl>
                                        <p:attrNameLst>
                                          <p:attrName>style.visibility</p:attrName>
                                        </p:attrNameLst>
                                      </p:cBhvr>
                                      <p:to>
                                        <p:strVal val="visible"/>
                                      </p:to>
                                    </p:set>
                                    <p:animEffect transition="in" filter="wipe(left)">
                                      <p:cBhvr>
                                        <p:cTn id="41" dur="5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P spid="26628" grpId="0" autoUpdateAnimBg="0"/>
      <p:bldP spid="26629" grpId="0" autoUpdateAnimBg="0"/>
      <p:bldP spid="26630" grpId="0" autoUpdateAnimBg="0"/>
      <p:bldP spid="26631" grpId="0" autoUpdateAnimBg="0"/>
      <p:bldP spid="26632" grpId="0" autoUpdateAnimBg="0"/>
      <p:bldP spid="2663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76" name="Picture 28" descr="83188/e2862                                                    000A4003&#10;PROJECTS 1                     B727F70A:">
            <a:extLst>
              <a:ext uri="{FF2B5EF4-FFF2-40B4-BE49-F238E27FC236}">
                <a16:creationId xmlns:a16="http://schemas.microsoft.com/office/drawing/2014/main" id="{1A42CE1B-367F-4E51-BCD3-8338890ADC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3" y="1524000"/>
            <a:ext cx="5618162"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7" name="Text Box 29">
            <a:extLst>
              <a:ext uri="{FF2B5EF4-FFF2-40B4-BE49-F238E27FC236}">
                <a16:creationId xmlns:a16="http://schemas.microsoft.com/office/drawing/2014/main" id="{CC3DD91B-7778-4031-AD31-B592C304B993}"/>
              </a:ext>
            </a:extLst>
          </p:cNvPr>
          <p:cNvSpPr txBox="1">
            <a:spLocks noChangeArrowheads="1"/>
          </p:cNvSpPr>
          <p:nvPr/>
        </p:nvSpPr>
        <p:spPr bwMode="auto">
          <a:xfrm>
            <a:off x="381000" y="603250"/>
            <a:ext cx="33528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80000"/>
              </a:lnSpc>
              <a:spcBef>
                <a:spcPct val="50000"/>
              </a:spcBef>
            </a:pPr>
            <a:r>
              <a:rPr lang="en-US" altLang="cs-CZ" sz="3400" b="1">
                <a:solidFill>
                  <a:schemeClr val="accent2"/>
                </a:solidFill>
                <a:latin typeface="Arial" panose="020B0604020202020204" pitchFamily="34" charset="0"/>
              </a:rPr>
              <a:t>RESPIRATORY REGULATION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677"/>
                                        </p:tgtEl>
                                        <p:attrNameLst>
                                          <p:attrName>style.visibility</p:attrName>
                                        </p:attrNameLst>
                                      </p:cBhvr>
                                      <p:to>
                                        <p:strVal val="visible"/>
                                      </p:to>
                                    </p:set>
                                    <p:animEffect transition="in" filter="wipe(left)">
                                      <p:cBhvr>
                                        <p:cTn id="7" dur="500"/>
                                        <p:tgtEl>
                                          <p:spTgt spid="27677"/>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27676"/>
                                        </p:tgtEl>
                                        <p:attrNameLst>
                                          <p:attrName>style.visibility</p:attrName>
                                        </p:attrNameLst>
                                      </p:cBhvr>
                                      <p:to>
                                        <p:strVal val="visible"/>
                                      </p:to>
                                    </p:set>
                                    <p:anim calcmode="lin" valueType="num">
                                      <p:cBhvr>
                                        <p:cTn id="11" dur="500" fill="hold"/>
                                        <p:tgtEl>
                                          <p:spTgt spid="27676"/>
                                        </p:tgtEl>
                                        <p:attrNameLst>
                                          <p:attrName>ppt_w</p:attrName>
                                        </p:attrNameLst>
                                      </p:cBhvr>
                                      <p:tavLst>
                                        <p:tav tm="0">
                                          <p:val>
                                            <p:fltVal val="0"/>
                                          </p:val>
                                        </p:tav>
                                        <p:tav tm="100000">
                                          <p:val>
                                            <p:strVal val="#ppt_w"/>
                                          </p:val>
                                        </p:tav>
                                      </p:tavLst>
                                    </p:anim>
                                    <p:anim calcmode="lin" valueType="num">
                                      <p:cBhvr>
                                        <p:cTn id="12" dur="500" fill="hold"/>
                                        <p:tgtEl>
                                          <p:spTgt spid="27676"/>
                                        </p:tgtEl>
                                        <p:attrNameLst>
                                          <p:attrName>ppt_h</p:attrName>
                                        </p:attrNameLst>
                                      </p:cBhvr>
                                      <p:tavLst>
                                        <p:tav tm="0">
                                          <p:val>
                                            <p:fltVal val="0"/>
                                          </p:val>
                                        </p:tav>
                                        <p:tav tm="100000">
                                          <p:val>
                                            <p:strVal val="#ppt_h"/>
                                          </p:val>
                                        </p:tav>
                                      </p:tavLst>
                                    </p:anim>
                                    <p:anim calcmode="lin" valueType="num">
                                      <p:cBhvr>
                                        <p:cTn id="13" dur="500" fill="hold"/>
                                        <p:tgtEl>
                                          <p:spTgt spid="27676"/>
                                        </p:tgtEl>
                                        <p:attrNameLst>
                                          <p:attrName>ppt_x</p:attrName>
                                        </p:attrNameLst>
                                      </p:cBhvr>
                                      <p:tavLst>
                                        <p:tav tm="0">
                                          <p:val>
                                            <p:fltVal val="0.5"/>
                                          </p:val>
                                        </p:tav>
                                        <p:tav tm="100000">
                                          <p:val>
                                            <p:strVal val="#ppt_x"/>
                                          </p:val>
                                        </p:tav>
                                      </p:tavLst>
                                    </p:anim>
                                    <p:anim calcmode="lin" valueType="num">
                                      <p:cBhvr>
                                        <p:cTn id="14" dur="500" fill="hold"/>
                                        <p:tgtEl>
                                          <p:spTgt spid="2767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a:extLst>
              <a:ext uri="{FF2B5EF4-FFF2-40B4-BE49-F238E27FC236}">
                <a16:creationId xmlns:a16="http://schemas.microsoft.com/office/drawing/2014/main" id="{A2E4B335-03EE-4887-834C-EEF8F4C7A8C5}"/>
              </a:ext>
            </a:extLst>
          </p:cNvPr>
          <p:cNvSpPr txBox="1">
            <a:spLocks noChangeArrowheads="1"/>
          </p:cNvSpPr>
          <p:nvPr/>
        </p:nvSpPr>
        <p:spPr bwMode="auto">
          <a:xfrm>
            <a:off x="381000" y="533400"/>
            <a:ext cx="68580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80000"/>
              </a:lnSpc>
              <a:spcBef>
                <a:spcPct val="50000"/>
              </a:spcBef>
            </a:pPr>
            <a:r>
              <a:rPr lang="en-US" altLang="cs-CZ" sz="3400" b="1">
                <a:solidFill>
                  <a:schemeClr val="accent2"/>
                </a:solidFill>
                <a:latin typeface="Arial" panose="020B0604020202020204" pitchFamily="34" charset="0"/>
              </a:rPr>
              <a:t>VENTILATORY RESPONSE TO EXERCISE</a:t>
            </a:r>
          </a:p>
        </p:txBody>
      </p:sp>
      <p:pic>
        <p:nvPicPr>
          <p:cNvPr id="29702" name="Picture 6" descr="83189/e2862                                                    000A4003&#10;PROJECTS 1                     B727F70A:">
            <a:extLst>
              <a:ext uri="{FF2B5EF4-FFF2-40B4-BE49-F238E27FC236}">
                <a16:creationId xmlns:a16="http://schemas.microsoft.com/office/drawing/2014/main" id="{3EBD936C-2A3A-4B8B-BA44-5B2762C8F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525" y="1501775"/>
            <a:ext cx="551497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ipe(left)">
                                      <p:cBhvr>
                                        <p:cTn id="7" dur="500"/>
                                        <p:tgtEl>
                                          <p:spTgt spid="29700"/>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29702"/>
                                        </p:tgtEl>
                                        <p:attrNameLst>
                                          <p:attrName>style.visibility</p:attrName>
                                        </p:attrNameLst>
                                      </p:cBhvr>
                                      <p:to>
                                        <p:strVal val="visible"/>
                                      </p:to>
                                    </p:set>
                                    <p:anim calcmode="lin" valueType="num">
                                      <p:cBhvr>
                                        <p:cTn id="11" dur="500" fill="hold"/>
                                        <p:tgtEl>
                                          <p:spTgt spid="29702"/>
                                        </p:tgtEl>
                                        <p:attrNameLst>
                                          <p:attrName>ppt_w</p:attrName>
                                        </p:attrNameLst>
                                      </p:cBhvr>
                                      <p:tavLst>
                                        <p:tav tm="0">
                                          <p:val>
                                            <p:fltVal val="0"/>
                                          </p:val>
                                        </p:tav>
                                        <p:tav tm="100000">
                                          <p:val>
                                            <p:strVal val="#ppt_w"/>
                                          </p:val>
                                        </p:tav>
                                      </p:tavLst>
                                    </p:anim>
                                    <p:anim calcmode="lin" valueType="num">
                                      <p:cBhvr>
                                        <p:cTn id="12" dur="500" fill="hold"/>
                                        <p:tgtEl>
                                          <p:spTgt spid="29702"/>
                                        </p:tgtEl>
                                        <p:attrNameLst>
                                          <p:attrName>ppt_h</p:attrName>
                                        </p:attrNameLst>
                                      </p:cBhvr>
                                      <p:tavLst>
                                        <p:tav tm="0">
                                          <p:val>
                                            <p:fltVal val="0"/>
                                          </p:val>
                                        </p:tav>
                                        <p:tav tm="100000">
                                          <p:val>
                                            <p:strVal val="#ppt_h"/>
                                          </p:val>
                                        </p:tav>
                                      </p:tavLst>
                                    </p:anim>
                                    <p:anim calcmode="lin" valueType="num">
                                      <p:cBhvr>
                                        <p:cTn id="13" dur="500" fill="hold"/>
                                        <p:tgtEl>
                                          <p:spTgt spid="29702"/>
                                        </p:tgtEl>
                                        <p:attrNameLst>
                                          <p:attrName>ppt_x</p:attrName>
                                        </p:attrNameLst>
                                      </p:cBhvr>
                                      <p:tavLst>
                                        <p:tav tm="0">
                                          <p:val>
                                            <p:fltVal val="0.5"/>
                                          </p:val>
                                        </p:tav>
                                        <p:tav tm="100000">
                                          <p:val>
                                            <p:strVal val="#ppt_x"/>
                                          </p:val>
                                        </p:tav>
                                      </p:tavLst>
                                    </p:anim>
                                    <p:anim calcmode="lin" valueType="num">
                                      <p:cBhvr>
                                        <p:cTn id="14" dur="500" fill="hold"/>
                                        <p:tgtEl>
                                          <p:spTgt spid="2970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a:extLst>
              <a:ext uri="{FF2B5EF4-FFF2-40B4-BE49-F238E27FC236}">
                <a16:creationId xmlns:a16="http://schemas.microsoft.com/office/drawing/2014/main" id="{95F4BD60-9312-4CE1-AF79-BD64E7AEDF30}"/>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Breathing Terminology</a:t>
            </a:r>
          </a:p>
        </p:txBody>
      </p:sp>
      <p:sp>
        <p:nvSpPr>
          <p:cNvPr id="30724" name="Text Box 4">
            <a:extLst>
              <a:ext uri="{FF2B5EF4-FFF2-40B4-BE49-F238E27FC236}">
                <a16:creationId xmlns:a16="http://schemas.microsoft.com/office/drawing/2014/main" id="{0F204B29-949B-4ACD-808C-7497E7CFEE47}"/>
              </a:ext>
            </a:extLst>
          </p:cNvPr>
          <p:cNvSpPr txBox="1">
            <a:spLocks noChangeArrowheads="1"/>
          </p:cNvSpPr>
          <p:nvPr/>
        </p:nvSpPr>
        <p:spPr bwMode="auto">
          <a:xfrm>
            <a:off x="609600" y="16319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b="1">
                <a:solidFill>
                  <a:schemeClr val="accent2"/>
                </a:solidFill>
                <a:latin typeface="Arial" panose="020B0604020202020204" pitchFamily="34" charset="0"/>
              </a:rPr>
              <a:t>Dyspnea</a:t>
            </a:r>
            <a:r>
              <a:rPr lang="en-US" altLang="cs-CZ" sz="2400">
                <a:latin typeface="Arial" panose="020B0604020202020204" pitchFamily="34" charset="0"/>
              </a:rPr>
              <a:t>—shortness of breath.</a:t>
            </a:r>
          </a:p>
        </p:txBody>
      </p:sp>
      <p:sp>
        <p:nvSpPr>
          <p:cNvPr id="30725" name="Text Box 5">
            <a:extLst>
              <a:ext uri="{FF2B5EF4-FFF2-40B4-BE49-F238E27FC236}">
                <a16:creationId xmlns:a16="http://schemas.microsoft.com/office/drawing/2014/main" id="{EC897B03-3575-44A9-9B0C-D84EDB4B8037}"/>
              </a:ext>
            </a:extLst>
          </p:cNvPr>
          <p:cNvSpPr txBox="1">
            <a:spLocks noChangeArrowheads="1"/>
          </p:cNvSpPr>
          <p:nvPr/>
        </p:nvSpPr>
        <p:spPr bwMode="auto">
          <a:xfrm>
            <a:off x="609600" y="2122488"/>
            <a:ext cx="83058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b="1">
                <a:solidFill>
                  <a:schemeClr val="accent2"/>
                </a:solidFill>
                <a:latin typeface="Arial" panose="020B0604020202020204" pitchFamily="34" charset="0"/>
              </a:rPr>
              <a:t>Hyperventilation</a:t>
            </a:r>
            <a:r>
              <a:rPr lang="en-US" altLang="cs-CZ" sz="2400">
                <a:latin typeface="Arial" panose="020B0604020202020204" pitchFamily="34" charset="0"/>
              </a:rPr>
              <a:t>—increase in ventilation that exceeds the metabolic need for oxygen. </a:t>
            </a:r>
            <a:r>
              <a:rPr lang="cs-CZ" altLang="cs-CZ" sz="2400">
                <a:latin typeface="Arial" panose="020B0604020202020204" pitchFamily="34" charset="0"/>
              </a:rPr>
              <a:t>(</a:t>
            </a:r>
            <a:r>
              <a:rPr lang="en-US" altLang="cs-CZ" sz="2400">
                <a:latin typeface="Arial" panose="020B0604020202020204" pitchFamily="34" charset="0"/>
              </a:rPr>
              <a:t>Voluntary hyperventilation, as is often done before underwater swimming, reduces the ventilatory drive by increasing blood pH.</a:t>
            </a:r>
            <a:r>
              <a:rPr lang="cs-CZ" altLang="cs-CZ" sz="2400">
                <a:latin typeface="Arial" panose="020B0604020202020204" pitchFamily="34" charset="0"/>
              </a:rPr>
              <a:t>)</a:t>
            </a:r>
            <a:endParaRPr lang="en-US" altLang="cs-CZ" sz="2400">
              <a:latin typeface="Arial" panose="020B0604020202020204" pitchFamily="34" charset="0"/>
            </a:endParaRPr>
          </a:p>
        </p:txBody>
      </p:sp>
      <p:sp>
        <p:nvSpPr>
          <p:cNvPr id="30726" name="Text Box 6">
            <a:extLst>
              <a:ext uri="{FF2B5EF4-FFF2-40B4-BE49-F238E27FC236}">
                <a16:creationId xmlns:a16="http://schemas.microsoft.com/office/drawing/2014/main" id="{A4CB2B03-2D3C-4FBA-B467-DDFF44169508}"/>
              </a:ext>
            </a:extLst>
          </p:cNvPr>
          <p:cNvSpPr txBox="1">
            <a:spLocks noChangeArrowheads="1"/>
          </p:cNvSpPr>
          <p:nvPr/>
        </p:nvSpPr>
        <p:spPr bwMode="auto">
          <a:xfrm>
            <a:off x="609600" y="3611563"/>
            <a:ext cx="8305800"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b="1">
                <a:solidFill>
                  <a:schemeClr val="accent2"/>
                </a:solidFill>
                <a:latin typeface="Arial" panose="020B0604020202020204" pitchFamily="34" charset="0"/>
              </a:rPr>
              <a:t>Valsalva maneuver</a:t>
            </a:r>
            <a:r>
              <a:rPr lang="en-US" altLang="cs-CZ" sz="2400">
                <a:latin typeface="Arial" panose="020B0604020202020204" pitchFamily="34" charset="0"/>
              </a:rPr>
              <a:t>—a breathing technique to trap and pressurize air in the lungs to allow the exertion of greater force; if held for an extending period, it can reduce </a:t>
            </a:r>
            <a:r>
              <a:rPr lang="cs-CZ" altLang="cs-CZ" sz="2400">
                <a:latin typeface="Arial" panose="020B0604020202020204" pitchFamily="34" charset="0"/>
              </a:rPr>
              <a:t>HR (by vagal tone)</a:t>
            </a:r>
            <a:r>
              <a:rPr lang="en-US" altLang="cs-CZ" sz="2400">
                <a:latin typeface="Arial" panose="020B0604020202020204" pitchFamily="34" charset="0"/>
              </a:rPr>
              <a:t>.</a:t>
            </a:r>
            <a:r>
              <a:rPr lang="cs-CZ" altLang="cs-CZ" sz="2400">
                <a:latin typeface="Arial" panose="020B0604020202020204" pitchFamily="34" charset="0"/>
              </a:rPr>
              <a:t> </a:t>
            </a:r>
            <a:r>
              <a:rPr lang="en-US" altLang="cs-CZ" sz="2400">
                <a:latin typeface="Arial" panose="020B0604020202020204" pitchFamily="34" charset="0"/>
              </a:rPr>
              <a:t>This technique is often used during heavy</a:t>
            </a:r>
            <a:br>
              <a:rPr lang="cs-CZ" altLang="cs-CZ" sz="2400">
                <a:latin typeface="Arial" panose="020B0604020202020204" pitchFamily="34" charset="0"/>
              </a:rPr>
            </a:br>
            <a:r>
              <a:rPr lang="en-US" altLang="cs-CZ" sz="2400">
                <a:latin typeface="Arial" panose="020B0604020202020204" pitchFamily="34" charset="0"/>
              </a:rPr>
              <a:t>lifts.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wipe(left)">
                                      <p:cBhvr>
                                        <p:cTn id="7" dur="500"/>
                                        <p:tgtEl>
                                          <p:spTgt spid="307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wipe(left)">
                                      <p:cBhvr>
                                        <p:cTn id="12" dur="500"/>
                                        <p:tgtEl>
                                          <p:spTgt spid="307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5"/>
                                        </p:tgtEl>
                                        <p:attrNameLst>
                                          <p:attrName>style.visibility</p:attrName>
                                        </p:attrNameLst>
                                      </p:cBhvr>
                                      <p:to>
                                        <p:strVal val="visible"/>
                                      </p:to>
                                    </p:set>
                                    <p:animEffect transition="in" filter="wipe(left)">
                                      <p:cBhvr>
                                        <p:cTn id="17" dur="500"/>
                                        <p:tgtEl>
                                          <p:spTgt spid="307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26"/>
                                        </p:tgtEl>
                                        <p:attrNameLst>
                                          <p:attrName>style.visibility</p:attrName>
                                        </p:attrNameLst>
                                      </p:cBhvr>
                                      <p:to>
                                        <p:strVal val="visible"/>
                                      </p:to>
                                    </p:set>
                                    <p:animEffect transition="in" filter="wipe(left)">
                                      <p:cBhvr>
                                        <p:cTn id="22"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P spid="30724" grpId="0" autoUpdateAnimBg="0"/>
      <p:bldP spid="30725" grpId="0" autoUpdateAnimBg="0"/>
      <p:bldP spid="3072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a:extLst>
              <a:ext uri="{FF2B5EF4-FFF2-40B4-BE49-F238E27FC236}">
                <a16:creationId xmlns:a16="http://schemas.microsoft.com/office/drawing/2014/main" id="{860B7AC7-BFCF-400F-97D4-3B9E829C1D35}"/>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Pulmonary Ventilation</a:t>
            </a:r>
          </a:p>
        </p:txBody>
      </p:sp>
      <p:pic>
        <p:nvPicPr>
          <p:cNvPr id="28676" name="Picture 4" descr="D:\Alternate Chapter Clipart\Chapter 07\Calculator.tiff">
            <a:extLst>
              <a:ext uri="{FF2B5EF4-FFF2-40B4-BE49-F238E27FC236}">
                <a16:creationId xmlns:a16="http://schemas.microsoft.com/office/drawing/2014/main" id="{8BE7A60E-B99B-40B1-A7F5-C32966DB6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3962400"/>
            <a:ext cx="2065338"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4" name="Group 12">
            <a:extLst>
              <a:ext uri="{FF2B5EF4-FFF2-40B4-BE49-F238E27FC236}">
                <a16:creationId xmlns:a16="http://schemas.microsoft.com/office/drawing/2014/main" id="{9DFA996A-4C9C-4BEE-85E1-7282C699FF28}"/>
              </a:ext>
            </a:extLst>
          </p:cNvPr>
          <p:cNvGrpSpPr>
            <a:grpSpLocks/>
          </p:cNvGrpSpPr>
          <p:nvPr/>
        </p:nvGrpSpPr>
        <p:grpSpPr bwMode="auto">
          <a:xfrm>
            <a:off x="609600" y="1377950"/>
            <a:ext cx="8305800" cy="1503363"/>
            <a:chOff x="384" y="868"/>
            <a:chExt cx="5232" cy="947"/>
          </a:xfrm>
        </p:grpSpPr>
        <p:grpSp>
          <p:nvGrpSpPr>
            <p:cNvPr id="29701" name="Group 5">
              <a:extLst>
                <a:ext uri="{FF2B5EF4-FFF2-40B4-BE49-F238E27FC236}">
                  <a16:creationId xmlns:a16="http://schemas.microsoft.com/office/drawing/2014/main" id="{24676CBA-4B7D-49EA-80D5-1039DD80E163}"/>
                </a:ext>
              </a:extLst>
            </p:cNvPr>
            <p:cNvGrpSpPr>
              <a:grpSpLocks/>
            </p:cNvGrpSpPr>
            <p:nvPr/>
          </p:nvGrpSpPr>
          <p:grpSpPr bwMode="auto">
            <a:xfrm>
              <a:off x="384" y="1028"/>
              <a:ext cx="5232" cy="787"/>
              <a:chOff x="384" y="1028"/>
              <a:chExt cx="5232" cy="787"/>
            </a:xfrm>
          </p:grpSpPr>
          <p:sp>
            <p:nvSpPr>
              <p:cNvPr id="29704" name="Text Box 6">
                <a:extLst>
                  <a:ext uri="{FF2B5EF4-FFF2-40B4-BE49-F238E27FC236}">
                    <a16:creationId xmlns:a16="http://schemas.microsoft.com/office/drawing/2014/main" id="{EC6E15FE-5DF2-43F3-A8E2-0F8385FF3397}"/>
                  </a:ext>
                </a:extLst>
              </p:cNvPr>
              <p:cNvSpPr txBox="1">
                <a:spLocks noChangeArrowheads="1"/>
              </p:cNvSpPr>
              <p:nvPr/>
            </p:nvSpPr>
            <p:spPr bwMode="auto">
              <a:xfrm>
                <a:off x="384" y="1028"/>
                <a:ext cx="5232"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Arial" panose="020B0604020202020204" pitchFamily="34" charset="0"/>
                  </a:rPr>
                  <a:t>Ventilation (V</a:t>
                </a:r>
                <a:r>
                  <a:rPr lang="en-US" altLang="cs-CZ" sz="2400" i="1" baseline="-25000">
                    <a:latin typeface="Arial" panose="020B0604020202020204" pitchFamily="34" charset="0"/>
                  </a:rPr>
                  <a:t>E</a:t>
                </a:r>
                <a:r>
                  <a:rPr lang="en-US" altLang="cs-CZ" sz="2400">
                    <a:latin typeface="Arial" panose="020B0604020202020204" pitchFamily="34" charset="0"/>
                  </a:rPr>
                  <a:t>) is the product of tidal volume (TV) and breathing frequency (f):</a:t>
                </a:r>
              </a:p>
            </p:txBody>
          </p:sp>
          <p:sp>
            <p:nvSpPr>
              <p:cNvPr id="29705" name="Text Box 7">
                <a:extLst>
                  <a:ext uri="{FF2B5EF4-FFF2-40B4-BE49-F238E27FC236}">
                    <a16:creationId xmlns:a16="http://schemas.microsoft.com/office/drawing/2014/main" id="{498E58AD-3D60-419E-A5D8-DEFAA637E2C7}"/>
                  </a:ext>
                </a:extLst>
              </p:cNvPr>
              <p:cNvSpPr txBox="1">
                <a:spLocks noChangeArrowheads="1"/>
              </p:cNvSpPr>
              <p:nvPr/>
            </p:nvSpPr>
            <p:spPr bwMode="auto">
              <a:xfrm>
                <a:off x="384" y="1550"/>
                <a:ext cx="523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Arial" panose="020B0604020202020204" pitchFamily="34" charset="0"/>
                  </a:rPr>
                  <a:t>V</a:t>
                </a:r>
                <a:r>
                  <a:rPr lang="en-US" altLang="cs-CZ" sz="2400" i="1" baseline="-25000">
                    <a:latin typeface="Arial" panose="020B0604020202020204" pitchFamily="34" charset="0"/>
                  </a:rPr>
                  <a:t>E</a:t>
                </a:r>
                <a:r>
                  <a:rPr lang="en-US" altLang="cs-CZ" sz="2400">
                    <a:latin typeface="Arial" panose="020B0604020202020204" pitchFamily="34" charset="0"/>
                  </a:rPr>
                  <a:t> = TV </a:t>
                </a:r>
                <a:r>
                  <a:rPr lang="en-US" altLang="cs-CZ" sz="2400">
                    <a:latin typeface="Symbol" panose="05050102010706020507" pitchFamily="18" charset="2"/>
                  </a:rPr>
                  <a:t>´</a:t>
                </a:r>
                <a:r>
                  <a:rPr lang="en-US" altLang="cs-CZ" sz="2400">
                    <a:latin typeface="Arial" panose="020B0604020202020204" pitchFamily="34" charset="0"/>
                  </a:rPr>
                  <a:t> f</a:t>
                </a:r>
              </a:p>
            </p:txBody>
          </p:sp>
        </p:grpSp>
        <p:sp>
          <p:nvSpPr>
            <p:cNvPr id="29702" name="Text Box 9">
              <a:extLst>
                <a:ext uri="{FF2B5EF4-FFF2-40B4-BE49-F238E27FC236}">
                  <a16:creationId xmlns:a16="http://schemas.microsoft.com/office/drawing/2014/main" id="{9C1BDE80-9A56-4138-B6FC-5D9FC8482641}"/>
                </a:ext>
              </a:extLst>
            </p:cNvPr>
            <p:cNvSpPr txBox="1">
              <a:spLocks noChangeArrowheads="1"/>
            </p:cNvSpPr>
            <p:nvPr/>
          </p:nvSpPr>
          <p:spPr bwMode="auto">
            <a:xfrm>
              <a:off x="1448" y="868"/>
              <a:ext cx="20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Arial" panose="020B0604020202020204" pitchFamily="34" charset="0"/>
                </a:rPr>
                <a:t>.</a:t>
              </a:r>
            </a:p>
          </p:txBody>
        </p:sp>
        <p:sp>
          <p:nvSpPr>
            <p:cNvPr id="29703" name="Text Box 11">
              <a:extLst>
                <a:ext uri="{FF2B5EF4-FFF2-40B4-BE49-F238E27FC236}">
                  <a16:creationId xmlns:a16="http://schemas.microsoft.com/office/drawing/2014/main" id="{958785FC-2352-4BF8-8EAF-216EE8663795}"/>
                </a:ext>
              </a:extLst>
            </p:cNvPr>
            <p:cNvSpPr txBox="1">
              <a:spLocks noChangeArrowheads="1"/>
            </p:cNvSpPr>
            <p:nvPr/>
          </p:nvSpPr>
          <p:spPr bwMode="auto">
            <a:xfrm>
              <a:off x="424" y="1380"/>
              <a:ext cx="20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wipe(down)">
                                      <p:cBhvr>
                                        <p:cTn id="7" dur="500"/>
                                        <p:tgtEl>
                                          <p:spTgt spid="2867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675"/>
                                        </p:tgtEl>
                                        <p:attrNameLst>
                                          <p:attrName>style.visibility</p:attrName>
                                        </p:attrNameLst>
                                      </p:cBhvr>
                                      <p:to>
                                        <p:strVal val="visible"/>
                                      </p:to>
                                    </p:set>
                                    <p:animEffect transition="in" filter="wipe(left)">
                                      <p:cBhvr>
                                        <p:cTn id="11" dur="500"/>
                                        <p:tgtEl>
                                          <p:spTgt spid="286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8684"/>
                                        </p:tgtEl>
                                        <p:attrNameLst>
                                          <p:attrName>style.visibility</p:attrName>
                                        </p:attrNameLst>
                                      </p:cBhvr>
                                      <p:to>
                                        <p:strVal val="visible"/>
                                      </p:to>
                                    </p:set>
                                    <p:animEffect transition="in" filter="wipe(left)">
                                      <p:cBhvr>
                                        <p:cTn id="16" dur="500"/>
                                        <p:tgtEl>
                                          <p:spTgt spid="28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a:extLst>
              <a:ext uri="{FF2B5EF4-FFF2-40B4-BE49-F238E27FC236}">
                <a16:creationId xmlns:a16="http://schemas.microsoft.com/office/drawing/2014/main" id="{F3358AFF-9269-4795-B9E6-3004BC8F6FCA}"/>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Ventilatory Equivalent for Oxygen</a:t>
            </a:r>
          </a:p>
        </p:txBody>
      </p:sp>
      <p:sp>
        <p:nvSpPr>
          <p:cNvPr id="32772" name="Text Box 4">
            <a:extLst>
              <a:ext uri="{FF2B5EF4-FFF2-40B4-BE49-F238E27FC236}">
                <a16:creationId xmlns:a16="http://schemas.microsoft.com/office/drawing/2014/main" id="{EB40756B-9A5D-4E17-8789-EBEE94922D65}"/>
              </a:ext>
            </a:extLst>
          </p:cNvPr>
          <p:cNvSpPr txBox="1">
            <a:spLocks noChangeArrowheads="1"/>
          </p:cNvSpPr>
          <p:nvPr/>
        </p:nvSpPr>
        <p:spPr bwMode="auto">
          <a:xfrm>
            <a:off x="609600" y="213360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Indicates breathing economy</a:t>
            </a:r>
          </a:p>
        </p:txBody>
      </p:sp>
      <p:pic>
        <p:nvPicPr>
          <p:cNvPr id="32773" name="Picture 5" descr="D:\Alternate Chapter Clipart\Chapter 08\Expirationlungs.tiff">
            <a:extLst>
              <a:ext uri="{FF2B5EF4-FFF2-40B4-BE49-F238E27FC236}">
                <a16:creationId xmlns:a16="http://schemas.microsoft.com/office/drawing/2014/main" id="{543F13D3-BDA3-4715-81ED-2B801E652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952875"/>
            <a:ext cx="18827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97" name="Group 29">
            <a:extLst>
              <a:ext uri="{FF2B5EF4-FFF2-40B4-BE49-F238E27FC236}">
                <a16:creationId xmlns:a16="http://schemas.microsoft.com/office/drawing/2014/main" id="{C84C8D68-90A6-473E-8CE3-72D2E441F673}"/>
              </a:ext>
            </a:extLst>
          </p:cNvPr>
          <p:cNvGrpSpPr>
            <a:grpSpLocks/>
          </p:cNvGrpSpPr>
          <p:nvPr/>
        </p:nvGrpSpPr>
        <p:grpSpPr bwMode="auto">
          <a:xfrm>
            <a:off x="609600" y="1339850"/>
            <a:ext cx="8305800" cy="712788"/>
            <a:chOff x="384" y="844"/>
            <a:chExt cx="5232" cy="449"/>
          </a:xfrm>
        </p:grpSpPr>
        <p:sp>
          <p:nvSpPr>
            <p:cNvPr id="30741" name="Text Box 7">
              <a:extLst>
                <a:ext uri="{FF2B5EF4-FFF2-40B4-BE49-F238E27FC236}">
                  <a16:creationId xmlns:a16="http://schemas.microsoft.com/office/drawing/2014/main" id="{01424232-BB28-489C-933A-B2A5C0AF8F57}"/>
                </a:ext>
              </a:extLst>
            </p:cNvPr>
            <p:cNvSpPr txBox="1">
              <a:spLocks noChangeArrowheads="1"/>
            </p:cNvSpPr>
            <p:nvPr/>
          </p:nvSpPr>
          <p:spPr bwMode="auto">
            <a:xfrm>
              <a:off x="384" y="1028"/>
              <a:ext cx="523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The ratio between V</a:t>
              </a:r>
              <a:r>
                <a:rPr lang="en-US" altLang="cs-CZ" sz="2400" i="1" baseline="-25000">
                  <a:latin typeface="Arial" panose="020B0604020202020204" pitchFamily="34" charset="0"/>
                </a:rPr>
                <a:t>E</a:t>
              </a:r>
              <a:r>
                <a:rPr lang="en-US" altLang="cs-CZ" sz="2400">
                  <a:latin typeface="Arial" panose="020B0604020202020204" pitchFamily="34" charset="0"/>
                </a:rPr>
                <a:t> and VO</a:t>
              </a:r>
              <a:r>
                <a:rPr lang="en-US" altLang="cs-CZ" sz="2400" baseline="-25000">
                  <a:latin typeface="Arial" panose="020B0604020202020204" pitchFamily="34" charset="0"/>
                </a:rPr>
                <a:t>2</a:t>
              </a:r>
              <a:r>
                <a:rPr lang="en-US" altLang="cs-CZ" sz="2400">
                  <a:latin typeface="Arial" panose="020B0604020202020204" pitchFamily="34" charset="0"/>
                </a:rPr>
                <a:t> in a given time frame</a:t>
              </a:r>
            </a:p>
          </p:txBody>
        </p:sp>
        <p:sp>
          <p:nvSpPr>
            <p:cNvPr id="30742" name="Text Box 8">
              <a:extLst>
                <a:ext uri="{FF2B5EF4-FFF2-40B4-BE49-F238E27FC236}">
                  <a16:creationId xmlns:a16="http://schemas.microsoft.com/office/drawing/2014/main" id="{DED1212C-00F8-4681-AFD6-66ABED4F2580}"/>
                </a:ext>
              </a:extLst>
            </p:cNvPr>
            <p:cNvSpPr txBox="1">
              <a:spLocks noChangeArrowheads="1"/>
            </p:cNvSpPr>
            <p:nvPr/>
          </p:nvSpPr>
          <p:spPr bwMode="auto">
            <a:xfrm>
              <a:off x="2203" y="845"/>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sp>
          <p:nvSpPr>
            <p:cNvPr id="30743" name="Text Box 9">
              <a:extLst>
                <a:ext uri="{FF2B5EF4-FFF2-40B4-BE49-F238E27FC236}">
                  <a16:creationId xmlns:a16="http://schemas.microsoft.com/office/drawing/2014/main" id="{7590576F-F042-4BBB-8BF6-5F7DF48AA23B}"/>
                </a:ext>
              </a:extLst>
            </p:cNvPr>
            <p:cNvSpPr txBox="1">
              <a:spLocks noChangeArrowheads="1"/>
            </p:cNvSpPr>
            <p:nvPr/>
          </p:nvSpPr>
          <p:spPr bwMode="auto">
            <a:xfrm>
              <a:off x="2849" y="844"/>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grpSp>
      <p:grpSp>
        <p:nvGrpSpPr>
          <p:cNvPr id="32801" name="Group 33">
            <a:extLst>
              <a:ext uri="{FF2B5EF4-FFF2-40B4-BE49-F238E27FC236}">
                <a16:creationId xmlns:a16="http://schemas.microsoft.com/office/drawing/2014/main" id="{41C9EB81-2243-4442-9AB9-F11292B91F5B}"/>
              </a:ext>
            </a:extLst>
          </p:cNvPr>
          <p:cNvGrpSpPr>
            <a:grpSpLocks/>
          </p:cNvGrpSpPr>
          <p:nvPr/>
        </p:nvGrpSpPr>
        <p:grpSpPr bwMode="auto">
          <a:xfrm>
            <a:off x="609600" y="2339975"/>
            <a:ext cx="8305800" cy="1038225"/>
            <a:chOff x="384" y="1474"/>
            <a:chExt cx="5232" cy="654"/>
          </a:xfrm>
        </p:grpSpPr>
        <p:sp>
          <p:nvSpPr>
            <p:cNvPr id="30736" name="Text Box 11">
              <a:extLst>
                <a:ext uri="{FF2B5EF4-FFF2-40B4-BE49-F238E27FC236}">
                  <a16:creationId xmlns:a16="http://schemas.microsoft.com/office/drawing/2014/main" id="{D950D557-8421-4528-A762-7DB2AC8DC0DE}"/>
                </a:ext>
              </a:extLst>
            </p:cNvPr>
            <p:cNvSpPr txBox="1">
              <a:spLocks noChangeArrowheads="1"/>
            </p:cNvSpPr>
            <p:nvPr/>
          </p:nvSpPr>
          <p:spPr bwMode="auto">
            <a:xfrm>
              <a:off x="384" y="1656"/>
              <a:ext cx="5232"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At rest—V</a:t>
              </a:r>
              <a:r>
                <a:rPr lang="en-US" altLang="cs-CZ" sz="2400" i="1" baseline="-25000">
                  <a:latin typeface="Arial" panose="020B0604020202020204" pitchFamily="34" charset="0"/>
                </a:rPr>
                <a:t>E</a:t>
              </a:r>
              <a:r>
                <a:rPr lang="en-US" altLang="cs-CZ" sz="2400">
                  <a:latin typeface="Arial" panose="020B0604020202020204" pitchFamily="34" charset="0"/>
                </a:rPr>
                <a:t>/VO</a:t>
              </a:r>
              <a:r>
                <a:rPr lang="en-US" altLang="cs-CZ" sz="2400" baseline="-25000">
                  <a:latin typeface="Arial" panose="020B0604020202020204" pitchFamily="34" charset="0"/>
                </a:rPr>
                <a:t>2</a:t>
              </a:r>
              <a:r>
                <a:rPr lang="en-US" altLang="cs-CZ" sz="2400">
                  <a:latin typeface="Arial" panose="020B0604020202020204" pitchFamily="34" charset="0"/>
                </a:rPr>
                <a:t> = 23 to 28 L of air breathed per L VO</a:t>
              </a:r>
              <a:r>
                <a:rPr lang="en-US" altLang="cs-CZ" sz="2400" baseline="-25000">
                  <a:latin typeface="Arial" panose="020B0604020202020204" pitchFamily="34" charset="0"/>
                </a:rPr>
                <a:t>2</a:t>
              </a:r>
              <a:r>
                <a:rPr lang="en-US" altLang="cs-CZ" sz="2400">
                  <a:latin typeface="Arial" panose="020B0604020202020204" pitchFamily="34" charset="0"/>
                </a:rPr>
                <a:t> </a:t>
              </a:r>
              <a:br>
                <a:rPr lang="en-US" altLang="cs-CZ" sz="2400">
                  <a:latin typeface="Arial" panose="020B0604020202020204" pitchFamily="34" charset="0"/>
                </a:rPr>
              </a:br>
              <a:r>
                <a:rPr lang="en-US" altLang="cs-CZ" sz="2400">
                  <a:latin typeface="Arial" panose="020B0604020202020204" pitchFamily="34" charset="0"/>
                </a:rPr>
                <a:t>per minute</a:t>
              </a:r>
            </a:p>
          </p:txBody>
        </p:sp>
        <p:grpSp>
          <p:nvGrpSpPr>
            <p:cNvPr id="30737" name="Group 30">
              <a:extLst>
                <a:ext uri="{FF2B5EF4-FFF2-40B4-BE49-F238E27FC236}">
                  <a16:creationId xmlns:a16="http://schemas.microsoft.com/office/drawing/2014/main" id="{0B3C4BD3-C35B-4DC3-9CA0-5A9EB75F68D5}"/>
                </a:ext>
              </a:extLst>
            </p:cNvPr>
            <p:cNvGrpSpPr>
              <a:grpSpLocks/>
            </p:cNvGrpSpPr>
            <p:nvPr/>
          </p:nvGrpSpPr>
          <p:grpSpPr bwMode="auto">
            <a:xfrm>
              <a:off x="1356" y="1474"/>
              <a:ext cx="3609" cy="295"/>
              <a:chOff x="1356" y="1474"/>
              <a:chExt cx="3609" cy="295"/>
            </a:xfrm>
          </p:grpSpPr>
          <p:sp>
            <p:nvSpPr>
              <p:cNvPr id="30738" name="Text Box 12">
                <a:extLst>
                  <a:ext uri="{FF2B5EF4-FFF2-40B4-BE49-F238E27FC236}">
                    <a16:creationId xmlns:a16="http://schemas.microsoft.com/office/drawing/2014/main" id="{43C4C0E5-3B44-44BB-8407-72DBC190F173}"/>
                  </a:ext>
                </a:extLst>
              </p:cNvPr>
              <p:cNvSpPr txBox="1">
                <a:spLocks noChangeArrowheads="1"/>
              </p:cNvSpPr>
              <p:nvPr/>
            </p:nvSpPr>
            <p:spPr bwMode="auto">
              <a:xfrm>
                <a:off x="1356" y="1481"/>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sp>
            <p:nvSpPr>
              <p:cNvPr id="30739" name="Text Box 13">
                <a:extLst>
                  <a:ext uri="{FF2B5EF4-FFF2-40B4-BE49-F238E27FC236}">
                    <a16:creationId xmlns:a16="http://schemas.microsoft.com/office/drawing/2014/main" id="{831692F8-CE36-4F71-B670-300D4F6C4BB6}"/>
                  </a:ext>
                </a:extLst>
              </p:cNvPr>
              <p:cNvSpPr txBox="1">
                <a:spLocks noChangeArrowheads="1"/>
              </p:cNvSpPr>
              <p:nvPr/>
            </p:nvSpPr>
            <p:spPr bwMode="auto">
              <a:xfrm>
                <a:off x="1622" y="1481"/>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sp>
            <p:nvSpPr>
              <p:cNvPr id="30740" name="Text Box 14">
                <a:extLst>
                  <a:ext uri="{FF2B5EF4-FFF2-40B4-BE49-F238E27FC236}">
                    <a16:creationId xmlns:a16="http://schemas.microsoft.com/office/drawing/2014/main" id="{E698EE82-7E99-463B-BCCE-7D3A80F947FB}"/>
                  </a:ext>
                </a:extLst>
              </p:cNvPr>
              <p:cNvSpPr txBox="1">
                <a:spLocks noChangeArrowheads="1"/>
              </p:cNvSpPr>
              <p:nvPr/>
            </p:nvSpPr>
            <p:spPr bwMode="auto">
              <a:xfrm>
                <a:off x="4881" y="1474"/>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grpSp>
      </p:grpSp>
      <p:grpSp>
        <p:nvGrpSpPr>
          <p:cNvPr id="32799" name="Group 31">
            <a:extLst>
              <a:ext uri="{FF2B5EF4-FFF2-40B4-BE49-F238E27FC236}">
                <a16:creationId xmlns:a16="http://schemas.microsoft.com/office/drawing/2014/main" id="{BAC1E1B3-7996-4993-940D-478B917DFC4F}"/>
              </a:ext>
            </a:extLst>
          </p:cNvPr>
          <p:cNvGrpSpPr>
            <a:grpSpLocks/>
          </p:cNvGrpSpPr>
          <p:nvPr/>
        </p:nvGrpSpPr>
        <p:grpSpPr bwMode="auto">
          <a:xfrm>
            <a:off x="609600" y="3170238"/>
            <a:ext cx="8305800" cy="1039812"/>
            <a:chOff x="384" y="1997"/>
            <a:chExt cx="5232" cy="655"/>
          </a:xfrm>
        </p:grpSpPr>
        <p:sp>
          <p:nvSpPr>
            <p:cNvPr id="30732" name="Text Box 16">
              <a:extLst>
                <a:ext uri="{FF2B5EF4-FFF2-40B4-BE49-F238E27FC236}">
                  <a16:creationId xmlns:a16="http://schemas.microsoft.com/office/drawing/2014/main" id="{0C430988-E871-4916-ACB7-ECB066D5169E}"/>
                </a:ext>
              </a:extLst>
            </p:cNvPr>
            <p:cNvSpPr txBox="1">
              <a:spLocks noChangeArrowheads="1"/>
            </p:cNvSpPr>
            <p:nvPr/>
          </p:nvSpPr>
          <p:spPr bwMode="auto">
            <a:xfrm>
              <a:off x="384" y="2180"/>
              <a:ext cx="5232"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At max exercise—V</a:t>
              </a:r>
              <a:r>
                <a:rPr lang="en-US" altLang="cs-CZ" sz="2400" i="1" baseline="-25000">
                  <a:latin typeface="Arial" panose="020B0604020202020204" pitchFamily="34" charset="0"/>
                </a:rPr>
                <a:t>E</a:t>
              </a:r>
              <a:r>
                <a:rPr lang="en-US" altLang="cs-CZ" sz="2400">
                  <a:latin typeface="Arial" panose="020B0604020202020204" pitchFamily="34" charset="0"/>
                </a:rPr>
                <a:t>/VO</a:t>
              </a:r>
              <a:r>
                <a:rPr lang="en-US" altLang="cs-CZ" sz="2400" baseline="-25000">
                  <a:latin typeface="Arial" panose="020B0604020202020204" pitchFamily="34" charset="0"/>
                </a:rPr>
                <a:t>2</a:t>
              </a:r>
              <a:r>
                <a:rPr lang="en-US" altLang="cs-CZ" sz="2400">
                  <a:latin typeface="Arial" panose="020B0604020202020204" pitchFamily="34" charset="0"/>
                </a:rPr>
                <a:t> = 30 L of air per L VO</a:t>
              </a:r>
              <a:r>
                <a:rPr lang="en-US" altLang="cs-CZ" sz="2400" baseline="-25000">
                  <a:latin typeface="Arial" panose="020B0604020202020204" pitchFamily="34" charset="0"/>
                </a:rPr>
                <a:t>2</a:t>
              </a:r>
              <a:r>
                <a:rPr lang="en-US" altLang="cs-CZ" sz="2400">
                  <a:latin typeface="Arial" panose="020B0604020202020204" pitchFamily="34" charset="0"/>
                </a:rPr>
                <a:t> </a:t>
              </a:r>
              <a:br>
                <a:rPr lang="en-US" altLang="cs-CZ" sz="2400">
                  <a:latin typeface="Arial" panose="020B0604020202020204" pitchFamily="34" charset="0"/>
                </a:rPr>
              </a:br>
              <a:r>
                <a:rPr lang="en-US" altLang="cs-CZ" sz="2400">
                  <a:latin typeface="Arial" panose="020B0604020202020204" pitchFamily="34" charset="0"/>
                </a:rPr>
                <a:t>per minute</a:t>
              </a:r>
            </a:p>
          </p:txBody>
        </p:sp>
        <p:sp>
          <p:nvSpPr>
            <p:cNvPr id="30733" name="Text Box 17">
              <a:extLst>
                <a:ext uri="{FF2B5EF4-FFF2-40B4-BE49-F238E27FC236}">
                  <a16:creationId xmlns:a16="http://schemas.microsoft.com/office/drawing/2014/main" id="{D6659E85-81DB-4E0E-B72E-3CF9BAEC4C9E}"/>
                </a:ext>
              </a:extLst>
            </p:cNvPr>
            <p:cNvSpPr txBox="1">
              <a:spLocks noChangeArrowheads="1"/>
            </p:cNvSpPr>
            <p:nvPr/>
          </p:nvSpPr>
          <p:spPr bwMode="auto">
            <a:xfrm>
              <a:off x="2166" y="1997"/>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sp>
          <p:nvSpPr>
            <p:cNvPr id="30734" name="Text Box 18">
              <a:extLst>
                <a:ext uri="{FF2B5EF4-FFF2-40B4-BE49-F238E27FC236}">
                  <a16:creationId xmlns:a16="http://schemas.microsoft.com/office/drawing/2014/main" id="{BF997C66-6C13-48BB-8B92-94B04BC6AA47}"/>
                </a:ext>
              </a:extLst>
            </p:cNvPr>
            <p:cNvSpPr txBox="1">
              <a:spLocks noChangeArrowheads="1"/>
            </p:cNvSpPr>
            <p:nvPr/>
          </p:nvSpPr>
          <p:spPr bwMode="auto">
            <a:xfrm>
              <a:off x="2440" y="1997"/>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sp>
          <p:nvSpPr>
            <p:cNvPr id="30735" name="Text Box 19">
              <a:extLst>
                <a:ext uri="{FF2B5EF4-FFF2-40B4-BE49-F238E27FC236}">
                  <a16:creationId xmlns:a16="http://schemas.microsoft.com/office/drawing/2014/main" id="{79388377-4B05-4A08-9FA4-32D486515D74}"/>
                </a:ext>
              </a:extLst>
            </p:cNvPr>
            <p:cNvSpPr txBox="1">
              <a:spLocks noChangeArrowheads="1"/>
            </p:cNvSpPr>
            <p:nvPr/>
          </p:nvSpPr>
          <p:spPr bwMode="auto">
            <a:xfrm>
              <a:off x="4401" y="1997"/>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grpSp>
      <p:grpSp>
        <p:nvGrpSpPr>
          <p:cNvPr id="32800" name="Group 32">
            <a:extLst>
              <a:ext uri="{FF2B5EF4-FFF2-40B4-BE49-F238E27FC236}">
                <a16:creationId xmlns:a16="http://schemas.microsoft.com/office/drawing/2014/main" id="{C1435BF4-EF6F-4013-9EB0-5429B4D44281}"/>
              </a:ext>
            </a:extLst>
          </p:cNvPr>
          <p:cNvGrpSpPr>
            <a:grpSpLocks/>
          </p:cNvGrpSpPr>
          <p:nvPr/>
        </p:nvGrpSpPr>
        <p:grpSpPr bwMode="auto">
          <a:xfrm>
            <a:off x="609600" y="3987800"/>
            <a:ext cx="6705600" cy="1050925"/>
            <a:chOff x="384" y="2512"/>
            <a:chExt cx="4224" cy="662"/>
          </a:xfrm>
        </p:grpSpPr>
        <p:sp>
          <p:nvSpPr>
            <p:cNvPr id="30729" name="Text Box 21">
              <a:extLst>
                <a:ext uri="{FF2B5EF4-FFF2-40B4-BE49-F238E27FC236}">
                  <a16:creationId xmlns:a16="http://schemas.microsoft.com/office/drawing/2014/main" id="{1F89D3C3-0012-4EA3-A2A7-2BB8AD55EC6E}"/>
                </a:ext>
              </a:extLst>
            </p:cNvPr>
            <p:cNvSpPr txBox="1">
              <a:spLocks noChangeArrowheads="1"/>
            </p:cNvSpPr>
            <p:nvPr/>
          </p:nvSpPr>
          <p:spPr bwMode="auto">
            <a:xfrm>
              <a:off x="384" y="2702"/>
              <a:ext cx="4224"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Generally V</a:t>
              </a:r>
              <a:r>
                <a:rPr lang="en-US" altLang="cs-CZ" sz="2400" i="1" baseline="-25000">
                  <a:latin typeface="Arial" panose="020B0604020202020204" pitchFamily="34" charset="0"/>
                </a:rPr>
                <a:t>E</a:t>
              </a:r>
              <a:r>
                <a:rPr lang="en-US" altLang="cs-CZ" sz="2400">
                  <a:latin typeface="Arial" panose="020B0604020202020204" pitchFamily="34" charset="0"/>
                </a:rPr>
                <a:t>/VO</a:t>
              </a:r>
              <a:r>
                <a:rPr lang="en-US" altLang="cs-CZ" sz="2400" baseline="-25000">
                  <a:latin typeface="Arial" panose="020B0604020202020204" pitchFamily="34" charset="0"/>
                </a:rPr>
                <a:t>2</a:t>
              </a:r>
              <a:r>
                <a:rPr lang="en-US" altLang="cs-CZ" sz="2400">
                  <a:latin typeface="Arial" panose="020B0604020202020204" pitchFamily="34" charset="0"/>
                </a:rPr>
                <a:t> remains relatively constant over a wide range of exercise levels</a:t>
              </a:r>
            </a:p>
          </p:txBody>
        </p:sp>
        <p:sp>
          <p:nvSpPr>
            <p:cNvPr id="30730" name="Text Box 22">
              <a:extLst>
                <a:ext uri="{FF2B5EF4-FFF2-40B4-BE49-F238E27FC236}">
                  <a16:creationId xmlns:a16="http://schemas.microsoft.com/office/drawing/2014/main" id="{2EAB100B-D768-453A-B58C-7A54861A7280}"/>
                </a:ext>
              </a:extLst>
            </p:cNvPr>
            <p:cNvSpPr txBox="1">
              <a:spLocks noChangeArrowheads="1"/>
            </p:cNvSpPr>
            <p:nvPr/>
          </p:nvSpPr>
          <p:spPr bwMode="auto">
            <a:xfrm>
              <a:off x="1482" y="2512"/>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sp>
          <p:nvSpPr>
            <p:cNvPr id="30731" name="Text Box 23">
              <a:extLst>
                <a:ext uri="{FF2B5EF4-FFF2-40B4-BE49-F238E27FC236}">
                  <a16:creationId xmlns:a16="http://schemas.microsoft.com/office/drawing/2014/main" id="{9AED6AA7-9EED-4734-BF52-E8A8FE6FBFC0}"/>
                </a:ext>
              </a:extLst>
            </p:cNvPr>
            <p:cNvSpPr txBox="1">
              <a:spLocks noChangeArrowheads="1"/>
            </p:cNvSpPr>
            <p:nvPr/>
          </p:nvSpPr>
          <p:spPr bwMode="auto">
            <a:xfrm>
              <a:off x="1747" y="2512"/>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wipe(down)">
                                      <p:cBhvr>
                                        <p:cTn id="7" dur="500"/>
                                        <p:tgtEl>
                                          <p:spTgt spid="3277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771"/>
                                        </p:tgtEl>
                                        <p:attrNameLst>
                                          <p:attrName>style.visibility</p:attrName>
                                        </p:attrNameLst>
                                      </p:cBhvr>
                                      <p:to>
                                        <p:strVal val="visible"/>
                                      </p:to>
                                    </p:set>
                                    <p:animEffect transition="in" filter="wipe(left)">
                                      <p:cBhvr>
                                        <p:cTn id="11" dur="500"/>
                                        <p:tgtEl>
                                          <p:spTgt spid="327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2797"/>
                                        </p:tgtEl>
                                        <p:attrNameLst>
                                          <p:attrName>style.visibility</p:attrName>
                                        </p:attrNameLst>
                                      </p:cBhvr>
                                      <p:to>
                                        <p:strVal val="visible"/>
                                      </p:to>
                                    </p:set>
                                    <p:animEffect transition="in" filter="wipe(left)">
                                      <p:cBhvr>
                                        <p:cTn id="16" dur="500"/>
                                        <p:tgtEl>
                                          <p:spTgt spid="3279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2772"/>
                                        </p:tgtEl>
                                        <p:attrNameLst>
                                          <p:attrName>style.visibility</p:attrName>
                                        </p:attrNameLst>
                                      </p:cBhvr>
                                      <p:to>
                                        <p:strVal val="visible"/>
                                      </p:to>
                                    </p:set>
                                    <p:animEffect transition="in" filter="wipe(left)">
                                      <p:cBhvr>
                                        <p:cTn id="21" dur="500"/>
                                        <p:tgtEl>
                                          <p:spTgt spid="3277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2801"/>
                                        </p:tgtEl>
                                        <p:attrNameLst>
                                          <p:attrName>style.visibility</p:attrName>
                                        </p:attrNameLst>
                                      </p:cBhvr>
                                      <p:to>
                                        <p:strVal val="visible"/>
                                      </p:to>
                                    </p:set>
                                    <p:animEffect transition="in" filter="wipe(left)">
                                      <p:cBhvr>
                                        <p:cTn id="26" dur="500"/>
                                        <p:tgtEl>
                                          <p:spTgt spid="3280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32799"/>
                                        </p:tgtEl>
                                        <p:attrNameLst>
                                          <p:attrName>style.visibility</p:attrName>
                                        </p:attrNameLst>
                                      </p:cBhvr>
                                      <p:to>
                                        <p:strVal val="visible"/>
                                      </p:to>
                                    </p:set>
                                    <p:animEffect transition="in" filter="wipe(left)">
                                      <p:cBhvr>
                                        <p:cTn id="31" dur="500"/>
                                        <p:tgtEl>
                                          <p:spTgt spid="3279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32800"/>
                                        </p:tgtEl>
                                        <p:attrNameLst>
                                          <p:attrName>style.visibility</p:attrName>
                                        </p:attrNameLst>
                                      </p:cBhvr>
                                      <p:to>
                                        <p:strVal val="visible"/>
                                      </p:to>
                                    </p:set>
                                    <p:animEffect transition="in" filter="wipe(left)">
                                      <p:cBhvr>
                                        <p:cTn id="36" dur="500"/>
                                        <p:tgtEl>
                                          <p:spTgt spid="32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a:extLst>
              <a:ext uri="{FF2B5EF4-FFF2-40B4-BE49-F238E27FC236}">
                <a16:creationId xmlns:a16="http://schemas.microsoft.com/office/drawing/2014/main" id="{F683E19A-F7E9-4867-9FA9-A90508C3595A}"/>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Ventilatory Breakpoint</a:t>
            </a:r>
          </a:p>
        </p:txBody>
      </p:sp>
      <p:sp>
        <p:nvSpPr>
          <p:cNvPr id="33796" name="Text Box 4">
            <a:extLst>
              <a:ext uri="{FF2B5EF4-FFF2-40B4-BE49-F238E27FC236}">
                <a16:creationId xmlns:a16="http://schemas.microsoft.com/office/drawing/2014/main" id="{6D561365-4F09-4472-A967-9CE6532CB10D}"/>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The point during intense exercise at which ventilation increases disproportionately to the oxygen consumption.</a:t>
            </a:r>
          </a:p>
        </p:txBody>
      </p:sp>
      <p:sp>
        <p:nvSpPr>
          <p:cNvPr id="33797" name="Text Box 5">
            <a:extLst>
              <a:ext uri="{FF2B5EF4-FFF2-40B4-BE49-F238E27FC236}">
                <a16:creationId xmlns:a16="http://schemas.microsoft.com/office/drawing/2014/main" id="{A7FEDA14-4718-44A3-BBC9-36974B64B978}"/>
              </a:ext>
            </a:extLst>
          </p:cNvPr>
          <p:cNvSpPr txBox="1">
            <a:spLocks noChangeArrowheads="1"/>
          </p:cNvSpPr>
          <p:nvPr/>
        </p:nvSpPr>
        <p:spPr bwMode="auto">
          <a:xfrm>
            <a:off x="609600" y="3617913"/>
            <a:ext cx="83058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Anaerobic glycolysis increases lactate levels, which increase CO</a:t>
            </a:r>
            <a:r>
              <a:rPr lang="en-US" altLang="cs-CZ" sz="2400" baseline="-25000">
                <a:latin typeface="Arial" panose="020B0604020202020204" pitchFamily="34" charset="0"/>
              </a:rPr>
              <a:t>2</a:t>
            </a:r>
            <a:r>
              <a:rPr lang="en-US" altLang="cs-CZ" sz="2400">
                <a:latin typeface="Arial" panose="020B0604020202020204" pitchFamily="34" charset="0"/>
              </a:rPr>
              <a:t> levels (buffering), triggering a respiratory response and increased ventilation.</a:t>
            </a:r>
          </a:p>
        </p:txBody>
      </p:sp>
      <p:grpSp>
        <p:nvGrpSpPr>
          <p:cNvPr id="33798" name="Group 6">
            <a:extLst>
              <a:ext uri="{FF2B5EF4-FFF2-40B4-BE49-F238E27FC236}">
                <a16:creationId xmlns:a16="http://schemas.microsoft.com/office/drawing/2014/main" id="{8A728E7C-2C82-4A98-A922-808C6E8F60B1}"/>
              </a:ext>
            </a:extLst>
          </p:cNvPr>
          <p:cNvGrpSpPr>
            <a:grpSpLocks/>
          </p:cNvGrpSpPr>
          <p:nvPr/>
        </p:nvGrpSpPr>
        <p:grpSpPr bwMode="auto">
          <a:xfrm>
            <a:off x="609600" y="2190750"/>
            <a:ext cx="8305800" cy="1347788"/>
            <a:chOff x="384" y="1380"/>
            <a:chExt cx="5232" cy="849"/>
          </a:xfrm>
        </p:grpSpPr>
        <p:sp>
          <p:nvSpPr>
            <p:cNvPr id="31751" name="Text Box 7">
              <a:extLst>
                <a:ext uri="{FF2B5EF4-FFF2-40B4-BE49-F238E27FC236}">
                  <a16:creationId xmlns:a16="http://schemas.microsoft.com/office/drawing/2014/main" id="{92C636C1-9555-4814-B062-1575CC4C0E43}"/>
                </a:ext>
              </a:extLst>
            </p:cNvPr>
            <p:cNvSpPr txBox="1">
              <a:spLocks noChangeArrowheads="1"/>
            </p:cNvSpPr>
            <p:nvPr/>
          </p:nvSpPr>
          <p:spPr bwMode="auto">
            <a:xfrm>
              <a:off x="384" y="1550"/>
              <a:ext cx="5232"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When work rate exceeds 55% to 70% VO</a:t>
              </a:r>
              <a:r>
                <a:rPr lang="en-US" altLang="cs-CZ" sz="2400" baseline="-25000">
                  <a:latin typeface="Arial" panose="020B0604020202020204" pitchFamily="34" charset="0"/>
                </a:rPr>
                <a:t>2</a:t>
              </a:r>
              <a:r>
                <a:rPr lang="en-US" altLang="cs-CZ" sz="2400">
                  <a:latin typeface="Arial" panose="020B0604020202020204" pitchFamily="34" charset="0"/>
                </a:rPr>
                <a:t>max, oxygen delivery can no longer match the energy requirements so energy must be derived from anaerobic glycolysis.</a:t>
              </a:r>
            </a:p>
          </p:txBody>
        </p:sp>
        <p:sp>
          <p:nvSpPr>
            <p:cNvPr id="31752" name="Text Box 8">
              <a:extLst>
                <a:ext uri="{FF2B5EF4-FFF2-40B4-BE49-F238E27FC236}">
                  <a16:creationId xmlns:a16="http://schemas.microsoft.com/office/drawing/2014/main" id="{49D56537-5ED7-4765-9562-780B88310D00}"/>
                </a:ext>
              </a:extLst>
            </p:cNvPr>
            <p:cNvSpPr txBox="1">
              <a:spLocks noChangeArrowheads="1"/>
            </p:cNvSpPr>
            <p:nvPr/>
          </p:nvSpPr>
          <p:spPr bwMode="auto">
            <a:xfrm>
              <a:off x="3864" y="1380"/>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grpSp>
      <p:pic>
        <p:nvPicPr>
          <p:cNvPr id="33801" name="Picture 9" descr="D:\Alternate Chapter Clipart\Chapter 06\Backstroke.tiff">
            <a:extLst>
              <a:ext uri="{FF2B5EF4-FFF2-40B4-BE49-F238E27FC236}">
                <a16:creationId xmlns:a16="http://schemas.microsoft.com/office/drawing/2014/main" id="{7F5ACB1D-E4D5-4492-A458-36F0691B9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725" y="5791200"/>
            <a:ext cx="274161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3801"/>
                                        </p:tgtEl>
                                        <p:attrNameLst>
                                          <p:attrName>style.visibility</p:attrName>
                                        </p:attrNameLst>
                                      </p:cBhvr>
                                      <p:to>
                                        <p:strVal val="visible"/>
                                      </p:to>
                                    </p:set>
                                    <p:animEffect transition="in" filter="wipe(down)">
                                      <p:cBhvr>
                                        <p:cTn id="7" dur="500"/>
                                        <p:tgtEl>
                                          <p:spTgt spid="3380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795"/>
                                        </p:tgtEl>
                                        <p:attrNameLst>
                                          <p:attrName>style.visibility</p:attrName>
                                        </p:attrNameLst>
                                      </p:cBhvr>
                                      <p:to>
                                        <p:strVal val="visible"/>
                                      </p:to>
                                    </p:set>
                                    <p:animEffect transition="in" filter="wipe(left)">
                                      <p:cBhvr>
                                        <p:cTn id="11" dur="500"/>
                                        <p:tgtEl>
                                          <p:spTgt spid="337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3796"/>
                                        </p:tgtEl>
                                        <p:attrNameLst>
                                          <p:attrName>style.visibility</p:attrName>
                                        </p:attrNameLst>
                                      </p:cBhvr>
                                      <p:to>
                                        <p:strVal val="visible"/>
                                      </p:to>
                                    </p:set>
                                    <p:animEffect transition="in" filter="wipe(left)">
                                      <p:cBhvr>
                                        <p:cTn id="16" dur="500"/>
                                        <p:tgtEl>
                                          <p:spTgt spid="3379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33798"/>
                                        </p:tgtEl>
                                        <p:attrNameLst>
                                          <p:attrName>style.visibility</p:attrName>
                                        </p:attrNameLst>
                                      </p:cBhvr>
                                      <p:to>
                                        <p:strVal val="visible"/>
                                      </p:to>
                                    </p:set>
                                    <p:animEffect transition="in" filter="wipe(left)">
                                      <p:cBhvr>
                                        <p:cTn id="21" dur="500"/>
                                        <p:tgtEl>
                                          <p:spTgt spid="3379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797"/>
                                        </p:tgtEl>
                                        <p:attrNameLst>
                                          <p:attrName>style.visibility</p:attrName>
                                        </p:attrNameLst>
                                      </p:cBhvr>
                                      <p:to>
                                        <p:strVal val="visible"/>
                                      </p:to>
                                    </p:set>
                                    <p:animEffect transition="in" filter="wipe(left)">
                                      <p:cBhvr>
                                        <p:cTn id="26"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P spid="33796" grpId="0" autoUpdateAnimBg="0"/>
      <p:bldP spid="3379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46" name="Picture 30" descr="83190new/e2862                                                 000A4003&#10;PROJECTS 1                     B727F70A:">
            <a:extLst>
              <a:ext uri="{FF2B5EF4-FFF2-40B4-BE49-F238E27FC236}">
                <a16:creationId xmlns:a16="http://schemas.microsoft.com/office/drawing/2014/main" id="{8712CD73-065E-4B18-8144-A3BD39AD41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7900" y="763588"/>
            <a:ext cx="3644900" cy="563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47" name="Group 31">
            <a:extLst>
              <a:ext uri="{FF2B5EF4-FFF2-40B4-BE49-F238E27FC236}">
                <a16:creationId xmlns:a16="http://schemas.microsoft.com/office/drawing/2014/main" id="{949F1730-B769-4224-82F5-161F6A843CBE}"/>
              </a:ext>
            </a:extLst>
          </p:cNvPr>
          <p:cNvGrpSpPr>
            <a:grpSpLocks/>
          </p:cNvGrpSpPr>
          <p:nvPr/>
        </p:nvGrpSpPr>
        <p:grpSpPr bwMode="auto">
          <a:xfrm>
            <a:off x="381000" y="203200"/>
            <a:ext cx="3429000" cy="1873250"/>
            <a:chOff x="240" y="128"/>
            <a:chExt cx="2160" cy="1180"/>
          </a:xfrm>
        </p:grpSpPr>
        <p:sp>
          <p:nvSpPr>
            <p:cNvPr id="32772" name="Text Box 32">
              <a:extLst>
                <a:ext uri="{FF2B5EF4-FFF2-40B4-BE49-F238E27FC236}">
                  <a16:creationId xmlns:a16="http://schemas.microsoft.com/office/drawing/2014/main" id="{199F93CB-FE40-429D-A167-503A8D3F5E10}"/>
                </a:ext>
              </a:extLst>
            </p:cNvPr>
            <p:cNvSpPr txBox="1">
              <a:spLocks noChangeArrowheads="1"/>
            </p:cNvSpPr>
            <p:nvPr/>
          </p:nvSpPr>
          <p:spPr bwMode="auto">
            <a:xfrm>
              <a:off x="240" y="371"/>
              <a:ext cx="2160" cy="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50000"/>
                </a:spcBef>
              </a:pPr>
              <a:r>
                <a:rPr lang="en-US" altLang="cs-CZ" sz="3400" b="1">
                  <a:solidFill>
                    <a:schemeClr val="accent2"/>
                  </a:solidFill>
                  <a:latin typeface="Arial" panose="020B0604020202020204" pitchFamily="34" charset="0"/>
                </a:rPr>
                <a:t>V</a:t>
              </a:r>
              <a:r>
                <a:rPr lang="en-US" altLang="cs-CZ" sz="3400" b="1" i="1" baseline="-25000">
                  <a:solidFill>
                    <a:schemeClr val="accent2"/>
                  </a:solidFill>
                  <a:latin typeface="Arial" panose="020B0604020202020204" pitchFamily="34" charset="0"/>
                </a:rPr>
                <a:t>E</a:t>
              </a:r>
              <a:r>
                <a:rPr lang="en-US" altLang="cs-CZ" sz="3400" b="1">
                  <a:solidFill>
                    <a:schemeClr val="accent2"/>
                  </a:solidFill>
                  <a:latin typeface="Arial" panose="020B0604020202020204" pitchFamily="34" charset="0"/>
                </a:rPr>
                <a:t> AND VO</a:t>
              </a:r>
              <a:r>
                <a:rPr lang="en-US" altLang="cs-CZ" sz="3400" b="1" baseline="-25000">
                  <a:solidFill>
                    <a:schemeClr val="accent2"/>
                  </a:solidFill>
                  <a:latin typeface="Arial" panose="020B0604020202020204" pitchFamily="34" charset="0"/>
                </a:rPr>
                <a:t>2</a:t>
              </a:r>
              <a:r>
                <a:rPr lang="en-US" altLang="cs-CZ" sz="3400" b="1">
                  <a:solidFill>
                    <a:schemeClr val="accent2"/>
                  </a:solidFill>
                  <a:latin typeface="Arial" panose="020B0604020202020204" pitchFamily="34" charset="0"/>
                </a:rPr>
                <a:t> DURING EXERCISE</a:t>
              </a:r>
            </a:p>
          </p:txBody>
        </p:sp>
        <p:sp>
          <p:nvSpPr>
            <p:cNvPr id="32773" name="Text Box 33">
              <a:extLst>
                <a:ext uri="{FF2B5EF4-FFF2-40B4-BE49-F238E27FC236}">
                  <a16:creationId xmlns:a16="http://schemas.microsoft.com/office/drawing/2014/main" id="{B1167BF3-0706-4DC0-8F78-E8C33370BDB6}"/>
                </a:ext>
              </a:extLst>
            </p:cNvPr>
            <p:cNvSpPr txBox="1">
              <a:spLocks noChangeArrowheads="1"/>
            </p:cNvSpPr>
            <p:nvPr/>
          </p:nvSpPr>
          <p:spPr bwMode="auto">
            <a:xfrm>
              <a:off x="342" y="128"/>
              <a:ext cx="9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3400" b="1">
                  <a:solidFill>
                    <a:schemeClr val="accent2"/>
                  </a:solidFill>
                  <a:latin typeface="Arial" panose="020B0604020202020204" pitchFamily="34" charset="0"/>
                </a:rPr>
                <a:t>.</a:t>
              </a:r>
            </a:p>
          </p:txBody>
        </p:sp>
        <p:sp>
          <p:nvSpPr>
            <p:cNvPr id="32774" name="Text Box 34">
              <a:extLst>
                <a:ext uri="{FF2B5EF4-FFF2-40B4-BE49-F238E27FC236}">
                  <a16:creationId xmlns:a16="http://schemas.microsoft.com/office/drawing/2014/main" id="{E2A604D9-276B-4744-93CB-79CB3445F7F8}"/>
                </a:ext>
              </a:extLst>
            </p:cNvPr>
            <p:cNvSpPr txBox="1">
              <a:spLocks noChangeArrowheads="1"/>
            </p:cNvSpPr>
            <p:nvPr/>
          </p:nvSpPr>
          <p:spPr bwMode="auto">
            <a:xfrm>
              <a:off x="1390" y="128"/>
              <a:ext cx="9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3400" b="1">
                  <a:solidFill>
                    <a:schemeClr val="accent2"/>
                  </a:solidFill>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4847"/>
                                        </p:tgtEl>
                                        <p:attrNameLst>
                                          <p:attrName>style.visibility</p:attrName>
                                        </p:attrNameLst>
                                      </p:cBhvr>
                                      <p:to>
                                        <p:strVal val="visible"/>
                                      </p:to>
                                    </p:set>
                                    <p:animEffect transition="in" filter="wipe(left)">
                                      <p:cBhvr>
                                        <p:cTn id="7" dur="500"/>
                                        <p:tgtEl>
                                          <p:spTgt spid="34847"/>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34846"/>
                                        </p:tgtEl>
                                        <p:attrNameLst>
                                          <p:attrName>style.visibility</p:attrName>
                                        </p:attrNameLst>
                                      </p:cBhvr>
                                      <p:to>
                                        <p:strVal val="visible"/>
                                      </p:to>
                                    </p:set>
                                    <p:anim calcmode="lin" valueType="num">
                                      <p:cBhvr>
                                        <p:cTn id="11" dur="500" fill="hold"/>
                                        <p:tgtEl>
                                          <p:spTgt spid="34846"/>
                                        </p:tgtEl>
                                        <p:attrNameLst>
                                          <p:attrName>ppt_w</p:attrName>
                                        </p:attrNameLst>
                                      </p:cBhvr>
                                      <p:tavLst>
                                        <p:tav tm="0">
                                          <p:val>
                                            <p:fltVal val="0"/>
                                          </p:val>
                                        </p:tav>
                                        <p:tav tm="100000">
                                          <p:val>
                                            <p:strVal val="#ppt_w"/>
                                          </p:val>
                                        </p:tav>
                                      </p:tavLst>
                                    </p:anim>
                                    <p:anim calcmode="lin" valueType="num">
                                      <p:cBhvr>
                                        <p:cTn id="12" dur="500" fill="hold"/>
                                        <p:tgtEl>
                                          <p:spTgt spid="34846"/>
                                        </p:tgtEl>
                                        <p:attrNameLst>
                                          <p:attrName>ppt_h</p:attrName>
                                        </p:attrNameLst>
                                      </p:cBhvr>
                                      <p:tavLst>
                                        <p:tav tm="0">
                                          <p:val>
                                            <p:fltVal val="0"/>
                                          </p:val>
                                        </p:tav>
                                        <p:tav tm="100000">
                                          <p:val>
                                            <p:strVal val="#ppt_h"/>
                                          </p:val>
                                        </p:tav>
                                      </p:tavLst>
                                    </p:anim>
                                    <p:anim calcmode="lin" valueType="num">
                                      <p:cBhvr>
                                        <p:cTn id="13" dur="500" fill="hold"/>
                                        <p:tgtEl>
                                          <p:spTgt spid="34846"/>
                                        </p:tgtEl>
                                        <p:attrNameLst>
                                          <p:attrName>ppt_x</p:attrName>
                                        </p:attrNameLst>
                                      </p:cBhvr>
                                      <p:tavLst>
                                        <p:tav tm="0">
                                          <p:val>
                                            <p:fltVal val="0.5"/>
                                          </p:val>
                                        </p:tav>
                                        <p:tav tm="100000">
                                          <p:val>
                                            <p:strVal val="#ppt_x"/>
                                          </p:val>
                                        </p:tav>
                                      </p:tavLst>
                                    </p:anim>
                                    <p:anim calcmode="lin" valueType="num">
                                      <p:cBhvr>
                                        <p:cTn id="14" dur="500" fill="hold"/>
                                        <p:tgtEl>
                                          <p:spTgt spid="3484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a:extLst>
              <a:ext uri="{FF2B5EF4-FFF2-40B4-BE49-F238E27FC236}">
                <a16:creationId xmlns:a16="http://schemas.microsoft.com/office/drawing/2014/main" id="{B1E8C754-9068-483D-81F5-DCC7BE345BF6}"/>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Anaerobic Threshold</a:t>
            </a:r>
          </a:p>
        </p:txBody>
      </p:sp>
      <p:sp>
        <p:nvSpPr>
          <p:cNvPr id="35844" name="Text Box 4">
            <a:extLst>
              <a:ext uri="{FF2B5EF4-FFF2-40B4-BE49-F238E27FC236}">
                <a16:creationId xmlns:a16="http://schemas.microsoft.com/office/drawing/2014/main" id="{065ED95E-CC8E-4336-BA59-31FD4030E861}"/>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Point during intense exercise at which metabolism becomes increasingly more anaerobic</a:t>
            </a:r>
          </a:p>
        </p:txBody>
      </p:sp>
      <p:sp>
        <p:nvSpPr>
          <p:cNvPr id="35845" name="Text Box 5">
            <a:extLst>
              <a:ext uri="{FF2B5EF4-FFF2-40B4-BE49-F238E27FC236}">
                <a16:creationId xmlns:a16="http://schemas.microsoft.com/office/drawing/2014/main" id="{5D2E7859-BEA9-4EEF-86E6-7883E77BC420}"/>
              </a:ext>
            </a:extLst>
          </p:cNvPr>
          <p:cNvSpPr txBox="1">
            <a:spLocks noChangeArrowheads="1"/>
          </p:cNvSpPr>
          <p:nvPr/>
        </p:nvSpPr>
        <p:spPr bwMode="auto">
          <a:xfrm>
            <a:off x="609600" y="2449513"/>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Reflects the lactate threshold under most conditions, though the relationship is not always exact</a:t>
            </a:r>
          </a:p>
        </p:txBody>
      </p:sp>
      <p:grpSp>
        <p:nvGrpSpPr>
          <p:cNvPr id="35854" name="Group 14">
            <a:extLst>
              <a:ext uri="{FF2B5EF4-FFF2-40B4-BE49-F238E27FC236}">
                <a16:creationId xmlns:a16="http://schemas.microsoft.com/office/drawing/2014/main" id="{8A5A1197-0F89-49CC-BAE0-6FDA4DEB3A8B}"/>
              </a:ext>
            </a:extLst>
          </p:cNvPr>
          <p:cNvGrpSpPr>
            <a:grpSpLocks/>
          </p:cNvGrpSpPr>
          <p:nvPr/>
        </p:nvGrpSpPr>
        <p:grpSpPr bwMode="auto">
          <a:xfrm>
            <a:off x="609600" y="2986088"/>
            <a:ext cx="8305800" cy="1381125"/>
            <a:chOff x="384" y="1881"/>
            <a:chExt cx="5232" cy="870"/>
          </a:xfrm>
        </p:grpSpPr>
        <p:sp>
          <p:nvSpPr>
            <p:cNvPr id="33799" name="Text Box 7">
              <a:extLst>
                <a:ext uri="{FF2B5EF4-FFF2-40B4-BE49-F238E27FC236}">
                  <a16:creationId xmlns:a16="http://schemas.microsoft.com/office/drawing/2014/main" id="{989C0ED9-9535-4B40-AC80-886EBD88459B}"/>
                </a:ext>
              </a:extLst>
            </p:cNvPr>
            <p:cNvSpPr txBox="1">
              <a:spLocks noChangeArrowheads="1"/>
            </p:cNvSpPr>
            <p:nvPr/>
          </p:nvSpPr>
          <p:spPr bwMode="auto">
            <a:xfrm>
              <a:off x="384" y="2065"/>
              <a:ext cx="5232" cy="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Identified by noting an increase in V</a:t>
              </a:r>
              <a:r>
                <a:rPr lang="en-US" altLang="cs-CZ" sz="2400" i="1" baseline="-25000">
                  <a:latin typeface="Arial" panose="020B0604020202020204" pitchFamily="34" charset="0"/>
                </a:rPr>
                <a:t>E</a:t>
              </a:r>
              <a:r>
                <a:rPr lang="en-US" altLang="cs-CZ" sz="2400">
                  <a:latin typeface="Arial" panose="020B0604020202020204" pitchFamily="34" charset="0"/>
                </a:rPr>
                <a:t>/VO</a:t>
              </a:r>
              <a:r>
                <a:rPr lang="en-US" altLang="cs-CZ" sz="2400" baseline="-25000">
                  <a:latin typeface="Arial" panose="020B0604020202020204" pitchFamily="34" charset="0"/>
                </a:rPr>
                <a:t>2</a:t>
              </a:r>
              <a:r>
                <a:rPr lang="en-US" altLang="cs-CZ" sz="2400">
                  <a:latin typeface="Arial" panose="020B0604020202020204" pitchFamily="34" charset="0"/>
                </a:rPr>
                <a:t> without</a:t>
              </a:r>
              <a:br>
                <a:rPr lang="cs-CZ" altLang="cs-CZ" sz="2400">
                  <a:latin typeface="Arial" panose="020B0604020202020204" pitchFamily="34" charset="0"/>
                </a:rPr>
              </a:br>
              <a:r>
                <a:rPr lang="en-US" altLang="cs-CZ" sz="2400">
                  <a:latin typeface="Arial" panose="020B0604020202020204" pitchFamily="34" charset="0"/>
                </a:rPr>
                <a:t>a concomitant increase in the ventilatory equivalent</a:t>
              </a:r>
              <a:br>
                <a:rPr lang="cs-CZ" altLang="cs-CZ" sz="2400">
                  <a:latin typeface="Arial" panose="020B0604020202020204" pitchFamily="34" charset="0"/>
                </a:rPr>
              </a:br>
              <a:r>
                <a:rPr lang="en-US" altLang="cs-CZ" sz="2400">
                  <a:latin typeface="Arial" panose="020B0604020202020204" pitchFamily="34" charset="0"/>
                </a:rPr>
                <a:t>for carbon dioxide (V</a:t>
              </a:r>
              <a:r>
                <a:rPr lang="en-US" altLang="cs-CZ" sz="2400" i="1" baseline="-25000">
                  <a:latin typeface="Arial" panose="020B0604020202020204" pitchFamily="34" charset="0"/>
                </a:rPr>
                <a:t>E</a:t>
              </a:r>
              <a:r>
                <a:rPr lang="en-US" altLang="cs-CZ" sz="2400">
                  <a:latin typeface="Arial" panose="020B0604020202020204" pitchFamily="34" charset="0"/>
                </a:rPr>
                <a:t>/VCO</a:t>
              </a:r>
              <a:r>
                <a:rPr lang="en-US" altLang="cs-CZ" sz="2400" baseline="-25000">
                  <a:latin typeface="Arial" panose="020B0604020202020204" pitchFamily="34" charset="0"/>
                </a:rPr>
                <a:t>2</a:t>
              </a:r>
              <a:r>
                <a:rPr lang="en-US" altLang="cs-CZ" sz="2400">
                  <a:latin typeface="Arial" panose="020B0604020202020204" pitchFamily="34" charset="0"/>
                </a:rPr>
                <a:t>)</a:t>
              </a:r>
            </a:p>
          </p:txBody>
        </p:sp>
        <p:sp>
          <p:nvSpPr>
            <p:cNvPr id="33800" name="Text Box 8">
              <a:extLst>
                <a:ext uri="{FF2B5EF4-FFF2-40B4-BE49-F238E27FC236}">
                  <a16:creationId xmlns:a16="http://schemas.microsoft.com/office/drawing/2014/main" id="{5A90AFA5-EABA-4208-B845-315816BCD322}"/>
                </a:ext>
              </a:extLst>
            </p:cNvPr>
            <p:cNvSpPr txBox="1">
              <a:spLocks noChangeArrowheads="1"/>
            </p:cNvSpPr>
            <p:nvPr/>
          </p:nvSpPr>
          <p:spPr bwMode="auto">
            <a:xfrm>
              <a:off x="3529" y="1881"/>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sp>
          <p:nvSpPr>
            <p:cNvPr id="33801" name="Text Box 9">
              <a:extLst>
                <a:ext uri="{FF2B5EF4-FFF2-40B4-BE49-F238E27FC236}">
                  <a16:creationId xmlns:a16="http://schemas.microsoft.com/office/drawing/2014/main" id="{860F65BE-8D34-4EEF-8759-CA62DC46181A}"/>
                </a:ext>
              </a:extLst>
            </p:cNvPr>
            <p:cNvSpPr txBox="1">
              <a:spLocks noChangeArrowheads="1"/>
            </p:cNvSpPr>
            <p:nvPr/>
          </p:nvSpPr>
          <p:spPr bwMode="auto">
            <a:xfrm>
              <a:off x="3787" y="1881"/>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sp>
          <p:nvSpPr>
            <p:cNvPr id="33802" name="Text Box 10">
              <a:extLst>
                <a:ext uri="{FF2B5EF4-FFF2-40B4-BE49-F238E27FC236}">
                  <a16:creationId xmlns:a16="http://schemas.microsoft.com/office/drawing/2014/main" id="{27D7340B-13FC-453B-8B2E-45A863EFAC80}"/>
                </a:ext>
              </a:extLst>
            </p:cNvPr>
            <p:cNvSpPr txBox="1">
              <a:spLocks noChangeArrowheads="1"/>
            </p:cNvSpPr>
            <p:nvPr/>
          </p:nvSpPr>
          <p:spPr bwMode="auto">
            <a:xfrm>
              <a:off x="1974" y="2295"/>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sp>
          <p:nvSpPr>
            <p:cNvPr id="33803" name="Text Box 11">
              <a:extLst>
                <a:ext uri="{FF2B5EF4-FFF2-40B4-BE49-F238E27FC236}">
                  <a16:creationId xmlns:a16="http://schemas.microsoft.com/office/drawing/2014/main" id="{140D2262-4FC2-47EF-9D6E-A89A0966D498}"/>
                </a:ext>
              </a:extLst>
            </p:cNvPr>
            <p:cNvSpPr txBox="1">
              <a:spLocks noChangeArrowheads="1"/>
            </p:cNvSpPr>
            <p:nvPr/>
          </p:nvSpPr>
          <p:spPr bwMode="auto">
            <a:xfrm>
              <a:off x="2246" y="2295"/>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grpSp>
      <p:pic>
        <p:nvPicPr>
          <p:cNvPr id="35852" name="Picture 12" descr="D:\Alternate Chapter Clipart\Chapter 09\Wheelchairathlete.tiff">
            <a:extLst>
              <a:ext uri="{FF2B5EF4-FFF2-40B4-BE49-F238E27FC236}">
                <a16:creationId xmlns:a16="http://schemas.microsoft.com/office/drawing/2014/main" id="{3C9E2EC3-BE77-42B6-BC9E-979BD6654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691063"/>
            <a:ext cx="2589213"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wipe(down)">
                                      <p:cBhvr>
                                        <p:cTn id="7" dur="500"/>
                                        <p:tgtEl>
                                          <p:spTgt spid="3585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843"/>
                                        </p:tgtEl>
                                        <p:attrNameLst>
                                          <p:attrName>style.visibility</p:attrName>
                                        </p:attrNameLst>
                                      </p:cBhvr>
                                      <p:to>
                                        <p:strVal val="visible"/>
                                      </p:to>
                                    </p:set>
                                    <p:animEffect transition="in" filter="wipe(left)">
                                      <p:cBhvr>
                                        <p:cTn id="11" dur="500"/>
                                        <p:tgtEl>
                                          <p:spTgt spid="358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5844"/>
                                        </p:tgtEl>
                                        <p:attrNameLst>
                                          <p:attrName>style.visibility</p:attrName>
                                        </p:attrNameLst>
                                      </p:cBhvr>
                                      <p:to>
                                        <p:strVal val="visible"/>
                                      </p:to>
                                    </p:set>
                                    <p:animEffect transition="in" filter="wipe(left)">
                                      <p:cBhvr>
                                        <p:cTn id="16" dur="500"/>
                                        <p:tgtEl>
                                          <p:spTgt spid="358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5845"/>
                                        </p:tgtEl>
                                        <p:attrNameLst>
                                          <p:attrName>style.visibility</p:attrName>
                                        </p:attrNameLst>
                                      </p:cBhvr>
                                      <p:to>
                                        <p:strVal val="visible"/>
                                      </p:to>
                                    </p:set>
                                    <p:animEffect transition="in" filter="wipe(left)">
                                      <p:cBhvr>
                                        <p:cTn id="21" dur="500"/>
                                        <p:tgtEl>
                                          <p:spTgt spid="3584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5854"/>
                                        </p:tgtEl>
                                        <p:attrNameLst>
                                          <p:attrName>style.visibility</p:attrName>
                                        </p:attrNameLst>
                                      </p:cBhvr>
                                      <p:to>
                                        <p:strVal val="visible"/>
                                      </p:to>
                                    </p:set>
                                    <p:animEffect transition="in" filter="wipe(left)">
                                      <p:cBhvr>
                                        <p:cTn id="26" dur="500"/>
                                        <p:tgtEl>
                                          <p:spTgt spid="35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P spid="35844" grpId="0" autoUpdateAnimBg="0"/>
      <p:bldP spid="3584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6" name="Picture 12" descr="83195/e2862                                                    000A4003&#10;PROJECTS 1                     B727F70A:">
            <a:extLst>
              <a:ext uri="{FF2B5EF4-FFF2-40B4-BE49-F238E27FC236}">
                <a16:creationId xmlns:a16="http://schemas.microsoft.com/office/drawing/2014/main" id="{923915E0-E43F-4D46-A37F-5A3E025F8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988" y="1219200"/>
            <a:ext cx="5214937"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83" name="Group 19">
            <a:extLst>
              <a:ext uri="{FF2B5EF4-FFF2-40B4-BE49-F238E27FC236}">
                <a16:creationId xmlns:a16="http://schemas.microsoft.com/office/drawing/2014/main" id="{07E675DD-6127-4715-9390-84F5211E6A4D}"/>
              </a:ext>
            </a:extLst>
          </p:cNvPr>
          <p:cNvGrpSpPr>
            <a:grpSpLocks/>
          </p:cNvGrpSpPr>
          <p:nvPr/>
        </p:nvGrpSpPr>
        <p:grpSpPr bwMode="auto">
          <a:xfrm>
            <a:off x="381000" y="203200"/>
            <a:ext cx="4648200" cy="954088"/>
            <a:chOff x="240" y="128"/>
            <a:chExt cx="2928" cy="601"/>
          </a:xfrm>
        </p:grpSpPr>
        <p:sp>
          <p:nvSpPr>
            <p:cNvPr id="34820" name="Text Box 14">
              <a:extLst>
                <a:ext uri="{FF2B5EF4-FFF2-40B4-BE49-F238E27FC236}">
                  <a16:creationId xmlns:a16="http://schemas.microsoft.com/office/drawing/2014/main" id="{0E96316C-200E-472F-B856-C4272F67FF32}"/>
                </a:ext>
              </a:extLst>
            </p:cNvPr>
            <p:cNvSpPr txBox="1">
              <a:spLocks noChangeArrowheads="1"/>
            </p:cNvSpPr>
            <p:nvPr/>
          </p:nvSpPr>
          <p:spPr bwMode="auto">
            <a:xfrm>
              <a:off x="240" y="378"/>
              <a:ext cx="2928" cy="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50000"/>
                </a:spcBef>
              </a:pPr>
              <a:r>
                <a:rPr lang="en-US" altLang="cs-CZ" sz="3400" b="1">
                  <a:solidFill>
                    <a:schemeClr val="accent2"/>
                  </a:solidFill>
                  <a:latin typeface="Arial" panose="020B0604020202020204" pitchFamily="34" charset="0"/>
                </a:rPr>
                <a:t>V</a:t>
              </a:r>
              <a:r>
                <a:rPr lang="en-US" altLang="cs-CZ" sz="3400" b="1" i="1" baseline="-25000">
                  <a:solidFill>
                    <a:schemeClr val="accent2"/>
                  </a:solidFill>
                  <a:latin typeface="Arial" panose="020B0604020202020204" pitchFamily="34" charset="0"/>
                </a:rPr>
                <a:t>E</a:t>
              </a:r>
              <a:r>
                <a:rPr lang="en-US" altLang="cs-CZ" sz="3400" b="1">
                  <a:solidFill>
                    <a:schemeClr val="accent2"/>
                  </a:solidFill>
                  <a:latin typeface="Arial" panose="020B0604020202020204" pitchFamily="34" charset="0"/>
                </a:rPr>
                <a:t>/VCO</a:t>
              </a:r>
              <a:r>
                <a:rPr lang="en-US" altLang="cs-CZ" sz="3400" b="1" baseline="-25000">
                  <a:solidFill>
                    <a:schemeClr val="accent2"/>
                  </a:solidFill>
                  <a:latin typeface="Arial" panose="020B0604020202020204" pitchFamily="34" charset="0"/>
                </a:rPr>
                <a:t>2</a:t>
              </a:r>
              <a:r>
                <a:rPr lang="en-US" altLang="cs-CZ" sz="3400" b="1">
                  <a:solidFill>
                    <a:schemeClr val="accent2"/>
                  </a:solidFill>
                  <a:latin typeface="Arial" panose="020B0604020202020204" pitchFamily="34" charset="0"/>
                </a:rPr>
                <a:t> AND V</a:t>
              </a:r>
              <a:r>
                <a:rPr lang="en-US" altLang="cs-CZ" sz="3400" b="1" i="1" baseline="-25000">
                  <a:solidFill>
                    <a:schemeClr val="accent2"/>
                  </a:solidFill>
                  <a:latin typeface="Arial" panose="020B0604020202020204" pitchFamily="34" charset="0"/>
                </a:rPr>
                <a:t>E</a:t>
              </a:r>
              <a:r>
                <a:rPr lang="en-US" altLang="cs-CZ" sz="3400" b="1">
                  <a:solidFill>
                    <a:schemeClr val="accent2"/>
                  </a:solidFill>
                  <a:latin typeface="Arial" panose="020B0604020202020204" pitchFamily="34" charset="0"/>
                </a:rPr>
                <a:t>/VO</a:t>
              </a:r>
              <a:r>
                <a:rPr lang="en-US" altLang="cs-CZ" sz="3400" b="1" baseline="-25000">
                  <a:solidFill>
                    <a:schemeClr val="accent2"/>
                  </a:solidFill>
                  <a:latin typeface="Arial" panose="020B0604020202020204" pitchFamily="34" charset="0"/>
                </a:rPr>
                <a:t>2</a:t>
              </a:r>
            </a:p>
          </p:txBody>
        </p:sp>
        <p:sp>
          <p:nvSpPr>
            <p:cNvPr id="34821" name="Text Box 15">
              <a:extLst>
                <a:ext uri="{FF2B5EF4-FFF2-40B4-BE49-F238E27FC236}">
                  <a16:creationId xmlns:a16="http://schemas.microsoft.com/office/drawing/2014/main" id="{35A6B62C-D91B-4674-810F-A5CC573109F5}"/>
                </a:ext>
              </a:extLst>
            </p:cNvPr>
            <p:cNvSpPr txBox="1">
              <a:spLocks noChangeArrowheads="1"/>
            </p:cNvSpPr>
            <p:nvPr/>
          </p:nvSpPr>
          <p:spPr bwMode="auto">
            <a:xfrm>
              <a:off x="342" y="128"/>
              <a:ext cx="9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3400" b="1">
                  <a:solidFill>
                    <a:schemeClr val="accent2"/>
                  </a:solidFill>
                  <a:latin typeface="Arial" panose="020B0604020202020204" pitchFamily="34" charset="0"/>
                </a:rPr>
                <a:t>.</a:t>
              </a:r>
            </a:p>
          </p:txBody>
        </p:sp>
        <p:sp>
          <p:nvSpPr>
            <p:cNvPr id="34822" name="Text Box 16">
              <a:extLst>
                <a:ext uri="{FF2B5EF4-FFF2-40B4-BE49-F238E27FC236}">
                  <a16:creationId xmlns:a16="http://schemas.microsoft.com/office/drawing/2014/main" id="{9BAFE993-B3F9-44CA-87AC-5BBBF8A38567}"/>
                </a:ext>
              </a:extLst>
            </p:cNvPr>
            <p:cNvSpPr txBox="1">
              <a:spLocks noChangeArrowheads="1"/>
            </p:cNvSpPr>
            <p:nvPr/>
          </p:nvSpPr>
          <p:spPr bwMode="auto">
            <a:xfrm>
              <a:off x="716" y="128"/>
              <a:ext cx="9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3400" b="1">
                  <a:solidFill>
                    <a:schemeClr val="accent2"/>
                  </a:solidFill>
                  <a:latin typeface="Arial" panose="020B0604020202020204" pitchFamily="34" charset="0"/>
                </a:rPr>
                <a:t>.</a:t>
              </a:r>
            </a:p>
          </p:txBody>
        </p:sp>
        <p:sp>
          <p:nvSpPr>
            <p:cNvPr id="34823" name="Text Box 17">
              <a:extLst>
                <a:ext uri="{FF2B5EF4-FFF2-40B4-BE49-F238E27FC236}">
                  <a16:creationId xmlns:a16="http://schemas.microsoft.com/office/drawing/2014/main" id="{D465DAE9-8E86-451A-870B-53F3CA39E9E9}"/>
                </a:ext>
              </a:extLst>
            </p:cNvPr>
            <p:cNvSpPr txBox="1">
              <a:spLocks noChangeArrowheads="1"/>
            </p:cNvSpPr>
            <p:nvPr/>
          </p:nvSpPr>
          <p:spPr bwMode="auto">
            <a:xfrm>
              <a:off x="2150" y="128"/>
              <a:ext cx="9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3400" b="1">
                  <a:solidFill>
                    <a:schemeClr val="accent2"/>
                  </a:solidFill>
                  <a:latin typeface="Arial" panose="020B0604020202020204" pitchFamily="34" charset="0"/>
                </a:rPr>
                <a:t>.</a:t>
              </a:r>
            </a:p>
          </p:txBody>
        </p:sp>
        <p:sp>
          <p:nvSpPr>
            <p:cNvPr id="34824" name="Text Box 18">
              <a:extLst>
                <a:ext uri="{FF2B5EF4-FFF2-40B4-BE49-F238E27FC236}">
                  <a16:creationId xmlns:a16="http://schemas.microsoft.com/office/drawing/2014/main" id="{F9246E4C-DDBC-4E51-A9CE-E340CAD97248}"/>
                </a:ext>
              </a:extLst>
            </p:cNvPr>
            <p:cNvSpPr txBox="1">
              <a:spLocks noChangeArrowheads="1"/>
            </p:cNvSpPr>
            <p:nvPr/>
          </p:nvSpPr>
          <p:spPr bwMode="auto">
            <a:xfrm>
              <a:off x="2524" y="128"/>
              <a:ext cx="9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3400" b="1">
                  <a:solidFill>
                    <a:schemeClr val="accent2"/>
                  </a:solidFill>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6883"/>
                                        </p:tgtEl>
                                        <p:attrNameLst>
                                          <p:attrName>style.visibility</p:attrName>
                                        </p:attrNameLst>
                                      </p:cBhvr>
                                      <p:to>
                                        <p:strVal val="visible"/>
                                      </p:to>
                                    </p:set>
                                    <p:animEffect transition="in" filter="wipe(left)">
                                      <p:cBhvr>
                                        <p:cTn id="7" dur="500"/>
                                        <p:tgtEl>
                                          <p:spTgt spid="36883"/>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36876"/>
                                        </p:tgtEl>
                                        <p:attrNameLst>
                                          <p:attrName>style.visibility</p:attrName>
                                        </p:attrNameLst>
                                      </p:cBhvr>
                                      <p:to>
                                        <p:strVal val="visible"/>
                                      </p:to>
                                    </p:set>
                                    <p:anim calcmode="lin" valueType="num">
                                      <p:cBhvr>
                                        <p:cTn id="11" dur="500" fill="hold"/>
                                        <p:tgtEl>
                                          <p:spTgt spid="36876"/>
                                        </p:tgtEl>
                                        <p:attrNameLst>
                                          <p:attrName>ppt_w</p:attrName>
                                        </p:attrNameLst>
                                      </p:cBhvr>
                                      <p:tavLst>
                                        <p:tav tm="0">
                                          <p:val>
                                            <p:fltVal val="0"/>
                                          </p:val>
                                        </p:tav>
                                        <p:tav tm="100000">
                                          <p:val>
                                            <p:strVal val="#ppt_w"/>
                                          </p:val>
                                        </p:tav>
                                      </p:tavLst>
                                    </p:anim>
                                    <p:anim calcmode="lin" valueType="num">
                                      <p:cBhvr>
                                        <p:cTn id="12" dur="500" fill="hold"/>
                                        <p:tgtEl>
                                          <p:spTgt spid="36876"/>
                                        </p:tgtEl>
                                        <p:attrNameLst>
                                          <p:attrName>ppt_h</p:attrName>
                                        </p:attrNameLst>
                                      </p:cBhvr>
                                      <p:tavLst>
                                        <p:tav tm="0">
                                          <p:val>
                                            <p:fltVal val="0"/>
                                          </p:val>
                                        </p:tav>
                                        <p:tav tm="100000">
                                          <p:val>
                                            <p:strVal val="#ppt_h"/>
                                          </p:val>
                                        </p:tav>
                                      </p:tavLst>
                                    </p:anim>
                                    <p:anim calcmode="lin" valueType="num">
                                      <p:cBhvr>
                                        <p:cTn id="13" dur="500" fill="hold"/>
                                        <p:tgtEl>
                                          <p:spTgt spid="36876"/>
                                        </p:tgtEl>
                                        <p:attrNameLst>
                                          <p:attrName>ppt_x</p:attrName>
                                        </p:attrNameLst>
                                      </p:cBhvr>
                                      <p:tavLst>
                                        <p:tav tm="0">
                                          <p:val>
                                            <p:fltVal val="0.5"/>
                                          </p:val>
                                        </p:tav>
                                        <p:tav tm="100000">
                                          <p:val>
                                            <p:strVal val="#ppt_x"/>
                                          </p:val>
                                        </p:tav>
                                      </p:tavLst>
                                    </p:anim>
                                    <p:anim calcmode="lin" valueType="num">
                                      <p:cBhvr>
                                        <p:cTn id="14" dur="500" fill="hold"/>
                                        <p:tgtEl>
                                          <p:spTgt spid="3687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a:extLst>
              <a:ext uri="{FF2B5EF4-FFF2-40B4-BE49-F238E27FC236}">
                <a16:creationId xmlns:a16="http://schemas.microsoft.com/office/drawing/2014/main" id="{90CFFCE7-E2BC-45DB-A085-29FB65A58C33}"/>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External Respiration</a:t>
            </a:r>
          </a:p>
        </p:txBody>
      </p:sp>
      <p:sp>
        <p:nvSpPr>
          <p:cNvPr id="44036" name="Text Box 4">
            <a:extLst>
              <a:ext uri="{FF2B5EF4-FFF2-40B4-BE49-F238E27FC236}">
                <a16:creationId xmlns:a16="http://schemas.microsoft.com/office/drawing/2014/main" id="{3EFE08FE-802A-4F10-8A68-E17D444528CC}"/>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b="1">
                <a:solidFill>
                  <a:schemeClr val="accent2"/>
                </a:solidFill>
                <a:latin typeface="Arial" panose="020B0604020202020204" pitchFamily="34" charset="0"/>
              </a:rPr>
              <a:t>Pulmonary ventilation</a:t>
            </a:r>
            <a:r>
              <a:rPr lang="en-US" altLang="cs-CZ" sz="2400">
                <a:latin typeface="Arial" panose="020B0604020202020204" pitchFamily="34" charset="0"/>
              </a:rPr>
              <a:t>—movement of air into and out of the lungs—inspiration and expiration</a:t>
            </a:r>
          </a:p>
        </p:txBody>
      </p:sp>
      <p:sp>
        <p:nvSpPr>
          <p:cNvPr id="44037" name="Text Box 5">
            <a:extLst>
              <a:ext uri="{FF2B5EF4-FFF2-40B4-BE49-F238E27FC236}">
                <a16:creationId xmlns:a16="http://schemas.microsoft.com/office/drawing/2014/main" id="{11ED50A6-5A9F-4096-88DA-465AF3E73CC3}"/>
              </a:ext>
            </a:extLst>
          </p:cNvPr>
          <p:cNvSpPr txBox="1">
            <a:spLocks noChangeArrowheads="1"/>
          </p:cNvSpPr>
          <p:nvPr/>
        </p:nvSpPr>
        <p:spPr bwMode="auto">
          <a:xfrm>
            <a:off x="609600" y="2460625"/>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b="1">
                <a:solidFill>
                  <a:schemeClr val="accent2"/>
                </a:solidFill>
                <a:latin typeface="Arial" panose="020B0604020202020204" pitchFamily="34" charset="0"/>
              </a:rPr>
              <a:t>Pulmonary diffusion</a:t>
            </a:r>
            <a:r>
              <a:rPr lang="en-US" altLang="cs-CZ" sz="2400">
                <a:latin typeface="Arial" panose="020B0604020202020204" pitchFamily="34" charset="0"/>
              </a:rPr>
              <a:t>—exchange of oxygen and carbon dioxide between the lungs and blood</a:t>
            </a:r>
          </a:p>
        </p:txBody>
      </p:sp>
      <p:pic>
        <p:nvPicPr>
          <p:cNvPr id="44038" name="Picture 6" descr="D:\Alternate Chapter Clipart\Chapter 08\Lungs_chest.tiff">
            <a:extLst>
              <a:ext uri="{FF2B5EF4-FFF2-40B4-BE49-F238E27FC236}">
                <a16:creationId xmlns:a16="http://schemas.microsoft.com/office/drawing/2014/main" id="{25966437-6E6B-431C-B74B-C7F8AA522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75" y="4467225"/>
            <a:ext cx="2741613"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wipe(down)">
                                      <p:cBhvr>
                                        <p:cTn id="7" dur="500"/>
                                        <p:tgtEl>
                                          <p:spTgt spid="4403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4035"/>
                                        </p:tgtEl>
                                        <p:attrNameLst>
                                          <p:attrName>style.visibility</p:attrName>
                                        </p:attrNameLst>
                                      </p:cBhvr>
                                      <p:to>
                                        <p:strVal val="visible"/>
                                      </p:to>
                                    </p:set>
                                    <p:animEffect transition="in" filter="wipe(left)">
                                      <p:cBhvr>
                                        <p:cTn id="11" dur="500"/>
                                        <p:tgtEl>
                                          <p:spTgt spid="440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4036"/>
                                        </p:tgtEl>
                                        <p:attrNameLst>
                                          <p:attrName>style.visibility</p:attrName>
                                        </p:attrNameLst>
                                      </p:cBhvr>
                                      <p:to>
                                        <p:strVal val="visible"/>
                                      </p:to>
                                    </p:set>
                                    <p:animEffect transition="in" filter="wipe(left)">
                                      <p:cBhvr>
                                        <p:cTn id="16" dur="500"/>
                                        <p:tgtEl>
                                          <p:spTgt spid="4403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4037"/>
                                        </p:tgtEl>
                                        <p:attrNameLst>
                                          <p:attrName>style.visibility</p:attrName>
                                        </p:attrNameLst>
                                      </p:cBhvr>
                                      <p:to>
                                        <p:strVal val="visible"/>
                                      </p:to>
                                    </p:set>
                                    <p:animEffect transition="in" filter="wipe(left)">
                                      <p:cBhvr>
                                        <p:cTn id="21"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P spid="44036" grpId="0" autoUpdateAnimBg="0"/>
      <p:bldP spid="4403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a:extLst>
              <a:ext uri="{FF2B5EF4-FFF2-40B4-BE49-F238E27FC236}">
                <a16:creationId xmlns:a16="http://schemas.microsoft.com/office/drawing/2014/main" id="{2ADE867D-DB3D-46D3-8C72-CF14535F4074}"/>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50000"/>
              </a:spcBef>
            </a:pPr>
            <a:r>
              <a:rPr lang="en-US" altLang="cs-CZ" sz="3400" b="1">
                <a:solidFill>
                  <a:schemeClr val="accent2"/>
                </a:solidFill>
                <a:latin typeface="Arial" panose="020B0604020202020204" pitchFamily="34" charset="0"/>
              </a:rPr>
              <a:t>ARTERIAL BLOOD AND MUSCLE pH</a:t>
            </a:r>
            <a:endParaRPr lang="en-US" altLang="cs-CZ" sz="3400" b="1" baseline="-25000">
              <a:solidFill>
                <a:schemeClr val="accent2"/>
              </a:solidFill>
              <a:latin typeface="Arial" panose="020B0604020202020204" pitchFamily="34" charset="0"/>
            </a:endParaRPr>
          </a:p>
        </p:txBody>
      </p:sp>
      <p:pic>
        <p:nvPicPr>
          <p:cNvPr id="41990" name="Picture 6" descr="83196/e2862                                                    000A4003&#10;PROJECTS 1                     B727F70A:">
            <a:extLst>
              <a:ext uri="{FF2B5EF4-FFF2-40B4-BE49-F238E27FC236}">
                <a16:creationId xmlns:a16="http://schemas.microsoft.com/office/drawing/2014/main" id="{63368D17-CF1B-4ECC-B693-AD4FDCAF9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775" y="1193800"/>
            <a:ext cx="5322888"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wipe(left)">
                                      <p:cBhvr>
                                        <p:cTn id="7" dur="500"/>
                                        <p:tgtEl>
                                          <p:spTgt spid="41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41990"/>
                                        </p:tgtEl>
                                        <p:attrNameLst>
                                          <p:attrName>style.visibility</p:attrName>
                                        </p:attrNameLst>
                                      </p:cBhvr>
                                      <p:to>
                                        <p:strVal val="visible"/>
                                      </p:to>
                                    </p:set>
                                    <p:anim calcmode="lin" valueType="num">
                                      <p:cBhvr>
                                        <p:cTn id="12" dur="500" fill="hold"/>
                                        <p:tgtEl>
                                          <p:spTgt spid="41990"/>
                                        </p:tgtEl>
                                        <p:attrNameLst>
                                          <p:attrName>ppt_w</p:attrName>
                                        </p:attrNameLst>
                                      </p:cBhvr>
                                      <p:tavLst>
                                        <p:tav tm="0">
                                          <p:val>
                                            <p:fltVal val="0"/>
                                          </p:val>
                                        </p:tav>
                                        <p:tav tm="100000">
                                          <p:val>
                                            <p:strVal val="#ppt_w"/>
                                          </p:val>
                                        </p:tav>
                                      </p:tavLst>
                                    </p:anim>
                                    <p:anim calcmode="lin" valueType="num">
                                      <p:cBhvr>
                                        <p:cTn id="13" dur="500" fill="hold"/>
                                        <p:tgtEl>
                                          <p:spTgt spid="41990"/>
                                        </p:tgtEl>
                                        <p:attrNameLst>
                                          <p:attrName>ppt_h</p:attrName>
                                        </p:attrNameLst>
                                      </p:cBhvr>
                                      <p:tavLst>
                                        <p:tav tm="0">
                                          <p:val>
                                            <p:fltVal val="0"/>
                                          </p:val>
                                        </p:tav>
                                        <p:tav tm="100000">
                                          <p:val>
                                            <p:strVal val="#ppt_h"/>
                                          </p:val>
                                        </p:tav>
                                      </p:tavLst>
                                    </p:anim>
                                    <p:anim calcmode="lin" valueType="num">
                                      <p:cBhvr>
                                        <p:cTn id="14" dur="500" fill="hold"/>
                                        <p:tgtEl>
                                          <p:spTgt spid="41990"/>
                                        </p:tgtEl>
                                        <p:attrNameLst>
                                          <p:attrName>ppt_x</p:attrName>
                                        </p:attrNameLst>
                                      </p:cBhvr>
                                      <p:tavLst>
                                        <p:tav tm="0">
                                          <p:val>
                                            <p:fltVal val="0.5"/>
                                          </p:val>
                                        </p:tav>
                                        <p:tav tm="100000">
                                          <p:val>
                                            <p:strVal val="#ppt_x"/>
                                          </p:val>
                                        </p:tav>
                                      </p:tavLst>
                                    </p:anim>
                                    <p:anim calcmode="lin" valueType="num">
                                      <p:cBhvr>
                                        <p:cTn id="15" dur="500" fill="hold"/>
                                        <p:tgtEl>
                                          <p:spTgt spid="4199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80A6477C-D8F9-4CBA-AF8A-B83612494316}"/>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50000"/>
              </a:spcBef>
            </a:pPr>
            <a:r>
              <a:rPr lang="en-US" altLang="cs-CZ" sz="3400" b="1">
                <a:solidFill>
                  <a:schemeClr val="accent2"/>
                </a:solidFill>
                <a:latin typeface="Arial" panose="020B0604020202020204" pitchFamily="34" charset="0"/>
              </a:rPr>
              <a:t>RESPIRATORY SYSTEM</a:t>
            </a:r>
          </a:p>
        </p:txBody>
      </p:sp>
      <p:pic>
        <p:nvPicPr>
          <p:cNvPr id="6151" name="Picture 7" descr="83175/e2862                                                    000A4003&#10;PROJECTS 1                     B727F70A:">
            <a:extLst>
              <a:ext uri="{FF2B5EF4-FFF2-40B4-BE49-F238E27FC236}">
                <a16:creationId xmlns:a16="http://schemas.microsoft.com/office/drawing/2014/main" id="{D20B0541-0D19-429D-BE7F-91CBFAC9A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1203325"/>
            <a:ext cx="6907213"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left)">
                                      <p:cBhvr>
                                        <p:cTn id="7" dur="500"/>
                                        <p:tgtEl>
                                          <p:spTgt spid="6148"/>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6151"/>
                                        </p:tgtEl>
                                        <p:attrNameLst>
                                          <p:attrName>style.visibility</p:attrName>
                                        </p:attrNameLst>
                                      </p:cBhvr>
                                      <p:to>
                                        <p:strVal val="visible"/>
                                      </p:to>
                                    </p:set>
                                    <p:anim calcmode="lin" valueType="num">
                                      <p:cBhvr>
                                        <p:cTn id="11" dur="500" fill="hold"/>
                                        <p:tgtEl>
                                          <p:spTgt spid="6151"/>
                                        </p:tgtEl>
                                        <p:attrNameLst>
                                          <p:attrName>ppt_w</p:attrName>
                                        </p:attrNameLst>
                                      </p:cBhvr>
                                      <p:tavLst>
                                        <p:tav tm="0">
                                          <p:val>
                                            <p:fltVal val="0"/>
                                          </p:val>
                                        </p:tav>
                                        <p:tav tm="100000">
                                          <p:val>
                                            <p:strVal val="#ppt_w"/>
                                          </p:val>
                                        </p:tav>
                                      </p:tavLst>
                                    </p:anim>
                                    <p:anim calcmode="lin" valueType="num">
                                      <p:cBhvr>
                                        <p:cTn id="12" dur="500" fill="hold"/>
                                        <p:tgtEl>
                                          <p:spTgt spid="6151"/>
                                        </p:tgtEl>
                                        <p:attrNameLst>
                                          <p:attrName>ppt_h</p:attrName>
                                        </p:attrNameLst>
                                      </p:cBhvr>
                                      <p:tavLst>
                                        <p:tav tm="0">
                                          <p:val>
                                            <p:fltVal val="0"/>
                                          </p:val>
                                        </p:tav>
                                        <p:tav tm="100000">
                                          <p:val>
                                            <p:strVal val="#ppt_h"/>
                                          </p:val>
                                        </p:tav>
                                      </p:tavLst>
                                    </p:anim>
                                    <p:anim calcmode="lin" valueType="num">
                                      <p:cBhvr>
                                        <p:cTn id="13" dur="500" fill="hold"/>
                                        <p:tgtEl>
                                          <p:spTgt spid="6151"/>
                                        </p:tgtEl>
                                        <p:attrNameLst>
                                          <p:attrName>ppt_x</p:attrName>
                                        </p:attrNameLst>
                                      </p:cBhvr>
                                      <p:tavLst>
                                        <p:tav tm="0">
                                          <p:val>
                                            <p:fltVal val="0.5"/>
                                          </p:val>
                                        </p:tav>
                                        <p:tav tm="100000">
                                          <p:val>
                                            <p:strVal val="#ppt_x"/>
                                          </p:val>
                                        </p:tav>
                                      </p:tavLst>
                                    </p:anim>
                                    <p:anim calcmode="lin" valueType="num">
                                      <p:cBhvr>
                                        <p:cTn id="14" dur="500" fill="hold"/>
                                        <p:tgtEl>
                                          <p:spTgt spid="61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4B334820-70B3-490E-A0D5-FF435035A6A2}"/>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50000"/>
              </a:spcBef>
            </a:pPr>
            <a:r>
              <a:rPr lang="en-US" altLang="cs-CZ" sz="3400" b="1">
                <a:solidFill>
                  <a:schemeClr val="accent2"/>
                </a:solidFill>
                <a:latin typeface="Arial" panose="020B0604020202020204" pitchFamily="34" charset="0"/>
              </a:rPr>
              <a:t>INSPIRATION AND EXPIRATION</a:t>
            </a:r>
          </a:p>
        </p:txBody>
      </p:sp>
      <p:grpSp>
        <p:nvGrpSpPr>
          <p:cNvPr id="7178" name="Group 10">
            <a:extLst>
              <a:ext uri="{FF2B5EF4-FFF2-40B4-BE49-F238E27FC236}">
                <a16:creationId xmlns:a16="http://schemas.microsoft.com/office/drawing/2014/main" id="{7A5A37AE-27C4-4A78-B189-4ACD4DB36715}"/>
              </a:ext>
            </a:extLst>
          </p:cNvPr>
          <p:cNvGrpSpPr>
            <a:grpSpLocks/>
          </p:cNvGrpSpPr>
          <p:nvPr/>
        </p:nvGrpSpPr>
        <p:grpSpPr bwMode="auto">
          <a:xfrm>
            <a:off x="225425" y="2271713"/>
            <a:ext cx="8683625" cy="2954337"/>
            <a:chOff x="142" y="1431"/>
            <a:chExt cx="5470" cy="1861"/>
          </a:xfrm>
        </p:grpSpPr>
        <p:pic>
          <p:nvPicPr>
            <p:cNvPr id="10244" name="Picture 6" descr="83178/e2862                                                    000A4003&#10;PROJECTS 1                     B727F70A:">
              <a:extLst>
                <a:ext uri="{FF2B5EF4-FFF2-40B4-BE49-F238E27FC236}">
                  <a16:creationId xmlns:a16="http://schemas.microsoft.com/office/drawing/2014/main" id="{F439986E-1067-4A53-90EB-5C9C8DF64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 y="1431"/>
              <a:ext cx="5470" cy="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7">
              <a:extLst>
                <a:ext uri="{FF2B5EF4-FFF2-40B4-BE49-F238E27FC236}">
                  <a16:creationId xmlns:a16="http://schemas.microsoft.com/office/drawing/2014/main" id="{352DDB2F-96B4-4184-94DA-B168C9F5B91B}"/>
                </a:ext>
              </a:extLst>
            </p:cNvPr>
            <p:cNvSpPr txBox="1">
              <a:spLocks noChangeArrowheads="1"/>
            </p:cNvSpPr>
            <p:nvPr/>
          </p:nvSpPr>
          <p:spPr bwMode="auto">
            <a:xfrm>
              <a:off x="598" y="3061"/>
              <a:ext cx="46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lnSpc>
                  <a:spcPct val="90000"/>
                </a:lnSpc>
              </a:pPr>
              <a:r>
                <a:rPr lang="en-US" altLang="cs-CZ" sz="2000">
                  <a:latin typeface="Arial" panose="020B0604020202020204" pitchFamily="34" charset="0"/>
                </a:rPr>
                <a:t>Rest</a:t>
              </a:r>
              <a:endParaRPr lang="en-US" altLang="cs-CZ" sz="2400">
                <a:latin typeface="Arial" panose="020B0604020202020204" pitchFamily="34" charset="0"/>
              </a:endParaRPr>
            </a:p>
          </p:txBody>
        </p:sp>
        <p:sp>
          <p:nvSpPr>
            <p:cNvPr id="10246" name="Text Box 8">
              <a:extLst>
                <a:ext uri="{FF2B5EF4-FFF2-40B4-BE49-F238E27FC236}">
                  <a16:creationId xmlns:a16="http://schemas.microsoft.com/office/drawing/2014/main" id="{4C328B4D-14B2-4192-8F88-A1E4C9408A3B}"/>
                </a:ext>
              </a:extLst>
            </p:cNvPr>
            <p:cNvSpPr txBox="1">
              <a:spLocks noChangeArrowheads="1"/>
            </p:cNvSpPr>
            <p:nvPr/>
          </p:nvSpPr>
          <p:spPr bwMode="auto">
            <a:xfrm>
              <a:off x="2431" y="3060"/>
              <a:ext cx="8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lnSpc>
                  <a:spcPct val="90000"/>
                </a:lnSpc>
              </a:pPr>
              <a:r>
                <a:rPr lang="en-US" altLang="cs-CZ" sz="2000">
                  <a:latin typeface="Arial" panose="020B0604020202020204" pitchFamily="34" charset="0"/>
                </a:rPr>
                <a:t>Inspiration</a:t>
              </a:r>
              <a:endParaRPr lang="en-US" altLang="cs-CZ" sz="2400">
                <a:latin typeface="Arial" panose="020B0604020202020204" pitchFamily="34" charset="0"/>
              </a:endParaRPr>
            </a:p>
          </p:txBody>
        </p:sp>
        <p:sp>
          <p:nvSpPr>
            <p:cNvPr id="10247" name="Text Box 9">
              <a:extLst>
                <a:ext uri="{FF2B5EF4-FFF2-40B4-BE49-F238E27FC236}">
                  <a16:creationId xmlns:a16="http://schemas.microsoft.com/office/drawing/2014/main" id="{4233982D-7D28-48C3-B898-D863B7F9A57B}"/>
                </a:ext>
              </a:extLst>
            </p:cNvPr>
            <p:cNvSpPr txBox="1">
              <a:spLocks noChangeArrowheads="1"/>
            </p:cNvSpPr>
            <p:nvPr/>
          </p:nvSpPr>
          <p:spPr bwMode="auto">
            <a:xfrm>
              <a:off x="4383" y="3061"/>
              <a:ext cx="10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lnSpc>
                  <a:spcPct val="90000"/>
                </a:lnSpc>
              </a:pPr>
              <a:r>
                <a:rPr lang="en-US" altLang="cs-CZ" sz="2000">
                  <a:latin typeface="Arial" panose="020B0604020202020204" pitchFamily="34" charset="0"/>
                </a:rPr>
                <a:t>Expiration</a:t>
              </a:r>
              <a:endParaRPr lang="en-US" altLang="cs-CZ" sz="24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7178"/>
                                        </p:tgtEl>
                                        <p:attrNameLst>
                                          <p:attrName>style.visibility</p:attrName>
                                        </p:attrNameLst>
                                      </p:cBhvr>
                                      <p:to>
                                        <p:strVal val="visible"/>
                                      </p:to>
                                    </p:set>
                                    <p:anim calcmode="lin" valueType="num">
                                      <p:cBhvr>
                                        <p:cTn id="7" dur="500" fill="hold"/>
                                        <p:tgtEl>
                                          <p:spTgt spid="7178"/>
                                        </p:tgtEl>
                                        <p:attrNameLst>
                                          <p:attrName>ppt_w</p:attrName>
                                        </p:attrNameLst>
                                      </p:cBhvr>
                                      <p:tavLst>
                                        <p:tav tm="0">
                                          <p:val>
                                            <p:fltVal val="0"/>
                                          </p:val>
                                        </p:tav>
                                        <p:tav tm="100000">
                                          <p:val>
                                            <p:strVal val="#ppt_w"/>
                                          </p:val>
                                        </p:tav>
                                      </p:tavLst>
                                    </p:anim>
                                    <p:anim calcmode="lin" valueType="num">
                                      <p:cBhvr>
                                        <p:cTn id="8" dur="500" fill="hold"/>
                                        <p:tgtEl>
                                          <p:spTgt spid="7178"/>
                                        </p:tgtEl>
                                        <p:attrNameLst>
                                          <p:attrName>ppt_h</p:attrName>
                                        </p:attrNameLst>
                                      </p:cBhvr>
                                      <p:tavLst>
                                        <p:tav tm="0">
                                          <p:val>
                                            <p:fltVal val="0"/>
                                          </p:val>
                                        </p:tav>
                                        <p:tav tm="100000">
                                          <p:val>
                                            <p:strVal val="#ppt_h"/>
                                          </p:val>
                                        </p:tav>
                                      </p:tavLst>
                                    </p:anim>
                                    <p:anim calcmode="lin" valueType="num">
                                      <p:cBhvr>
                                        <p:cTn id="9" dur="500" fill="hold"/>
                                        <p:tgtEl>
                                          <p:spTgt spid="7178"/>
                                        </p:tgtEl>
                                        <p:attrNameLst>
                                          <p:attrName>ppt_x</p:attrName>
                                        </p:attrNameLst>
                                      </p:cBhvr>
                                      <p:tavLst>
                                        <p:tav tm="0">
                                          <p:val>
                                            <p:fltVal val="0.5"/>
                                          </p:val>
                                        </p:tav>
                                        <p:tav tm="100000">
                                          <p:val>
                                            <p:strVal val="#ppt_x"/>
                                          </p:val>
                                        </p:tav>
                                      </p:tavLst>
                                    </p:anim>
                                    <p:anim calcmode="lin" valueType="num">
                                      <p:cBhvr>
                                        <p:cTn id="10" dur="500" fill="hold"/>
                                        <p:tgtEl>
                                          <p:spTgt spid="7178"/>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wipe(left)">
                                      <p:cBhvr>
                                        <p:cTn id="14"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Obrázek 2">
            <a:extLst>
              <a:ext uri="{FF2B5EF4-FFF2-40B4-BE49-F238E27FC236}">
                <a16:creationId xmlns:a16="http://schemas.microsoft.com/office/drawing/2014/main" id="{C0D58FF3-565C-4691-8B0B-3F9ACBF8D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7913"/>
            <a:ext cx="91440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ovéPole 4">
            <a:extLst>
              <a:ext uri="{FF2B5EF4-FFF2-40B4-BE49-F238E27FC236}">
                <a16:creationId xmlns:a16="http://schemas.microsoft.com/office/drawing/2014/main" id="{FA3943B0-28E4-418E-8CB7-EF34ECF02C8B}"/>
              </a:ext>
            </a:extLst>
          </p:cNvPr>
          <p:cNvSpPr txBox="1">
            <a:spLocks noChangeArrowheads="1"/>
          </p:cNvSpPr>
          <p:nvPr/>
        </p:nvSpPr>
        <p:spPr bwMode="auto">
          <a:xfrm>
            <a:off x="1042988" y="5857875"/>
            <a:ext cx="5046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1200">
                <a:latin typeface="Times New Roman" panose="02020603050405020304" pitchFamily="18" charset="0"/>
              </a:rPr>
              <a:t>http://fblt.cz/wp-content/uploads/2013/12/objemy-a-kapacity-plic-ENG-01.jpg</a:t>
            </a:r>
          </a:p>
        </p:txBody>
      </p:sp>
      <p:sp>
        <p:nvSpPr>
          <p:cNvPr id="6" name="Text Box 4">
            <a:extLst>
              <a:ext uri="{FF2B5EF4-FFF2-40B4-BE49-F238E27FC236}">
                <a16:creationId xmlns:a16="http://schemas.microsoft.com/office/drawing/2014/main" id="{09960791-579A-409B-B59E-FCC182863FDE}"/>
              </a:ext>
            </a:extLst>
          </p:cNvPr>
          <p:cNvSpPr txBox="1">
            <a:spLocks noChangeArrowheads="1"/>
          </p:cNvSpPr>
          <p:nvPr/>
        </p:nvSpPr>
        <p:spPr bwMode="auto">
          <a:xfrm>
            <a:off x="381000" y="533400"/>
            <a:ext cx="8763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50000"/>
              </a:spcBef>
            </a:pPr>
            <a:r>
              <a:rPr lang="cs-CZ" altLang="cs-CZ" sz="3400" b="1">
                <a:solidFill>
                  <a:schemeClr val="accent2"/>
                </a:solidFill>
                <a:latin typeface="Arial" panose="020B0604020202020204" pitchFamily="34" charset="0"/>
              </a:rPr>
              <a:t>Lung Volumes</a:t>
            </a:r>
            <a:endParaRPr lang="en-US" altLang="cs-CZ" sz="3400" b="1">
              <a:solidFill>
                <a:schemeClr val="accent2"/>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a:extLst>
              <a:ext uri="{FF2B5EF4-FFF2-40B4-BE49-F238E27FC236}">
                <a16:creationId xmlns:a16="http://schemas.microsoft.com/office/drawing/2014/main" id="{8EA6623B-40B9-427E-B5D1-987D28789843}"/>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Pulmonary Diffusion</a:t>
            </a:r>
          </a:p>
        </p:txBody>
      </p:sp>
      <p:sp>
        <p:nvSpPr>
          <p:cNvPr id="8196" name="Text Box 4">
            <a:extLst>
              <a:ext uri="{FF2B5EF4-FFF2-40B4-BE49-F238E27FC236}">
                <a16:creationId xmlns:a16="http://schemas.microsoft.com/office/drawing/2014/main" id="{0CAD975E-C400-4E2A-AEFE-C3376D089862}"/>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Replenishes blood's oxygen supply that has been depleted for oxidative energy production</a:t>
            </a:r>
          </a:p>
        </p:txBody>
      </p:sp>
      <p:sp>
        <p:nvSpPr>
          <p:cNvPr id="8197" name="Text Box 5">
            <a:extLst>
              <a:ext uri="{FF2B5EF4-FFF2-40B4-BE49-F238E27FC236}">
                <a16:creationId xmlns:a16="http://schemas.microsoft.com/office/drawing/2014/main" id="{F120F1C8-0659-4CDA-A8D7-1151D7AC5C34}"/>
              </a:ext>
            </a:extLst>
          </p:cNvPr>
          <p:cNvSpPr txBox="1">
            <a:spLocks noChangeArrowheads="1"/>
          </p:cNvSpPr>
          <p:nvPr/>
        </p:nvSpPr>
        <p:spPr bwMode="auto">
          <a:xfrm>
            <a:off x="609600" y="2455863"/>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Removes carbon dioxide from returning venous blood</a:t>
            </a:r>
          </a:p>
        </p:txBody>
      </p:sp>
      <p:sp>
        <p:nvSpPr>
          <p:cNvPr id="8198" name="Text Box 6">
            <a:extLst>
              <a:ext uri="{FF2B5EF4-FFF2-40B4-BE49-F238E27FC236}">
                <a16:creationId xmlns:a16="http://schemas.microsoft.com/office/drawing/2014/main" id="{68B8BE2F-954B-4EFC-A518-C270A90F7CC7}"/>
              </a:ext>
            </a:extLst>
          </p:cNvPr>
          <p:cNvSpPr txBox="1">
            <a:spLocks noChangeArrowheads="1"/>
          </p:cNvSpPr>
          <p:nvPr/>
        </p:nvSpPr>
        <p:spPr bwMode="auto">
          <a:xfrm>
            <a:off x="609600" y="2955925"/>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Occurs across the thin respiratory membrane</a:t>
            </a:r>
          </a:p>
        </p:txBody>
      </p:sp>
      <p:pic>
        <p:nvPicPr>
          <p:cNvPr id="8199" name="Picture 7" descr="D:\Alternate Chapter Clipart\Chapter 08\Inspirationlungs.tiff">
            <a:extLst>
              <a:ext uri="{FF2B5EF4-FFF2-40B4-BE49-F238E27FC236}">
                <a16:creationId xmlns:a16="http://schemas.microsoft.com/office/drawing/2014/main" id="{3BED542C-0768-44AD-A6EB-A0B08FD3E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962400"/>
            <a:ext cx="22764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wipe(down)">
                                      <p:cBhvr>
                                        <p:cTn id="7" dur="500"/>
                                        <p:tgtEl>
                                          <p:spTgt spid="819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195"/>
                                        </p:tgtEl>
                                        <p:attrNameLst>
                                          <p:attrName>style.visibility</p:attrName>
                                        </p:attrNameLst>
                                      </p:cBhvr>
                                      <p:to>
                                        <p:strVal val="visible"/>
                                      </p:to>
                                    </p:set>
                                    <p:animEffect transition="in" filter="wipe(left)">
                                      <p:cBhvr>
                                        <p:cTn id="11" dur="500"/>
                                        <p:tgtEl>
                                          <p:spTgt spid="81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196"/>
                                        </p:tgtEl>
                                        <p:attrNameLst>
                                          <p:attrName>style.visibility</p:attrName>
                                        </p:attrNameLst>
                                      </p:cBhvr>
                                      <p:to>
                                        <p:strVal val="visible"/>
                                      </p:to>
                                    </p:set>
                                    <p:animEffect transition="in" filter="wipe(left)">
                                      <p:cBhvr>
                                        <p:cTn id="16" dur="500"/>
                                        <p:tgtEl>
                                          <p:spTgt spid="819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197"/>
                                        </p:tgtEl>
                                        <p:attrNameLst>
                                          <p:attrName>style.visibility</p:attrName>
                                        </p:attrNameLst>
                                      </p:cBhvr>
                                      <p:to>
                                        <p:strVal val="visible"/>
                                      </p:to>
                                    </p:set>
                                    <p:animEffect transition="in" filter="wipe(left)">
                                      <p:cBhvr>
                                        <p:cTn id="21" dur="500"/>
                                        <p:tgtEl>
                                          <p:spTgt spid="819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198"/>
                                        </p:tgtEl>
                                        <p:attrNameLst>
                                          <p:attrName>style.visibility</p:attrName>
                                        </p:attrNameLst>
                                      </p:cBhvr>
                                      <p:to>
                                        <p:strVal val="visible"/>
                                      </p:to>
                                    </p:set>
                                    <p:animEffect transition="in" filter="wipe(left)">
                                      <p:cBhvr>
                                        <p:cTn id="26"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P spid="8197" grpId="0" autoUpdateAnimBg="0"/>
      <p:bldP spid="819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a:extLst>
              <a:ext uri="{FF2B5EF4-FFF2-40B4-BE49-F238E27FC236}">
                <a16:creationId xmlns:a16="http://schemas.microsoft.com/office/drawing/2014/main" id="{095D4D76-A7AD-4131-B9E2-0E7BB9212223}"/>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50000"/>
              </a:spcBef>
            </a:pPr>
            <a:r>
              <a:rPr lang="en-US" altLang="cs-CZ" sz="3400" b="1">
                <a:solidFill>
                  <a:schemeClr val="accent2"/>
                </a:solidFill>
                <a:latin typeface="Arial" panose="020B0604020202020204" pitchFamily="34" charset="0"/>
              </a:rPr>
              <a:t>RESPIRATORY MEMBRANE</a:t>
            </a:r>
          </a:p>
        </p:txBody>
      </p:sp>
      <p:pic>
        <p:nvPicPr>
          <p:cNvPr id="9223" name="Picture 7" descr="83179/e2862                                                    000A4003&#10;PROJECTS 1                     B727F70A:">
            <a:extLst>
              <a:ext uri="{FF2B5EF4-FFF2-40B4-BE49-F238E27FC236}">
                <a16:creationId xmlns:a16="http://schemas.microsoft.com/office/drawing/2014/main" id="{4D6F8FF5-A97A-4AED-A660-871DA6C61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489075"/>
            <a:ext cx="8683625"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left)">
                                      <p:cBhvr>
                                        <p:cTn id="7" dur="500"/>
                                        <p:tgtEl>
                                          <p:spTgt spid="9219"/>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23"/>
                                        </p:tgtEl>
                                        <p:attrNameLst>
                                          <p:attrName>style.visibility</p:attrName>
                                        </p:attrNameLst>
                                      </p:cBhvr>
                                      <p:to>
                                        <p:strVal val="visible"/>
                                      </p:to>
                                    </p:set>
                                    <p:anim calcmode="lin" valueType="num">
                                      <p:cBhvr>
                                        <p:cTn id="11" dur="500" fill="hold"/>
                                        <p:tgtEl>
                                          <p:spTgt spid="9223"/>
                                        </p:tgtEl>
                                        <p:attrNameLst>
                                          <p:attrName>ppt_w</p:attrName>
                                        </p:attrNameLst>
                                      </p:cBhvr>
                                      <p:tavLst>
                                        <p:tav tm="0">
                                          <p:val>
                                            <p:fltVal val="0"/>
                                          </p:val>
                                        </p:tav>
                                        <p:tav tm="100000">
                                          <p:val>
                                            <p:strVal val="#ppt_w"/>
                                          </p:val>
                                        </p:tav>
                                      </p:tavLst>
                                    </p:anim>
                                    <p:anim calcmode="lin" valueType="num">
                                      <p:cBhvr>
                                        <p:cTn id="12" dur="500" fill="hold"/>
                                        <p:tgtEl>
                                          <p:spTgt spid="9223"/>
                                        </p:tgtEl>
                                        <p:attrNameLst>
                                          <p:attrName>ppt_h</p:attrName>
                                        </p:attrNameLst>
                                      </p:cBhvr>
                                      <p:tavLst>
                                        <p:tav tm="0">
                                          <p:val>
                                            <p:fltVal val="0"/>
                                          </p:val>
                                        </p:tav>
                                        <p:tav tm="100000">
                                          <p:val>
                                            <p:strVal val="#ppt_h"/>
                                          </p:val>
                                        </p:tav>
                                      </p:tavLst>
                                    </p:anim>
                                    <p:anim calcmode="lin" valueType="num">
                                      <p:cBhvr>
                                        <p:cTn id="13" dur="500" fill="hold"/>
                                        <p:tgtEl>
                                          <p:spTgt spid="9223"/>
                                        </p:tgtEl>
                                        <p:attrNameLst>
                                          <p:attrName>ppt_x</p:attrName>
                                        </p:attrNameLst>
                                      </p:cBhvr>
                                      <p:tavLst>
                                        <p:tav tm="0">
                                          <p:val>
                                            <p:fltVal val="0.5"/>
                                          </p:val>
                                        </p:tav>
                                        <p:tav tm="100000">
                                          <p:val>
                                            <p:strVal val="#ppt_x"/>
                                          </p:val>
                                        </p:tav>
                                      </p:tavLst>
                                    </p:anim>
                                    <p:anim calcmode="lin" valueType="num">
                                      <p:cBhvr>
                                        <p:cTn id="14" dur="500" fill="hold"/>
                                        <p:tgtEl>
                                          <p:spTgt spid="92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id="{06F2F1BE-3D99-4A3B-B81F-C3E3F95669D0}"/>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Laws of Gases</a:t>
            </a:r>
          </a:p>
        </p:txBody>
      </p:sp>
      <p:sp>
        <p:nvSpPr>
          <p:cNvPr id="10244" name="Text Box 4">
            <a:extLst>
              <a:ext uri="{FF2B5EF4-FFF2-40B4-BE49-F238E27FC236}">
                <a16:creationId xmlns:a16="http://schemas.microsoft.com/office/drawing/2014/main" id="{0CCEB8E7-B8C3-4ABE-AB8C-8F15B3AF139D}"/>
              </a:ext>
            </a:extLst>
          </p:cNvPr>
          <p:cNvSpPr txBox="1">
            <a:spLocks noChangeArrowheads="1"/>
          </p:cNvSpPr>
          <p:nvPr/>
        </p:nvSpPr>
        <p:spPr bwMode="auto">
          <a:xfrm>
            <a:off x="609600" y="1631950"/>
            <a:ext cx="8305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b="1">
                <a:solidFill>
                  <a:schemeClr val="accent2"/>
                </a:solidFill>
                <a:latin typeface="Arial" panose="020B0604020202020204" pitchFamily="34" charset="0"/>
              </a:rPr>
              <a:t>Dalton's Law:</a:t>
            </a:r>
            <a:r>
              <a:rPr lang="en-US" altLang="cs-CZ" sz="2400">
                <a:latin typeface="Arial" panose="020B0604020202020204" pitchFamily="34" charset="0"/>
              </a:rPr>
              <a:t> The total pressure of a mixture of gases equals the sum of the partial pressures of the individual gases in the mixture.</a:t>
            </a:r>
          </a:p>
        </p:txBody>
      </p:sp>
      <p:sp>
        <p:nvSpPr>
          <p:cNvPr id="10245" name="Text Box 5">
            <a:extLst>
              <a:ext uri="{FF2B5EF4-FFF2-40B4-BE49-F238E27FC236}">
                <a16:creationId xmlns:a16="http://schemas.microsoft.com/office/drawing/2014/main" id="{598FD8D7-DE8C-40DA-91A0-791D5BDEDE06}"/>
              </a:ext>
            </a:extLst>
          </p:cNvPr>
          <p:cNvSpPr txBox="1">
            <a:spLocks noChangeArrowheads="1"/>
          </p:cNvSpPr>
          <p:nvPr/>
        </p:nvSpPr>
        <p:spPr bwMode="auto">
          <a:xfrm>
            <a:off x="609600" y="2789238"/>
            <a:ext cx="83058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b="1">
                <a:solidFill>
                  <a:schemeClr val="accent2"/>
                </a:solidFill>
                <a:latin typeface="Arial" panose="020B0604020202020204" pitchFamily="34" charset="0"/>
              </a:rPr>
              <a:t>Henry's Law:</a:t>
            </a:r>
            <a:r>
              <a:rPr lang="en-US" altLang="cs-CZ" sz="2400">
                <a:latin typeface="Arial" panose="020B0604020202020204" pitchFamily="34" charset="0"/>
              </a:rPr>
              <a:t> Gases dissolve in liquids in proportion to their partial pressures, depending on their solubilities in the specific fluids and depending on the temperature.</a:t>
            </a:r>
          </a:p>
        </p:txBody>
      </p:sp>
      <p:pic>
        <p:nvPicPr>
          <p:cNvPr id="10246" name="Picture 6" descr="D:\Alternate Chapter Clipart\Chapter 05\Sciencelab2.tiff">
            <a:extLst>
              <a:ext uri="{FF2B5EF4-FFF2-40B4-BE49-F238E27FC236}">
                <a16:creationId xmlns:a16="http://schemas.microsoft.com/office/drawing/2014/main" id="{B6D3FB60-5FF5-4385-AC1E-035108072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3962400"/>
            <a:ext cx="10414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wipe(down)">
                                      <p:cBhvr>
                                        <p:cTn id="7" dur="500"/>
                                        <p:tgtEl>
                                          <p:spTgt spid="1024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wipe(left)">
                                      <p:cBhvr>
                                        <p:cTn id="11" dur="500"/>
                                        <p:tgtEl>
                                          <p:spTgt spid="102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244"/>
                                        </p:tgtEl>
                                        <p:attrNameLst>
                                          <p:attrName>style.visibility</p:attrName>
                                        </p:attrNameLst>
                                      </p:cBhvr>
                                      <p:to>
                                        <p:strVal val="visible"/>
                                      </p:to>
                                    </p:set>
                                    <p:animEffect transition="in" filter="wipe(left)">
                                      <p:cBhvr>
                                        <p:cTn id="16" dur="500"/>
                                        <p:tgtEl>
                                          <p:spTgt spid="102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245"/>
                                        </p:tgtEl>
                                        <p:attrNameLst>
                                          <p:attrName>style.visibility</p:attrName>
                                        </p:attrNameLst>
                                      </p:cBhvr>
                                      <p:to>
                                        <p:strVal val="visible"/>
                                      </p:to>
                                    </p:set>
                                    <p:animEffect transition="in" filter="wipe(left)">
                                      <p:cBhvr>
                                        <p:cTn id="21"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4" grpId="0" autoUpdateAnimBg="0"/>
      <p:bldP spid="10245" grpId="0" autoUpdateAnimBg="0"/>
    </p:bldLst>
  </p:timing>
</p:sld>
</file>

<file path=ppt/theme/theme1.xml><?xml version="1.0" encoding="utf-8"?>
<a:theme xmlns:a="http://schemas.openxmlformats.org/drawingml/2006/main" name="Řez">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Řez">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Řez">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1765</TotalTime>
  <Words>1122</Words>
  <Application>Microsoft Office PowerPoint</Application>
  <PresentationFormat>Předvádění na obrazovce (4:3)</PresentationFormat>
  <Paragraphs>116</Paragraphs>
  <Slides>30</Slides>
  <Notes>1</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30</vt:i4>
      </vt:variant>
    </vt:vector>
  </HeadingPairs>
  <TitlesOfParts>
    <vt:vector size="38" baseType="lpstr">
      <vt:lpstr>Century Gothic</vt:lpstr>
      <vt:lpstr>Arial</vt:lpstr>
      <vt:lpstr>Wingdings 3</vt:lpstr>
      <vt:lpstr>Calibri</vt:lpstr>
      <vt:lpstr>Times New Roman</vt:lpstr>
      <vt:lpstr>Wingdings</vt:lpstr>
      <vt:lpstr>Symbol</vt:lpstr>
      <vt:lpstr>Řez</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Human Kinetics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The Staff</dc:creator>
  <cp:lastModifiedBy>Lionbridge</cp:lastModifiedBy>
  <cp:revision>77</cp:revision>
  <cp:lastPrinted>2003-11-06T16:48:05Z</cp:lastPrinted>
  <dcterms:created xsi:type="dcterms:W3CDTF">1999-07-01T19:21:30Z</dcterms:created>
  <dcterms:modified xsi:type="dcterms:W3CDTF">2021-01-08T17:03:02Z</dcterms:modified>
</cp:coreProperties>
</file>