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2" r:id="rId11"/>
    <p:sldId id="265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7A5B7-DE7C-4723-9B59-9558B7A73516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D70D4-DC24-47F2-B547-3B475AF3A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5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70D4-DC24-47F2-B547-3B475AF3AFC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22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DBC7C-D227-4D8F-9A32-8E6408B7CAAB}" type="datetimeFigureOut">
              <a:rPr lang="cs-CZ" smtClean="0"/>
              <a:pPr/>
              <a:t>08.11.2018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F713-E8D6-4269-8DD6-B30A80065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PflUZ6Jf0" TargetMode="External"/><Relationship Id="rId2" Type="http://schemas.openxmlformats.org/officeDocument/2006/relationships/hyperlink" Target="https://www.youtube.com/watch?v=m5QgmCGoTm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9UFeN98js" TargetMode="External"/><Relationship Id="rId2" Type="http://schemas.openxmlformats.org/officeDocument/2006/relationships/hyperlink" Target="https://www.youtube.com/watch?v=CtwrFaJtsZ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8psAcFyDn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sport.tn.nova.cz/clanek/sport/ostatni-sporty/video-to-byl-aplaus-podivejte-se-na-excelentni-vystpueni-akvabely-na-suchu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z/url?sa=i&amp;rct=j&amp;q=&amp;esrc=s&amp;source=images&amp;cd=&amp;cad=rja&amp;uact=8&amp;ved=2ahUKEwiTj4qYm8PeAhXBCOwKHfSZCVUQjRx6BAgBEAU&amp;url=http://www.passaparola.info/2014/07/08/dudelange-nuoto-sincronizzato-pizzi/&amp;psig=AOvVaw08d0incs6ezDz_MTi9YJIV&amp;ust=1541711987021987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khbcFyaSA" TargetMode="External"/><Relationship Id="rId2" Type="http://schemas.openxmlformats.org/officeDocument/2006/relationships/hyperlink" Target="https://www.youtube.com/watch?v=WPF0SBy04k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rAce8HQps" TargetMode="External"/><Relationship Id="rId2" Type="http://schemas.openxmlformats.org/officeDocument/2006/relationships/hyperlink" Target="http://www.youtube.com/watch?v=dGKyEH1_sv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pSggHsXH8" TargetMode="External"/><Relationship Id="rId2" Type="http://schemas.openxmlformats.org/officeDocument/2006/relationships/hyperlink" Target="http://www.youtube.com/watch?v=tTH2sLeD3p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JUY0OWPRRN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aoREoyljgQ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SYNCHRONIZOVANÉ    PLAVÁNÍ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nad vod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24744"/>
            <a:ext cx="784887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AKROBACIE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akrobatická sestava</a:t>
            </a:r>
          </a:p>
          <a:p>
            <a:r>
              <a:rPr lang="cs-CZ" dirty="0" smtClean="0"/>
              <a:t>8-10 závodnic</a:t>
            </a:r>
          </a:p>
          <a:p>
            <a:r>
              <a:rPr lang="cs-CZ" dirty="0" smtClean="0"/>
              <a:t>minimálně 4 akrobatické prvky</a:t>
            </a:r>
          </a:p>
          <a:p>
            <a:r>
              <a:rPr lang="cs-CZ" dirty="0"/>
              <a:t>s</a:t>
            </a:r>
            <a:r>
              <a:rPr lang="cs-CZ" dirty="0" smtClean="0"/>
              <a:t>pojené figury a propletené prvky</a:t>
            </a:r>
          </a:p>
          <a:p>
            <a:r>
              <a:rPr lang="cs-CZ" dirty="0"/>
              <a:t>p</a:t>
            </a:r>
            <a:r>
              <a:rPr lang="cs-CZ" dirty="0" smtClean="0"/>
              <a:t>lovoucí formace</a:t>
            </a:r>
          </a:p>
          <a:p>
            <a:pPr marL="0" indent="0" algn="ctr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00199"/>
            <a:ext cx="5112568" cy="4525963"/>
          </a:xfrm>
        </p:spPr>
      </p:pic>
    </p:spTree>
    <p:extLst>
      <p:ext uri="{BB962C8B-B14F-4D97-AF65-F5344CB8AC3E}">
        <p14:creationId xmlns:p14="http://schemas.microsoft.com/office/powerpoint/2010/main" val="36562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éroví vít&amp;ecaron;zové v nové disciplín&amp;ecaron; synchronizovaného plavání: titul na MS v Kazani získali Ameri&amp;ccaron;ané Christina Jonesová a Bill M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0800000" flipV="1">
            <a:off x="685800" y="692696"/>
            <a:ext cx="7772400" cy="158417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918648" cy="2664296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chemeClr val="tx1"/>
                </a:solidFill>
                <a:hlinkClick r:id="rId2"/>
              </a:rPr>
              <a:t>DUET</a:t>
            </a:r>
          </a:p>
          <a:p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www.youtube.com/watch?v=m5QgmCGoTmU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>
              <a:hlinkClick r:id="rId3"/>
            </a:endParaRPr>
          </a:p>
          <a:p>
            <a:r>
              <a:rPr lang="cs-CZ" sz="2400" dirty="0" smtClean="0">
                <a:hlinkClick r:id="rId3"/>
              </a:rPr>
              <a:t>MIX DUET</a:t>
            </a:r>
            <a:endParaRPr lang="cs-CZ" sz="2400" dirty="0">
              <a:hlinkClick r:id="rId3"/>
            </a:endParaRPr>
          </a:p>
          <a:p>
            <a:r>
              <a:rPr lang="cs-CZ" sz="2800" dirty="0" smtClean="0">
                <a:hlinkClick r:id="rId3"/>
              </a:rPr>
              <a:t>https</a:t>
            </a:r>
            <a:r>
              <a:rPr lang="cs-CZ" sz="2800" dirty="0">
                <a:hlinkClick r:id="rId3"/>
              </a:rPr>
              <a:t>://</a:t>
            </a:r>
            <a:r>
              <a:rPr lang="cs-CZ" sz="2800" dirty="0" smtClean="0">
                <a:hlinkClick r:id="rId3"/>
              </a:rPr>
              <a:t>www.youtube.com/watch?v=isPflUZ6Jf0</a:t>
            </a:r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7099"/>
            <a:ext cx="7772400" cy="27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8803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7772400" cy="5112568"/>
          </a:xfrm>
        </p:spPr>
        <p:txBody>
          <a:bodyPr>
            <a:normAutofit/>
          </a:bodyPr>
          <a:lstStyle/>
          <a:p>
            <a:endParaRPr lang="cs-CZ" sz="2800" dirty="0" smtClean="0">
              <a:hlinkClick r:id="rId2"/>
            </a:endParaRPr>
          </a:p>
          <a:p>
            <a:r>
              <a:rPr lang="cs-CZ" sz="2800" dirty="0" smtClean="0">
                <a:hlinkClick r:id="rId2"/>
              </a:rPr>
              <a:t>Souhrn AJ</a:t>
            </a:r>
            <a:endParaRPr lang="cs-CZ" sz="2800" dirty="0">
              <a:hlinkClick r:id="rId2"/>
            </a:endParaRPr>
          </a:p>
          <a:p>
            <a:r>
              <a:rPr lang="cs-CZ" sz="2800" dirty="0" smtClean="0">
                <a:hlinkClick r:id="rId2"/>
              </a:rPr>
              <a:t>https</a:t>
            </a:r>
            <a:r>
              <a:rPr lang="cs-CZ" sz="2800" dirty="0">
                <a:hlinkClick r:id="rId2"/>
              </a:rPr>
              <a:t>://</a:t>
            </a:r>
            <a:r>
              <a:rPr lang="cs-CZ" sz="2800" dirty="0" smtClean="0">
                <a:hlinkClick r:id="rId2"/>
              </a:rPr>
              <a:t>www.youtube.com/watch?v=CtwrFaJtsZQ</a:t>
            </a:r>
            <a:endParaRPr lang="cs-CZ" sz="2800" dirty="0" smtClean="0"/>
          </a:p>
          <a:p>
            <a:endParaRPr lang="cs-CZ" sz="2800" dirty="0" smtClean="0">
              <a:hlinkClick r:id="rId3"/>
            </a:endParaRPr>
          </a:p>
          <a:p>
            <a:r>
              <a:rPr lang="cs-CZ" sz="2800" dirty="0" smtClean="0">
                <a:hlinkClick r:id="rId3"/>
              </a:rPr>
              <a:t>Kamera</a:t>
            </a:r>
          </a:p>
          <a:p>
            <a:r>
              <a:rPr lang="cs-CZ" sz="2800" dirty="0" smtClean="0">
                <a:hlinkClick r:id="rId3"/>
              </a:rPr>
              <a:t>https</a:t>
            </a:r>
            <a:r>
              <a:rPr lang="cs-CZ" sz="2800" dirty="0">
                <a:hlinkClick r:id="rId3"/>
              </a:rPr>
              <a:t>://</a:t>
            </a:r>
            <a:r>
              <a:rPr lang="cs-CZ" sz="2800" dirty="0" smtClean="0">
                <a:hlinkClick r:id="rId3"/>
              </a:rPr>
              <a:t>www.youtube.com/watch?v=oh9UFeN98js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>
                <a:hlinkClick r:id="rId4"/>
              </a:rPr>
              <a:t>Slow</a:t>
            </a:r>
            <a:r>
              <a:rPr lang="cs-CZ" sz="2800" dirty="0" smtClean="0">
                <a:hlinkClick r:id="rId4"/>
              </a:rPr>
              <a:t> </a:t>
            </a:r>
            <a:r>
              <a:rPr lang="cs-CZ" sz="2800" dirty="0" err="1" smtClean="0">
                <a:hlinkClick r:id="rId4"/>
              </a:rPr>
              <a:t>motion</a:t>
            </a:r>
            <a:endParaRPr lang="cs-CZ" sz="2800" dirty="0" smtClean="0">
              <a:hlinkClick r:id="rId4"/>
            </a:endParaRPr>
          </a:p>
          <a:p>
            <a:r>
              <a:rPr lang="cs-CZ" sz="2800" dirty="0" smtClean="0">
                <a:hlinkClick r:id="rId4"/>
              </a:rPr>
              <a:t>https</a:t>
            </a:r>
            <a:r>
              <a:rPr lang="cs-CZ" sz="2800" dirty="0">
                <a:hlinkClick r:id="rId4"/>
              </a:rPr>
              <a:t>://</a:t>
            </a:r>
            <a:r>
              <a:rPr lang="cs-CZ" sz="2800" dirty="0" smtClean="0">
                <a:hlinkClick r:id="rId4"/>
              </a:rPr>
              <a:t>www.youtube.com/watch?v=O8psAcFyDnU</a:t>
            </a:r>
            <a:endParaRPr lang="cs-CZ" sz="2800" dirty="0" smtClean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54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7868" y="476672"/>
            <a:ext cx="7772400" cy="40204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512168"/>
          </a:xfrm>
        </p:spPr>
        <p:txBody>
          <a:bodyPr>
            <a:normAutofit/>
          </a:bodyPr>
          <a:lstStyle/>
          <a:p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sport.tn.nova.cz/clanek/sport/ostatni-sporty/video-to-byl-aplaus-podivejte-se-na-excelentni-vystpueni-akvabely-na-suchu.html</a:t>
            </a:r>
            <a:endParaRPr lang="cs-CZ" sz="22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672"/>
            <a:ext cx="79186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229600" cy="4997152"/>
          </a:xfrm>
        </p:spPr>
      </p:pic>
    </p:spTree>
    <p:extLst>
      <p:ext uri="{BB962C8B-B14F-4D97-AF65-F5344CB8AC3E}">
        <p14:creationId xmlns:p14="http://schemas.microsoft.com/office/powerpoint/2010/main" val="1500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HISTORIE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846138"/>
            <a:ext cx="4546848" cy="575121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cs-CZ" sz="8000" dirty="0"/>
              <a:t> </a:t>
            </a:r>
            <a:r>
              <a:rPr lang="cs-CZ" sz="8000" b="1" u="sng" dirty="0">
                <a:solidFill>
                  <a:srgbClr val="FF0000"/>
                </a:solidFill>
              </a:rPr>
              <a:t>Ve </a:t>
            </a:r>
            <a:r>
              <a:rPr lang="cs-CZ" sz="8000" b="1" u="sng" dirty="0" smtClean="0">
                <a:solidFill>
                  <a:srgbClr val="FF0000"/>
                </a:solidFill>
              </a:rPr>
              <a:t>světě</a:t>
            </a:r>
          </a:p>
          <a:p>
            <a:pPr algn="ctr">
              <a:buNone/>
            </a:pPr>
            <a:endParaRPr lang="cs-CZ" sz="8000" dirty="0">
              <a:solidFill>
                <a:srgbClr val="FF0000"/>
              </a:solidFill>
            </a:endParaRPr>
          </a:p>
          <a:p>
            <a:pPr lvl="0" algn="ctr"/>
            <a:r>
              <a:rPr lang="cs-CZ" sz="8000" dirty="0"/>
              <a:t>vznik v USA ve 30. letech 20. století</a:t>
            </a:r>
          </a:p>
          <a:p>
            <a:pPr algn="ctr">
              <a:buNone/>
            </a:pPr>
            <a:r>
              <a:rPr lang="cs-CZ" sz="8000" dirty="0"/>
              <a:t> </a:t>
            </a:r>
          </a:p>
          <a:p>
            <a:pPr lvl="0" algn="ctr"/>
            <a:r>
              <a:rPr lang="cs-CZ" sz="8000" dirty="0"/>
              <a:t>uznáno jako oficiální sport v roce 1956</a:t>
            </a:r>
          </a:p>
          <a:p>
            <a:pPr algn="ctr">
              <a:buNone/>
            </a:pPr>
            <a:r>
              <a:rPr lang="cs-CZ" sz="8000" dirty="0" smtClean="0"/>
              <a:t>       (</a:t>
            </a:r>
            <a:r>
              <a:rPr lang="cs-CZ" sz="8000" dirty="0"/>
              <a:t>OH v Melbourne) a včleněno do FINA</a:t>
            </a:r>
          </a:p>
          <a:p>
            <a:pPr algn="ctr">
              <a:buNone/>
            </a:pPr>
            <a:r>
              <a:rPr lang="cs-CZ" sz="8000" dirty="0"/>
              <a:t> </a:t>
            </a:r>
          </a:p>
          <a:p>
            <a:pPr lvl="0" algn="ctr"/>
            <a:r>
              <a:rPr lang="cs-CZ" sz="8000" dirty="0"/>
              <a:t>na OH poprvé v roce 1984 </a:t>
            </a:r>
            <a:r>
              <a:rPr lang="cs-CZ" sz="8000" dirty="0" smtClean="0"/>
              <a:t>                v</a:t>
            </a:r>
            <a:r>
              <a:rPr lang="cs-CZ" sz="8000" dirty="0"/>
              <a:t> Los Angeles</a:t>
            </a:r>
          </a:p>
          <a:p>
            <a:pPr algn="ctr">
              <a:buNone/>
            </a:pPr>
            <a:r>
              <a:rPr lang="cs-CZ" sz="8000" dirty="0"/>
              <a:t> </a:t>
            </a:r>
          </a:p>
          <a:p>
            <a:pPr marL="0" indent="0" algn="ctr">
              <a:buNone/>
            </a:pPr>
            <a:endParaRPr lang="cs-CZ" sz="8000" dirty="0"/>
          </a:p>
          <a:p>
            <a:pPr algn="ctr">
              <a:buNone/>
            </a:pPr>
            <a:r>
              <a:rPr lang="cs-CZ" sz="8000" b="1" u="sng" dirty="0" smtClean="0">
                <a:solidFill>
                  <a:srgbClr val="FF0000"/>
                </a:solidFill>
              </a:rPr>
              <a:t>V</a:t>
            </a:r>
            <a:r>
              <a:rPr lang="cs-CZ" sz="8000" b="1" u="sng" dirty="0">
                <a:solidFill>
                  <a:srgbClr val="FF0000"/>
                </a:solidFill>
              </a:rPr>
              <a:t> </a:t>
            </a:r>
            <a:r>
              <a:rPr lang="cs-CZ" sz="8000" b="1" u="sng" dirty="0" smtClean="0">
                <a:solidFill>
                  <a:srgbClr val="FF0000"/>
                </a:solidFill>
              </a:rPr>
              <a:t>ČR</a:t>
            </a:r>
          </a:p>
          <a:p>
            <a:pPr algn="ctr">
              <a:buNone/>
            </a:pPr>
            <a:endParaRPr lang="cs-CZ" sz="8000" dirty="0">
              <a:solidFill>
                <a:srgbClr val="FF0000"/>
              </a:solidFill>
            </a:endParaRPr>
          </a:p>
          <a:p>
            <a:pPr lvl="0" algn="ctr"/>
            <a:r>
              <a:rPr lang="cs-CZ" sz="8000" dirty="0"/>
              <a:t>vznik 1. klubu v 50. letech v Brně</a:t>
            </a:r>
          </a:p>
          <a:p>
            <a:pPr algn="ctr">
              <a:buNone/>
            </a:pPr>
            <a:r>
              <a:rPr lang="cs-CZ" sz="8000" dirty="0"/>
              <a:t> </a:t>
            </a:r>
          </a:p>
          <a:p>
            <a:pPr lvl="0" algn="ctr"/>
            <a:r>
              <a:rPr lang="cs-CZ" sz="8000" dirty="0"/>
              <a:t>od roku 1991 pravidelná účast </a:t>
            </a:r>
            <a:r>
              <a:rPr lang="cs-CZ" sz="8000" dirty="0" smtClean="0"/>
              <a:t>           na </a:t>
            </a:r>
            <a:r>
              <a:rPr lang="cs-CZ" sz="8000" dirty="0"/>
              <a:t>ME, MS</a:t>
            </a:r>
          </a:p>
          <a:p>
            <a:pPr algn="ctr">
              <a:buNone/>
            </a:pPr>
            <a:r>
              <a:rPr lang="cs-CZ" sz="8000" dirty="0"/>
              <a:t> </a:t>
            </a:r>
          </a:p>
          <a:p>
            <a:pPr lvl="0" algn="ctr"/>
            <a:r>
              <a:rPr lang="cs-CZ" sz="8000" dirty="0"/>
              <a:t>v roce 1992 poprvé účast na OH </a:t>
            </a:r>
          </a:p>
          <a:p>
            <a:pPr>
              <a:buNone/>
            </a:pPr>
            <a:r>
              <a:rPr lang="cs-CZ" sz="8000" dirty="0"/>
              <a:t> </a:t>
            </a:r>
          </a:p>
          <a:p>
            <a:endParaRPr lang="cs-CZ" sz="8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6" y="1052736"/>
            <a:ext cx="3528392" cy="5598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00701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TRÉNINK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3970784" cy="46413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Suchá </a:t>
            </a:r>
            <a:r>
              <a:rPr lang="cs-CZ" b="1" u="sng" dirty="0">
                <a:solidFill>
                  <a:srgbClr val="FF0000"/>
                </a:solidFill>
              </a:rPr>
              <a:t>příprava</a:t>
            </a:r>
            <a:r>
              <a:rPr lang="cs-CZ" b="1" dirty="0">
                <a:solidFill>
                  <a:srgbClr val="FF0000"/>
                </a:solidFill>
              </a:rPr>
              <a:t>  (25%)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rozvíjení kloubní pohyblivosti</a:t>
            </a:r>
          </a:p>
          <a:p>
            <a:pPr lvl="0"/>
            <a:r>
              <a:rPr lang="cs-CZ" dirty="0"/>
              <a:t>akrobatická cvičení</a:t>
            </a:r>
          </a:p>
          <a:p>
            <a:pPr lvl="0"/>
            <a:r>
              <a:rPr lang="cs-CZ" dirty="0"/>
              <a:t>balet</a:t>
            </a:r>
          </a:p>
          <a:p>
            <a:pPr lvl="0"/>
            <a:r>
              <a:rPr lang="cs-CZ" dirty="0"/>
              <a:t>posilování</a:t>
            </a:r>
          </a:p>
          <a:p>
            <a:pPr lvl="0"/>
            <a:r>
              <a:rPr lang="cs-CZ" dirty="0"/>
              <a:t>cvičení s hudbou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b="1" u="sng" dirty="0">
                <a:solidFill>
                  <a:srgbClr val="FF0000"/>
                </a:solidFill>
              </a:rPr>
              <a:t>Voda</a:t>
            </a:r>
            <a:r>
              <a:rPr lang="cs-CZ" b="1" dirty="0">
                <a:solidFill>
                  <a:srgbClr val="FF0000"/>
                </a:solidFill>
              </a:rPr>
              <a:t>  (75%)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všeobecná plavecká příprava (30%)</a:t>
            </a:r>
          </a:p>
          <a:p>
            <a:pPr lvl="0"/>
            <a:r>
              <a:rPr lang="cs-CZ" dirty="0"/>
              <a:t>specializace (70%)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46449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100" u="sng" dirty="0" smtClean="0"/>
              <a:t>TRÉNINK VE VODĚ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u="sng" dirty="0">
                <a:solidFill>
                  <a:srgbClr val="FF0000"/>
                </a:solidFill>
              </a:rPr>
              <a:t>Základní trénink ve vodě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všechny plavecké způsoby</a:t>
            </a:r>
          </a:p>
          <a:p>
            <a:pPr lvl="0"/>
            <a:r>
              <a:rPr lang="cs-CZ" dirty="0"/>
              <a:t>ploutvové pohyby paží</a:t>
            </a:r>
          </a:p>
          <a:p>
            <a:pPr lvl="0"/>
            <a:r>
              <a:rPr lang="cs-CZ" dirty="0"/>
              <a:t>potápění, orientace a plavání po vodou</a:t>
            </a:r>
          </a:p>
          <a:p>
            <a:pPr lvl="0"/>
            <a:r>
              <a:rPr lang="cs-CZ" dirty="0"/>
              <a:t>obraty, převraty na hladině i pod vodou</a:t>
            </a:r>
          </a:p>
          <a:p>
            <a:pPr lvl="0"/>
            <a:r>
              <a:rPr lang="cs-CZ" dirty="0"/>
              <a:t>šlapání vody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b="1" u="sng" dirty="0">
                <a:solidFill>
                  <a:srgbClr val="FF0000"/>
                </a:solidFill>
              </a:rPr>
              <a:t>Speciální trénink ve vodě</a:t>
            </a:r>
            <a:endParaRPr lang="cs-CZ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nácvik figur </a:t>
            </a:r>
          </a:p>
          <a:p>
            <a:pPr lvl="0"/>
            <a:r>
              <a:rPr lang="cs-CZ" dirty="0"/>
              <a:t>nácvik volných sestav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pla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1764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r>
              <a:rPr lang="cs-CZ" u="sng" dirty="0" smtClean="0"/>
              <a:t>DISCIPLÍNY</a:t>
            </a:r>
            <a:endParaRPr lang="cs-CZ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221087"/>
            <a:ext cx="8712968" cy="244827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Povinné figury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Technická sestava 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Volná sestava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Kombinovaná sestava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Akrobatická sestava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776"/>
            <a:ext cx="784664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POVINNÉ FIGURY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2859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základ SP</a:t>
            </a:r>
          </a:p>
          <a:p>
            <a:pPr lvl="0"/>
            <a:r>
              <a:rPr lang="cs-CZ" dirty="0"/>
              <a:t>přesně určeny popsány pravidly</a:t>
            </a:r>
          </a:p>
          <a:p>
            <a:pPr lvl="0"/>
            <a:r>
              <a:rPr lang="cs-CZ" dirty="0"/>
              <a:t>náročnost vyjadřuje „koeficient obtížnosti“</a:t>
            </a:r>
          </a:p>
          <a:p>
            <a:pPr lvl="0"/>
            <a:r>
              <a:rPr lang="cs-CZ" dirty="0"/>
              <a:t>známky 0 – 10 bodů</a:t>
            </a:r>
          </a:p>
          <a:p>
            <a:pPr lvl="0"/>
            <a:r>
              <a:rPr lang="cs-CZ" dirty="0"/>
              <a:t>důraz na přesnost provedení</a:t>
            </a:r>
          </a:p>
          <a:p>
            <a:pPr>
              <a:buNone/>
            </a:pPr>
            <a:r>
              <a:rPr lang="cs-CZ" dirty="0"/>
              <a:t> 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www.youtube.com/watch?v=WPF0SBy04kY</a:t>
            </a:r>
            <a:r>
              <a:rPr lang="cs-CZ" sz="2400" dirty="0" smtClean="0"/>
              <a:t>  FINA</a:t>
            </a:r>
          </a:p>
          <a:p>
            <a:pPr>
              <a:buNone/>
            </a:pP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www.youtube.com/watch?v=mOkhbcFyaSA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4098" name="Picture 2" descr="no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980729"/>
            <a:ext cx="417703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TECHNICKÉ SESTAVY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616624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kratší </a:t>
            </a:r>
            <a:r>
              <a:rPr lang="cs-CZ" dirty="0"/>
              <a:t>sestava s hudbou (sólo, duo, tým)</a:t>
            </a:r>
          </a:p>
          <a:p>
            <a:pPr lvl="0"/>
            <a:r>
              <a:rPr lang="cs-CZ" dirty="0"/>
              <a:t>nahrazují od roku 1995 povinné figury na seniorských závodech</a:t>
            </a:r>
          </a:p>
          <a:p>
            <a:pPr lvl="0"/>
            <a:r>
              <a:rPr lang="cs-CZ" dirty="0"/>
              <a:t>přesně předepsané prvky, které musí obsahovat</a:t>
            </a:r>
          </a:p>
          <a:p>
            <a:pPr lvl="0"/>
            <a:r>
              <a:rPr lang="cs-CZ" dirty="0" smtClean="0"/>
              <a:t>hodnocení </a:t>
            </a:r>
            <a:r>
              <a:rPr lang="cs-CZ" dirty="0"/>
              <a:t>0 – 10 bodů</a:t>
            </a:r>
          </a:p>
          <a:p>
            <a:pPr lvl="0"/>
            <a:r>
              <a:rPr lang="cs-CZ" dirty="0"/>
              <a:t>bodové srážky za špatné provedení nebo vynechání </a:t>
            </a:r>
            <a:r>
              <a:rPr lang="cs-CZ" dirty="0" smtClean="0"/>
              <a:t>prvku</a:t>
            </a:r>
          </a:p>
          <a:p>
            <a:pPr>
              <a:buNone/>
            </a:pPr>
            <a:r>
              <a:rPr lang="cs-CZ" sz="1400" u="sng" dirty="0" smtClean="0">
                <a:hlinkClick r:id="rId2"/>
              </a:rPr>
              <a:t>http://www.youtube.com/watch?v=dGKyEH1_svQ</a:t>
            </a:r>
            <a:endParaRPr lang="cs-CZ" sz="1400" u="sng" dirty="0" smtClean="0"/>
          </a:p>
          <a:p>
            <a:pPr>
              <a:buNone/>
            </a:pPr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www.youtube.com/watch?v=eVrAce8HQps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 descr="let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9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cs-CZ" u="sng" dirty="0"/>
              <a:t>VOLNÉ SESTAVY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392488" cy="4929411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/>
              <a:t>sólo</a:t>
            </a:r>
            <a:r>
              <a:rPr lang="cs-CZ" sz="2400" dirty="0"/>
              <a:t>, duo, tým </a:t>
            </a:r>
            <a:endParaRPr lang="cs-CZ" sz="2400" dirty="0" smtClean="0"/>
          </a:p>
          <a:p>
            <a:r>
              <a:rPr lang="cs-CZ" sz="2400" dirty="0"/>
              <a:t>na OH pouze dua a týmy – technická a volná sestava (semifinále a finále)</a:t>
            </a:r>
          </a:p>
          <a:p>
            <a:pPr lvl="0"/>
            <a:r>
              <a:rPr lang="cs-CZ" sz="2400" dirty="0" smtClean="0"/>
              <a:t>náplň </a:t>
            </a:r>
            <a:r>
              <a:rPr lang="cs-CZ" sz="2400" dirty="0"/>
              <a:t>i celkové pojetí zcela v kompetenci závodnice a trenérky</a:t>
            </a:r>
          </a:p>
          <a:p>
            <a:pPr lvl="0"/>
            <a:r>
              <a:rPr lang="cs-CZ" sz="2400" dirty="0"/>
              <a:t>vyjádření hudby</a:t>
            </a:r>
          </a:p>
          <a:p>
            <a:pPr lvl="0"/>
            <a:r>
              <a:rPr lang="cs-CZ" sz="2400" dirty="0"/>
              <a:t>originality</a:t>
            </a:r>
          </a:p>
          <a:p>
            <a:pPr lvl="0"/>
            <a:r>
              <a:rPr lang="cs-CZ" sz="2400" dirty="0"/>
              <a:t>synchronizace</a:t>
            </a:r>
          </a:p>
          <a:p>
            <a:pPr lvl="0"/>
            <a:r>
              <a:rPr lang="cs-CZ" sz="2400" dirty="0"/>
              <a:t>hodnocení O – 10 bodů</a:t>
            </a:r>
          </a:p>
          <a:p>
            <a:pPr lvl="0"/>
            <a:r>
              <a:rPr lang="cs-CZ" sz="2400" dirty="0" smtClean="0"/>
              <a:t>bodové srážky</a:t>
            </a:r>
          </a:p>
          <a:p>
            <a:pPr>
              <a:buNone/>
            </a:pPr>
            <a:r>
              <a:rPr lang="cs-CZ" sz="2400" u="sng" dirty="0" smtClean="0">
                <a:hlinkClick r:id="rId2"/>
              </a:rPr>
              <a:t>http://www.</a:t>
            </a:r>
            <a:r>
              <a:rPr lang="cs-CZ" sz="2400" u="sng" dirty="0" err="1" smtClean="0">
                <a:hlinkClick r:id="rId2"/>
              </a:rPr>
              <a:t>youtube.com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u="sng" dirty="0" err="1" smtClean="0">
                <a:hlinkClick r:id="rId2"/>
              </a:rPr>
              <a:t>watch</a:t>
            </a:r>
            <a:r>
              <a:rPr lang="cs-CZ" sz="2400" u="sng" dirty="0" smtClean="0">
                <a:hlinkClick r:id="rId2"/>
              </a:rPr>
              <a:t>?v=tTH2sLeD3pY</a:t>
            </a:r>
            <a:endParaRPr lang="cs-CZ" sz="2400" dirty="0" smtClean="0"/>
          </a:p>
          <a:p>
            <a:pPr>
              <a:buNone/>
            </a:pPr>
            <a:r>
              <a:rPr lang="cs-CZ" sz="2000" u="sng" dirty="0" smtClean="0">
                <a:hlinkClick r:id="rId3"/>
              </a:rPr>
              <a:t>http://www.youtube.com/watch?v=ZypSggHsXH8</a:t>
            </a:r>
            <a:endParaRPr lang="cs-CZ" sz="2000" u="sng" dirty="0" smtClean="0"/>
          </a:p>
          <a:p>
            <a:pPr>
              <a:buNone/>
            </a:pPr>
            <a:r>
              <a:rPr lang="cs-CZ" sz="2000" dirty="0">
                <a:hlinkClick r:id="rId4"/>
              </a:rPr>
              <a:t>https://</a:t>
            </a:r>
            <a:r>
              <a:rPr lang="cs-CZ" sz="2000" dirty="0" smtClean="0">
                <a:hlinkClick r:id="rId4"/>
              </a:rPr>
              <a:t>www.youtube.com/watch?v=JUY0OWPRRNM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lvl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172272" cy="4531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COMBO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kombinovaná </a:t>
            </a:r>
            <a:r>
              <a:rPr lang="cs-CZ" dirty="0"/>
              <a:t>sestava </a:t>
            </a:r>
          </a:p>
          <a:p>
            <a:pPr lvl="0"/>
            <a:r>
              <a:rPr lang="cs-CZ" dirty="0" smtClean="0"/>
              <a:t>8-10 závodnic</a:t>
            </a:r>
            <a:endParaRPr lang="cs-CZ" dirty="0"/>
          </a:p>
          <a:p>
            <a:pPr lvl="0"/>
            <a:r>
              <a:rPr lang="cs-CZ" dirty="0"/>
              <a:t>délka </a:t>
            </a:r>
            <a:r>
              <a:rPr lang="cs-CZ" dirty="0" smtClean="0"/>
              <a:t>4:30 </a:t>
            </a:r>
            <a:r>
              <a:rPr lang="cs-CZ" dirty="0"/>
              <a:t>minut</a:t>
            </a:r>
          </a:p>
          <a:p>
            <a:pPr lvl="0"/>
            <a:r>
              <a:rPr lang="cs-CZ" dirty="0"/>
              <a:t>musí </a:t>
            </a:r>
            <a:r>
              <a:rPr lang="cs-CZ" dirty="0" smtClean="0"/>
              <a:t>obsahovat: </a:t>
            </a:r>
          </a:p>
          <a:p>
            <a:pPr lvl="0">
              <a:buNone/>
            </a:pPr>
            <a:r>
              <a:rPr lang="cs-CZ" dirty="0" smtClean="0"/>
              <a:t>                     části týmové</a:t>
            </a:r>
          </a:p>
          <a:p>
            <a:pPr lvl="0">
              <a:buNone/>
            </a:pPr>
            <a:r>
              <a:rPr lang="cs-CZ" dirty="0" smtClean="0"/>
              <a:t>                     části párové</a:t>
            </a:r>
            <a:endParaRPr lang="cs-CZ" dirty="0"/>
          </a:p>
          <a:p>
            <a:pPr>
              <a:buNone/>
            </a:pPr>
            <a:r>
              <a:rPr lang="cs-CZ" dirty="0" smtClean="0"/>
              <a:t>                     části </a:t>
            </a:r>
            <a:r>
              <a:rPr lang="cs-CZ" dirty="0"/>
              <a:t>sólové</a:t>
            </a:r>
          </a:p>
          <a:p>
            <a:pPr>
              <a:buNone/>
            </a:pPr>
            <a:r>
              <a:rPr lang="cs-CZ" dirty="0"/>
              <a:t> 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www.youtube.com/watch?v=aoREoyljgQQ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7170" name="Picture 2" descr="prohnut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187</Words>
  <Application>Microsoft Office PowerPoint</Application>
  <PresentationFormat>Předvádění na obrazovce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SYNCHRONIZOVANÉ    PLAVÁNÍ </vt:lpstr>
      <vt:lpstr>HISTORIE </vt:lpstr>
      <vt:lpstr>TRÉNINK </vt:lpstr>
      <vt:lpstr>TRÉNINK VE VODĚ </vt:lpstr>
      <vt:lpstr>DISCIPLÍNY</vt:lpstr>
      <vt:lpstr>POVINNÉ FIGURY </vt:lpstr>
      <vt:lpstr>TECHNICKÉ SESTAVY </vt:lpstr>
      <vt:lpstr>VOLNÉ SESTAVY   </vt:lpstr>
      <vt:lpstr>COMBO </vt:lpstr>
      <vt:lpstr>AKROBACIE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SYNCHRONIZOVANÉ    PLAVÁNÍ</dc:title>
  <dc:creator>Hlavoň Petr</dc:creator>
  <cp:lastModifiedBy>Dita Hlavoňová</cp:lastModifiedBy>
  <cp:revision>43</cp:revision>
  <dcterms:created xsi:type="dcterms:W3CDTF">2012-11-11T20:56:08Z</dcterms:created>
  <dcterms:modified xsi:type="dcterms:W3CDTF">2018-11-08T19:46:04Z</dcterms:modified>
</cp:coreProperties>
</file>