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2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65" r:id="rId7"/>
    <p:sldId id="269" r:id="rId8"/>
    <p:sldId id="270" r:id="rId9"/>
    <p:sldId id="271" r:id="rId10"/>
    <p:sldId id="272" r:id="rId11"/>
    <p:sldId id="268" r:id="rId12"/>
    <p:sldId id="266" r:id="rId13"/>
    <p:sldId id="267" r:id="rId14"/>
    <p:sldId id="262" r:id="rId15"/>
    <p:sldId id="264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06"/>
    <a:srgbClr val="04291F"/>
    <a:srgbClr val="D2E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866C9-4A03-4AD4-8E51-2BAE1EB6D17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 rtlCol="0"/>
        <a:lstStyle/>
        <a:p>
          <a:pPr rtl="0"/>
          <a:endParaRPr lang="en-US"/>
        </a:p>
      </dgm:t>
    </dgm:pt>
    <dgm:pt modelId="{BEC2E38C-B9EA-4AC4-87C3-18C259F9401A}">
      <dgm:prSet custT="1"/>
      <dgm:spPr/>
      <dgm:t>
        <a:bodyPr rtlCol="0"/>
        <a:lstStyle/>
        <a:p>
          <a:pPr>
            <a:lnSpc>
              <a:spcPct val="100000"/>
            </a:lnSpc>
          </a:pPr>
          <a:r>
            <a:rPr lang="cs-CZ" sz="1800" b="1" noProof="0" dirty="0" smtClean="0"/>
            <a:t>Sarkopenie</a:t>
          </a:r>
        </a:p>
        <a:p>
          <a:pPr>
            <a:lnSpc>
              <a:spcPct val="100000"/>
            </a:lnSpc>
          </a:pPr>
          <a:r>
            <a:rPr lang="cs-CZ" sz="1800" noProof="0" dirty="0" smtClean="0"/>
            <a:t>Definice</a:t>
          </a:r>
        </a:p>
        <a:p>
          <a:pPr>
            <a:lnSpc>
              <a:spcPct val="100000"/>
            </a:lnSpc>
          </a:pPr>
          <a:r>
            <a:rPr lang="cs-CZ" sz="1800" noProof="0" dirty="0" smtClean="0"/>
            <a:t>Diagnostika</a:t>
          </a:r>
        </a:p>
        <a:p>
          <a:pPr>
            <a:lnSpc>
              <a:spcPct val="100000"/>
            </a:lnSpc>
          </a:pPr>
          <a:endParaRPr lang="cs-CZ" sz="1800" noProof="0" dirty="0"/>
        </a:p>
      </dgm:t>
    </dgm:pt>
    <dgm:pt modelId="{56633E21-2D4F-4D35-A163-AA05ACDE458F}" type="parTrans" cxnId="{34B04A36-AFEA-4CD1-A11B-8FBE8A73338B}">
      <dgm:prSet/>
      <dgm:spPr/>
      <dgm:t>
        <a:bodyPr rtlCol="0"/>
        <a:lstStyle/>
        <a:p>
          <a:pPr rtl="0"/>
          <a:endParaRPr lang="cs-CZ" sz="1800" noProof="0" dirty="0"/>
        </a:p>
      </dgm:t>
    </dgm:pt>
    <dgm:pt modelId="{257D8D46-D708-441A-9A94-08C16FB98397}" type="sibTrans" cxnId="{34B04A36-AFEA-4CD1-A11B-8FBE8A73338B}">
      <dgm:prSet/>
      <dgm:spPr/>
      <dgm:t>
        <a:bodyPr rtlCol="0"/>
        <a:lstStyle/>
        <a:p>
          <a:pPr rtl="0"/>
          <a:endParaRPr lang="cs-CZ" sz="1800" noProof="0" dirty="0"/>
        </a:p>
      </dgm:t>
    </dgm:pt>
    <dgm:pt modelId="{6C7ABDD8-2116-4572-BFF1-942DE135219B}">
      <dgm:prSet custT="1"/>
      <dgm:spPr/>
      <dgm:t>
        <a:bodyPr rtlCol="0"/>
        <a:lstStyle/>
        <a:p>
          <a:pPr>
            <a:lnSpc>
              <a:spcPct val="100000"/>
            </a:lnSpc>
          </a:pPr>
          <a:r>
            <a:rPr lang="cs-CZ" sz="1800" b="1" noProof="0" dirty="0" smtClean="0"/>
            <a:t>Silový trénink - doporučení </a:t>
          </a:r>
        </a:p>
        <a:p>
          <a:pPr>
            <a:lnSpc>
              <a:spcPct val="100000"/>
            </a:lnSpc>
          </a:pPr>
          <a:r>
            <a:rPr lang="cs-CZ" sz="1800" noProof="0" dirty="0" smtClean="0"/>
            <a:t>Obecná pro zdravé Modifikovaná pro zdravotní limitace</a:t>
          </a:r>
        </a:p>
        <a:p>
          <a:pPr>
            <a:lnSpc>
              <a:spcPct val="100000"/>
            </a:lnSpc>
          </a:pPr>
          <a:endParaRPr lang="cs-CZ" sz="1800" noProof="0" dirty="0" smtClean="0"/>
        </a:p>
        <a:p>
          <a:pPr>
            <a:lnSpc>
              <a:spcPct val="100000"/>
            </a:lnSpc>
          </a:pPr>
          <a:endParaRPr lang="cs-CZ" sz="1800" noProof="0" dirty="0"/>
        </a:p>
      </dgm:t>
    </dgm:pt>
    <dgm:pt modelId="{616469A4-BE2A-4C29-8A52-AB6BAF651012}" type="parTrans" cxnId="{0675954C-3CB5-402E-8880-DDA68CDDB758}">
      <dgm:prSet/>
      <dgm:spPr/>
      <dgm:t>
        <a:bodyPr rtlCol="0"/>
        <a:lstStyle/>
        <a:p>
          <a:pPr rtl="0"/>
          <a:endParaRPr lang="cs-CZ" sz="1800" noProof="0" dirty="0"/>
        </a:p>
      </dgm:t>
    </dgm:pt>
    <dgm:pt modelId="{59BC6248-0FAC-49D0-8357-FB965100BBEE}" type="sibTrans" cxnId="{0675954C-3CB5-402E-8880-DDA68CDDB758}">
      <dgm:prSet/>
      <dgm:spPr/>
      <dgm:t>
        <a:bodyPr rtlCol="0"/>
        <a:lstStyle/>
        <a:p>
          <a:pPr rtl="0"/>
          <a:endParaRPr lang="cs-CZ" sz="1800" noProof="0" dirty="0"/>
        </a:p>
      </dgm:t>
    </dgm:pt>
    <dgm:pt modelId="{44509D9E-58EE-4039-82A1-2A79116ACC93}">
      <dgm:prSet custT="1"/>
      <dgm:spPr/>
      <dgm:t>
        <a:bodyPr rtlCol="0"/>
        <a:lstStyle/>
        <a:p>
          <a:pPr>
            <a:lnSpc>
              <a:spcPct val="100000"/>
            </a:lnSpc>
          </a:pPr>
          <a:r>
            <a:rPr lang="cs-CZ" sz="1800" b="1" noProof="0" dirty="0" smtClean="0"/>
            <a:t>Typy silového tréninku</a:t>
          </a:r>
          <a:endParaRPr lang="cs-CZ" sz="1800" b="1" noProof="0" dirty="0"/>
        </a:p>
      </dgm:t>
    </dgm:pt>
    <dgm:pt modelId="{5C426BE0-998E-4D28-8838-1C847BD83830}" type="parTrans" cxnId="{E0D91B55-A7CF-4FF4-B08D-DBE20AF8C2FE}">
      <dgm:prSet/>
      <dgm:spPr/>
      <dgm:t>
        <a:bodyPr rtlCol="0"/>
        <a:lstStyle/>
        <a:p>
          <a:pPr rtl="0"/>
          <a:endParaRPr lang="cs-CZ" sz="1800" noProof="0" dirty="0"/>
        </a:p>
      </dgm:t>
    </dgm:pt>
    <dgm:pt modelId="{35B7AB1F-21FF-4FAC-BC26-4D944FC0050D}" type="sibTrans" cxnId="{E0D91B55-A7CF-4FF4-B08D-DBE20AF8C2FE}">
      <dgm:prSet/>
      <dgm:spPr/>
      <dgm:t>
        <a:bodyPr rtlCol="0"/>
        <a:lstStyle/>
        <a:p>
          <a:pPr rtl="0"/>
          <a:endParaRPr lang="cs-CZ" sz="1800" noProof="0" dirty="0"/>
        </a:p>
      </dgm:t>
    </dgm:pt>
    <dgm:pt modelId="{0EAC4F10-DFCA-49E5-B53F-DCE57AA79482}" type="pres">
      <dgm:prSet presAssocID="{1AF866C9-4A03-4AD4-8E51-2BAE1EB6D17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BA6EBDC-6B27-46C2-908F-4D8389484E83}" type="pres">
      <dgm:prSet presAssocID="{BEC2E38C-B9EA-4AC4-87C3-18C259F9401A}" presName="compNode" presStyleCnt="0"/>
      <dgm:spPr/>
    </dgm:pt>
    <dgm:pt modelId="{3287DB4F-EFBD-4B8A-8D27-F2274199BEB2}" type="pres">
      <dgm:prSet presAssocID="{BEC2E38C-B9EA-4AC4-87C3-18C259F9401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03CD979D-4157-4D5B-A373-E5EB569645BA}" type="pres">
      <dgm:prSet presAssocID="{BEC2E38C-B9EA-4AC4-87C3-18C259F9401A}" presName="spaceRect" presStyleCnt="0"/>
      <dgm:spPr/>
    </dgm:pt>
    <dgm:pt modelId="{89D9DADF-FC32-495F-A9EC-B371091326B3}" type="pres">
      <dgm:prSet presAssocID="{BEC2E38C-B9EA-4AC4-87C3-18C259F9401A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BB9B7464-FB27-4723-A8C9-04D407BB5DAB}" type="pres">
      <dgm:prSet presAssocID="{257D8D46-D708-441A-9A94-08C16FB98397}" presName="sibTrans" presStyleCnt="0"/>
      <dgm:spPr/>
    </dgm:pt>
    <dgm:pt modelId="{C719D05C-E455-4A5F-85B0-F6AB4F87393B}" type="pres">
      <dgm:prSet presAssocID="{6C7ABDD8-2116-4572-BFF1-942DE135219B}" presName="compNode" presStyleCnt="0"/>
      <dgm:spPr/>
    </dgm:pt>
    <dgm:pt modelId="{9874DAD2-58CC-450A-8A6D-7F6BAE7D2FEB}" type="pres">
      <dgm:prSet presAssocID="{6C7ABDD8-2116-4572-BFF1-942DE13521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303F8FF3-FA0A-43CB-8A7C-AC187FAC57C0}" type="pres">
      <dgm:prSet presAssocID="{6C7ABDD8-2116-4572-BFF1-942DE135219B}" presName="spaceRect" presStyleCnt="0"/>
      <dgm:spPr/>
    </dgm:pt>
    <dgm:pt modelId="{6A45877E-5CF0-4627-AE52-CE03662F0641}" type="pres">
      <dgm:prSet presAssocID="{6C7ABDD8-2116-4572-BFF1-942DE135219B}" presName="textRect" presStyleLbl="revTx" presStyleIdx="1" presStyleCnt="3" custScaleX="119897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4ED05788-9567-4C19-8D20-897E040F7F5F}" type="pres">
      <dgm:prSet presAssocID="{59BC6248-0FAC-49D0-8357-FB965100BBEE}" presName="sibTrans" presStyleCnt="0"/>
      <dgm:spPr/>
    </dgm:pt>
    <dgm:pt modelId="{EA609E9F-177B-49AE-9274-FDDB423E76A9}" type="pres">
      <dgm:prSet presAssocID="{44509D9E-58EE-4039-82A1-2A79116ACC93}" presName="compNode" presStyleCnt="0"/>
      <dgm:spPr/>
    </dgm:pt>
    <dgm:pt modelId="{F5AD63AF-3384-4117-AC6D-2E2A51ABCB1E}" type="pres">
      <dgm:prSet presAssocID="{44509D9E-58EE-4039-82A1-2A79116ACC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3CB3DF17-FC9B-4540-881B-B38805F31AC4}" type="pres">
      <dgm:prSet presAssocID="{44509D9E-58EE-4039-82A1-2A79116ACC93}" presName="spaceRect" presStyleCnt="0"/>
      <dgm:spPr/>
    </dgm:pt>
    <dgm:pt modelId="{CF0F5456-4904-405D-83C1-AB19650C0054}" type="pres">
      <dgm:prSet presAssocID="{44509D9E-58EE-4039-82A1-2A79116ACC9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E1F184B-0512-4006-BFAF-9138FE0415C0}" type="presOf" srcId="{6C7ABDD8-2116-4572-BFF1-942DE135219B}" destId="{6A45877E-5CF0-4627-AE52-CE03662F0641}" srcOrd="0" destOrd="0" presId="urn:microsoft.com/office/officeart/2018/2/layout/IconLabelList"/>
    <dgm:cxn modelId="{508B2DAE-C4DA-4323-8B1C-EE5070FBD9EF}" type="presOf" srcId="{BEC2E38C-B9EA-4AC4-87C3-18C259F9401A}" destId="{89D9DADF-FC32-495F-A9EC-B371091326B3}" srcOrd="0" destOrd="0" presId="urn:microsoft.com/office/officeart/2018/2/layout/IconLabelList"/>
    <dgm:cxn modelId="{C0F9D96E-9173-49B2-B319-4D587BFB1168}" type="presOf" srcId="{44509D9E-58EE-4039-82A1-2A79116ACC93}" destId="{CF0F5456-4904-405D-83C1-AB19650C0054}" srcOrd="0" destOrd="0" presId="urn:microsoft.com/office/officeart/2018/2/layout/IconLabelList"/>
    <dgm:cxn modelId="{CCDDAB89-629D-48B4-AEA0-E5C243811B16}" type="presOf" srcId="{1AF866C9-4A03-4AD4-8E51-2BAE1EB6D173}" destId="{0EAC4F10-DFCA-49E5-B53F-DCE57AA79482}" srcOrd="0" destOrd="0" presId="urn:microsoft.com/office/officeart/2018/2/layout/IconLabelList"/>
    <dgm:cxn modelId="{34B04A36-AFEA-4CD1-A11B-8FBE8A73338B}" srcId="{1AF866C9-4A03-4AD4-8E51-2BAE1EB6D173}" destId="{BEC2E38C-B9EA-4AC4-87C3-18C259F9401A}" srcOrd="0" destOrd="0" parTransId="{56633E21-2D4F-4D35-A163-AA05ACDE458F}" sibTransId="{257D8D46-D708-441A-9A94-08C16FB98397}"/>
    <dgm:cxn modelId="{E0D91B55-A7CF-4FF4-B08D-DBE20AF8C2FE}" srcId="{1AF866C9-4A03-4AD4-8E51-2BAE1EB6D173}" destId="{44509D9E-58EE-4039-82A1-2A79116ACC93}" srcOrd="2" destOrd="0" parTransId="{5C426BE0-998E-4D28-8838-1C847BD83830}" sibTransId="{35B7AB1F-21FF-4FAC-BC26-4D944FC0050D}"/>
    <dgm:cxn modelId="{0675954C-3CB5-402E-8880-DDA68CDDB758}" srcId="{1AF866C9-4A03-4AD4-8E51-2BAE1EB6D173}" destId="{6C7ABDD8-2116-4572-BFF1-942DE135219B}" srcOrd="1" destOrd="0" parTransId="{616469A4-BE2A-4C29-8A52-AB6BAF651012}" sibTransId="{59BC6248-0FAC-49D0-8357-FB965100BBEE}"/>
    <dgm:cxn modelId="{44BDBEC7-D0DF-446C-A742-849552760C51}" type="presParOf" srcId="{0EAC4F10-DFCA-49E5-B53F-DCE57AA79482}" destId="{7BA6EBDC-6B27-46C2-908F-4D8389484E83}" srcOrd="0" destOrd="0" presId="urn:microsoft.com/office/officeart/2018/2/layout/IconLabelList"/>
    <dgm:cxn modelId="{F3E3D8C8-9214-47B8-B74A-2F557B329FEC}" type="presParOf" srcId="{7BA6EBDC-6B27-46C2-908F-4D8389484E83}" destId="{3287DB4F-EFBD-4B8A-8D27-F2274199BEB2}" srcOrd="0" destOrd="0" presId="urn:microsoft.com/office/officeart/2018/2/layout/IconLabelList"/>
    <dgm:cxn modelId="{581BC47B-423E-4C69-AD9E-685DB56E5DAD}" type="presParOf" srcId="{7BA6EBDC-6B27-46C2-908F-4D8389484E83}" destId="{03CD979D-4157-4D5B-A373-E5EB569645BA}" srcOrd="1" destOrd="0" presId="urn:microsoft.com/office/officeart/2018/2/layout/IconLabelList"/>
    <dgm:cxn modelId="{76C1DA94-A118-4EDE-9634-9D0367626FBF}" type="presParOf" srcId="{7BA6EBDC-6B27-46C2-908F-4D8389484E83}" destId="{89D9DADF-FC32-495F-A9EC-B371091326B3}" srcOrd="2" destOrd="0" presId="urn:microsoft.com/office/officeart/2018/2/layout/IconLabelList"/>
    <dgm:cxn modelId="{09EF8F5F-1E02-403B-9482-F8BDADEC51D1}" type="presParOf" srcId="{0EAC4F10-DFCA-49E5-B53F-DCE57AA79482}" destId="{BB9B7464-FB27-4723-A8C9-04D407BB5DAB}" srcOrd="1" destOrd="0" presId="urn:microsoft.com/office/officeart/2018/2/layout/IconLabelList"/>
    <dgm:cxn modelId="{ADBA014A-E02A-43C0-9077-335FA8B66C40}" type="presParOf" srcId="{0EAC4F10-DFCA-49E5-B53F-DCE57AA79482}" destId="{C719D05C-E455-4A5F-85B0-F6AB4F87393B}" srcOrd="2" destOrd="0" presId="urn:microsoft.com/office/officeart/2018/2/layout/IconLabelList"/>
    <dgm:cxn modelId="{4E7BAA93-9B1D-46B2-908B-38C275CE047B}" type="presParOf" srcId="{C719D05C-E455-4A5F-85B0-F6AB4F87393B}" destId="{9874DAD2-58CC-450A-8A6D-7F6BAE7D2FEB}" srcOrd="0" destOrd="0" presId="urn:microsoft.com/office/officeart/2018/2/layout/IconLabelList"/>
    <dgm:cxn modelId="{66AAF464-3399-4B81-BFF1-0F8AACA88C42}" type="presParOf" srcId="{C719D05C-E455-4A5F-85B0-F6AB4F87393B}" destId="{303F8FF3-FA0A-43CB-8A7C-AC187FAC57C0}" srcOrd="1" destOrd="0" presId="urn:microsoft.com/office/officeart/2018/2/layout/IconLabelList"/>
    <dgm:cxn modelId="{D206F089-296B-4AE6-B411-55EF44C6A8C6}" type="presParOf" srcId="{C719D05C-E455-4A5F-85B0-F6AB4F87393B}" destId="{6A45877E-5CF0-4627-AE52-CE03662F0641}" srcOrd="2" destOrd="0" presId="urn:microsoft.com/office/officeart/2018/2/layout/IconLabelList"/>
    <dgm:cxn modelId="{D2E56E28-8AC9-499C-B972-9EB82609DB9F}" type="presParOf" srcId="{0EAC4F10-DFCA-49E5-B53F-DCE57AA79482}" destId="{4ED05788-9567-4C19-8D20-897E040F7F5F}" srcOrd="3" destOrd="0" presId="urn:microsoft.com/office/officeart/2018/2/layout/IconLabelList"/>
    <dgm:cxn modelId="{105D20D9-5B6B-4B0C-8552-A21B6EDB2FF4}" type="presParOf" srcId="{0EAC4F10-DFCA-49E5-B53F-DCE57AA79482}" destId="{EA609E9F-177B-49AE-9274-FDDB423E76A9}" srcOrd="4" destOrd="0" presId="urn:microsoft.com/office/officeart/2018/2/layout/IconLabelList"/>
    <dgm:cxn modelId="{C4354B53-2B71-4734-ABA8-402796411970}" type="presParOf" srcId="{EA609E9F-177B-49AE-9274-FDDB423E76A9}" destId="{F5AD63AF-3384-4117-AC6D-2E2A51ABCB1E}" srcOrd="0" destOrd="0" presId="urn:microsoft.com/office/officeart/2018/2/layout/IconLabelList"/>
    <dgm:cxn modelId="{F9ACF08D-12E9-43FE-A9CE-600D034652A4}" type="presParOf" srcId="{EA609E9F-177B-49AE-9274-FDDB423E76A9}" destId="{3CB3DF17-FC9B-4540-881B-B38805F31AC4}" srcOrd="1" destOrd="0" presId="urn:microsoft.com/office/officeart/2018/2/layout/IconLabelList"/>
    <dgm:cxn modelId="{6727C805-6811-4D17-8F0B-DD2A06876141}" type="presParOf" srcId="{EA609E9F-177B-49AE-9274-FDDB423E76A9}" destId="{CF0F5456-4904-405D-83C1-AB19650C00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7DB4F-EFBD-4B8A-8D27-F2274199BEB2}">
      <dsp:nvSpPr>
        <dsp:cNvPr id="0" name=""/>
        <dsp:cNvSpPr/>
      </dsp:nvSpPr>
      <dsp:spPr>
        <a:xfrm>
          <a:off x="2298101" y="159489"/>
          <a:ext cx="624111" cy="624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9DADF-FC32-495F-A9EC-B371091326B3}">
      <dsp:nvSpPr>
        <dsp:cNvPr id="0" name=""/>
        <dsp:cNvSpPr/>
      </dsp:nvSpPr>
      <dsp:spPr>
        <a:xfrm>
          <a:off x="1916699" y="1186341"/>
          <a:ext cx="1386914" cy="165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noProof="0" dirty="0" smtClean="0"/>
            <a:t>Sarkopenie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noProof="0" dirty="0" smtClean="0"/>
            <a:t>Definice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noProof="0" dirty="0" smtClean="0"/>
            <a:t>Diagnostika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cs-CZ" sz="1800" kern="1200" noProof="0" dirty="0"/>
        </a:p>
      </dsp:txBody>
      <dsp:txXfrm>
        <a:off x="1916699" y="1186341"/>
        <a:ext cx="1386914" cy="1657795"/>
      </dsp:txXfrm>
    </dsp:sp>
    <dsp:sp modelId="{9874DAD2-58CC-450A-8A6D-7F6BAE7D2FEB}">
      <dsp:nvSpPr>
        <dsp:cNvPr id="0" name=""/>
        <dsp:cNvSpPr/>
      </dsp:nvSpPr>
      <dsp:spPr>
        <a:xfrm>
          <a:off x="4065702" y="159489"/>
          <a:ext cx="624111" cy="624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5877E-5CF0-4627-AE52-CE03662F0641}">
      <dsp:nvSpPr>
        <dsp:cNvPr id="0" name=""/>
        <dsp:cNvSpPr/>
      </dsp:nvSpPr>
      <dsp:spPr>
        <a:xfrm>
          <a:off x="3546323" y="1186341"/>
          <a:ext cx="1662868" cy="165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noProof="0" dirty="0" smtClean="0"/>
            <a:t>Silový trénink - doporučení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noProof="0" dirty="0" smtClean="0"/>
            <a:t>Obecná pro zdravé Modifikovaná pro zdravotní limitace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cs-CZ" sz="1800" kern="1200" noProof="0" dirty="0" smtClean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cs-CZ" sz="1800" kern="1200" noProof="0" dirty="0"/>
        </a:p>
      </dsp:txBody>
      <dsp:txXfrm>
        <a:off x="3546323" y="1186341"/>
        <a:ext cx="1662868" cy="1657795"/>
      </dsp:txXfrm>
    </dsp:sp>
    <dsp:sp modelId="{F5AD63AF-3384-4117-AC6D-2E2A51ABCB1E}">
      <dsp:nvSpPr>
        <dsp:cNvPr id="0" name=""/>
        <dsp:cNvSpPr/>
      </dsp:nvSpPr>
      <dsp:spPr>
        <a:xfrm>
          <a:off x="5833303" y="159489"/>
          <a:ext cx="624111" cy="624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F5456-4904-405D-83C1-AB19650C0054}">
      <dsp:nvSpPr>
        <dsp:cNvPr id="0" name=""/>
        <dsp:cNvSpPr/>
      </dsp:nvSpPr>
      <dsp:spPr>
        <a:xfrm>
          <a:off x="5451902" y="1186341"/>
          <a:ext cx="1386914" cy="165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noProof="0" dirty="0" smtClean="0"/>
            <a:t>Typy silového tréninku</a:t>
          </a:r>
          <a:endParaRPr lang="cs-CZ" sz="1800" b="1" kern="1200" noProof="0" dirty="0"/>
        </a:p>
      </dsp:txBody>
      <dsp:txXfrm>
        <a:off x="5451902" y="1186341"/>
        <a:ext cx="1386914" cy="165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72687A2-844C-4CD2-B0EC-774ACC1D6A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8863AD-9C11-4FE7-9BFC-9457C7FDEF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791E5-9EEE-40EB-89DF-71D08517B61B}" type="datetimeFigureOut">
              <a:rPr lang="cs-CZ" smtClean="0"/>
              <a:t>30.01.2021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56309A-05D0-4AB0-9AFD-5A5F0C9CD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50B0BA-C892-44E8-B384-00E9CE9DD1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743C1-4F27-4AA1-80D8-07827ED16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6980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59309-6610-45CE-AE22-4082EF38BB2C}" type="datetimeFigureOut">
              <a:rPr lang="cs-CZ" noProof="0" smtClean="0"/>
              <a:t>30.01.2021</a:t>
            </a:fld>
            <a:endParaRPr lang="cs-CZ" noProof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/>
              <a:t>Upravte styly předlohy textu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ED3C3-1B4F-4075-ADBB-A1410174B793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75787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ED3C3-1B4F-4075-ADBB-A1410174B793}" type="slidenum">
              <a:rPr lang="cs-CZ" noProof="0" smtClean="0"/>
              <a:t>1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3380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ED3C3-1B4F-4075-ADBB-A1410174B793}" type="slidenum">
              <a:rPr lang="cs-CZ" noProof="0" smtClean="0"/>
              <a:t>2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2787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bdélník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2611808" y="3428998"/>
            <a:ext cx="5518066" cy="2268559"/>
          </a:xfrm>
        </p:spPr>
        <p:txBody>
          <a:bodyPr rtlCol="0" anchor="t">
            <a:normAutofit/>
          </a:bodyPr>
          <a:lstStyle>
            <a:lvl1pPr algn="r">
              <a:defRPr sz="60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B72C5E-CB57-48C7-A12A-C7D2B3979538}" type="datetime1">
              <a:rPr lang="cs-CZ" noProof="0" smtClean="0"/>
              <a:t>30.01.2021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
             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3" name="Textové pole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s-CZ" sz="24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cs-CZ" sz="24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9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bdélník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ové pole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s-CZ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cs-CZ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FC1AD0-3845-431C-AF3B-ED0FED66828D}" type="datetime1">
              <a:rPr lang="cs-CZ" noProof="0" smtClean="0"/>
              <a:t>30.01.2021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
             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6392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Obdélník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ové pole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s-CZ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cs-CZ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43EC63-8C42-44C9-BAA4-12D0A6DC824A}" type="datetime1">
              <a:rPr lang="cs-CZ" noProof="0" smtClean="0"/>
              <a:t>30.01.2021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
             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3004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élník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élník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35A145-0042-447B-A4C7-014C653A19A5}" type="datetime1">
              <a:rPr lang="cs-CZ" noProof="0" smtClean="0"/>
              <a:t>30.01.2021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
             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7" name="Textové pole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s-CZ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cs-CZ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Obdélník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ové pole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s-CZ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cs-CZ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48108-A461-4C67-9720-FFC0DABBA426}" type="datetime1">
              <a:rPr lang="cs-CZ" noProof="0" smtClean="0"/>
              <a:t>30.01.2021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
             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480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Obdélník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é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09E095-6435-4BDB-9502-CDFFE5999167}" type="datetime1">
              <a:rPr lang="cs-CZ" noProof="0" smtClean="0"/>
              <a:t>30.01.2021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
             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0" name="Textové pole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s-CZ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cs-CZ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0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Obdélník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ové pole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s-CZ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cs-CZ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é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9223DB-E277-4951-BB62-C892E951FBF5}" type="datetime1">
              <a:rPr lang="cs-CZ" noProof="0" smtClean="0"/>
              <a:t>30.01.2021</a:t>
            </a:fld>
            <a:endParaRPr lang="cs-CZ" noProof="0"/>
          </a:p>
        </p:txBody>
      </p:sp>
      <p:sp>
        <p:nvSpPr>
          <p:cNvPr id="8" name="Zástupné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
              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030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Obdélník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é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DCB5E7-2012-4C49-AF76-A4EEDEA64694}" type="datetime1">
              <a:rPr lang="cs-CZ" noProof="0" smtClean="0"/>
              <a:t>30.01.2021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
            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8" name="Textové pole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s-CZ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cs-CZ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5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é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EF7E0-D4D7-477E-BCB0-C5822E7879C3}" type="datetime1">
              <a:rPr lang="cs-CZ" noProof="0" smtClean="0"/>
              <a:t>30.01.2021</a:t>
            </a:fld>
            <a:endParaRPr lang="cs-CZ" noProof="0"/>
          </a:p>
        </p:txBody>
      </p:sp>
      <p:sp>
        <p:nvSpPr>
          <p:cNvPr id="3" name="Zástupné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
           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9019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Obdélník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ové pole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s-CZ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cs-CZ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é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DA7659-D126-427B-8461-82D21E46D29C}" type="datetime1">
              <a:rPr lang="cs-CZ" noProof="0" smtClean="0"/>
              <a:t>30.01.2021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
             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697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bdélník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10" name="Textové pole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cs-CZ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cs-CZ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é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2B2DEA-2C09-422C-AA37-A2A4B5CD3D03}" type="datetime1">
              <a:rPr lang="cs-CZ" noProof="0" smtClean="0"/>
              <a:t>30.01.2021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
             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56721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  <a:p>
            <a:pPr lvl="5" rtl="0"/>
            <a:r>
              <a:rPr lang="cs-CZ" noProof="0"/>
              <a:t>Šestá úroveň</a:t>
            </a:r>
          </a:p>
          <a:p>
            <a:pPr lvl="6" rtl="0"/>
            <a:r>
              <a:rPr lang="cs-CZ" noProof="0"/>
              <a:t>Sedmá úroveň</a:t>
            </a:r>
          </a:p>
          <a:p>
            <a:pPr lvl="7" rtl="0"/>
            <a:r>
              <a:rPr lang="cs-CZ" noProof="0"/>
              <a:t>Osmá úroveň</a:t>
            </a:r>
          </a:p>
          <a:p>
            <a:pPr lvl="8" rtl="0"/>
            <a:r>
              <a:rPr lang="cs-CZ" noProof="0"/>
              <a:t>Devátá úroveň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E7817BF1-8D20-4838-A342-A153673B55E7}" type="datetime1">
              <a:rPr lang="cs-CZ" noProof="0" smtClean="0"/>
              <a:t>30.01.2021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
             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57" name="Obdélník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3030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Obdélník 26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Obdélník 32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254" y="5166421"/>
            <a:ext cx="9566957" cy="883524"/>
          </a:xfrm>
          <a:prstGeom prst="parallelogram">
            <a:avLst>
              <a:gd name="adj" fmla="val 99234"/>
            </a:avLst>
          </a:prstGeom>
        </p:spPr>
        <p:txBody>
          <a:bodyPr wrap="none" lIns="0" rIns="0" rtlCol="0">
            <a:noAutofit/>
          </a:bodyPr>
          <a:lstStyle/>
          <a:p>
            <a:pPr rtl="0"/>
            <a:r>
              <a:rPr lang="cs-CZ" dirty="0" smtClean="0"/>
              <a:t>Síla v kontextu stárnutí 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536" y="4752007"/>
            <a:ext cx="8286075" cy="414413"/>
          </a:xfrm>
          <a:prstGeom prst="parallelogram">
            <a:avLst>
              <a:gd name="adj" fmla="val 100759"/>
            </a:avLst>
          </a:prstGeom>
        </p:spPr>
        <p:txBody>
          <a:bodyPr lIns="0" rIns="0" rtlCol="0">
            <a:normAutofit lnSpcReduction="10000"/>
          </a:bodyPr>
          <a:lstStyle/>
          <a:p>
            <a:pPr rtl="0">
              <a:lnSpc>
                <a:spcPct val="110000"/>
              </a:lnSpc>
            </a:pPr>
            <a:r>
              <a:rPr lang="cs-CZ" dirty="0" err="1"/>
              <a:t>n</a:t>
            </a:r>
            <a:r>
              <a:rPr lang="cs-CZ" dirty="0" err="1" smtClean="0"/>
              <a:t>p</a:t>
            </a:r>
            <a:r>
              <a:rPr lang="cs-CZ" dirty="0" smtClean="0"/>
              <a:t>, </a:t>
            </a:r>
            <a:r>
              <a:rPr lang="cs-CZ" dirty="0" err="1" smtClean="0"/>
              <a:t>nk</a:t>
            </a:r>
            <a:r>
              <a:rPr lang="cs-CZ" dirty="0" smtClean="0"/>
              <a:t> 4333 Pohybová </a:t>
            </a:r>
            <a:r>
              <a:rPr lang="cs-CZ" dirty="0" smtClean="0"/>
              <a:t>aktivita seniorů</a:t>
            </a:r>
            <a:endParaRPr lang="cs-CZ" dirty="0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pic>
        <p:nvPicPr>
          <p:cNvPr id="5" name="Obrázek 4" descr="Žena běžící vedle muže jedoucího na kole na polní cestě">
            <a:extLst>
              <a:ext uri="{FF2B5EF4-FFF2-40B4-BE49-F238E27FC236}">
                <a16:creationId xmlns:a16="http://schemas.microsoft.com/office/drawing/2014/main" id="{8C0D6366-4ACF-4BFA-8962-ED8DA4314F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55" b="10667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9" name="Textové pole 38">
            <a:extLst>
              <a:ext uri="{FF2B5EF4-FFF2-40B4-BE49-F238E27FC236}">
                <a16:creationId xmlns:a16="http://schemas.microsoft.com/office/drawing/2014/main" id="{9593BF26-26FC-4F20-AF97-D90A981A6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cs-CZ" sz="22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cs-CZ" sz="22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5634" y="808056"/>
            <a:ext cx="7944505" cy="1077229"/>
          </a:xfrm>
        </p:spPr>
        <p:txBody>
          <a:bodyPr/>
          <a:lstStyle/>
          <a:p>
            <a:pPr algn="l"/>
            <a:r>
              <a:rPr lang="cs-CZ" dirty="0" smtClean="0"/>
              <a:t>Silový (odporový) trénink seniorů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Dnes je již dobře známo, že silový trénink s těžkými břemeny (&gt; 70% 1RM) je účinnější než trénink s nízkou intenzitou, pokud jde o přírůstky svalové hmoty a zvýšení síly.</a:t>
            </a:r>
          </a:p>
          <a:p>
            <a:pPr algn="just"/>
            <a:r>
              <a:rPr lang="cs-CZ" dirty="0"/>
              <a:t>Silový trénink zvyšuje parametry síly, na rovnovážné schopnosti má však dosud nepodložené účinky. Dobře zdokumentovaný dopad silového cvičení u starších osob je na obsah kostních minerálů, což ovlivňuje riziko zlomeniny související s pády.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43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8338" y="555278"/>
            <a:ext cx="7958331" cy="654984"/>
          </a:xfrm>
        </p:spPr>
        <p:txBody>
          <a:bodyPr/>
          <a:lstStyle/>
          <a:p>
            <a:pPr algn="l"/>
            <a:r>
              <a:rPr lang="cs-CZ" dirty="0" smtClean="0"/>
              <a:t>Doporučení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08" t="15642" r="29739" b="23575"/>
          <a:stretch/>
        </p:blipFill>
        <p:spPr>
          <a:xfrm>
            <a:off x="6597504" y="104506"/>
            <a:ext cx="4532811" cy="242969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24311" y="1525501"/>
            <a:ext cx="5563742" cy="230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Cíle doporučení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dirty="0" smtClean="0">
                <a:solidFill>
                  <a:schemeClr val="bg1"/>
                </a:solidFill>
              </a:rPr>
              <a:t>odporovat </a:t>
            </a:r>
            <a:r>
              <a:rPr lang="cs-CZ" dirty="0">
                <a:solidFill>
                  <a:schemeClr val="bg1"/>
                </a:solidFill>
              </a:rPr>
              <a:t>jednotnější a </a:t>
            </a:r>
            <a:r>
              <a:rPr lang="cs-CZ" dirty="0" err="1" smtClean="0">
                <a:solidFill>
                  <a:schemeClr val="bg1"/>
                </a:solidFill>
              </a:rPr>
              <a:t>holističtější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přístup </a:t>
            </a:r>
            <a:r>
              <a:rPr lang="cs-CZ" dirty="0">
                <a:solidFill>
                  <a:schemeClr val="bg1"/>
                </a:solidFill>
              </a:rPr>
              <a:t>k tréninku </a:t>
            </a:r>
            <a:r>
              <a:rPr lang="cs-CZ" dirty="0" smtClean="0">
                <a:solidFill>
                  <a:schemeClr val="bg1"/>
                </a:solidFill>
              </a:rPr>
              <a:t>u seniorů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dirty="0" smtClean="0">
                <a:solidFill>
                  <a:schemeClr val="bg1"/>
                </a:solidFill>
              </a:rPr>
              <a:t>odporovat </a:t>
            </a:r>
            <a:r>
              <a:rPr lang="cs-CZ" dirty="0" smtClean="0">
                <a:solidFill>
                  <a:schemeClr val="bg1"/>
                </a:solidFill>
              </a:rPr>
              <a:t>zdravotní </a:t>
            </a:r>
            <a:r>
              <a:rPr lang="cs-CZ" dirty="0">
                <a:solidFill>
                  <a:schemeClr val="bg1"/>
                </a:solidFill>
              </a:rPr>
              <a:t>a funkční přínosy silového tréninku </a:t>
            </a:r>
            <a:r>
              <a:rPr lang="cs-CZ" dirty="0" smtClean="0">
                <a:solidFill>
                  <a:schemeClr val="bg1"/>
                </a:solidFill>
              </a:rPr>
              <a:t>seniorů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předcházet </a:t>
            </a:r>
            <a:r>
              <a:rPr lang="cs-CZ" dirty="0">
                <a:solidFill>
                  <a:schemeClr val="bg1"/>
                </a:solidFill>
              </a:rPr>
              <a:t>nebo minimalizovat obavy a jiné </a:t>
            </a:r>
            <a:r>
              <a:rPr lang="cs-CZ" dirty="0" smtClean="0">
                <a:solidFill>
                  <a:schemeClr val="bg1"/>
                </a:solidFill>
              </a:rPr>
              <a:t>překážky provádění silového tréninku u seniorů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33762" y="4426064"/>
            <a:ext cx="6096000" cy="20313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Správně navržený program </a:t>
            </a:r>
            <a:r>
              <a:rPr lang="cs-CZ" b="1" dirty="0" smtClean="0">
                <a:solidFill>
                  <a:schemeClr val="bg1"/>
                </a:solidFill>
              </a:rPr>
              <a:t>by měl </a:t>
            </a:r>
            <a:r>
              <a:rPr lang="cs-CZ" b="1" dirty="0">
                <a:solidFill>
                  <a:schemeClr val="bg1"/>
                </a:solidFill>
              </a:rPr>
              <a:t>zahrnovat </a:t>
            </a:r>
            <a:endParaRPr lang="cs-CZ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i</a:t>
            </a:r>
            <a:r>
              <a:rPr lang="cs-CZ" dirty="0" smtClean="0">
                <a:solidFill>
                  <a:schemeClr val="bg1"/>
                </a:solidFill>
              </a:rPr>
              <a:t>ndividualizovaný</a:t>
            </a:r>
            <a:r>
              <a:rPr lang="cs-CZ" dirty="0">
                <a:solidFill>
                  <a:schemeClr val="bg1"/>
                </a:solidFill>
              </a:rPr>
              <a:t>, periodizovaný přístup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c</a:t>
            </a:r>
            <a:r>
              <a:rPr lang="cs-CZ" dirty="0" smtClean="0">
                <a:solidFill>
                  <a:schemeClr val="bg1"/>
                </a:solidFill>
              </a:rPr>
              <a:t>vičení </a:t>
            </a:r>
            <a:r>
              <a:rPr lang="cs-CZ" dirty="0" smtClean="0">
                <a:solidFill>
                  <a:schemeClr val="bg1"/>
                </a:solidFill>
              </a:rPr>
              <a:t>ve </a:t>
            </a:r>
            <a:r>
              <a:rPr lang="cs-CZ" dirty="0">
                <a:solidFill>
                  <a:schemeClr val="bg1"/>
                </a:solidFill>
              </a:rPr>
              <a:t>2–3 </a:t>
            </a:r>
            <a:r>
              <a:rPr lang="cs-CZ" dirty="0" smtClean="0">
                <a:solidFill>
                  <a:schemeClr val="bg1"/>
                </a:solidFill>
              </a:rPr>
              <a:t>sériích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1–2 vícekloubová </a:t>
            </a:r>
            <a:r>
              <a:rPr lang="cs-CZ" dirty="0">
                <a:solidFill>
                  <a:schemeClr val="bg1"/>
                </a:solidFill>
              </a:rPr>
              <a:t>cvičení n</a:t>
            </a:r>
            <a:r>
              <a:rPr lang="cs-CZ" dirty="0" smtClean="0">
                <a:solidFill>
                  <a:schemeClr val="bg1"/>
                </a:solidFill>
              </a:rPr>
              <a:t>a hlavní svalové skupiny, </a:t>
            </a:r>
            <a:r>
              <a:rPr lang="cs-CZ" dirty="0">
                <a:solidFill>
                  <a:schemeClr val="bg1"/>
                </a:solidFill>
              </a:rPr>
              <a:t>dosahující intenzity 70–85% z </a:t>
            </a:r>
            <a:r>
              <a:rPr lang="cs-CZ" dirty="0" smtClean="0">
                <a:solidFill>
                  <a:schemeClr val="bg1"/>
                </a:solidFill>
              </a:rPr>
              <a:t>1RM, </a:t>
            </a:r>
            <a:r>
              <a:rPr lang="cs-CZ" dirty="0">
                <a:solidFill>
                  <a:schemeClr val="bg1"/>
                </a:solidFill>
              </a:rPr>
              <a:t>2–3krát týdně</a:t>
            </a:r>
            <a:r>
              <a:rPr lang="cs-CZ" dirty="0" smtClean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z</a:t>
            </a:r>
            <a:r>
              <a:rPr lang="cs-CZ" dirty="0" smtClean="0">
                <a:solidFill>
                  <a:schemeClr val="bg1"/>
                </a:solidFill>
              </a:rPr>
              <a:t>ařadit </a:t>
            </a:r>
            <a:r>
              <a:rPr lang="cs-CZ" dirty="0" smtClean="0">
                <a:solidFill>
                  <a:schemeClr val="bg1"/>
                </a:solidFill>
              </a:rPr>
              <a:t>i cviky prováděné </a:t>
            </a:r>
            <a:r>
              <a:rPr lang="cs-CZ" dirty="0">
                <a:solidFill>
                  <a:schemeClr val="bg1"/>
                </a:solidFill>
              </a:rPr>
              <a:t>při vyšších rychlostech </a:t>
            </a:r>
            <a:r>
              <a:rPr lang="cs-CZ" dirty="0" smtClean="0">
                <a:solidFill>
                  <a:schemeClr val="bg1"/>
                </a:solidFill>
              </a:rPr>
              <a:t>s mírnou intenzitou </a:t>
            </a:r>
            <a:r>
              <a:rPr lang="cs-CZ" dirty="0">
                <a:solidFill>
                  <a:schemeClr val="bg1"/>
                </a:solidFill>
              </a:rPr>
              <a:t>(tj. 40–60% 1 RM)</a:t>
            </a:r>
          </a:p>
        </p:txBody>
      </p:sp>
      <p:sp>
        <p:nvSpPr>
          <p:cNvPr id="7" name="Obdélník 6"/>
          <p:cNvSpPr/>
          <p:nvPr/>
        </p:nvSpPr>
        <p:spPr>
          <a:xfrm>
            <a:off x="7589519" y="3400018"/>
            <a:ext cx="33179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solidFill>
                  <a:srgbClr val="FF0000"/>
                </a:solidFill>
              </a:rPr>
              <a:t>Odporový trénink lze </a:t>
            </a:r>
            <a:r>
              <a:rPr lang="cs-CZ" sz="2000" b="1" dirty="0">
                <a:solidFill>
                  <a:srgbClr val="FF0000"/>
                </a:solidFill>
              </a:rPr>
              <a:t>přizpůsobit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seniorům křehkým, s omezenou pohyblivostí, s </a:t>
            </a:r>
            <a:r>
              <a:rPr lang="cs-CZ" sz="2000" dirty="0">
                <a:solidFill>
                  <a:srgbClr val="FF0000"/>
                </a:solidFill>
              </a:rPr>
              <a:t>kognitivními poruchami</a:t>
            </a:r>
            <a:r>
              <a:rPr lang="cs-CZ" sz="2000" dirty="0" smtClean="0">
                <a:solidFill>
                  <a:srgbClr val="FF0000"/>
                </a:solidFill>
              </a:rPr>
              <a:t>, nebo jinými chronickými </a:t>
            </a:r>
            <a:r>
              <a:rPr lang="cs-CZ" sz="2000" dirty="0">
                <a:solidFill>
                  <a:srgbClr val="FF0000"/>
                </a:solidFill>
              </a:rPr>
              <a:t>stavy.</a:t>
            </a:r>
          </a:p>
        </p:txBody>
      </p:sp>
    </p:spTree>
    <p:extLst>
      <p:ext uri="{BB962C8B-B14F-4D97-AF65-F5344CB8AC3E}">
        <p14:creationId xmlns:p14="http://schemas.microsoft.com/office/powerpoint/2010/main" val="372463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1958637" cy="714375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/>
              <a:t>Obecná doporučení pro odporový </a:t>
            </a:r>
            <a:r>
              <a:rPr lang="cs-CZ" sz="2400" b="1" dirty="0" smtClean="0"/>
              <a:t>trénink u zdravých seniorů </a:t>
            </a:r>
            <a:endParaRPr lang="cs-CZ" sz="2400" b="1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230006"/>
              </p:ext>
            </p:extLst>
          </p:nvPr>
        </p:nvGraphicFramePr>
        <p:xfrm>
          <a:off x="-4" y="444137"/>
          <a:ext cx="12192004" cy="6336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671">
                  <a:extLst>
                    <a:ext uri="{9D8B030D-6E8A-4147-A177-3AD203B41FA5}">
                      <a16:colId xmlns:a16="http://schemas.microsoft.com/office/drawing/2014/main" val="4230113561"/>
                    </a:ext>
                  </a:extLst>
                </a:gridCol>
                <a:gridCol w="3583312">
                  <a:extLst>
                    <a:ext uri="{9D8B030D-6E8A-4147-A177-3AD203B41FA5}">
                      <a16:colId xmlns:a16="http://schemas.microsoft.com/office/drawing/2014/main" val="3603547872"/>
                    </a:ext>
                  </a:extLst>
                </a:gridCol>
                <a:gridCol w="6045021">
                  <a:extLst>
                    <a:ext uri="{9D8B030D-6E8A-4147-A177-3AD203B41FA5}">
                      <a16:colId xmlns:a16="http://schemas.microsoft.com/office/drawing/2014/main" val="3928671887"/>
                    </a:ext>
                  </a:extLst>
                </a:gridCol>
              </a:tblGrid>
              <a:tr h="291466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Proměnné 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Doporučení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Komentář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245292"/>
                  </a:ext>
                </a:extLst>
              </a:tr>
              <a:tr h="600891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Série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1-3 série na cvik na svalovou partii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1 série pro začátečníky a křehké seniory, postupně přidávat až na 2–3 série.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293586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Počet opakování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8–12 nebo 10–15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6–12 opakování s vyšší intenzitou pro zdravé seniory </a:t>
                      </a:r>
                    </a:p>
                    <a:p>
                      <a:r>
                        <a:rPr lang="cs-CZ" sz="1700" dirty="0" smtClean="0"/>
                        <a:t>10–15 opakování s nižším odporem pro začátečníky.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70393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Intenzita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70 – 85% z 1RM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700" dirty="0" smtClean="0"/>
                        <a:t>Začít s tolerovaným</a:t>
                      </a:r>
                      <a:r>
                        <a:rPr lang="pl-PL" sz="1700" baseline="0" dirty="0" smtClean="0"/>
                        <a:t> </a:t>
                      </a:r>
                      <a:r>
                        <a:rPr lang="pl-PL" sz="1700" dirty="0" smtClean="0"/>
                        <a:t>odporem a postupovat na 70–85% 1RM. Lehčí zatížení se doporučuje pro začátečníky, nebo křehké seniory nebo se zvláštními omezeními, jako je kardiovaskulární onemocnění a osteoporóza.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660845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Výběr cviků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8-10 různých cviků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Zahrnout cviky </a:t>
                      </a:r>
                      <a:r>
                        <a:rPr lang="cs-CZ" sz="1700" dirty="0" err="1" smtClean="0"/>
                        <a:t>vícekloubové</a:t>
                      </a:r>
                      <a:r>
                        <a:rPr lang="cs-CZ" sz="1700" dirty="0" smtClean="0"/>
                        <a:t>,</a:t>
                      </a:r>
                      <a:r>
                        <a:rPr lang="cs-CZ" sz="1700" baseline="0" dirty="0" smtClean="0"/>
                        <a:t> na velké svalové partie.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81727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Možnosti 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Cvičení s volnými váhami</a:t>
                      </a:r>
                    </a:p>
                    <a:p>
                      <a:r>
                        <a:rPr lang="cs-CZ" sz="1700" baseline="0" dirty="0" smtClean="0"/>
                        <a:t>Cvičení na strojích 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Cvičení na strojích</a:t>
                      </a:r>
                      <a:r>
                        <a:rPr lang="cs-CZ" sz="1700" baseline="0" dirty="0" smtClean="0"/>
                        <a:t> pro začátečníky umožňuje nastavení zátěže a zajištění správného držení těla (nepřetěžování páteře).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592025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Frekvence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2-3 dny/týden/svalová</a:t>
                      </a:r>
                      <a:r>
                        <a:rPr lang="cs-CZ" sz="1700" baseline="0" dirty="0" smtClean="0"/>
                        <a:t> skupina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Doporučuje se silový trénink 2-3x týdně, ne po</a:t>
                      </a:r>
                      <a:r>
                        <a:rPr lang="cs-CZ" sz="1700" baseline="0" dirty="0" smtClean="0"/>
                        <a:t> sobě jdoucí dny.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665007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Silový/výbušný trénink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40-60% z 1RM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Zahrnout silově výbušná cvičení, tzn. pohyby s vysokou rychlostí prováděnou během koncentrické fáze při střední intenzitě (tj. 40–60% 1RM) na podporu svalové síly, výkonu a</a:t>
                      </a:r>
                      <a:r>
                        <a:rPr lang="cs-CZ" sz="1700" baseline="0" dirty="0" smtClean="0"/>
                        <a:t> </a:t>
                      </a:r>
                      <a:r>
                        <a:rPr lang="cs-CZ" sz="1700" dirty="0" smtClean="0"/>
                        <a:t>funkčních úkolů.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68002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Funkční pohyby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Pohyby napodobující denní aktivity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Zařazení pohybů denních aktivit napomáhá zlepšení funkční zdatnosti.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206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03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18904" y="117566"/>
            <a:ext cx="9496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Obecná doporučení pro odporový trénink u </a:t>
            </a:r>
            <a:r>
              <a:rPr lang="cs-CZ" sz="2400" b="1" dirty="0" smtClean="0"/>
              <a:t>křehkých </a:t>
            </a:r>
            <a:r>
              <a:rPr lang="cs-CZ" sz="2400" b="1" dirty="0"/>
              <a:t>seniorů </a:t>
            </a:r>
            <a:endParaRPr lang="cs-CZ" sz="2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2568"/>
              </p:ext>
            </p:extLst>
          </p:nvPr>
        </p:nvGraphicFramePr>
        <p:xfrm>
          <a:off x="0" y="629653"/>
          <a:ext cx="12192000" cy="80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97215930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617667639"/>
                    </a:ext>
                  </a:extLst>
                </a:gridCol>
              </a:tblGrid>
              <a:tr h="834155">
                <a:tc>
                  <a:txBody>
                    <a:bodyPr/>
                    <a:lstStyle/>
                    <a:p>
                      <a:r>
                        <a:rPr lang="cs-CZ" dirty="0" smtClean="0"/>
                        <a:t>Proměnná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Doporučení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500970"/>
                  </a:ext>
                </a:extLst>
              </a:tr>
              <a:tr h="923335">
                <a:tc>
                  <a:txBody>
                    <a:bodyPr/>
                    <a:lstStyle/>
                    <a:p>
                      <a:r>
                        <a:rPr lang="cs-CZ" dirty="0" smtClean="0"/>
                        <a:t>Odporový trénink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Provádět 2–3krát týdně, 3 série, 8–12 opakování v intenzitě, která začíná na 20–30% 1RM a</a:t>
                      </a:r>
                    </a:p>
                    <a:p>
                      <a:r>
                        <a:rPr lang="cs-CZ" dirty="0" smtClean="0"/>
                        <a:t>postupuje na 80% 1RM.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230289"/>
                  </a:ext>
                </a:extLst>
              </a:tr>
              <a:tr h="923335">
                <a:tc>
                  <a:txBody>
                    <a:bodyPr/>
                    <a:lstStyle/>
                    <a:p>
                      <a:r>
                        <a:rPr lang="cs-CZ" dirty="0" smtClean="0"/>
                        <a:t>Síla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Zahrnout silová cvičení prováděná při vysoké rychlosti pohybu s nízkou až střední intenzitou (tj. 30–60% 1RM) pro vylepšení funkčního výkonu.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588550"/>
                  </a:ext>
                </a:extLst>
              </a:tr>
              <a:tr h="923335">
                <a:tc>
                  <a:txBody>
                    <a:bodyPr/>
                    <a:lstStyle/>
                    <a:p>
                      <a:r>
                        <a:rPr lang="cs-CZ" dirty="0" smtClean="0"/>
                        <a:t>Funkční trénink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Zahrnout cvičení, ve kterých jsou simulovány denní aktivity, jako je cvičení vsedě / stoje, pro optimalizaci funkčnosti.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402887"/>
                  </a:ext>
                </a:extLst>
              </a:tr>
              <a:tr h="2522318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Vytrvalostní trénink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Doplňuje adaptace odporového tréninku. Doporučuje se začít tréninkem síla/rovnováha a poté vytrvalost. Může zahrnovat chůzi se změnami tempa, sklonu a směru, běžecký pás, chůze po schodech a jízda na stacionárním kole.</a:t>
                      </a:r>
                    </a:p>
                    <a:p>
                      <a:r>
                        <a:rPr lang="cs-CZ" dirty="0" smtClean="0"/>
                        <a:t>Začít 5–10 min. a pokračovat do 15–30 min. Míra</a:t>
                      </a:r>
                    </a:p>
                    <a:p>
                      <a:r>
                        <a:rPr lang="cs-CZ" dirty="0" smtClean="0"/>
                        <a:t>vnímané námahy pro určení intenzity cvičení se může řídit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Brogovou</a:t>
                      </a:r>
                      <a:r>
                        <a:rPr lang="cs-CZ" baseline="0" dirty="0" smtClean="0"/>
                        <a:t> stupnicí. Vhodná intenzita se pohybuje mezi </a:t>
                      </a:r>
                      <a:r>
                        <a:rPr lang="cs-CZ" dirty="0" smtClean="0"/>
                        <a:t>12–14.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008738"/>
                  </a:ext>
                </a:extLst>
              </a:tr>
              <a:tr h="1200336">
                <a:tc>
                  <a:txBody>
                    <a:bodyPr/>
                    <a:lstStyle/>
                    <a:p>
                      <a:r>
                        <a:rPr lang="cs-CZ" dirty="0" smtClean="0"/>
                        <a:t>Balanční</a:t>
                      </a:r>
                      <a:r>
                        <a:rPr lang="cs-CZ" baseline="0" dirty="0" smtClean="0"/>
                        <a:t> trénink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Zahrnout několik cvičebních podnětů, jako je chůze po čáře, tandemový postoj, stoj na jedné noze s oporou, stoj na patě, špičce s oporou, přenosy váhy z jedné</a:t>
                      </a:r>
                    </a:p>
                    <a:p>
                      <a:r>
                        <a:rPr lang="cs-CZ" dirty="0" smtClean="0"/>
                        <a:t>nohy na druhou. Začít</a:t>
                      </a:r>
                      <a:r>
                        <a:rPr lang="cs-CZ" baseline="0" dirty="0" smtClean="0"/>
                        <a:t> vždy v sedě, poté stoj s oporou.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133336"/>
                  </a:ext>
                </a:extLst>
              </a:tr>
              <a:tr h="629651">
                <a:tc>
                  <a:txBody>
                    <a:bodyPr/>
                    <a:lstStyle/>
                    <a:p>
                      <a:r>
                        <a:rPr lang="cs-CZ" dirty="0" smtClean="0"/>
                        <a:t>Progres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Postupně, individuálně zvyšovat</a:t>
                      </a:r>
                      <a:r>
                        <a:rPr lang="cs-CZ" baseline="0" dirty="0" smtClean="0"/>
                        <a:t> intenzitu, počet cviků, náročnost cviků.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34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35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03199" y="122312"/>
            <a:ext cx="7276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Souhrn doporučení modifikovaných cvičení (zdravotní limitace) 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478047"/>
              </p:ext>
            </p:extLst>
          </p:nvPr>
        </p:nvGraphicFramePr>
        <p:xfrm>
          <a:off x="104502" y="491644"/>
          <a:ext cx="11991704" cy="62226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95852">
                  <a:extLst>
                    <a:ext uri="{9D8B030D-6E8A-4147-A177-3AD203B41FA5}">
                      <a16:colId xmlns:a16="http://schemas.microsoft.com/office/drawing/2014/main" val="1826935609"/>
                    </a:ext>
                  </a:extLst>
                </a:gridCol>
                <a:gridCol w="5995852">
                  <a:extLst>
                    <a:ext uri="{9D8B030D-6E8A-4147-A177-3AD203B41FA5}">
                      <a16:colId xmlns:a16="http://schemas.microsoft.com/office/drawing/2014/main" val="3553797489"/>
                    </a:ext>
                  </a:extLst>
                </a:gridCol>
              </a:tblGrid>
              <a:tr h="355708">
                <a:tc>
                  <a:txBody>
                    <a:bodyPr/>
                    <a:lstStyle/>
                    <a:p>
                      <a:r>
                        <a:rPr lang="cs-CZ" dirty="0" smtClean="0"/>
                        <a:t>Omezení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Modifikace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86549"/>
                  </a:ext>
                </a:extLst>
              </a:tr>
              <a:tr h="889271">
                <a:tc>
                  <a:txBody>
                    <a:bodyPr/>
                    <a:lstStyle/>
                    <a:p>
                      <a:r>
                        <a:rPr lang="cs-CZ" dirty="0" smtClean="0"/>
                        <a:t>Křehkost (</a:t>
                      </a:r>
                      <a:r>
                        <a:rPr lang="cs-CZ" dirty="0" err="1" smtClean="0"/>
                        <a:t>frailty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Začít</a:t>
                      </a:r>
                      <a:r>
                        <a:rPr lang="cs-CZ" baseline="0" dirty="0" smtClean="0"/>
                        <a:t> s nízkým odporem, postupovat pomalu, respektovat limitaci únavy, </a:t>
                      </a:r>
                      <a:r>
                        <a:rPr lang="pl-PL" dirty="0" smtClean="0"/>
                        <a:t>začít 8–12 opakování </a:t>
                      </a:r>
                    </a:p>
                    <a:p>
                      <a:r>
                        <a:rPr lang="pl-PL" dirty="0" smtClean="0"/>
                        <a:t>20–30% z 1RM a </a:t>
                      </a:r>
                      <a:r>
                        <a:rPr lang="pl-PL" baseline="0" dirty="0" smtClean="0"/>
                        <a:t>směřovat k</a:t>
                      </a:r>
                      <a:r>
                        <a:rPr lang="pl-PL" dirty="0" smtClean="0"/>
                        <a:t> 80% z 1RM.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682345"/>
                  </a:ext>
                </a:extLst>
              </a:tr>
              <a:tr h="355708">
                <a:tc>
                  <a:txBody>
                    <a:bodyPr/>
                    <a:lstStyle/>
                    <a:p>
                      <a:r>
                        <a:rPr lang="cs-CZ" dirty="0" smtClean="0"/>
                        <a:t>Omezení</a:t>
                      </a:r>
                      <a:r>
                        <a:rPr lang="cs-CZ" baseline="0" dirty="0" smtClean="0"/>
                        <a:t> pohyblivosti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Zvážit cvičení v sedě, leže.. dle limitace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238900"/>
                  </a:ext>
                </a:extLst>
              </a:tr>
              <a:tr h="622490">
                <a:tc>
                  <a:txBody>
                    <a:bodyPr/>
                    <a:lstStyle/>
                    <a:p>
                      <a:r>
                        <a:rPr lang="cs-CZ" dirty="0" smtClean="0"/>
                        <a:t>Mírné kognitivní poruchy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Výběr velmi jednoduchých cviků, předvádět,</a:t>
                      </a:r>
                      <a:r>
                        <a:rPr lang="cs-CZ" baseline="0" dirty="0" smtClean="0"/>
                        <a:t> i popisovat. Postupně pomalu navyšovat náročnost úkolů.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614272"/>
                  </a:ext>
                </a:extLst>
              </a:tr>
              <a:tr h="1156052">
                <a:tc>
                  <a:txBody>
                    <a:bodyPr/>
                    <a:lstStyle/>
                    <a:p>
                      <a:r>
                        <a:rPr lang="cs-CZ" dirty="0" smtClean="0"/>
                        <a:t>Diabetes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</a:t>
                      </a:r>
                      <a:r>
                        <a:rPr lang="cs-CZ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ovat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hladinu glukózy v krvi před a po tréninku. Zvážit možné asociace s kardiovaskulárním onemocněním, nervovým onemocněním, onemocnění ledvin, očí a ortopedická omezení.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308706"/>
                  </a:ext>
                </a:extLst>
              </a:tr>
              <a:tr h="1422833">
                <a:tc>
                  <a:txBody>
                    <a:bodyPr/>
                    <a:lstStyle/>
                    <a:p>
                      <a:r>
                        <a:rPr lang="cs-CZ" dirty="0" smtClean="0"/>
                        <a:t>Osteoporóza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Začít s nižší intenzitou. Trénovat rovnováhu, ale zvlášť opatrně, aby se zabránilo pádům. Zaměřit se na formu a techniku cvičení.</a:t>
                      </a:r>
                      <a:r>
                        <a:rPr lang="cs-CZ" baseline="0" dirty="0" smtClean="0"/>
                        <a:t> O</a:t>
                      </a:r>
                      <a:r>
                        <a:rPr lang="pt-BR" baseline="0" dirty="0" smtClean="0"/>
                        <a:t>patrn</a:t>
                      </a:r>
                      <a:r>
                        <a:rPr lang="cs-CZ" baseline="0" dirty="0" smtClean="0"/>
                        <a:t>ě</a:t>
                      </a:r>
                      <a:r>
                        <a:rPr lang="pt-BR" baseline="0" dirty="0" smtClean="0"/>
                        <a:t> s</a:t>
                      </a:r>
                      <a:r>
                        <a:rPr lang="cs-CZ" baseline="0" dirty="0" smtClean="0"/>
                        <a:t> </a:t>
                      </a:r>
                      <a:r>
                        <a:rPr lang="pt-BR" baseline="0" dirty="0" smtClean="0"/>
                        <a:t>ohýbání</a:t>
                      </a:r>
                      <a:r>
                        <a:rPr lang="cs-CZ" baseline="0" dirty="0" smtClean="0"/>
                        <a:t>m</a:t>
                      </a:r>
                      <a:r>
                        <a:rPr lang="pt-BR" baseline="0" dirty="0" smtClean="0"/>
                        <a:t> a </a:t>
                      </a:r>
                      <a:r>
                        <a:rPr lang="cs-CZ" baseline="0" dirty="0" smtClean="0"/>
                        <a:t>rotacemi</a:t>
                      </a:r>
                      <a:r>
                        <a:rPr lang="cs-CZ" dirty="0" smtClean="0"/>
                        <a:t>.</a:t>
                      </a:r>
                    </a:p>
                    <a:p>
                      <a:r>
                        <a:rPr lang="cs-CZ" dirty="0" smtClean="0"/>
                        <a:t>Zahrnout</a:t>
                      </a:r>
                      <a:r>
                        <a:rPr lang="cs-CZ" baseline="0" dirty="0" smtClean="0"/>
                        <a:t> cvičení na správné držení těla</a:t>
                      </a:r>
                      <a:r>
                        <a:rPr lang="cs-CZ" dirty="0" smtClean="0"/>
                        <a:t> (prodloužení páteře).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022932"/>
                  </a:ext>
                </a:extLst>
              </a:tr>
              <a:tr h="618699">
                <a:tc>
                  <a:txBody>
                    <a:bodyPr/>
                    <a:lstStyle/>
                    <a:p>
                      <a:r>
                        <a:rPr lang="cs-CZ" dirty="0" smtClean="0"/>
                        <a:t>Bolesti kloubů nebo omezený rozsah</a:t>
                      </a:r>
                    </a:p>
                    <a:p>
                      <a:r>
                        <a:rPr lang="cs-CZ" dirty="0" smtClean="0"/>
                        <a:t>pohybu (artritida)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Využívat cvičební stroje s možností</a:t>
                      </a:r>
                      <a:r>
                        <a:rPr lang="cs-CZ" baseline="0" dirty="0" smtClean="0"/>
                        <a:t> aretace pro </a:t>
                      </a:r>
                      <a:r>
                        <a:rPr lang="cs-CZ" dirty="0" smtClean="0"/>
                        <a:t>omezení rozsahu pohybu. Respektovat subjektivní bolest.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633890"/>
                  </a:ext>
                </a:extLst>
              </a:tr>
              <a:tr h="644825">
                <a:tc>
                  <a:txBody>
                    <a:bodyPr/>
                    <a:lstStyle/>
                    <a:p>
                      <a:r>
                        <a:rPr lang="cs-CZ" dirty="0" smtClean="0"/>
                        <a:t>Špatné vidění, problémy s rovnováhou,</a:t>
                      </a:r>
                      <a:r>
                        <a:rPr lang="cs-CZ" baseline="0" dirty="0" smtClean="0"/>
                        <a:t> bolesti </a:t>
                      </a:r>
                      <a:r>
                        <a:rPr lang="cs-CZ" dirty="0" smtClean="0"/>
                        <a:t>dolní části zad, snižování váhy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Zvážit cvičební stroje (na rozdíl od cvičení s volným závažím)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46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347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9691" y="805818"/>
            <a:ext cx="8856618" cy="64416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/>
              <a:t>Power </a:t>
            </a:r>
            <a:r>
              <a:rPr lang="cs-CZ" sz="3200" b="1" dirty="0" err="1"/>
              <a:t>or</a:t>
            </a:r>
            <a:r>
              <a:rPr lang="cs-CZ" sz="3200" b="1" dirty="0"/>
              <a:t> </a:t>
            </a:r>
            <a:r>
              <a:rPr lang="cs-CZ" sz="3200" b="1" dirty="0" err="1"/>
              <a:t>High-Velocity</a:t>
            </a:r>
            <a:r>
              <a:rPr lang="cs-CZ" sz="3200" b="1" dirty="0"/>
              <a:t> </a:t>
            </a:r>
            <a:r>
              <a:rPr lang="cs-CZ" sz="3200" b="1" dirty="0" err="1"/>
              <a:t>Resistance</a:t>
            </a:r>
            <a:r>
              <a:rPr lang="cs-CZ" sz="3200" b="1" dirty="0"/>
              <a:t> Training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64401" y="2632688"/>
            <a:ext cx="5310717" cy="252904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cs-CZ" sz="4300" b="1" dirty="0" smtClean="0"/>
              <a:t>Schopnost </a:t>
            </a:r>
            <a:r>
              <a:rPr lang="cs-CZ" sz="4300" b="1" dirty="0"/>
              <a:t>rychle generovat sílu s věkem klesá strměji než maximální síla</a:t>
            </a:r>
            <a:r>
              <a:rPr lang="cs-CZ" sz="4300" dirty="0"/>
              <a:t>, což je pro riziko pádu důležitější než schopnost produkovat maximální sílu</a:t>
            </a:r>
            <a:r>
              <a:rPr lang="cs-CZ" sz="4300" dirty="0" smtClean="0"/>
              <a:t>. </a:t>
            </a:r>
            <a:r>
              <a:rPr lang="cs-CZ" sz="4300" dirty="0"/>
              <a:t>Tato schopnost má vliv také na rychlé změny směru a zrychlování pohybu</a:t>
            </a:r>
            <a:endParaRPr lang="cs-CZ" sz="4300" dirty="0" smtClean="0"/>
          </a:p>
          <a:p>
            <a:pPr algn="just"/>
            <a:r>
              <a:rPr lang="cs-CZ" sz="4000" dirty="0" smtClean="0"/>
              <a:t>Např</a:t>
            </a:r>
            <a:r>
              <a:rPr lang="cs-CZ" sz="4000" dirty="0"/>
              <a:t>. </a:t>
            </a:r>
            <a:r>
              <a:rPr lang="cs-CZ" sz="4000" dirty="0" smtClean="0"/>
              <a:t>neočekávané </a:t>
            </a:r>
            <a:r>
              <a:rPr lang="cs-CZ" sz="4000" dirty="0"/>
              <a:t>zastavení během jízdy v autobuse / vlaku), čas k vygenerování maximální síly je příliš dlouhá</a:t>
            </a:r>
            <a:r>
              <a:rPr lang="cs-CZ" sz="250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432766" y="2263072"/>
            <a:ext cx="3553841" cy="4237202"/>
          </a:xfrm>
        </p:spPr>
        <p:txBody>
          <a:bodyPr>
            <a:noAutofit/>
          </a:bodyPr>
          <a:lstStyle/>
          <a:p>
            <a:pPr algn="just"/>
            <a:r>
              <a:rPr lang="cs-CZ" sz="1400" dirty="0" smtClean="0"/>
              <a:t>Rychlostní </a:t>
            </a:r>
            <a:r>
              <a:rPr lang="cs-CZ" sz="1400" dirty="0"/>
              <a:t>část cviku  by měla být prováděna pouze v koncentrické fázi. </a:t>
            </a:r>
          </a:p>
          <a:p>
            <a:pPr algn="just"/>
            <a:r>
              <a:rPr lang="cs-CZ" sz="1400" dirty="0"/>
              <a:t>Zátěž, která zajistí největší výkon (různá v různých kloubech)</a:t>
            </a:r>
          </a:p>
          <a:p>
            <a:pPr algn="just"/>
            <a:r>
              <a:rPr lang="cs-CZ" sz="1400" dirty="0"/>
              <a:t>Trénink výkonu by měl kopírovat denní aktivity – např. pro zrychlení chůze – nízká zátěž 40% 1RM, vstávání ze židle, chůze do schodů – vyšší zátěž 70-80% 1RM		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62444" y="1385909"/>
            <a:ext cx="10120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Tradiční přístupy </a:t>
            </a:r>
            <a:r>
              <a:rPr lang="cs-CZ" dirty="0" smtClean="0">
                <a:solidFill>
                  <a:schemeClr val="bg1"/>
                </a:solidFill>
              </a:rPr>
              <a:t>silového tréninku prokázaly zvýšení síly, ale omezený </a:t>
            </a:r>
            <a:r>
              <a:rPr lang="cs-CZ" dirty="0">
                <a:solidFill>
                  <a:schemeClr val="bg1"/>
                </a:solidFill>
              </a:rPr>
              <a:t>vliv na </a:t>
            </a:r>
            <a:r>
              <a:rPr lang="cs-CZ" dirty="0" smtClean="0">
                <a:solidFill>
                  <a:schemeClr val="bg1"/>
                </a:solidFill>
              </a:rPr>
              <a:t>funkci. Proto se nedávné </a:t>
            </a:r>
            <a:r>
              <a:rPr lang="cs-CZ" dirty="0">
                <a:solidFill>
                  <a:schemeClr val="bg1"/>
                </a:solidFill>
              </a:rPr>
              <a:t>studie </a:t>
            </a:r>
            <a:r>
              <a:rPr lang="cs-CZ" dirty="0" smtClean="0">
                <a:solidFill>
                  <a:schemeClr val="bg1"/>
                </a:solidFill>
              </a:rPr>
              <a:t>zaměřily na tzv. power and </a:t>
            </a:r>
            <a:r>
              <a:rPr lang="cs-CZ" dirty="0" err="1" smtClean="0">
                <a:solidFill>
                  <a:schemeClr val="bg1"/>
                </a:solidFill>
              </a:rPr>
              <a:t>high-velocity</a:t>
            </a:r>
            <a:r>
              <a:rPr lang="cs-CZ" dirty="0" smtClean="0">
                <a:solidFill>
                  <a:schemeClr val="bg1"/>
                </a:solidFill>
              </a:rPr>
              <a:t> resistence training. Byl zjištěn </a:t>
            </a:r>
            <a:r>
              <a:rPr lang="cs-CZ" dirty="0">
                <a:solidFill>
                  <a:schemeClr val="bg1"/>
                </a:solidFill>
              </a:rPr>
              <a:t>větší vliv </a:t>
            </a:r>
            <a:r>
              <a:rPr lang="cs-CZ" dirty="0" smtClean="0">
                <a:solidFill>
                  <a:schemeClr val="bg1"/>
                </a:solidFill>
              </a:rPr>
              <a:t>těchto typů tréninku právě na funkci. Nutno podotknout, že u těchto typů tréninků se vyskytuje více úrazů.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62445" y="5161730"/>
            <a:ext cx="10223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solidFill>
                  <a:schemeClr val="bg1"/>
                </a:solidFill>
              </a:rPr>
              <a:t>Rozdíl mezi Power a </a:t>
            </a:r>
            <a:r>
              <a:rPr lang="cs-CZ" dirty="0" err="1">
                <a:solidFill>
                  <a:schemeClr val="bg1"/>
                </a:solidFill>
              </a:rPr>
              <a:t>High-Velocity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trainings</a:t>
            </a:r>
            <a:r>
              <a:rPr lang="cs-CZ" dirty="0" smtClean="0">
                <a:solidFill>
                  <a:schemeClr val="bg1"/>
                </a:solidFill>
              </a:rPr>
              <a:t> je ve volbě </a:t>
            </a:r>
            <a:r>
              <a:rPr lang="cs-CZ" dirty="0">
                <a:solidFill>
                  <a:schemeClr val="bg1"/>
                </a:solidFill>
              </a:rPr>
              <a:t>velikosti odporu. Ta je nejčastěji doporučována v rozmezí 30-80 </a:t>
            </a:r>
            <a:r>
              <a:rPr lang="cs-CZ" dirty="0" smtClean="0">
                <a:solidFill>
                  <a:schemeClr val="bg1"/>
                </a:solidFill>
              </a:rPr>
              <a:t>1RM. </a:t>
            </a:r>
            <a:r>
              <a:rPr lang="cs-CZ" dirty="0">
                <a:solidFill>
                  <a:schemeClr val="bg1"/>
                </a:solidFill>
              </a:rPr>
              <a:t>Přičemž koncentrická fáze pohybu je vykonávána maximální rychlostí pohybu spolu s maximálním volním úsilím. Svalová schopnost power je součinem síly a rychlosti (</a:t>
            </a:r>
            <a:r>
              <a:rPr lang="cs-CZ" dirty="0" err="1">
                <a:solidFill>
                  <a:schemeClr val="bg1"/>
                </a:solidFill>
              </a:rPr>
              <a:t>force</a:t>
            </a:r>
            <a:r>
              <a:rPr lang="cs-CZ" dirty="0">
                <a:solidFill>
                  <a:schemeClr val="bg1"/>
                </a:solidFill>
              </a:rPr>
              <a:t> x </a:t>
            </a:r>
            <a:r>
              <a:rPr lang="cs-CZ" dirty="0" err="1">
                <a:solidFill>
                  <a:schemeClr val="bg1"/>
                </a:solidFill>
              </a:rPr>
              <a:t>velocity</a:t>
            </a:r>
            <a:r>
              <a:rPr lang="cs-CZ" dirty="0">
                <a:solidFill>
                  <a:schemeClr val="bg1"/>
                </a:solidFill>
              </a:rPr>
              <a:t>) a je považována za kritický determinant funkce u </a:t>
            </a:r>
            <a:r>
              <a:rPr lang="cs-CZ" dirty="0" smtClean="0">
                <a:solidFill>
                  <a:schemeClr val="bg1"/>
                </a:solidFill>
              </a:rPr>
              <a:t>seniorů.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31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8635312" cy="1752264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Závěr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Silový trénink u seniorů – jednoznačně ano!</a:t>
            </a:r>
            <a:br>
              <a:rPr lang="cs-CZ" dirty="0" smtClean="0"/>
            </a:br>
            <a:r>
              <a:rPr lang="cs-CZ" dirty="0" smtClean="0"/>
              <a:t>Jen vědět jak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567" y="2358000"/>
            <a:ext cx="8035729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Obdélník 5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 useBgFill="1">
        <p:nvSpPr>
          <p:cNvPr id="62" name="Obdélník 6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7" name="Obrázek 6" descr="Plavec">
            <a:extLst>
              <a:ext uri="{FF2B5EF4-FFF2-40B4-BE49-F238E27FC236}">
                <a16:creationId xmlns:a16="http://schemas.microsoft.com/office/drawing/2014/main" id="{7D7FCACA-EF86-4FB6-924E-B818BF5F40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64" name="Obrázek 6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352" y="735871"/>
            <a:ext cx="4127721" cy="695765"/>
          </a:xfrm>
          <a:prstGeom prst="parallelogram">
            <a:avLst>
              <a:gd name="adj" fmla="val 99596"/>
            </a:avLst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rtl="0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66" name="Obdélník 6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68" name="Obdélník 6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70" name="Textové pole 69">
            <a:extLst>
              <a:ext uri="{FF2B5EF4-FFF2-40B4-BE49-F238E27FC236}">
                <a16:creationId xmlns:a16="http://schemas.microsoft.com/office/drawing/2014/main" id="{05F0EB18-1E7B-44E3-8DEA-7DE98E1CF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cs-CZ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cs-CZ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graphicFrame>
        <p:nvGraphicFramePr>
          <p:cNvPr id="5" name="Zástupný obsah 2" descr="Seznam ve formě ikon">
            <a:extLst>
              <a:ext uri="{FF2B5EF4-FFF2-40B4-BE49-F238E27FC236}">
                <a16:creationId xmlns:a16="http://schemas.microsoft.com/office/drawing/2014/main" id="{ACE5AD74-04D5-49BC-88CF-B67398F8B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04513"/>
              </p:ext>
            </p:extLst>
          </p:nvPr>
        </p:nvGraphicFramePr>
        <p:xfrm>
          <a:off x="2212601" y="2549217"/>
          <a:ext cx="8755516" cy="300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2512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Co je sarkopenie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7131" y="1885285"/>
            <a:ext cx="7796540" cy="3997828"/>
          </a:xfrm>
        </p:spPr>
        <p:txBody>
          <a:bodyPr/>
          <a:lstStyle/>
          <a:p>
            <a:pPr algn="just"/>
            <a:r>
              <a:rPr lang="cs-CZ" dirty="0"/>
              <a:t>progresivní generalizované onemocnění kosterních svalů spojené se zvýšeným rizikem zdravotních komplikací – pádů, zlomenin, fyzické disability a úmrtí. </a:t>
            </a:r>
            <a:endParaRPr lang="cs-CZ" dirty="0" smtClean="0"/>
          </a:p>
          <a:p>
            <a:pPr algn="just"/>
            <a:r>
              <a:rPr lang="cs-CZ" dirty="0"/>
              <a:t>s</a:t>
            </a:r>
            <a:r>
              <a:rPr lang="cs-CZ" dirty="0" smtClean="0"/>
              <a:t>yndrom </a:t>
            </a:r>
            <a:r>
              <a:rPr lang="cs-CZ" dirty="0" smtClean="0"/>
              <a:t>charakteristický progresivní celkovou </a:t>
            </a:r>
            <a:r>
              <a:rPr lang="cs-CZ" b="1" dirty="0" smtClean="0"/>
              <a:t>ztrátou kosterního svalstva, svalové síly a funkce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arametry sarkopenie – </a:t>
            </a:r>
            <a:r>
              <a:rPr lang="cs-CZ" dirty="0" smtClean="0"/>
              <a:t>množství svalové hmoty a jejich funkce</a:t>
            </a:r>
          </a:p>
          <a:p>
            <a:pPr algn="just"/>
            <a:r>
              <a:rPr lang="cs-CZ" dirty="0"/>
              <a:t>m</a:t>
            </a:r>
            <a:r>
              <a:rPr lang="cs-CZ" dirty="0" smtClean="0"/>
              <a:t>ěřitelné </a:t>
            </a:r>
            <a:r>
              <a:rPr lang="cs-CZ" dirty="0" smtClean="0"/>
              <a:t>proměnné – svalová hmota, svalová síla, svalový výkon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91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éma 1 Terminologie a diagnostická kritéria sarkopenie EWGSOP2(1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64" y="2623688"/>
            <a:ext cx="4272733" cy="19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44880" y="1853156"/>
            <a:ext cx="5573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333333"/>
                </a:solidFill>
                <a:latin typeface="PT Serif"/>
              </a:rPr>
              <a:t>Tabulka 2: Terminologie </a:t>
            </a:r>
            <a:r>
              <a:rPr lang="cs-CZ" b="1" dirty="0" smtClean="0">
                <a:solidFill>
                  <a:srgbClr val="333333"/>
                </a:solidFill>
                <a:latin typeface="PT Serif"/>
              </a:rPr>
              <a:t>a diagnostická kritéria sarkopenie </a:t>
            </a:r>
            <a:r>
              <a:rPr lang="cs-CZ" b="1" dirty="0" smtClean="0">
                <a:solidFill>
                  <a:srgbClr val="333333"/>
                </a:solidFill>
                <a:latin typeface="PT Serif"/>
              </a:rPr>
              <a:t>(dle EWGSOP2)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96101" y="5390194"/>
            <a:ext cx="9980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>
                <a:solidFill>
                  <a:srgbClr val="333333"/>
                </a:solidFill>
                <a:latin typeface="PT Serif"/>
              </a:rPr>
              <a:t>V definici </a:t>
            </a:r>
            <a:r>
              <a:rPr lang="cs-CZ" b="1" dirty="0">
                <a:solidFill>
                  <a:srgbClr val="333333"/>
                </a:solidFill>
                <a:latin typeface="PT Serif"/>
              </a:rPr>
              <a:t>sarkopenie </a:t>
            </a:r>
            <a:r>
              <a:rPr lang="cs-CZ" b="1" dirty="0" smtClean="0">
                <a:solidFill>
                  <a:srgbClr val="333333"/>
                </a:solidFill>
                <a:latin typeface="PT Serif"/>
              </a:rPr>
              <a:t>(Evropský konsenzus, 2018) se doporučuje svalová síla </a:t>
            </a:r>
            <a:r>
              <a:rPr lang="cs-CZ" b="1" dirty="0">
                <a:solidFill>
                  <a:srgbClr val="333333"/>
                </a:solidFill>
                <a:latin typeface="PT Serif"/>
              </a:rPr>
              <a:t>jako primární parametr. Svalová síla je v současnosti považována za nejspolehlivější metodu pro hodnocení svalové funkce</a:t>
            </a:r>
            <a:endParaRPr lang="cs-CZ" b="1" dirty="0"/>
          </a:p>
        </p:txBody>
      </p:sp>
      <p:pic>
        <p:nvPicPr>
          <p:cNvPr id="1028" name="Picture 4" descr="Varovné signály sarkopenie (podle Topinková 2018)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14" y="490220"/>
            <a:ext cx="4161073" cy="381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182346" y="54900"/>
            <a:ext cx="7024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333333"/>
                </a:solidFill>
                <a:latin typeface="PT Serif"/>
              </a:rPr>
              <a:t>Tabulka 1: Varovné </a:t>
            </a:r>
            <a:r>
              <a:rPr lang="cs-CZ" b="1" dirty="0">
                <a:solidFill>
                  <a:srgbClr val="333333"/>
                </a:solidFill>
                <a:latin typeface="PT Serif"/>
              </a:rPr>
              <a:t>signály sarkopenie (podle Topinková 2018)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51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58091" y="409693"/>
            <a:ext cx="115455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333333"/>
                </a:solidFill>
                <a:latin typeface="Roboto"/>
              </a:rPr>
              <a:t>Doporučený diagnostický algoritmus </a:t>
            </a:r>
            <a:r>
              <a:rPr lang="cs-CZ" sz="2400" b="1" dirty="0" smtClean="0">
                <a:solidFill>
                  <a:srgbClr val="333333"/>
                </a:solidFill>
                <a:latin typeface="Roboto"/>
              </a:rPr>
              <a:t>sarkopenie </a:t>
            </a:r>
            <a:r>
              <a:rPr lang="cs-CZ" b="1" dirty="0" smtClean="0">
                <a:solidFill>
                  <a:srgbClr val="333333"/>
                </a:solidFill>
                <a:latin typeface="Roboto"/>
              </a:rPr>
              <a:t>(</a:t>
            </a:r>
            <a:r>
              <a:rPr lang="cs-CZ" dirty="0" smtClean="0">
                <a:solidFill>
                  <a:srgbClr val="333333"/>
                </a:solidFill>
                <a:latin typeface="PT Serif"/>
              </a:rPr>
              <a:t>dvoustupňový proces) </a:t>
            </a:r>
            <a:endParaRPr lang="cs-CZ" dirty="0">
              <a:solidFill>
                <a:srgbClr val="333333"/>
              </a:solidFill>
              <a:latin typeface="PT Serif"/>
            </a:endParaRPr>
          </a:p>
          <a:p>
            <a:endParaRPr lang="cs-CZ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58091" y="861103"/>
            <a:ext cx="1024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333333"/>
                </a:solidFill>
                <a:latin typeface="PT Serif"/>
              </a:rPr>
              <a:t>1</a:t>
            </a:r>
            <a:r>
              <a:rPr lang="cs-CZ" dirty="0" smtClean="0">
                <a:solidFill>
                  <a:srgbClr val="333333"/>
                </a:solidFill>
                <a:latin typeface="PT Serif"/>
              </a:rPr>
              <a:t>)	</a:t>
            </a:r>
            <a:r>
              <a:rPr lang="cs-CZ" b="1" dirty="0" err="1">
                <a:solidFill>
                  <a:srgbClr val="333333"/>
                </a:solidFill>
                <a:latin typeface="PT Serif"/>
              </a:rPr>
              <a:t>S</a:t>
            </a:r>
            <a:r>
              <a:rPr lang="cs-CZ" b="1" dirty="0" err="1" smtClean="0">
                <a:solidFill>
                  <a:srgbClr val="333333"/>
                </a:solidFill>
                <a:latin typeface="PT Serif"/>
              </a:rPr>
              <a:t>creening</a:t>
            </a:r>
            <a:r>
              <a:rPr lang="cs-CZ" b="1" dirty="0" smtClean="0">
                <a:solidFill>
                  <a:srgbClr val="333333"/>
                </a:solidFill>
                <a:latin typeface="PT Serif"/>
              </a:rPr>
              <a:t> </a:t>
            </a:r>
            <a:r>
              <a:rPr lang="cs-CZ" b="1" dirty="0">
                <a:solidFill>
                  <a:srgbClr val="333333"/>
                </a:solidFill>
                <a:latin typeface="PT Serif"/>
              </a:rPr>
              <a:t>a vyhledání pacientů s pravděpodobnou </a:t>
            </a:r>
            <a:r>
              <a:rPr lang="cs-CZ" b="1" dirty="0" smtClean="0">
                <a:solidFill>
                  <a:srgbClr val="333333"/>
                </a:solidFill>
                <a:latin typeface="PT Serif"/>
              </a:rPr>
              <a:t>sarkopenií </a:t>
            </a:r>
            <a:r>
              <a:rPr lang="cs-CZ" dirty="0" smtClean="0">
                <a:solidFill>
                  <a:srgbClr val="333333"/>
                </a:solidFill>
                <a:latin typeface="PT Serif"/>
              </a:rPr>
              <a:t>(varovné signály viz </a:t>
            </a:r>
            <a:r>
              <a:rPr lang="cs-CZ" dirty="0" smtClean="0">
                <a:solidFill>
                  <a:srgbClr val="333333"/>
                </a:solidFill>
                <a:latin typeface="PT Serif"/>
              </a:rPr>
              <a:t>tabulka 1,  </a:t>
            </a:r>
            <a:r>
              <a:rPr lang="cs-CZ" dirty="0" smtClean="0">
                <a:solidFill>
                  <a:srgbClr val="333333"/>
                </a:solidFill>
                <a:latin typeface="PT Serif"/>
              </a:rPr>
              <a:t>pěti otázkový </a:t>
            </a:r>
            <a:r>
              <a:rPr lang="cs-CZ" dirty="0">
                <a:solidFill>
                  <a:srgbClr val="333333"/>
                </a:solidFill>
                <a:latin typeface="PT Serif"/>
              </a:rPr>
              <a:t>dotazník </a:t>
            </a:r>
            <a:r>
              <a:rPr lang="cs-CZ" dirty="0" smtClean="0">
                <a:solidFill>
                  <a:srgbClr val="333333"/>
                </a:solidFill>
                <a:latin typeface="PT Serif"/>
              </a:rPr>
              <a:t>SARC-F viz </a:t>
            </a:r>
            <a:r>
              <a:rPr lang="cs-CZ" dirty="0" smtClean="0">
                <a:solidFill>
                  <a:srgbClr val="333333"/>
                </a:solidFill>
                <a:latin typeface="PT Serif"/>
              </a:rPr>
              <a:t>tabulka 3)</a:t>
            </a:r>
            <a:endParaRPr lang="cs-CZ" dirty="0"/>
          </a:p>
        </p:txBody>
      </p:sp>
      <p:pic>
        <p:nvPicPr>
          <p:cNvPr id="2052" name="Picture 4" descr="Dotazník SARC-F pro screening sarkopenie, česká verze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4817"/>
            <a:ext cx="4761299" cy="423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8056" y="1637960"/>
            <a:ext cx="4019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333333"/>
                </a:solidFill>
                <a:latin typeface="PT Serif"/>
              </a:rPr>
              <a:t>Tabulka </a:t>
            </a:r>
            <a:r>
              <a:rPr lang="cs-CZ" b="1" dirty="0" smtClean="0">
                <a:solidFill>
                  <a:srgbClr val="333333"/>
                </a:solidFill>
                <a:latin typeface="PT Serif"/>
              </a:rPr>
              <a:t>3: </a:t>
            </a:r>
            <a:r>
              <a:rPr lang="cs-CZ" b="1" dirty="0" smtClean="0">
                <a:solidFill>
                  <a:srgbClr val="333333"/>
                </a:solidFill>
                <a:latin typeface="PT Serif"/>
              </a:rPr>
              <a:t>Dotazník SARC-F, </a:t>
            </a:r>
            <a:r>
              <a:rPr lang="cs-CZ" b="1" dirty="0">
                <a:solidFill>
                  <a:srgbClr val="333333"/>
                </a:solidFill>
                <a:latin typeface="PT Serif"/>
              </a:rPr>
              <a:t>česká verze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4824548" y="188773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dirty="0" smtClean="0">
                <a:solidFill>
                  <a:srgbClr val="333333"/>
                </a:solidFill>
                <a:latin typeface="PT Serif"/>
              </a:rPr>
              <a:t>2)	Pokud identifikujeme </a:t>
            </a:r>
            <a:r>
              <a:rPr lang="cs-CZ" dirty="0">
                <a:solidFill>
                  <a:srgbClr val="333333"/>
                </a:solidFill>
                <a:latin typeface="PT Serif"/>
              </a:rPr>
              <a:t>pacienta s podezřením na sarkopenii, </a:t>
            </a:r>
            <a:r>
              <a:rPr lang="cs-CZ" b="1" dirty="0">
                <a:solidFill>
                  <a:srgbClr val="333333"/>
                </a:solidFill>
                <a:latin typeface="PT Serif"/>
              </a:rPr>
              <a:t>následuje zhodnocení svalové síly</a:t>
            </a:r>
            <a:r>
              <a:rPr lang="cs-CZ" dirty="0">
                <a:solidFill>
                  <a:srgbClr val="333333"/>
                </a:solidFill>
                <a:latin typeface="PT Serif"/>
              </a:rPr>
              <a:t>, </a:t>
            </a:r>
            <a:r>
              <a:rPr lang="cs-CZ" dirty="0" smtClean="0">
                <a:solidFill>
                  <a:srgbClr val="333333"/>
                </a:solidFill>
                <a:latin typeface="PT Serif"/>
              </a:rPr>
              <a:t>měřením </a:t>
            </a:r>
            <a:r>
              <a:rPr lang="cs-CZ" dirty="0">
                <a:solidFill>
                  <a:srgbClr val="333333"/>
                </a:solidFill>
                <a:latin typeface="PT Serif"/>
              </a:rPr>
              <a:t>svalové síly stisku ruky ručním dynamometrem a síly dolních končetin pomocí Testu postavení ze židle. Pokud je svalová síla snížena, je u pacienta s vysokou pravděpodobností sarkopenie </a:t>
            </a:r>
            <a:r>
              <a:rPr lang="cs-CZ" dirty="0" smtClean="0">
                <a:solidFill>
                  <a:srgbClr val="333333"/>
                </a:solidFill>
                <a:latin typeface="PT Serif"/>
              </a:rPr>
              <a:t>přítomna.</a:t>
            </a:r>
            <a:r>
              <a:rPr lang="cs-CZ" dirty="0">
                <a:solidFill>
                  <a:srgbClr val="333333"/>
                </a:solidFill>
                <a:latin typeface="PT Serif"/>
              </a:rPr>
              <a:t> 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824548" y="370747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dirty="0">
                <a:solidFill>
                  <a:srgbClr val="333333"/>
                </a:solidFill>
                <a:latin typeface="PT Serif"/>
              </a:rPr>
              <a:t>Diagnózu potvrdíme kvantifikací množství svalové hmoty pomocí DXA nebo </a:t>
            </a:r>
            <a:r>
              <a:rPr lang="cs-CZ" dirty="0" err="1">
                <a:solidFill>
                  <a:srgbClr val="333333"/>
                </a:solidFill>
                <a:latin typeface="PT Serif"/>
              </a:rPr>
              <a:t>bioimpedance</a:t>
            </a:r>
            <a:r>
              <a:rPr lang="cs-CZ" dirty="0">
                <a:solidFill>
                  <a:srgbClr val="333333"/>
                </a:solidFill>
                <a:latin typeface="PT Serif"/>
              </a:rPr>
              <a:t> (BIA), popřípadě </a:t>
            </a:r>
            <a:r>
              <a:rPr lang="cs-CZ" dirty="0" smtClean="0">
                <a:solidFill>
                  <a:srgbClr val="333333"/>
                </a:solidFill>
                <a:latin typeface="PT Serif"/>
              </a:rPr>
              <a:t>vyšetřením </a:t>
            </a:r>
            <a:r>
              <a:rPr lang="cs-CZ" dirty="0">
                <a:solidFill>
                  <a:srgbClr val="333333"/>
                </a:solidFill>
                <a:latin typeface="PT Serif"/>
              </a:rPr>
              <a:t>CT nebo magnetickou </a:t>
            </a:r>
            <a:r>
              <a:rPr lang="cs-CZ" dirty="0" smtClean="0">
                <a:solidFill>
                  <a:srgbClr val="333333"/>
                </a:solidFill>
                <a:latin typeface="PT Serif"/>
              </a:rPr>
              <a:t>rezonanci. </a:t>
            </a:r>
            <a:r>
              <a:rPr lang="cs-CZ" dirty="0">
                <a:solidFill>
                  <a:srgbClr val="333333"/>
                </a:solidFill>
                <a:latin typeface="PT Serif"/>
              </a:rPr>
              <a:t>Nízké hodnoty potvrzují </a:t>
            </a:r>
            <a:r>
              <a:rPr lang="cs-CZ" dirty="0" smtClean="0">
                <a:solidFill>
                  <a:srgbClr val="333333"/>
                </a:solidFill>
                <a:latin typeface="PT Serif"/>
              </a:rPr>
              <a:t>sarkopenii. </a:t>
            </a:r>
            <a:r>
              <a:rPr lang="cs-CZ" dirty="0">
                <a:solidFill>
                  <a:srgbClr val="333333"/>
                </a:solidFill>
                <a:latin typeface="PT Serif"/>
              </a:rPr>
              <a:t>Pro posouzení závažnosti se doporučuje provést některý z výkonnostních testů, například Krátkou baterii pro hodnocení fyzické zdatnosti (Short Physical Performance Battery, SPPB),Test chůze na 400 metrů nebo Test vstaň a jdi (Timed Up and Go Test).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85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raniční hodnoty a skóre jednotlivých vyšetření pro diagnózu a závažnost sarkopenie (1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26" y="1589950"/>
            <a:ext cx="9467182" cy="45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71154" y="506326"/>
            <a:ext cx="10084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333333"/>
                </a:solidFill>
                <a:latin typeface="PT Serif"/>
              </a:rPr>
              <a:t>Hraniční hodnoty a skóre jednotlivých vyšetření pro diagnózu a závažnost sarkopenie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28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53886" y="25780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dirty="0">
                <a:solidFill>
                  <a:srgbClr val="333333"/>
                </a:solidFill>
                <a:latin typeface="PT Serif"/>
              </a:rPr>
              <a:t>Snížení svalové síly je hlavní klinickou manifestací sarkopenie. Nízká síla stisku ruky je velmi dobrým prediktorem zdravotních komplikací a koreluje se svalovou silou paží a dolních končetin. Doporučenou metodou je stanovení </a:t>
            </a:r>
            <a:r>
              <a:rPr lang="cs-CZ" b="1" dirty="0">
                <a:solidFill>
                  <a:srgbClr val="333333"/>
                </a:solidFill>
                <a:latin typeface="PT Serif"/>
              </a:rPr>
              <a:t>maximální síly stisku ruky</a:t>
            </a:r>
            <a:r>
              <a:rPr lang="cs-CZ" dirty="0">
                <a:solidFill>
                  <a:srgbClr val="333333"/>
                </a:solidFill>
                <a:latin typeface="PT Serif"/>
              </a:rPr>
              <a:t> ručním dynamometrem. Hodnotíme nejlepší z 3 pokusů na každé ruce. U starších osob však může být vyhodnocení limitováno onemocněním ruky (artróza ruky, </a:t>
            </a:r>
            <a:r>
              <a:rPr lang="cs-CZ" dirty="0" smtClean="0">
                <a:solidFill>
                  <a:srgbClr val="333333"/>
                </a:solidFill>
                <a:latin typeface="PT Serif"/>
              </a:rPr>
              <a:t>stádium po </a:t>
            </a:r>
            <a:r>
              <a:rPr lang="cs-CZ" dirty="0">
                <a:solidFill>
                  <a:srgbClr val="333333"/>
                </a:solidFill>
                <a:latin typeface="PT Serif"/>
              </a:rPr>
              <a:t>fraktuře předloktí, syndrom karpálního tunelu, paréza apod.), neschopností pacienta porozumět instrukci a nedostatkem motivace. Za patologické jsou považovány síla stisku u žen méně než 16 kg, u mužů méně než 27 </a:t>
            </a:r>
            <a:r>
              <a:rPr lang="cs-CZ" dirty="0" smtClean="0">
                <a:solidFill>
                  <a:srgbClr val="333333"/>
                </a:solidFill>
                <a:latin typeface="PT Serif"/>
              </a:rPr>
              <a:t>kg.</a:t>
            </a:r>
            <a:r>
              <a:rPr lang="cs-CZ" dirty="0">
                <a:solidFill>
                  <a:srgbClr val="333333"/>
                </a:solidFill>
                <a:latin typeface="PT Serif"/>
              </a:rPr>
              <a:t> 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124995" y="445901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dirty="0">
                <a:solidFill>
                  <a:srgbClr val="333333"/>
                </a:solidFill>
                <a:latin typeface="PT Serif"/>
              </a:rPr>
              <a:t>Alternativně lze měřit </a:t>
            </a:r>
            <a:r>
              <a:rPr lang="cs-CZ" b="1" dirty="0">
                <a:solidFill>
                  <a:srgbClr val="333333"/>
                </a:solidFill>
                <a:latin typeface="PT Serif"/>
              </a:rPr>
              <a:t>svalovou sílu dolních končetin</a:t>
            </a:r>
            <a:r>
              <a:rPr lang="cs-CZ" dirty="0">
                <a:solidFill>
                  <a:srgbClr val="333333"/>
                </a:solidFill>
                <a:latin typeface="PT Serif"/>
              </a:rPr>
              <a:t> pomocí </a:t>
            </a:r>
            <a:r>
              <a:rPr lang="cs-CZ" b="1" dirty="0">
                <a:solidFill>
                  <a:srgbClr val="333333"/>
                </a:solidFill>
                <a:latin typeface="PT Serif"/>
              </a:rPr>
              <a:t>„Chair stand“ testu</a:t>
            </a:r>
            <a:r>
              <a:rPr lang="cs-CZ" dirty="0">
                <a:solidFill>
                  <a:srgbClr val="333333"/>
                </a:solidFill>
                <a:latin typeface="PT Serif"/>
              </a:rPr>
              <a:t>, </a:t>
            </a:r>
            <a:r>
              <a:rPr lang="cs-CZ" dirty="0">
                <a:solidFill>
                  <a:srgbClr val="333333"/>
                </a:solidFill>
                <a:latin typeface="PT Serif"/>
              </a:rPr>
              <a:t>t</a:t>
            </a:r>
            <a:r>
              <a:rPr lang="cs-CZ" dirty="0" smtClean="0">
                <a:solidFill>
                  <a:srgbClr val="333333"/>
                </a:solidFill>
                <a:latin typeface="PT Serif"/>
              </a:rPr>
              <a:t>j. testu </a:t>
            </a:r>
            <a:r>
              <a:rPr lang="cs-CZ" dirty="0">
                <a:solidFill>
                  <a:srgbClr val="333333"/>
                </a:solidFill>
                <a:latin typeface="PT Serif"/>
              </a:rPr>
              <a:t>postavení ze sedu na židli bez pomoci paží 5x za sebou maximální rychlostí. Pro sarkopenii svědčí neschopnost se postavit bez opory, popřípadě čas delší než 15 sekund pro obě </a:t>
            </a:r>
            <a:r>
              <a:rPr lang="cs-CZ" dirty="0" smtClean="0">
                <a:solidFill>
                  <a:srgbClr val="333333"/>
                </a:solidFill>
                <a:latin typeface="PT Serif"/>
              </a:rPr>
              <a:t>pohlaví.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277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10343" y="378823"/>
            <a:ext cx="1016290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latin typeface="AdvTTbd800efe"/>
              </a:rPr>
              <a:t>Přehled možností měření</a:t>
            </a:r>
            <a:r>
              <a:rPr lang="en-US" sz="1600" b="1" dirty="0" smtClean="0">
                <a:latin typeface="AdvTTbd800efe"/>
              </a:rPr>
              <a:t> </a:t>
            </a:r>
            <a:r>
              <a:rPr lang="cs-CZ" sz="1600" b="1" dirty="0" smtClean="0">
                <a:latin typeface="AdvTTbd800efe"/>
              </a:rPr>
              <a:t>svalové hmoty(</a:t>
            </a:r>
            <a:r>
              <a:rPr lang="en-US" sz="1600" b="1" dirty="0" smtClean="0">
                <a:latin typeface="AdvTTbd800efe"/>
              </a:rPr>
              <a:t>muscle mass</a:t>
            </a:r>
            <a:r>
              <a:rPr lang="cs-CZ" sz="1600" b="1" dirty="0" smtClean="0">
                <a:latin typeface="AdvTTbd800efe"/>
              </a:rPr>
              <a:t>)</a:t>
            </a:r>
            <a:r>
              <a:rPr lang="en-US" sz="1600" b="1" dirty="0" smtClean="0">
                <a:latin typeface="AdvTTbd800efe"/>
              </a:rPr>
              <a:t>, </a:t>
            </a:r>
            <a:r>
              <a:rPr lang="cs-CZ" sz="1600" b="1" dirty="0" smtClean="0">
                <a:latin typeface="AdvTTbd800efe"/>
              </a:rPr>
              <a:t>svalové síly (</a:t>
            </a:r>
            <a:r>
              <a:rPr lang="en-US" sz="1600" b="1" dirty="0" smtClean="0">
                <a:latin typeface="AdvTTbd800efe"/>
              </a:rPr>
              <a:t>strenght</a:t>
            </a:r>
            <a:r>
              <a:rPr lang="cs-CZ" sz="1600" b="1" dirty="0" smtClean="0">
                <a:latin typeface="AdvTTbd800efe"/>
              </a:rPr>
              <a:t>)</a:t>
            </a:r>
            <a:r>
              <a:rPr lang="en-US" sz="1600" b="1" dirty="0" smtClean="0">
                <a:latin typeface="AdvTTbd800efe"/>
              </a:rPr>
              <a:t> and </a:t>
            </a:r>
            <a:r>
              <a:rPr lang="cs-CZ" sz="1600" b="1" dirty="0" smtClean="0">
                <a:latin typeface="AdvTTbd800efe"/>
              </a:rPr>
              <a:t>výkonu (</a:t>
            </a:r>
            <a:r>
              <a:rPr lang="en-US" sz="1600" b="1" dirty="0" smtClean="0">
                <a:latin typeface="AdvTTbd800efe"/>
              </a:rPr>
              <a:t>function</a:t>
            </a:r>
            <a:r>
              <a:rPr lang="cs-CZ" sz="1600" b="1" dirty="0" smtClean="0">
                <a:latin typeface="AdvTTbd800efe"/>
              </a:rPr>
              <a:t>, physical performance)</a:t>
            </a:r>
            <a:endParaRPr lang="en-US" sz="1600" b="1" dirty="0" smtClean="0">
              <a:latin typeface="AdvTTbd800efe"/>
            </a:endParaRPr>
          </a:p>
          <a:p>
            <a:pPr algn="ctr"/>
            <a:endParaRPr lang="en-US" sz="1600" b="1" dirty="0" smtClean="0">
              <a:latin typeface="AdvTTbd800efe"/>
            </a:endParaRPr>
          </a:p>
          <a:p>
            <a:pPr algn="ctr"/>
            <a:endParaRPr lang="en-US" sz="1600" b="1" dirty="0" smtClean="0">
              <a:latin typeface="AdvTTbd800efe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dvTTbd800efe"/>
              </a:rPr>
              <a:t>Variable						 Research 					Clinical practice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dvTT5843c571"/>
              </a:rPr>
              <a:t>_________________________________________________________________</a:t>
            </a:r>
          </a:p>
          <a:p>
            <a:r>
              <a:rPr lang="en-US" sz="1600" dirty="0" smtClean="0">
                <a:latin typeface="AdvTTbd800efe"/>
              </a:rPr>
              <a:t>Muscle mass 					Computed tomography (CT) 				BIA</a:t>
            </a:r>
          </a:p>
          <a:p>
            <a:r>
              <a:rPr lang="en-US" sz="1600" dirty="0" smtClean="0">
                <a:latin typeface="AdvTTbd800efe"/>
              </a:rPr>
              <a:t>							Magnetic resonance</a:t>
            </a:r>
          </a:p>
          <a:p>
            <a:r>
              <a:rPr lang="en-US" sz="1600" dirty="0" smtClean="0">
                <a:latin typeface="AdvTTbd800efe"/>
              </a:rPr>
              <a:t>							imaging (MRI)			</a:t>
            </a:r>
            <a:r>
              <a:rPr lang="cs-CZ" sz="1600" dirty="0" smtClean="0">
                <a:latin typeface="AdvTTbd800efe"/>
              </a:rPr>
              <a:t>     </a:t>
            </a:r>
            <a:r>
              <a:rPr lang="en-US" sz="1600" dirty="0" smtClean="0">
                <a:latin typeface="AdvTTbd800efe"/>
              </a:rPr>
              <a:t>	</a:t>
            </a:r>
            <a:r>
              <a:rPr lang="cs-CZ" sz="1600" dirty="0" smtClean="0">
                <a:latin typeface="AdvTTbd800efe"/>
              </a:rPr>
              <a:t>	</a:t>
            </a:r>
            <a:r>
              <a:rPr lang="en-US" sz="1600" dirty="0" smtClean="0">
                <a:latin typeface="AdvTTbd800efe"/>
              </a:rPr>
              <a:t>		DXA</a:t>
            </a:r>
          </a:p>
          <a:p>
            <a:r>
              <a:rPr lang="en-US" sz="1600" dirty="0" smtClean="0">
                <a:latin typeface="AdvTTbd800efe"/>
              </a:rPr>
              <a:t>							Dual energy X-ray</a:t>
            </a:r>
          </a:p>
          <a:p>
            <a:r>
              <a:rPr lang="en-US" sz="1600" dirty="0" smtClean="0">
                <a:latin typeface="AdvTTbd800efe"/>
              </a:rPr>
              <a:t>							absorptiometry (DXA)	</a:t>
            </a:r>
            <a:r>
              <a:rPr lang="cs-CZ" sz="1600" dirty="0" smtClean="0">
                <a:latin typeface="AdvTTbd800efe"/>
              </a:rPr>
              <a:t>     </a:t>
            </a:r>
            <a:r>
              <a:rPr lang="en-US" sz="1600" dirty="0" smtClean="0">
                <a:latin typeface="AdvTTbd800efe"/>
              </a:rPr>
              <a:t>				Anthropometry</a:t>
            </a:r>
          </a:p>
          <a:p>
            <a:r>
              <a:rPr lang="en-US" sz="1600" dirty="0" smtClean="0">
                <a:latin typeface="AdvTTbd800efe"/>
              </a:rPr>
              <a:t>							Bioimpedance analysis (BIA)</a:t>
            </a:r>
          </a:p>
          <a:p>
            <a:r>
              <a:rPr lang="en-US" sz="1600" dirty="0" smtClean="0">
                <a:latin typeface="AdvTTbd800efe"/>
              </a:rPr>
              <a:t>							Total or partial body</a:t>
            </a:r>
          </a:p>
          <a:p>
            <a:r>
              <a:rPr lang="en-US" sz="1600" dirty="0" smtClean="0">
                <a:latin typeface="AdvTTbd800efe"/>
              </a:rPr>
              <a:t>							potassium per fat-free</a:t>
            </a:r>
          </a:p>
          <a:p>
            <a:r>
              <a:rPr lang="en-US" sz="1600" u="sng" dirty="0" smtClean="0">
                <a:latin typeface="AdvTTbd800efe"/>
              </a:rPr>
              <a:t>							soft tissue___________________________________________</a:t>
            </a:r>
          </a:p>
          <a:p>
            <a:r>
              <a:rPr lang="en-US" sz="1600" dirty="0" smtClean="0">
                <a:latin typeface="AdvTTbd800efe"/>
              </a:rPr>
              <a:t>Muscle strength 				Handgrip strength </a:t>
            </a:r>
            <a:r>
              <a:rPr lang="cs-CZ" sz="1600" dirty="0" smtClean="0">
                <a:latin typeface="AdvTTbd800efe"/>
              </a:rPr>
              <a:t>                </a:t>
            </a:r>
            <a:r>
              <a:rPr lang="en-US" sz="1600" dirty="0" smtClean="0">
                <a:latin typeface="AdvTTbd800efe"/>
              </a:rPr>
              <a:t>				Handgrip strength</a:t>
            </a:r>
          </a:p>
          <a:p>
            <a:r>
              <a:rPr lang="en-US" sz="1600" dirty="0" smtClean="0">
                <a:latin typeface="AdvTTbd800efe"/>
              </a:rPr>
              <a:t>							Knee flexion/extension</a:t>
            </a:r>
            <a:r>
              <a:rPr lang="cs-CZ" sz="1600" dirty="0">
                <a:latin typeface="AdvTTbd800efe"/>
              </a:rPr>
              <a:t> </a:t>
            </a:r>
            <a:r>
              <a:rPr lang="cs-CZ" sz="1600" dirty="0" smtClean="0">
                <a:latin typeface="AdvTTbd800efe"/>
              </a:rPr>
              <a:t>     </a:t>
            </a:r>
            <a:endParaRPr lang="en-US" sz="1600" dirty="0" smtClean="0">
              <a:latin typeface="AdvTTbd800efe"/>
            </a:endParaRPr>
          </a:p>
          <a:p>
            <a:r>
              <a:rPr lang="en-US" sz="1600" dirty="0" smtClean="0">
                <a:latin typeface="AdvTTbd800efe"/>
              </a:rPr>
              <a:t>________________</a:t>
            </a:r>
            <a:r>
              <a:rPr lang="en-US" sz="1600" u="sng" dirty="0" smtClean="0">
                <a:latin typeface="AdvTTbd800efe"/>
              </a:rPr>
              <a:t>				Peak expiratory flow___________________________________</a:t>
            </a:r>
          </a:p>
          <a:p>
            <a:r>
              <a:rPr lang="en-US" sz="1600" dirty="0" smtClean="0">
                <a:latin typeface="AdvTTbd800efe"/>
              </a:rPr>
              <a:t>Physical performance 			Short Physical Performance</a:t>
            </a:r>
          </a:p>
          <a:p>
            <a:r>
              <a:rPr lang="en-US" sz="1600" dirty="0" smtClean="0">
                <a:latin typeface="AdvTTbd800efe"/>
              </a:rPr>
              <a:t>							Battery (SPPB)						SPPB</a:t>
            </a:r>
          </a:p>
          <a:p>
            <a:r>
              <a:rPr lang="en-US" sz="1600" dirty="0" smtClean="0">
                <a:latin typeface="AdvTTbd800efe"/>
              </a:rPr>
              <a:t>							Usual gait speed						Usual gait speed </a:t>
            </a:r>
          </a:p>
          <a:p>
            <a:r>
              <a:rPr lang="en-US" sz="1600" dirty="0" smtClean="0">
                <a:latin typeface="AdvTTbd800efe"/>
              </a:rPr>
              <a:t>																Get-up-and-go test</a:t>
            </a:r>
          </a:p>
          <a:p>
            <a:r>
              <a:rPr lang="en-US" sz="1600" dirty="0" smtClean="0">
                <a:latin typeface="AdvTTbd800efe"/>
              </a:rPr>
              <a:t>							Timed get-up-and-go test</a:t>
            </a:r>
          </a:p>
          <a:p>
            <a:r>
              <a:rPr lang="en-US" sz="1600" dirty="0" smtClean="0">
                <a:latin typeface="AdvTTbd800efe"/>
              </a:rPr>
              <a:t>							Stair climb power test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dvTTbd800efe"/>
              </a:rPr>
              <a:t>____________________________________________________</a:t>
            </a:r>
            <a:r>
              <a:rPr lang="cs-CZ" sz="1600" dirty="0" smtClean="0">
                <a:solidFill>
                  <a:schemeClr val="bg1"/>
                </a:solidFill>
                <a:latin typeface="AdvTTbd800efe"/>
              </a:rPr>
              <a:t>_____________________________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6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62594" y="404949"/>
            <a:ext cx="96534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dvTTbd800efe"/>
              </a:rPr>
              <a:t>S</a:t>
            </a:r>
            <a:r>
              <a:rPr lang="cs-CZ" sz="2400" dirty="0" smtClean="0">
                <a:latin typeface="AdvTTbd800efe"/>
              </a:rPr>
              <a:t>tádia sarkopenie (</a:t>
            </a:r>
            <a:r>
              <a:rPr lang="en-US" sz="2400" dirty="0" smtClean="0">
                <a:latin typeface="AdvTTbd800efe"/>
              </a:rPr>
              <a:t>EWGSOP</a:t>
            </a:r>
            <a:r>
              <a:rPr lang="cs-CZ" sz="2400" dirty="0" smtClean="0">
                <a:latin typeface="AdvTTbd800efe"/>
              </a:rPr>
              <a:t>)</a:t>
            </a:r>
            <a:endParaRPr lang="en-US" sz="2400" dirty="0">
              <a:latin typeface="AdvTTbd800efe"/>
            </a:endParaRPr>
          </a:p>
          <a:p>
            <a:endParaRPr lang="cs-CZ" dirty="0" smtClean="0">
              <a:latin typeface="AdvTTbd800efe"/>
            </a:endParaRPr>
          </a:p>
          <a:p>
            <a:endParaRPr lang="cs-CZ" dirty="0">
              <a:latin typeface="AdvTTbd800efe"/>
            </a:endParaRPr>
          </a:p>
          <a:p>
            <a:r>
              <a:rPr lang="cs-CZ" dirty="0" smtClean="0">
                <a:latin typeface="AdvTTbd800efe"/>
              </a:rPr>
              <a:t>Fáze</a:t>
            </a:r>
            <a:r>
              <a:rPr lang="en-US" dirty="0" smtClean="0">
                <a:latin typeface="AdvTTbd800efe"/>
              </a:rPr>
              <a:t> </a:t>
            </a:r>
            <a:r>
              <a:rPr lang="cs-CZ" dirty="0" smtClean="0">
                <a:latin typeface="AdvTTbd800efe"/>
              </a:rPr>
              <a:t>					Svalová hmota		Svalová síla				Výkon</a:t>
            </a:r>
          </a:p>
          <a:p>
            <a:r>
              <a:rPr lang="cs-CZ" dirty="0">
                <a:latin typeface="AdvTTbd800efe"/>
              </a:rPr>
              <a:t>	</a:t>
            </a:r>
            <a:r>
              <a:rPr lang="cs-CZ" dirty="0" smtClean="0">
                <a:latin typeface="AdvTTbd800efe"/>
              </a:rPr>
              <a:t>					</a:t>
            </a:r>
            <a:r>
              <a:rPr lang="en-US" dirty="0" smtClean="0">
                <a:latin typeface="AdvTTbd800efe"/>
              </a:rPr>
              <a:t>Muscle </a:t>
            </a:r>
            <a:r>
              <a:rPr lang="en-US" dirty="0">
                <a:latin typeface="AdvTTbd800efe"/>
              </a:rPr>
              <a:t>mass </a:t>
            </a:r>
            <a:r>
              <a:rPr lang="cs-CZ" dirty="0" smtClean="0">
                <a:latin typeface="AdvTTbd800efe"/>
              </a:rPr>
              <a:t>		</a:t>
            </a:r>
            <a:r>
              <a:rPr lang="en-US" dirty="0" smtClean="0">
                <a:latin typeface="AdvTTbd800efe"/>
              </a:rPr>
              <a:t>Muscle </a:t>
            </a:r>
            <a:r>
              <a:rPr lang="en-US" dirty="0">
                <a:latin typeface="AdvTTbd800efe"/>
              </a:rPr>
              <a:t>strength </a:t>
            </a:r>
            <a:r>
              <a:rPr lang="cs-CZ" dirty="0" smtClean="0">
                <a:latin typeface="AdvTTbd800efe"/>
              </a:rPr>
              <a:t>			</a:t>
            </a:r>
            <a:r>
              <a:rPr lang="en-US" dirty="0" smtClean="0">
                <a:latin typeface="AdvTTbd800efe"/>
              </a:rPr>
              <a:t>Performance</a:t>
            </a:r>
            <a:endParaRPr lang="en-US" sz="3600" dirty="0">
              <a:latin typeface="AdvTT5843c571"/>
            </a:endParaRPr>
          </a:p>
          <a:p>
            <a:endParaRPr lang="cs-CZ" dirty="0" smtClean="0">
              <a:latin typeface="AdvTTbd800efe"/>
            </a:endParaRPr>
          </a:p>
          <a:p>
            <a:endParaRPr lang="cs-CZ" dirty="0">
              <a:latin typeface="AdvTTbd800efe"/>
            </a:endParaRPr>
          </a:p>
          <a:p>
            <a:r>
              <a:rPr lang="cs-CZ" dirty="0" err="1" smtClean="0">
                <a:latin typeface="AdvTTbd800efe"/>
              </a:rPr>
              <a:t>Presarkopenie</a:t>
            </a:r>
            <a:r>
              <a:rPr lang="cs-CZ" dirty="0" smtClean="0">
                <a:latin typeface="AdvTTbd800efe"/>
              </a:rPr>
              <a:t>				 </a:t>
            </a:r>
            <a:r>
              <a:rPr lang="cs-CZ" dirty="0">
                <a:latin typeface="AdvTTbd800efe+21"/>
              </a:rPr>
              <a:t>↓</a:t>
            </a:r>
          </a:p>
          <a:p>
            <a:endParaRPr lang="cs-CZ" dirty="0" smtClean="0">
              <a:latin typeface="AdvTTbd800efe"/>
            </a:endParaRPr>
          </a:p>
          <a:p>
            <a:r>
              <a:rPr lang="cs-CZ" dirty="0" smtClean="0">
                <a:latin typeface="AdvTTbd800efe"/>
              </a:rPr>
              <a:t>Sarkopenie </a:t>
            </a:r>
            <a:r>
              <a:rPr lang="cs-CZ" dirty="0" smtClean="0">
                <a:latin typeface="AdvTTbd800efe"/>
              </a:rPr>
              <a:t>					 </a:t>
            </a:r>
            <a:r>
              <a:rPr lang="cs-CZ" dirty="0" smtClean="0">
                <a:latin typeface="AdvTTbd800efe+21"/>
              </a:rPr>
              <a:t>↓   					↓ 			nebo</a:t>
            </a:r>
            <a:r>
              <a:rPr lang="cs-CZ" dirty="0" smtClean="0">
                <a:latin typeface="AdvTTbd800efe"/>
              </a:rPr>
              <a:t>		 </a:t>
            </a:r>
            <a:r>
              <a:rPr lang="cs-CZ" dirty="0">
                <a:latin typeface="AdvTTbd800efe+21"/>
              </a:rPr>
              <a:t>↓</a:t>
            </a:r>
          </a:p>
          <a:p>
            <a:endParaRPr lang="cs-CZ" dirty="0" smtClean="0">
              <a:latin typeface="AdvTTbd800efe"/>
            </a:endParaRPr>
          </a:p>
          <a:p>
            <a:r>
              <a:rPr lang="cs-CZ" dirty="0" smtClean="0">
                <a:latin typeface="AdvTTbd800efe"/>
              </a:rPr>
              <a:t>Těžká </a:t>
            </a:r>
            <a:r>
              <a:rPr lang="cs-CZ" dirty="0" smtClean="0">
                <a:latin typeface="AdvTTbd800efe"/>
              </a:rPr>
              <a:t>sarkopenie 			 </a:t>
            </a:r>
            <a:r>
              <a:rPr lang="cs-CZ" dirty="0" smtClean="0">
                <a:latin typeface="AdvTTbd800efe+21"/>
              </a:rPr>
              <a:t>↓					↓						 </a:t>
            </a:r>
            <a:r>
              <a:rPr lang="cs-CZ" dirty="0">
                <a:latin typeface="AdvTTbd800efe+21"/>
              </a:rPr>
              <a:t>↓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383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Běžící tex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20C3BE9-B80F-42DD-B3CF-AC060017D1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453241-7E3B-42A5-BE0A-EDA7F3D10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A758F0-393B-4B1D-982C-AD52A38C8387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Fitness (design Madison)</Template>
  <TotalTime>0</TotalTime>
  <Words>1905</Words>
  <Application>Microsoft Office PowerPoint</Application>
  <PresentationFormat>Širokoúhlá obrazovka</PresentationFormat>
  <Paragraphs>157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7" baseType="lpstr">
      <vt:lpstr>AdvTT5843c571</vt:lpstr>
      <vt:lpstr>AdvTTbd800efe</vt:lpstr>
      <vt:lpstr>AdvTTbd800efe+21</vt:lpstr>
      <vt:lpstr>Arial</vt:lpstr>
      <vt:lpstr>Calibri</vt:lpstr>
      <vt:lpstr>MS Shell Dlg 2</vt:lpstr>
      <vt:lpstr>PT Serif</vt:lpstr>
      <vt:lpstr>Roboto</vt:lpstr>
      <vt:lpstr>Wingdings</vt:lpstr>
      <vt:lpstr>Wingdings 3</vt:lpstr>
      <vt:lpstr>Madison</vt:lpstr>
      <vt:lpstr>Síla v kontextu stárnutí </vt:lpstr>
      <vt:lpstr>Obsah</vt:lpstr>
      <vt:lpstr>Co je sarkopenie?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Silový (odporový) trénink seniorů</vt:lpstr>
      <vt:lpstr>Doporučení</vt:lpstr>
      <vt:lpstr>Obecná doporučení pro odporový trénink u zdravých seniorů </vt:lpstr>
      <vt:lpstr>Prezentace aplikace PowerPoint</vt:lpstr>
      <vt:lpstr>Prezentace aplikace PowerPoint</vt:lpstr>
      <vt:lpstr>Power or High-Velocity Resistance Training</vt:lpstr>
      <vt:lpstr>Závěr Silový trénink u seniorů – jednoznačně ano! Jen vědět jak 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2020-11-12T07:17:10Z</dcterms:created>
  <dcterms:modified xsi:type="dcterms:W3CDTF">2021-01-30T21:45:01Z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