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E250B-4E43-4B52-936D-0E2A7236370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CD8E-5C06-4089-8D37-C13C9993EDE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E250B-4E43-4B52-936D-0E2A7236370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CD8E-5C06-4089-8D37-C13C9993ED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E250B-4E43-4B52-936D-0E2A7236370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CD8E-5C06-4089-8D37-C13C9993ED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E250B-4E43-4B52-936D-0E2A7236370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CD8E-5C06-4089-8D37-C13C9993ED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E250B-4E43-4B52-936D-0E2A7236370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CD8E-5C06-4089-8D37-C13C9993EDE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E250B-4E43-4B52-936D-0E2A7236370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CD8E-5C06-4089-8D37-C13C9993ED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E250B-4E43-4B52-936D-0E2A7236370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CD8E-5C06-4089-8D37-C13C9993EDEA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E250B-4E43-4B52-936D-0E2A7236370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CD8E-5C06-4089-8D37-C13C9993ED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E250B-4E43-4B52-936D-0E2A7236370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CD8E-5C06-4089-8D37-C13C9993ED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E250B-4E43-4B52-936D-0E2A7236370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CD8E-5C06-4089-8D37-C13C9993EDEA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E250B-4E43-4B52-936D-0E2A7236370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CD8E-5C06-4089-8D37-C13C9993ED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0E5E250B-4E43-4B52-936D-0E2A7236370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DDEFCD8E-5C06-4089-8D37-C13C9993EDE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543800" cy="1379984"/>
          </a:xfrm>
        </p:spPr>
        <p:txBody>
          <a:bodyPr/>
          <a:lstStyle/>
          <a:p>
            <a:r>
              <a:rPr lang="cs-CZ" sz="2800" dirty="0"/>
              <a:t>Vliv pohybové aktivity na změnu vybraných parametrů u pacientů po léčbě onkologických onemocnění II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068960"/>
            <a:ext cx="7620000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240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Onkologická onemocnění</a:t>
            </a:r>
            <a:br>
              <a:rPr lang="cs-CZ" b="1" dirty="0"/>
            </a:br>
            <a:r>
              <a:rPr lang="cs-CZ" b="1" dirty="0"/>
              <a:t>Vliv tělesné zátěže: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Zhoubné nádory a vedlejší účinky léčby ničí tkáně a jejich funkce. Reakce pacienta na tělesnou zátěž, závisí na stádiu onemocnění, druhu a rozsahu nádoru, přítomnosti metastáz, na průběhu léčby a přítomnosti léčebných komplikací, době trvání nemoci, úrovni adaptace na zátěž před onemocněním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dirty="0"/>
              <a:t>Odezva organismu na fyzickou zátěž je velmi složitým komplexem reakcí všech funkčních systémů – </a:t>
            </a:r>
            <a:r>
              <a:rPr lang="cs-CZ" b="1" dirty="0"/>
              <a:t>nervového, endokrinního, ventilačního, </a:t>
            </a:r>
            <a:r>
              <a:rPr lang="cs-CZ" b="1" dirty="0" smtClean="0"/>
              <a:t>cirkulačního, </a:t>
            </a:r>
            <a:r>
              <a:rPr lang="cs-CZ" b="1" dirty="0" err="1" smtClean="0"/>
              <a:t>muskulo</a:t>
            </a:r>
            <a:r>
              <a:rPr lang="cs-CZ" b="1" dirty="0" smtClean="0"/>
              <a:t>-skeletálního</a:t>
            </a:r>
            <a:r>
              <a:rPr lang="cs-CZ" b="1" dirty="0"/>
              <a:t>, imunitního atd.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76148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3861048"/>
            <a:ext cx="6781800" cy="2311152"/>
          </a:xfrm>
        </p:spPr>
        <p:txBody>
          <a:bodyPr>
            <a:noAutofit/>
          </a:bodyPr>
          <a:lstStyle/>
          <a:p>
            <a:r>
              <a:rPr lang="cs-CZ" sz="2400" dirty="0"/>
              <a:t>Přetížení oslabeného pacienta může mít negativní vliv. Pokud jsou v organismu přítomny nádorové buňky, existuje riziko jejich rozsevu tělesným pohybem. V případě úspěšné léčby má přiměřené (tj. zpočátku velmi lehké) cvičení příznivý účinek na stav pacienta a mělo by být součástí rehabilitace.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toxická poškození </a:t>
            </a:r>
            <a:r>
              <a:rPr lang="cs-CZ" b="1" i="1" dirty="0" smtClean="0"/>
              <a:t>chemoterapií</a:t>
            </a:r>
            <a:r>
              <a:rPr lang="cs-CZ" b="1" i="1" dirty="0"/>
              <a:t> </a:t>
            </a:r>
            <a:endParaRPr lang="cs-CZ" b="1" i="1" dirty="0" smtClean="0"/>
          </a:p>
          <a:p>
            <a:r>
              <a:rPr lang="cs-CZ" b="1" i="1" dirty="0" smtClean="0"/>
              <a:t>poškození </a:t>
            </a:r>
            <a:r>
              <a:rPr lang="cs-CZ" b="1" i="1" dirty="0"/>
              <a:t>způsobená hormonální </a:t>
            </a:r>
            <a:r>
              <a:rPr lang="cs-CZ" b="1" i="1" dirty="0" smtClean="0"/>
              <a:t>terapií</a:t>
            </a:r>
            <a:r>
              <a:rPr lang="cs-CZ" b="1" dirty="0" smtClean="0"/>
              <a:t>,</a:t>
            </a:r>
            <a:endParaRPr lang="cs-CZ" b="1" dirty="0"/>
          </a:p>
          <a:p>
            <a:r>
              <a:rPr lang="cs-CZ" b="1" i="1" dirty="0"/>
              <a:t>poškození způsobená ozářením různých orgánů a </a:t>
            </a:r>
            <a:r>
              <a:rPr lang="cs-CZ" b="1" i="1" dirty="0" smtClean="0"/>
              <a:t>tkání</a:t>
            </a:r>
            <a:r>
              <a:rPr lang="cs-CZ" b="1" i="1" dirty="0"/>
              <a:t> </a:t>
            </a:r>
            <a:endParaRPr lang="cs-CZ" b="1" i="1" dirty="0" smtClean="0"/>
          </a:p>
          <a:p>
            <a:r>
              <a:rPr lang="cs-CZ" b="1" i="1" dirty="0" smtClean="0"/>
              <a:t>nevyhnutelná </a:t>
            </a:r>
            <a:r>
              <a:rPr lang="cs-CZ" b="1" i="1" dirty="0"/>
              <a:t>mechanická poškození tkání při </a:t>
            </a:r>
            <a:r>
              <a:rPr lang="cs-CZ" b="1" i="1" dirty="0" smtClean="0"/>
              <a:t>operaci:</a:t>
            </a:r>
            <a:r>
              <a:rPr lang="cs-CZ" dirty="0"/>
              <a:t> v oblasti pohybového, dýchacího, oběhového, lymfatického, endokrinního a nervového </a:t>
            </a:r>
            <a:r>
              <a:rPr lang="cs-CZ" dirty="0" smtClean="0"/>
              <a:t>systému.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3115093"/>
            <a:ext cx="1809750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144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Charakteristika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Projekt navazuje na projekt specifického výzkumu realizovaného v r. 2015. Jedná se o týmový projekt 4 kateder </a:t>
            </a:r>
            <a:r>
              <a:rPr lang="cs-CZ" dirty="0" err="1"/>
              <a:t>FSpS</a:t>
            </a:r>
            <a:r>
              <a:rPr lang="cs-CZ" dirty="0"/>
              <a:t> MU. </a:t>
            </a:r>
            <a:endParaRPr lang="cs-CZ" dirty="0" smtClean="0"/>
          </a:p>
          <a:p>
            <a:r>
              <a:rPr lang="cs-CZ" dirty="0"/>
              <a:t>Sledováním specifických parametrů jako </a:t>
            </a:r>
            <a:r>
              <a:rPr lang="cs-CZ" dirty="0" smtClean="0"/>
              <a:t>je:</a:t>
            </a:r>
          </a:p>
          <a:p>
            <a:pPr>
              <a:buFontTx/>
              <a:buChar char="-"/>
            </a:pPr>
            <a:r>
              <a:rPr lang="cs-CZ" dirty="0" smtClean="0"/>
              <a:t>kardiovaskulární </a:t>
            </a:r>
            <a:r>
              <a:rPr lang="cs-CZ" dirty="0"/>
              <a:t>zdatnost (</a:t>
            </a:r>
            <a:r>
              <a:rPr lang="cs-CZ" dirty="0" err="1"/>
              <a:t>spiroergometrické</a:t>
            </a:r>
            <a:r>
              <a:rPr lang="cs-CZ" dirty="0"/>
              <a:t> vyšetření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síla vybraných svalů dolních končetin a </a:t>
            </a:r>
            <a:r>
              <a:rPr lang="cs-CZ" dirty="0" err="1"/>
              <a:t>polohocit</a:t>
            </a:r>
            <a:r>
              <a:rPr lang="cs-CZ" dirty="0"/>
              <a:t>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variabilita srdeční </a:t>
            </a:r>
            <a:r>
              <a:rPr lang="cs-CZ" dirty="0" smtClean="0"/>
              <a:t>frekvence</a:t>
            </a:r>
          </a:p>
          <a:p>
            <a:pPr>
              <a:buFontTx/>
              <a:buChar char="-"/>
            </a:pPr>
            <a:r>
              <a:rPr lang="cs-CZ" dirty="0"/>
              <a:t>tělní kompozice (</a:t>
            </a:r>
            <a:r>
              <a:rPr lang="cs-CZ" dirty="0" err="1"/>
              <a:t>InBody</a:t>
            </a:r>
            <a:r>
              <a:rPr lang="cs-CZ" dirty="0"/>
              <a:t> 230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/>
              <a:t>hodnocení výživových zvyklostí (frekvenční dotazník</a:t>
            </a:r>
            <a:r>
              <a:rPr lang="cs-CZ" dirty="0" smtClean="0"/>
              <a:t>),</a:t>
            </a:r>
          </a:p>
          <a:p>
            <a:pPr>
              <a:buFontTx/>
              <a:buChar char="-"/>
            </a:pPr>
            <a:r>
              <a:rPr lang="cs-CZ" dirty="0" smtClean="0"/>
              <a:t>osobnostní </a:t>
            </a:r>
            <a:r>
              <a:rPr lang="cs-CZ" dirty="0"/>
              <a:t>dotazník k </a:t>
            </a:r>
            <a:r>
              <a:rPr lang="cs-CZ" dirty="0" smtClean="0"/>
              <a:t>zjišťování </a:t>
            </a:r>
            <a:r>
              <a:rPr lang="cs-CZ" dirty="0"/>
              <a:t>úrovně únavy a depresivních stavů je hodnocen vliv intervenčního činitele – řízeného pohybového programu.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4293096"/>
            <a:ext cx="4464067" cy="106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910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Jak vyplývá z výsledků výzkumu v roce 2015 a v souladu s </a:t>
            </a:r>
            <a:r>
              <a:rPr lang="cs-CZ" sz="2400" dirty="0" err="1"/>
              <a:t>metaanalytickými</a:t>
            </a:r>
            <a:r>
              <a:rPr lang="cs-CZ" sz="2400" dirty="0"/>
              <a:t> studiemi, je obecně prokázáno, že pohybová aktivita má pozitivní dopad na kvalitu života pacientů po onkologické léčbě.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Nicméně, míra vlivu pohybové aktivity není u specifických skupin onkologických pacientů jasně stanovena</a:t>
            </a:r>
            <a:r>
              <a:rPr lang="cs-CZ" dirty="0" smtClean="0"/>
              <a:t>.</a:t>
            </a:r>
          </a:p>
          <a:p>
            <a:r>
              <a:rPr lang="cs-CZ" dirty="0"/>
              <a:t>Dále není stanovena </a:t>
            </a:r>
            <a:r>
              <a:rPr lang="cs-CZ" dirty="0" smtClean="0"/>
              <a:t>nepřekročitelná </a:t>
            </a:r>
            <a:r>
              <a:rPr lang="cs-CZ" dirty="0"/>
              <a:t>hranice frekvence zatížení těchto pacientů a také adherence k různým typům pohybové aktivity i realizaci</a:t>
            </a:r>
            <a:r>
              <a:rPr lang="cs-CZ" dirty="0" smtClean="0"/>
              <a:t>.</a:t>
            </a:r>
          </a:p>
          <a:p>
            <a:r>
              <a:rPr lang="cs-CZ" dirty="0"/>
              <a:t>Stanovení </a:t>
            </a:r>
            <a:r>
              <a:rPr lang="cs-CZ" dirty="0" err="1" smtClean="0"/>
              <a:t>nepředkročitelné</a:t>
            </a:r>
            <a:r>
              <a:rPr lang="cs-CZ" dirty="0" smtClean="0"/>
              <a:t> hranice, </a:t>
            </a:r>
            <a:r>
              <a:rPr lang="cs-CZ" dirty="0"/>
              <a:t>frekvence zatížení, intenzity zatížení, způsobu zatížení, délky zatížení i druhu realizace vedené </a:t>
            </a:r>
            <a:r>
              <a:rPr lang="cs-CZ" dirty="0" smtClean="0"/>
              <a:t> </a:t>
            </a:r>
            <a:r>
              <a:rPr lang="cs-CZ" b="1" dirty="0"/>
              <a:t>je cílem projektu.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196978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Vystupy</a:t>
            </a:r>
            <a:r>
              <a:rPr lang="cs-CZ" dirty="0" smtClean="0"/>
              <a:t> projektu: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výstupem projektu </a:t>
            </a:r>
            <a:r>
              <a:rPr lang="cs-CZ" dirty="0" smtClean="0"/>
              <a:t>budou: </a:t>
            </a:r>
          </a:p>
          <a:p>
            <a:r>
              <a:rPr lang="cs-CZ" dirty="0" smtClean="0"/>
              <a:t>-2 </a:t>
            </a:r>
            <a:r>
              <a:rPr lang="cs-CZ" dirty="0"/>
              <a:t>manuskripty v </a:t>
            </a:r>
            <a:r>
              <a:rPr lang="cs-CZ" dirty="0" err="1"/>
              <a:t>databázovaném</a:t>
            </a:r>
            <a:r>
              <a:rPr lang="cs-CZ" dirty="0"/>
              <a:t> </a:t>
            </a:r>
            <a:r>
              <a:rPr lang="cs-CZ" dirty="0" smtClean="0"/>
              <a:t>časopise</a:t>
            </a:r>
          </a:p>
          <a:p>
            <a:r>
              <a:rPr lang="cs-CZ" dirty="0" smtClean="0"/>
              <a:t>1 </a:t>
            </a:r>
            <a:r>
              <a:rPr lang="cs-CZ" dirty="0"/>
              <a:t>manuskript do recenzovaného </a:t>
            </a:r>
            <a:r>
              <a:rPr lang="cs-CZ" dirty="0" smtClean="0"/>
              <a:t>časopisu</a:t>
            </a:r>
          </a:p>
          <a:p>
            <a:r>
              <a:rPr lang="cs-CZ" dirty="0" smtClean="0"/>
              <a:t>aktivní </a:t>
            </a:r>
            <a:r>
              <a:rPr lang="cs-CZ" dirty="0"/>
              <a:t>účast na mezinárodní konferenci, příspěvek do konferenčního </a:t>
            </a:r>
            <a:r>
              <a:rPr lang="cs-CZ" dirty="0" smtClean="0"/>
              <a:t>sborníku,</a:t>
            </a:r>
          </a:p>
          <a:p>
            <a:r>
              <a:rPr lang="cs-CZ" dirty="0" smtClean="0"/>
              <a:t>společný </a:t>
            </a:r>
            <a:r>
              <a:rPr lang="cs-CZ" dirty="0"/>
              <a:t>workshop </a:t>
            </a:r>
            <a:endParaRPr lang="cs-CZ" dirty="0"/>
          </a:p>
          <a:p>
            <a:r>
              <a:rPr lang="cs-CZ" dirty="0" smtClean="0"/>
              <a:t>předpokladem </a:t>
            </a:r>
            <a:r>
              <a:rPr lang="cs-CZ" dirty="0"/>
              <a:t>je i 1 závěrečná magisterská práce.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595" y="4437112"/>
            <a:ext cx="2907089" cy="149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0544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1513</TotalTime>
  <Words>185</Words>
  <Application>Microsoft Office PowerPoint</Application>
  <PresentationFormat>Předvádění na obrazovce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NewsPrint</vt:lpstr>
      <vt:lpstr>Vliv pohybové aktivity na změnu vybraných parametrů u pacientů po léčbě onkologických onemocnění II</vt:lpstr>
      <vt:lpstr> Onkologická onemocnění Vliv tělesné zátěže:</vt:lpstr>
      <vt:lpstr>Přetížení oslabeného pacienta může mít negativní vliv. Pokud jsou v organismu přítomny nádorové buňky, existuje riziko jejich rozsevu tělesným pohybem. V případě úspěšné léčby má přiměřené (tj. zpočátku velmi lehké) cvičení příznivý účinek na stav pacienta a mělo by být součástí rehabilitace.</vt:lpstr>
      <vt:lpstr>Charakteristika projektu</vt:lpstr>
      <vt:lpstr>Jak vyplývá z výsledků výzkumu v roce 2015 a v souladu s metaanalytickými studiemi, je obecně prokázáno, že pohybová aktivita má pozitivní dopad na kvalitu života pacientů po onkologické léčbě.</vt:lpstr>
      <vt:lpstr>Vystupy projektu: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Vliv pohybové aktivity na změnu vybraných parametrů u pacientů po léčbě onkologických onemocnění II</dc:title>
  <dc:creator>dvorakova</dc:creator>
  <cp:lastModifiedBy>dvorakova</cp:lastModifiedBy>
  <cp:revision>5</cp:revision>
  <dcterms:created xsi:type="dcterms:W3CDTF">2016-11-08T09:14:20Z</dcterms:created>
  <dcterms:modified xsi:type="dcterms:W3CDTF">2016-11-09T10:27:52Z</dcterms:modified>
</cp:coreProperties>
</file>