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9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EDF1EE2-7AE2-4162-9C30-2A015DBAAF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D9F793-4520-4365-8A9B-AB38C8E1B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D5CA3A-E44F-4865-A53E-D57E83224580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BE2932-D52A-47E2-B172-55C10ED849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F474C-7276-4A27-B9F5-517E00CEAB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C2CE91-9806-4DEC-A07E-EBC796C41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4BC0DD1-D303-43EE-96CA-C0F5CB2F2B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483DA4-ECB0-4C3E-A816-EBC9516479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BEBA78-692D-4216-A0CB-DDD93E17F5C4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30DF34D-A1AF-4BC7-812F-F86F667F8C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3017AAFE-EAEA-4D85-B9BF-6E6594C20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13696E-C37D-46BC-B42D-0EF0C53AC8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1A5957-30AA-4507-8E31-8D67E08E5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1FBA13-2987-4EF2-B768-3B74BB2D0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8BE8-40E6-4721-A437-7C16B8AD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AECE-3CFD-47B6-979D-7DE0E6CC0142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B3E6D-53EE-4574-9C9B-C5BBEEF5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3CE774-7BFC-404C-8BC8-1079AC70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5E96-E9F4-4DC6-94DC-B4282305B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FDC44F-113D-4CC7-A1A0-AA9806F8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A8A5-0051-478E-938A-48C576D614D0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43956-35F8-4D97-AAC3-F973DE8E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FEA1FD-B97F-4A46-BF70-B07CE6DF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D8A-CDE2-4C55-B638-9AB20B4B8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0227A-29B9-4364-AA74-7B3520D7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691D-2FBD-4921-BB5B-84FA8500D7E9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8AB223-5958-4A54-BEC9-DC9856A3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6F06D-B761-4CA3-99C4-ECB8C9D2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856C-3247-4543-971B-8DC7CD1F4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10F01-860C-41DC-90FB-20E7AEBC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3FE1-0844-42C8-A6A9-D68C2E572FD5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3204C3-8EE2-4ECA-919B-86963BAE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4A46B6-B563-45B8-ADB0-526319A9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A9B4-5995-449E-B6C4-C568610BE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4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F8913-2B52-4ED1-AA88-681618AC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8281A-1B2E-4BD7-A391-9007D95BA0AB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D897C-D828-4648-889C-4B8C510E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51842-7B71-4DE2-A612-24E446D9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AE43-223A-4597-8853-51130A600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EEA06B62-59B6-4BF3-939D-D7E33F6C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72FC-548E-4034-BAB9-E23EBC05D463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7C69405-F701-4A07-B28A-F2994CDA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0A9CBF5-D025-45B3-8FB8-D2DD0F12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7CBF-5A0D-472E-8360-17D69F075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7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CA6810B-BE64-4E35-BEE4-C6EDF829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F68F-8FB5-41EE-B5B8-59BF690E4406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3D0992F-F102-40CE-8B74-750292A5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983C2D1D-C127-48AA-AD1C-92557148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1999-CB71-4DD4-9F70-1AC97E647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08C49606-14CE-4C90-8A4D-7027DF55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4D1C-0F43-4205-8796-115C7E059244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1E4E77B-A33B-4A2C-82C0-DBEC7DCD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8B9B291-DB8D-4B12-95B0-CA04DDC6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A673-E96F-4E38-9FB9-08CAEB570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C780B44E-1CC9-458F-B1CC-2AFAE2CA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DA9D-FBEA-4839-BD71-0DEC257B4D17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2D037234-3A1E-44E4-BF37-5DE4BEAE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678C8A4-1E7A-400F-9749-9DFBB5D2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0784-D52F-46BC-8A10-AD16433D1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0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D173565-F8FF-43BC-B760-64A2ABEA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EEEA-3DFC-4E9E-A6B7-21153CCC52FB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3E5752D-20DD-4338-BF16-C8418740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DDB1DB6-10BB-4907-9691-55C0B58F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E77B-1342-4351-A78E-F27049BEE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B2E8B52-1D59-4FA4-AD11-D6304738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8809-A1BD-4571-B74F-B9EAAFDCE01E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62052D4-C977-47F6-BCA1-AE50750E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6137F64-8AEF-4B26-B8F0-52D4EF02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C3C0-FCA7-49E9-8A34-146D691BA2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4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F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EB29F267-B754-48C8-992F-E3FA5D370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GB" altLang="cs-CZ"/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1568E72-6A5A-47C3-B9CB-D858708D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GB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F3F0D6-8450-4ECC-BBD7-73D07890B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5957C-CEB4-4CD1-B772-AD9107E7A266}" type="datetimeFigureOut">
              <a:rPr lang="en-GB"/>
              <a:pPr>
                <a:defRPr/>
              </a:pPr>
              <a:t>09/12/2020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FA12C-7D5B-4936-BB6B-5B8F3287E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5C2300-FCE9-4894-A801-253C15FBD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51295-62F0-475F-9E88-AEDE1AE4A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D0EF86CA-BC80-440D-BB14-8926305D9E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Filozofie sportu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60E9E-C96E-4F09-995B-E72430E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2 vybrané příklady </a:t>
            </a:r>
            <a:br>
              <a:rPr lang="cs-CZ" sz="3200" dirty="0"/>
            </a:br>
            <a:r>
              <a:rPr lang="cs-CZ" sz="2000" dirty="0"/>
              <a:t>(výběr ze sportovního prostředí)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C5A8-C805-4D44-8440-77E68F1E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Všestranný sportovec</a:t>
            </a:r>
            <a:endParaRPr lang="cs-CZ" sz="2800" dirty="0"/>
          </a:p>
          <a:p>
            <a:pPr marL="0" indent="0">
              <a:buNone/>
            </a:pPr>
            <a:r>
              <a:rPr lang="cs-CZ" sz="1600" dirty="0"/>
              <a:t>V čem spočívá rozdíl mezi součtem a součinem a co je vhodnější?</a:t>
            </a:r>
            <a:endParaRPr lang="cs-CZ" sz="1400" dirty="0"/>
          </a:p>
          <a:p>
            <a:pPr>
              <a:lnSpc>
                <a:spcPct val="150000"/>
              </a:lnSpc>
            </a:pPr>
            <a:r>
              <a:rPr lang="cs-CZ" sz="1600" dirty="0"/>
              <a:t>Lewis </a:t>
            </a:r>
            <a:r>
              <a:rPr lang="cs-CZ" sz="1600" dirty="0" err="1"/>
              <a:t>Carroll</a:t>
            </a:r>
            <a:r>
              <a:rPr lang="cs-CZ" sz="1600" dirty="0"/>
              <a:t> nabízí vysvětlení na příkladu vykopané zeminy: 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Máme 2 jámy. 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První má rozměry (v metrech) </a:t>
            </a:r>
            <a:r>
              <a:rPr lang="cs-CZ" sz="1400" b="1" dirty="0"/>
              <a:t>30 x 1 x 1 </a:t>
            </a:r>
            <a:r>
              <a:rPr lang="cs-CZ" sz="1400" dirty="0"/>
              <a:t>(dlouhá, úzká a mělká)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Druhá má rozměry (v metrech </a:t>
            </a:r>
            <a:r>
              <a:rPr lang="cs-CZ" sz="1400" b="1" dirty="0"/>
              <a:t>10 x 10 x 10 </a:t>
            </a:r>
            <a:r>
              <a:rPr lang="cs-CZ" sz="1400" dirty="0"/>
              <a:t>(krychle).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Součet rozměrů je 32 versus 30. 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Objem zeminy je 30 m</a:t>
            </a:r>
            <a:r>
              <a:rPr lang="cs-CZ" sz="1600" baseline="30000" dirty="0"/>
              <a:t>3</a:t>
            </a:r>
            <a:r>
              <a:rPr lang="cs-CZ" sz="1600" dirty="0"/>
              <a:t> v prvním případě a 100 m</a:t>
            </a:r>
            <a:r>
              <a:rPr lang="cs-CZ" sz="1600" baseline="30000" dirty="0"/>
              <a:t>3</a:t>
            </a:r>
            <a:r>
              <a:rPr lang="cs-CZ" sz="1600" dirty="0"/>
              <a:t> ve druhém případě.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Příklad je názorný, současně jde o přijetí analogie, která není zcela zřejmá (ani není jednoznačná)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E563224-E541-4838-B842-6F8C21E4F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10603"/>
              </p:ext>
            </p:extLst>
          </p:nvPr>
        </p:nvGraphicFramePr>
        <p:xfrm>
          <a:off x="1763688" y="5090716"/>
          <a:ext cx="5904656" cy="1492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40">
                  <a:extLst>
                    <a:ext uri="{9D8B030D-6E8A-4147-A177-3AD203B41FA5}">
                      <a16:colId xmlns:a16="http://schemas.microsoft.com/office/drawing/2014/main" val="2596230879"/>
                    </a:ext>
                  </a:extLst>
                </a:gridCol>
                <a:gridCol w="685840">
                  <a:extLst>
                    <a:ext uri="{9D8B030D-6E8A-4147-A177-3AD203B41FA5}">
                      <a16:colId xmlns:a16="http://schemas.microsoft.com/office/drawing/2014/main" val="674808268"/>
                    </a:ext>
                  </a:extLst>
                </a:gridCol>
                <a:gridCol w="685840">
                  <a:extLst>
                    <a:ext uri="{9D8B030D-6E8A-4147-A177-3AD203B41FA5}">
                      <a16:colId xmlns:a16="http://schemas.microsoft.com/office/drawing/2014/main" val="3938990421"/>
                    </a:ext>
                  </a:extLst>
                </a:gridCol>
                <a:gridCol w="685840">
                  <a:extLst>
                    <a:ext uri="{9D8B030D-6E8A-4147-A177-3AD203B41FA5}">
                      <a16:colId xmlns:a16="http://schemas.microsoft.com/office/drawing/2014/main" val="197489261"/>
                    </a:ext>
                  </a:extLst>
                </a:gridCol>
                <a:gridCol w="685840">
                  <a:extLst>
                    <a:ext uri="{9D8B030D-6E8A-4147-A177-3AD203B41FA5}">
                      <a16:colId xmlns:a16="http://schemas.microsoft.com/office/drawing/2014/main" val="2268678846"/>
                    </a:ext>
                  </a:extLst>
                </a:gridCol>
                <a:gridCol w="857301">
                  <a:extLst>
                    <a:ext uri="{9D8B030D-6E8A-4147-A177-3AD203B41FA5}">
                      <a16:colId xmlns:a16="http://schemas.microsoft.com/office/drawing/2014/main" val="4262371349"/>
                    </a:ext>
                  </a:extLst>
                </a:gridCol>
                <a:gridCol w="685840">
                  <a:extLst>
                    <a:ext uri="{9D8B030D-6E8A-4147-A177-3AD203B41FA5}">
                      <a16:colId xmlns:a16="http://schemas.microsoft.com/office/drawing/2014/main" val="675058968"/>
                    </a:ext>
                  </a:extLst>
                </a:gridCol>
                <a:gridCol w="932315">
                  <a:extLst>
                    <a:ext uri="{9D8B030D-6E8A-4147-A177-3AD203B41FA5}">
                      <a16:colId xmlns:a16="http://schemas.microsoft.com/office/drawing/2014/main" val="930323632"/>
                    </a:ext>
                  </a:extLst>
                </a:gridCol>
              </a:tblGrid>
              <a:tr h="32954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rychlost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síla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vytrvalost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součet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pořadí součet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součin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pořadí součin  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4885525"/>
                  </a:ext>
                </a:extLst>
              </a:tr>
              <a:tr h="387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zatoppek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60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0028275"/>
                  </a:ext>
                </a:extLst>
              </a:tr>
              <a:tr h="387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bubbka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90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5911617"/>
                  </a:ext>
                </a:extLst>
              </a:tr>
              <a:tr h="387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feredder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125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6270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BC2A8-8EA3-45E4-AC5C-44BA127D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cs-CZ" sz="3200" dirty="0"/>
              <a:t>Prostor pro kritické myšlení v kinantropologii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22618-6355-4691-823F-05FB0D9C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76872"/>
            <a:ext cx="7499176" cy="3849291"/>
          </a:xfrm>
        </p:spPr>
        <p:txBody>
          <a:bodyPr/>
          <a:lstStyle/>
          <a:p>
            <a:r>
              <a:rPr lang="cs-CZ" sz="2400" dirty="0"/>
              <a:t>Učitelé TV</a:t>
            </a:r>
          </a:p>
          <a:p>
            <a:r>
              <a:rPr lang="cs-CZ" sz="2400" dirty="0"/>
              <a:t>Sportovci</a:t>
            </a:r>
          </a:p>
          <a:p>
            <a:r>
              <a:rPr lang="cs-CZ" sz="2400" dirty="0"/>
              <a:t>Trenéři, funkcionáři</a:t>
            </a:r>
          </a:p>
          <a:p>
            <a:r>
              <a:rPr lang="cs-CZ" sz="2400" dirty="0"/>
              <a:t>Diváci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Prostor pro diskusi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39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019257-1415-4486-BFEB-7C5EB61B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2656"/>
            <a:ext cx="8785225" cy="6264994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8000" b="1" dirty="0"/>
              <a:t>Literatura:</a:t>
            </a:r>
          </a:p>
          <a:p>
            <a:pPr algn="ctr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700" dirty="0"/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ASMUS, V. F. Antická filozofie. 1. vyd. Praha: Nakladatelství Svoboda, 1986. 542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BERKA, Karel. 1994. Stručné dějiny logiky. 1. vyd. Praha: Karolinum, ISBN 80-706-6917-9.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CALDA, E., V. DUPAČ, 2003., Matematika pro gymnázia: kombinatorika, pravděpodobnost, statistika. 4., </a:t>
            </a:r>
            <a:r>
              <a:rPr lang="cs-CZ" sz="4400" dirty="0" err="1"/>
              <a:t>upr</a:t>
            </a:r>
            <a:r>
              <a:rPr lang="cs-CZ" sz="4400" dirty="0"/>
              <a:t>. vyd. Praha: Prometheus, ISBN 80-7196-147-7.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DÍOGENÉS LAERTIOS. Životy, názory a výroky proslulých filozofů. 2. vyd. Pelhřimov: Nová tiskárna Pelhřimov, 1995. 480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DEMEL, J. Grafy a jejich aplikace. 2002. Vyd. 1. Praha: Academia, ISBN 80-200-0990-6.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FESTUGIÉRE, A. J. </a:t>
            </a:r>
            <a:r>
              <a:rPr lang="cs-CZ" sz="4400" dirty="0" err="1"/>
              <a:t>Epikúros</a:t>
            </a:r>
            <a:r>
              <a:rPr lang="cs-CZ" sz="4400" dirty="0"/>
              <a:t> a jeho bohové. 1. vyd. Praha: OIKOYMENH, 1996. 125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HERMAN, J., R. KUČERA a J. ŠIMŠA. 2004. </a:t>
            </a:r>
            <a:r>
              <a:rPr lang="cs-CZ" sz="4400" dirty="0" err="1"/>
              <a:t>Ŕešení</a:t>
            </a:r>
            <a:r>
              <a:rPr lang="cs-CZ" sz="4400" dirty="0"/>
              <a:t> matematických úloh. 3., </a:t>
            </a:r>
            <a:r>
              <a:rPr lang="cs-CZ" sz="4400" dirty="0" err="1"/>
              <a:t>přeprac</a:t>
            </a:r>
            <a:r>
              <a:rPr lang="cs-CZ" sz="4400" dirty="0"/>
              <a:t>. vyd. Brno: Masarykova univerzita, ISBN 80-210-3569-2.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HEGEL, F. W. Dějiny filozofie II. 1. vyd. Praha: Nakladatelství československé akademie věd, 1965. 328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HORYNA, B., ŠTĚPÁN, J. a kol. Filozofický slovník. 2. vyd. Olomouc: Nakladatelství Olomouc, 20a02. 464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JAURIS, Miroslav, MATERNA, Pavel. Logika-Učební text pro III. ročník školy střední všeobecně vzdělávací 11. Ročník. Praha: Státní pedagogické nakladatelství, 1961.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KRATOCHVÍL, Z. Mýtus, filozofie, věda I a II. (filozofie mezi Homérem a Descartem). Praha 1996, Hrnčířství a nakladatelství Michal Jůza &amp; Eva Jůzová. 2. Nezměněné vyd. 314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LONG, A. A. </a:t>
            </a:r>
            <a:r>
              <a:rPr lang="cs-CZ" sz="4400" dirty="0" err="1"/>
              <a:t>Hellénistická</a:t>
            </a:r>
            <a:r>
              <a:rPr lang="cs-CZ" sz="4400" dirty="0"/>
              <a:t> filozofie. 1. vyd. Praha: OIKOYMENH, 2003. 341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MATOUŠEK, J., J. NEŠETŘIL. 2007. Kapitoly z diskrétní matematiky. 3., </a:t>
            </a:r>
            <a:r>
              <a:rPr lang="cs-CZ" sz="4400" dirty="0" err="1"/>
              <a:t>upr</a:t>
            </a:r>
            <a:r>
              <a:rPr lang="cs-CZ" sz="4400" dirty="0"/>
              <a:t>. a dopl. vyd. V Praze: Karolinum, ISBN 978-80-246-1411-3.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MACHOVEC, D. Dějiny antické filozofie. 1. vyd. Jinočany: H&amp;H, 1993. 188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PATOČKA, J. Nejstarší řecká filozofie. 1. vyd. </a:t>
            </a:r>
            <a:r>
              <a:rPr lang="cs-CZ" sz="4400" dirty="0" err="1"/>
              <a:t>praha</a:t>
            </a:r>
            <a:r>
              <a:rPr lang="cs-CZ" sz="4400" dirty="0"/>
              <a:t>: </a:t>
            </a:r>
            <a:r>
              <a:rPr lang="cs-CZ" sz="4400" dirty="0" err="1"/>
              <a:t>NakladatestvíSvoboda</a:t>
            </a:r>
            <a:r>
              <a:rPr lang="cs-CZ" sz="4400" dirty="0"/>
              <a:t>, 1985. 184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ŠAROUNOVÁ, A. et al. 2008. Matematika 6. 2. vyd. Praha: Prometheus, ISBN 978-80-7196-373-8.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ŠEDIVÝ, Jaroslav. O modernizaci školské matematiky. Praha: Státní Pedagogické nakladatelství, 1977. 328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ŠEDIVÝ, Jaroslav, LUKÁTŠOVÁ, Julia, RICHTÁŘOVÁ, Soňa, VOCELKA, Jindřich ´ Matematika pro I. ročník gymnázia - SEŠIT 2 Praha: Státní Pedagogické nakladatelství, 1979. 284 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ŠVEJDAR, V. 2002. Logika, neúplnost, složitost a nutnost. 1. vyd. Praha: Academia, ISBN 80-200-1005-X.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s-CZ" sz="4400" dirty="0"/>
              <a:t>VOŠICKÝ, Z., V. LANK a M. VONDRA. 2007. Matematika a fyzika: matematika, cvičení z matematiky, fyzika. 1. vyd. Havlíčkův Brod: Fragment, ISBN 978-80-253-0523-2.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cs-CZ" altLang="cs-CZ" sz="4400" dirty="0"/>
              <a:t>Kritické myšlení</a:t>
            </a:r>
            <a:br>
              <a:rPr lang="cs-CZ" altLang="cs-CZ" sz="4400" dirty="0"/>
            </a:br>
            <a:br>
              <a:rPr lang="cs-CZ" altLang="cs-CZ" sz="4400" dirty="0"/>
            </a:br>
            <a:br>
              <a:rPr lang="cs-CZ" altLang="cs-CZ" sz="4400" dirty="0"/>
            </a:br>
            <a:r>
              <a:rPr lang="cs-CZ" altLang="cs-CZ" sz="4400" dirty="0"/>
              <a:t> (NEJEN) v kinantropologii?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27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537ABF2-0E8C-478E-8D90-2AD017DD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416800" cy="922337"/>
          </a:xfrm>
        </p:spPr>
        <p:txBody>
          <a:bodyPr/>
          <a:lstStyle/>
          <a:p>
            <a:r>
              <a:rPr lang="cs-CZ" altLang="cs-CZ" sz="3600" dirty="0"/>
              <a:t>Kritické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54A0E-C60F-4A0F-B0E0-7A81DEA49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Obecný problém: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Pohoršení nad tím, že někdo věří dezinformacím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1800" dirty="0"/>
              <a:t>Kdo a kdy si zjišťuje detailní a relevantní informace?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1800" dirty="0"/>
              <a:t>Nerealizovatelné v širším kontextu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Konspirační teorie – složitější problém, než na první pohled působí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1800" dirty="0"/>
              <a:t>mimozemské civilizace, kruhy v obilí, spiritismus, paranormální jevy, cestování časem, reinkarnační koncepty (přesah do náboženství, odkazy na vědu, možnost bagatelizace)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1800" dirty="0" err="1"/>
              <a:t>covidové</a:t>
            </a:r>
            <a:r>
              <a:rPr lang="cs-CZ" sz="1800" dirty="0"/>
              <a:t> konspirace (čipy atd.)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Společenské nálady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C6D98-543A-474F-81C6-0F8CBA19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Kritické myšlení</a:t>
            </a:r>
            <a:r>
              <a:rPr lang="cs-CZ" sz="3600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F9D9C-AC96-4CA3-ABF1-B40889218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schopnost pracovat se svým rozumem a logickými postupy. </a:t>
            </a:r>
          </a:p>
          <a:p>
            <a:endParaRPr lang="cs-CZ" sz="2800" dirty="0"/>
          </a:p>
          <a:p>
            <a:pPr lvl="1"/>
            <a:r>
              <a:rPr lang="cs-CZ" sz="2400" dirty="0"/>
              <a:t>odhalení dezinformací a polopravd</a:t>
            </a:r>
          </a:p>
          <a:p>
            <a:pPr lvl="1"/>
            <a:r>
              <a:rPr lang="cs-CZ" sz="2400" dirty="0"/>
              <a:t>dopátrání se kvalitních a užitečných informací </a:t>
            </a:r>
          </a:p>
          <a:p>
            <a:pPr lvl="1"/>
            <a:r>
              <a:rPr lang="cs-CZ" sz="2400" dirty="0"/>
              <a:t>uvědomění si klamů a iluzí, které ovlivňují naše vnímání a rozhodování</a:t>
            </a:r>
          </a:p>
          <a:p>
            <a:pPr lvl="1"/>
            <a:r>
              <a:rPr lang="cs-CZ" sz="2400" dirty="0"/>
              <a:t>cesta k větší objektivitě a omezení náhodného a nevyzpytatelného vývoje. </a:t>
            </a:r>
          </a:p>
        </p:txBody>
      </p:sp>
    </p:spTree>
    <p:extLst>
      <p:ext uri="{BB962C8B-B14F-4D97-AF65-F5344CB8AC3E}">
        <p14:creationId xmlns:p14="http://schemas.microsoft.com/office/powerpoint/2010/main" val="105793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D112B-5F78-4E64-8DAF-671CDB54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Logika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53D89-3F2B-487B-B51A-F8980D779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/>
              <a:t>Filosofické kořeny (logika ve starověku)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Logika v novověku </a:t>
            </a:r>
            <a:r>
              <a:rPr lang="cs-CZ" sz="2400" dirty="0"/>
              <a:t>(Hegel, Kant, </a:t>
            </a:r>
            <a:r>
              <a:rPr lang="cs-CZ" sz="2400" dirty="0" err="1"/>
              <a:t>Bolzano</a:t>
            </a:r>
            <a:r>
              <a:rPr lang="cs-CZ" sz="2400" dirty="0"/>
              <a:t>…)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Současnost SŠ – logika jako vyučovací předmět (volitelný pro maturanty) spadá pod ZSV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Matematika a logika (vztah, synergie, rozdíly)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Kritické myšlení jako součást různých forem testů studijních předpokladů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90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60E9E-C96E-4F09-995B-E72430E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2 vybrané příklady </a:t>
            </a:r>
            <a:br>
              <a:rPr lang="cs-CZ" sz="3200" dirty="0"/>
            </a:br>
            <a:r>
              <a:rPr lang="cs-CZ" sz="2000" dirty="0"/>
              <a:t>(výběr ze sportovního prostředí)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C5A8-C805-4D44-8440-77E68F1EF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Průměrná rychlost cyklisty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dirty="0"/>
              <a:t>Zadání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Cyklista jede z bodu A do bodu B průměrnou rychlostí 20 km/hod.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Obrátí se pokračuje zpět z bodu B do bodu A. Tuto trasu jede průměrnou rychlostí 40 km/hod. (zřejmě klesající profil).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Jaká bude jeho celková průměrná rychlost?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27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60E9E-C96E-4F09-995B-E72430E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Vybrané příklady </a:t>
            </a:r>
            <a:br>
              <a:rPr lang="cs-CZ" sz="3200" dirty="0"/>
            </a:br>
            <a:r>
              <a:rPr lang="cs-CZ" sz="2000" dirty="0"/>
              <a:t>(výběr ze sportovního prostředí)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C5A8-C805-4D44-8440-77E68F1E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Průměrná rychlost cyklisty</a:t>
            </a:r>
          </a:p>
          <a:p>
            <a:r>
              <a:rPr lang="cs-CZ" sz="1600" dirty="0"/>
              <a:t>Cyklista jede z bodu A do bodu B průměrnou rychlostí 20 km/hod. Obrátí se pokračuje zpět z bodu B do bodu A. Tuto trasu jede průměrnou rychlostí 40 km/hod. (zřejmě klesající profil).</a:t>
            </a:r>
          </a:p>
          <a:p>
            <a:r>
              <a:rPr lang="cs-CZ" sz="1600" dirty="0"/>
              <a:t>Jaká bude jeho celková průměrná rychlost?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800" b="1" dirty="0">
                <a:solidFill>
                  <a:srgbClr val="FF0000"/>
                </a:solidFill>
              </a:rPr>
              <a:t>Bude to 30 km/hod.?</a:t>
            </a:r>
          </a:p>
          <a:p>
            <a:endParaRPr lang="cs-CZ" sz="1600" dirty="0"/>
          </a:p>
          <a:p>
            <a:r>
              <a:rPr lang="cs-CZ" sz="1600" dirty="0"/>
              <a:t>v = s/t</a:t>
            </a:r>
          </a:p>
          <a:p>
            <a:r>
              <a:rPr lang="cs-CZ" sz="2000" dirty="0"/>
              <a:t>Dosadíme si modelovou vzdálenost A-B 40 km. Cesta tam tedy trvá 2 hodiny, cesta zpět 1 hodinu.</a:t>
            </a:r>
          </a:p>
          <a:p>
            <a:r>
              <a:rPr lang="cs-CZ" sz="2000" dirty="0"/>
              <a:t>V = 80 / 3 </a:t>
            </a:r>
          </a:p>
          <a:p>
            <a:r>
              <a:rPr lang="cs-CZ" sz="2000" dirty="0"/>
              <a:t>= 26,66</a:t>
            </a:r>
          </a:p>
          <a:p>
            <a:r>
              <a:rPr lang="cs-CZ" sz="2000" dirty="0"/>
              <a:t>Průměrná rychlost tedy bude mezi 26 a 27 km/hod.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6820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60E9E-C96E-4F09-995B-E72430E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Vybrané příklady </a:t>
            </a:r>
            <a:br>
              <a:rPr lang="cs-CZ" sz="3200" dirty="0"/>
            </a:br>
            <a:r>
              <a:rPr lang="cs-CZ" sz="2000" dirty="0"/>
              <a:t>(výběr ze sportovního prostředí)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C5A8-C805-4D44-8440-77E68F1E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8316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Průměrná rychlost cyklisty</a:t>
            </a:r>
          </a:p>
          <a:p>
            <a:r>
              <a:rPr lang="cs-CZ" sz="2000" dirty="0"/>
              <a:t>Průměrná rychlost tedy bude </a:t>
            </a:r>
            <a:r>
              <a:rPr lang="cs-CZ" sz="2000" b="1" dirty="0"/>
              <a:t>mezi 26 a 27 </a:t>
            </a:r>
            <a:r>
              <a:rPr lang="cs-CZ" sz="2000" dirty="0"/>
              <a:t>km/hod., nikoli 30 km/hod.</a:t>
            </a:r>
          </a:p>
          <a:p>
            <a:pPr marL="0" indent="0">
              <a:buNone/>
            </a:pPr>
            <a:r>
              <a:rPr lang="cs-CZ" sz="2000" dirty="0"/>
              <a:t>Co z toho vyplývá?</a:t>
            </a:r>
          </a:p>
          <a:p>
            <a:r>
              <a:rPr lang="cs-CZ" sz="2000" dirty="0"/>
              <a:t>Jde o jednoduchý matematický příklad. Málokdo (mimo silnou či bezprostřední matematickou zkušenost) si bez upozornění v okamžité situaci uvědomí, o co jde.</a:t>
            </a:r>
          </a:p>
          <a:p>
            <a:pPr marL="0" indent="0">
              <a:buNone/>
            </a:pPr>
            <a:r>
              <a:rPr lang="cs-CZ" sz="2000" dirty="0"/>
              <a:t>Proč tomu tak je?</a:t>
            </a:r>
          </a:p>
          <a:p>
            <a:r>
              <a:rPr lang="cs-CZ" sz="2000" dirty="0"/>
              <a:t>Jednoduché vysvětlení: Průměrná rychlost je </a:t>
            </a:r>
            <a:r>
              <a:rPr lang="cs-CZ" sz="2000" b="1" dirty="0"/>
              <a:t>závislá na čase</a:t>
            </a:r>
            <a:r>
              <a:rPr lang="cs-CZ" sz="2000" dirty="0"/>
              <a:t>. Cyklista jede 2 hodiny dvacetikilometrovou rychlostí a 1 hodinu čtyřicetikilometrovou rychlostí.  </a:t>
            </a:r>
          </a:p>
          <a:p>
            <a:pPr lvl="1"/>
            <a:r>
              <a:rPr lang="cs-CZ" sz="1600" dirty="0"/>
              <a:t>Pomůže pro řešení osobní zkušenost?</a:t>
            </a:r>
          </a:p>
          <a:p>
            <a:pPr lvl="1"/>
            <a:r>
              <a:rPr lang="cs-CZ" sz="1600" dirty="0"/>
              <a:t>Může se znalost hodit ve sportovním prostředí?</a:t>
            </a:r>
          </a:p>
          <a:p>
            <a:pPr lvl="1"/>
            <a:endParaRPr lang="cs-CZ" sz="900" dirty="0"/>
          </a:p>
          <a:p>
            <a:pPr marL="0" lvl="1" indent="0">
              <a:buNone/>
            </a:pPr>
            <a:r>
              <a:rPr lang="cs-CZ" sz="1800" b="1" dirty="0">
                <a:solidFill>
                  <a:schemeClr val="tx2"/>
                </a:solidFill>
              </a:rPr>
              <a:t>Pozadí: pro matematicky myslícího jedince není úloha problémem. Pro matematicky vzdělávané studenty v maturitním ročníku o problém jde.</a:t>
            </a:r>
          </a:p>
          <a:p>
            <a:pPr marL="457200" lvl="1" indent="0">
              <a:buNone/>
            </a:pP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21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60E9E-C96E-4F09-995B-E72430E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2 vybrané příklady </a:t>
            </a:r>
            <a:br>
              <a:rPr lang="cs-CZ" sz="3200" dirty="0"/>
            </a:br>
            <a:r>
              <a:rPr lang="cs-CZ" sz="2000" dirty="0"/>
              <a:t>(výběr ze sportovního prostředí)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C5A8-C805-4D44-8440-77E68F1EF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Všestranný sportovec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Zadání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Hledáme všestranného sportovce v parametrech </a:t>
            </a:r>
            <a:r>
              <a:rPr lang="cs-CZ" sz="2400" dirty="0">
                <a:solidFill>
                  <a:schemeClr val="tx2"/>
                </a:solidFill>
              </a:rPr>
              <a:t>síla, vytrvalost a rychlost. 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Vytvořili jsme bodové koeficienty pro každý parametr (dle tabulek) od 0 do 10.</a:t>
            </a:r>
          </a:p>
          <a:p>
            <a:pPr>
              <a:lnSpc>
                <a:spcPct val="150000"/>
              </a:lnSpc>
            </a:pPr>
            <a:endParaRPr lang="cs-CZ" sz="28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F525C06-3BA2-40F2-B220-7DD40D089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23237"/>
              </p:ext>
            </p:extLst>
          </p:nvPr>
        </p:nvGraphicFramePr>
        <p:xfrm>
          <a:off x="2843808" y="4501716"/>
          <a:ext cx="2942456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614">
                  <a:extLst>
                    <a:ext uri="{9D8B030D-6E8A-4147-A177-3AD203B41FA5}">
                      <a16:colId xmlns:a16="http://schemas.microsoft.com/office/drawing/2014/main" val="1458179277"/>
                    </a:ext>
                  </a:extLst>
                </a:gridCol>
                <a:gridCol w="735614">
                  <a:extLst>
                    <a:ext uri="{9D8B030D-6E8A-4147-A177-3AD203B41FA5}">
                      <a16:colId xmlns:a16="http://schemas.microsoft.com/office/drawing/2014/main" val="85180015"/>
                    </a:ext>
                  </a:extLst>
                </a:gridCol>
                <a:gridCol w="735614">
                  <a:extLst>
                    <a:ext uri="{9D8B030D-6E8A-4147-A177-3AD203B41FA5}">
                      <a16:colId xmlns:a16="http://schemas.microsoft.com/office/drawing/2014/main" val="1735515846"/>
                    </a:ext>
                  </a:extLst>
                </a:gridCol>
                <a:gridCol w="735614">
                  <a:extLst>
                    <a:ext uri="{9D8B030D-6E8A-4147-A177-3AD203B41FA5}">
                      <a16:colId xmlns:a16="http://schemas.microsoft.com/office/drawing/2014/main" val="3841353705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rychlost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síla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vytrvalost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628825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zatoppek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303814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bubbka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269520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feredder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198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0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1248</Words>
  <Application>Microsoft Office PowerPoint</Application>
  <PresentationFormat>Předvádění na obrazovce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Filozofie sportu 9</vt:lpstr>
      <vt:lpstr>Kritické myšlení    (NEJEN) v kinantropologii? </vt:lpstr>
      <vt:lpstr>Kritické myšlení</vt:lpstr>
      <vt:lpstr>Kritické myšlení </vt:lpstr>
      <vt:lpstr>Logika</vt:lpstr>
      <vt:lpstr>2 vybrané příklady  (výběr ze sportovního prostředí)</vt:lpstr>
      <vt:lpstr>Vybrané příklady  (výběr ze sportovního prostředí)</vt:lpstr>
      <vt:lpstr>Vybrané příklady  (výběr ze sportovního prostředí)</vt:lpstr>
      <vt:lpstr>2 vybrané příklady  (výběr ze sportovního prostředí)</vt:lpstr>
      <vt:lpstr>2 vybrané příklady  (výběr ze sportovního prostředí)</vt:lpstr>
      <vt:lpstr>Prostor pro kritické myšlení v kinantropologii</vt:lpstr>
      <vt:lpstr>Prezentace aplikace PowerPoint</vt:lpstr>
    </vt:vector>
  </TitlesOfParts>
  <Company>VSPJ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možnosti uplatnění spirituálního přístupu ve výuce na úrovni středoškolského vzdělávání</dc:title>
  <dc:creator>vspj</dc:creator>
  <cp:lastModifiedBy>Emanuel Hurych</cp:lastModifiedBy>
  <cp:revision>43</cp:revision>
  <dcterms:created xsi:type="dcterms:W3CDTF">2013-10-20T14:06:25Z</dcterms:created>
  <dcterms:modified xsi:type="dcterms:W3CDTF">2020-12-09T18:40:45Z</dcterms:modified>
</cp:coreProperties>
</file>