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524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názvu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–Josef Novák</a:t>
            </a:r>
          </a:p>
        </p:txBody>
      </p:sp>
      <p:sp>
        <p:nvSpPr>
          <p:cNvPr id="95" name="„Sem napište citát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r>
              <a:t>„Sem napište citát.“</a:t>
            </a:r>
          </a:p>
        </p:txBody>
      </p:sp>
      <p:sp>
        <p:nvSpPr>
          <p:cNvPr id="9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šířku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ázek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Text názvu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Text názvu</a:t>
            </a:r>
          </a:p>
        </p:txBody>
      </p:sp>
      <p:sp>
        <p:nvSpPr>
          <p:cNvPr id="2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názvu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rázek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ext názvu"/>
          <p:cNvSpPr txBox="1"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41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Text úrovně 1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rázek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8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rázek"/>
          <p:cNvSpPr>
            <a:spLocks noGrp="1"/>
          </p:cNvSpPr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Obrázek"/>
          <p:cNvSpPr>
            <a:spLocks noGrp="1"/>
          </p:cNvSpPr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zpravy-svet/allan-lichtman-rok-donalda-trumpa-impeachment-20-minut-radiozurnalu-prezident_1801191727_ha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zpravy.idnes.cz/algoritmus-allana-lichtmana-klice-k-bilemu-domu-trump-clintonova-py2-/zahranicni.aspx?c=A161103_143654_zahranicni_j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d7h-Tpy7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pravy.idnes.cz/volby-trump-impeachment-lichtman-predpoved-fz2-/zahranicni.aspx?c=A161112_102225_zahranicni_fka" TargetMode="External"/><Relationship Id="rId5" Type="http://schemas.openxmlformats.org/officeDocument/2006/relationships/hyperlink" Target="https://www.american.edu/cas/faculty/lichtman.cfm" TargetMode="External"/><Relationship Id="rId4" Type="http://schemas.openxmlformats.org/officeDocument/2006/relationships/hyperlink" Target="https://www.youtube.com/watch?v=7accY-w8VD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llan Lichtma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Allan Lichtman</a:t>
            </a:r>
          </a:p>
        </p:txBody>
      </p:sp>
      <p:sp>
        <p:nvSpPr>
          <p:cNvPr id="121" name="Bc. Šárka Staňková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/>
              <a:t>případová studie 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Zdroj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4BA"/>
                </a:solidFill>
              </a:defRPr>
            </a:lvl1pPr>
          </a:lstStyle>
          <a:p>
            <a:r>
              <a:t>Zdroje</a:t>
            </a:r>
          </a:p>
        </p:txBody>
      </p:sp>
      <p:sp>
        <p:nvSpPr>
          <p:cNvPr id="206" name="https://www.irozhlas.cz/zpravy-svet/allan-lichtman-rok-donalda-trumpa-impeachment-20-minut-radiozurnalu-prezident_1801191727_haf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  <a:defRPr>
                <a:solidFill>
                  <a:srgbClr val="262395">
                    <a:alpha val="80000"/>
                  </a:srgbClr>
                </a:solidFill>
              </a:defRPr>
            </a:pPr>
            <a:r>
              <a:rPr u="sng">
                <a:hlinkClick r:id="rId3"/>
              </a:rPr>
              <a:t>https://www.irozhlas.cz/zpravy-svet/allan-lichtman-rok-donalda-trumpa-impeachment-20-minut-radiozurnalu-prezident_1801191727_haf</a:t>
            </a:r>
            <a:r>
              <a:t> </a:t>
            </a:r>
          </a:p>
          <a:p>
            <a:pPr>
              <a:buBlip>
                <a:blip r:embed="rId2"/>
              </a:buBlip>
              <a:defRPr>
                <a:solidFill>
                  <a:srgbClr val="262395">
                    <a:alpha val="80000"/>
                  </a:srgbClr>
                </a:solidFill>
              </a:defRPr>
            </a:pPr>
            <a:r>
              <a:rPr u="sng">
                <a:hlinkClick r:id="rId4"/>
              </a:rPr>
              <a:t>https://zpravy.idnes.cz/algoritmus-allana-lichtmana-klice-k-bilemu-domu-trump-clintonova-py2-/zahranicni.aspx?c=A161103_143654_zahranicni_jw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Zdroj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28BA"/>
                </a:solidFill>
              </a:defRPr>
            </a:lvl1pPr>
          </a:lstStyle>
          <a:p>
            <a:r>
              <a:t>Zdroje</a:t>
            </a:r>
          </a:p>
        </p:txBody>
      </p:sp>
      <p:sp>
        <p:nvSpPr>
          <p:cNvPr id="209" name="https://www.youtube.com/watch?v=yGd7h-Tpy7E…"/>
          <p:cNvSpPr txBox="1">
            <a:spLocks noGrp="1"/>
          </p:cNvSpPr>
          <p:nvPr>
            <p:ph type="body" idx="1"/>
          </p:nvPr>
        </p:nvSpPr>
        <p:spPr>
          <a:xfrm>
            <a:off x="1270000" y="3136900"/>
            <a:ext cx="10464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  <a:defRPr>
                <a:solidFill>
                  <a:srgbClr val="2E309E">
                    <a:alpha val="80000"/>
                  </a:srgbClr>
                </a:solidFill>
              </a:defRPr>
            </a:pPr>
            <a:r>
              <a:rPr u="sng">
                <a:hlinkClick r:id="rId3"/>
              </a:rPr>
              <a:t>https://www.youtube.com/watch?v=yGd7h-Tpy7E</a:t>
            </a:r>
          </a:p>
          <a:p>
            <a:pPr>
              <a:buBlip>
                <a:blip r:embed="rId2"/>
              </a:buBlip>
              <a:defRPr>
                <a:solidFill>
                  <a:srgbClr val="2E309E">
                    <a:alpha val="80000"/>
                  </a:srgbClr>
                </a:solidFill>
              </a:defRPr>
            </a:pPr>
            <a:r>
              <a:rPr u="sng">
                <a:hlinkClick r:id="rId4"/>
              </a:rPr>
              <a:t>https://www.youtube.com/watch?v=7accY-w8VDY</a:t>
            </a:r>
          </a:p>
          <a:p>
            <a:pPr>
              <a:buBlip>
                <a:blip r:embed="rId2"/>
              </a:buBlip>
              <a:defRPr>
                <a:solidFill>
                  <a:srgbClr val="2E309E">
                    <a:alpha val="80000"/>
                  </a:srgbClr>
                </a:solidFill>
              </a:defRPr>
            </a:pPr>
            <a:r>
              <a:rPr u="sng">
                <a:hlinkClick r:id="rId5"/>
              </a:rPr>
              <a:t>https://www.american.edu/cas/faculty/lichtman.cfm</a:t>
            </a:r>
          </a:p>
          <a:p>
            <a:pPr>
              <a:buBlip>
                <a:blip r:embed="rId2"/>
              </a:buBlip>
              <a:defRPr>
                <a:solidFill>
                  <a:srgbClr val="2E309E">
                    <a:alpha val="80000"/>
                  </a:srgbClr>
                </a:solidFill>
              </a:defRPr>
            </a:pPr>
            <a:r>
              <a:rPr u="sng">
                <a:hlinkClick r:id="rId6"/>
              </a:rPr>
              <a:t>https://zpravy.idnes.cz/volby-trump-impeachment-lichtman-predpoved-fz2-/zahranicni.aspx?c=A161112_102225_zahranicni_fka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ěkuji za Vaši pozornost…"/>
          <p:cNvSpPr txBox="1">
            <a:spLocks noGrp="1"/>
          </p:cNvSpPr>
          <p:nvPr>
            <p:ph type="title"/>
          </p:nvPr>
        </p:nvSpPr>
        <p:spPr>
          <a:xfrm>
            <a:off x="1270000" y="3327400"/>
            <a:ext cx="104648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3B2EBA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defRPr>
            </a:pPr>
            <a:r>
              <a:t>Děkuji za Vaši pozornost</a:t>
            </a:r>
          </a:p>
          <a:p>
            <a:r>
              <a:rPr>
                <a:solidFill>
                  <a:srgbClr val="3B2EBA"/>
                </a:solidFill>
                <a:latin typeface="SignPainter-HouseScript"/>
                <a:ea typeface="SignPainter-HouseScript"/>
                <a:cs typeface="SignPainter-HouseScript"/>
                <a:sym typeface="SignPainter-HouseScript"/>
              </a:rPr>
              <a:t>a přeji Vám hezký zbytek dne</a:t>
            </a:r>
            <a:r>
              <a:t> </a:t>
            </a:r>
          </a:p>
        </p:txBody>
      </p:sp>
      <p:pic>
        <p:nvPicPr>
          <p:cNvPr id="212" name="Obrázek" descr="Obráze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9916" y="6226020"/>
            <a:ext cx="3064968" cy="2035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llan Jay Lichtm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4BA"/>
                </a:solidFill>
              </a:defRPr>
            </a:lvl1pPr>
          </a:lstStyle>
          <a:p>
            <a:r>
              <a:t>Allan Jay Lichtman</a:t>
            </a:r>
          </a:p>
        </p:txBody>
      </p:sp>
      <p:sp>
        <p:nvSpPr>
          <p:cNvPr id="124" name="4. dubna 194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  <a:defRPr>
                <a:solidFill>
                  <a:srgbClr val="2F2CA1">
                    <a:alpha val="80000"/>
                  </a:srgbClr>
                </a:solidFill>
              </a:defRPr>
            </a:pPr>
            <a:r>
              <a:t>4. dubna 1947</a:t>
            </a:r>
          </a:p>
          <a:p>
            <a:pPr>
              <a:buBlip>
                <a:blip r:embed="rId2"/>
              </a:buBlip>
              <a:defRPr>
                <a:solidFill>
                  <a:srgbClr val="2F2CA1">
                    <a:alpha val="80000"/>
                  </a:srgbClr>
                </a:solidFill>
              </a:defRPr>
            </a:pPr>
            <a:r>
              <a:t>Politolog, profesor historie</a:t>
            </a:r>
          </a:p>
          <a:p>
            <a:pPr>
              <a:buBlip>
                <a:blip r:embed="rId2"/>
              </a:buBlip>
              <a:defRPr>
                <a:solidFill>
                  <a:srgbClr val="2F2CA1">
                    <a:alpha val="80000"/>
                  </a:srgbClr>
                </a:solidFill>
              </a:defRPr>
            </a:pPr>
            <a:r>
              <a:t>Vystudoval Harvardskou univerzitu</a:t>
            </a:r>
          </a:p>
          <a:p>
            <a:pPr>
              <a:buBlip>
                <a:blip r:embed="rId2"/>
              </a:buBlip>
              <a:defRPr>
                <a:solidFill>
                  <a:srgbClr val="2F2CA1">
                    <a:alpha val="80000"/>
                  </a:srgbClr>
                </a:solidFill>
              </a:defRPr>
            </a:pPr>
            <a:r>
              <a:t>American University ve Washingtonu</a:t>
            </a:r>
          </a:p>
          <a:p>
            <a:pPr>
              <a:buBlip>
                <a:blip r:embed="rId2"/>
              </a:buBlip>
              <a:defRPr>
                <a:solidFill>
                  <a:srgbClr val="2F2CA1">
                    <a:alpha val="80000"/>
                  </a:srgbClr>
                </a:solidFill>
              </a:defRPr>
            </a:pPr>
            <a:r>
              <a:t>1992 cena profesor roku </a:t>
            </a:r>
          </a:p>
          <a:p>
            <a:pPr>
              <a:buBlip>
                <a:blip r:embed="rId2"/>
              </a:buBlip>
              <a:defRPr>
                <a:solidFill>
                  <a:srgbClr val="2F2CA1">
                    <a:alpha val="80000"/>
                  </a:srgbClr>
                </a:solidFill>
              </a:defRPr>
            </a:pPr>
            <a:r>
              <a:t>Spoluautor algoritmu “Třináct klíčů”</a:t>
            </a:r>
          </a:p>
        </p:txBody>
      </p:sp>
      <p:grpSp>
        <p:nvGrpSpPr>
          <p:cNvPr id="127" name="Obrázek"/>
          <p:cNvGrpSpPr/>
          <p:nvPr/>
        </p:nvGrpSpPr>
        <p:grpSpPr>
          <a:xfrm>
            <a:off x="9423399" y="5965700"/>
            <a:ext cx="2651251" cy="2651250"/>
            <a:chOff x="0" y="0"/>
            <a:chExt cx="2651249" cy="2651249"/>
          </a:xfrm>
        </p:grpSpPr>
        <p:pic>
          <p:nvPicPr>
            <p:cNvPr id="126" name="Obrázek" descr="Obrázek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" y="25400"/>
              <a:ext cx="2600450" cy="26004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Obrázek" descr="Obrázek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651250" cy="26512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ázek" descr="Obráze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704850"/>
            <a:ext cx="5337813" cy="3558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Obrázek" descr="Obráze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8100" y="527050"/>
            <a:ext cx="3530600" cy="5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Obrázek" descr="Obrázek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255" y="666057"/>
            <a:ext cx="2903202" cy="4350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Obrázek" descr="Obrázek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5826426"/>
            <a:ext cx="5244179" cy="3163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ázek" descr="Obrázek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" y="4690527"/>
            <a:ext cx="7277957" cy="4548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etoda Allana Lichtma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BA"/>
                </a:solidFill>
              </a:defRPr>
            </a:lvl1pPr>
          </a:lstStyle>
          <a:p>
            <a:r>
              <a:t>Metoda Allana Lichtmana</a:t>
            </a:r>
          </a:p>
        </p:txBody>
      </p:sp>
      <p:sp>
        <p:nvSpPr>
          <p:cNvPr id="136" name="Třináct klíčů k Bílému domu, vznik v 80.letech…"/>
          <p:cNvSpPr txBox="1">
            <a:spLocks noGrp="1"/>
          </p:cNvSpPr>
          <p:nvPr>
            <p:ph type="body" idx="1"/>
          </p:nvPr>
        </p:nvSpPr>
        <p:spPr>
          <a:xfrm>
            <a:off x="698896" y="2643187"/>
            <a:ext cx="9210627" cy="6397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Třináct klíčů k Bílému domu, vznik v 80.letech</a:t>
            </a:r>
          </a:p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Metoda založená na studiu všech amerických prezidentských voleb od roku 1860</a:t>
            </a:r>
          </a:p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Zabývá se tím, jak se politici chovají, a co dělají</a:t>
            </a:r>
          </a:p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Spoluautorem je ruský matematik a seismolog Vladimir Keilis-Borok</a:t>
            </a:r>
          </a:p>
        </p:txBody>
      </p:sp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8385" y="3860866"/>
            <a:ext cx="2318068" cy="3473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Obrázek" descr="Obrázek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7453" y="7566084"/>
            <a:ext cx="2635132" cy="1317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etoda Allana Lichtma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BA"/>
                </a:solidFill>
              </a:defRPr>
            </a:lvl1pPr>
          </a:lstStyle>
          <a:p>
            <a:r>
              <a:t>Metoda Allana Lichtmana</a:t>
            </a:r>
          </a:p>
        </p:txBody>
      </p:sp>
      <p:sp>
        <p:nvSpPr>
          <p:cNvPr id="141" name="Klíč = výro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Klíč = výrok </a:t>
            </a:r>
          </a:p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Jde o 13 výroků, u kterých se zkoumá pravda/nepravda</a:t>
            </a:r>
          </a:p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Pravdivý výrok nahrává obhajující straně</a:t>
            </a:r>
          </a:p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Šest a více výroků nepravda = zvítězí kandidát na straně vyzyvatele</a:t>
            </a:r>
          </a:p>
          <a:p>
            <a:pPr>
              <a:buBlip>
                <a:blip r:embed="rId2"/>
              </a:buBlip>
              <a:defRPr>
                <a:solidFill>
                  <a:srgbClr val="2C2586">
                    <a:alpha val="80000"/>
                  </a:srgbClr>
                </a:solidFill>
              </a:defRPr>
            </a:pPr>
            <a:r>
              <a:t>Allan Lichtman se od roku 1984 vždy trefil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lgoritmus 13 klíčů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BBA"/>
                </a:solidFill>
              </a:defRPr>
            </a:lvl1pPr>
          </a:lstStyle>
          <a:p>
            <a:r>
              <a:t>Algoritmus 13 klíčů</a:t>
            </a:r>
          </a:p>
        </p:txBody>
      </p:sp>
      <p:grpSp>
        <p:nvGrpSpPr>
          <p:cNvPr id="177" name="Content Placeholder 3"/>
          <p:cNvGrpSpPr/>
          <p:nvPr/>
        </p:nvGrpSpPr>
        <p:grpSpPr>
          <a:xfrm>
            <a:off x="749299" y="2778199"/>
            <a:ext cx="11330236" cy="5367079"/>
            <a:chOff x="0" y="97199"/>
            <a:chExt cx="11330234" cy="5367077"/>
          </a:xfrm>
        </p:grpSpPr>
        <p:grpSp>
          <p:nvGrpSpPr>
            <p:cNvPr id="146" name="Seskupit"/>
            <p:cNvGrpSpPr/>
            <p:nvPr/>
          </p:nvGrpSpPr>
          <p:grpSpPr>
            <a:xfrm>
              <a:off x="-1" y="97199"/>
              <a:ext cx="2634939" cy="1580965"/>
              <a:chOff x="0" y="0"/>
              <a:chExt cx="2634937" cy="1580963"/>
            </a:xfrm>
          </p:grpSpPr>
          <p:sp>
            <p:nvSpPr>
              <p:cNvPr id="144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rgbClr val="FFA5A3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" name="Stranický mandát"/>
              <p:cNvSpPr txBox="1"/>
              <p:nvPr/>
            </p:nvSpPr>
            <p:spPr>
              <a:xfrm>
                <a:off x="-1" y="108079"/>
                <a:ext cx="2634939" cy="1384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Stranický mandát</a:t>
                </a:r>
              </a:p>
            </p:txBody>
          </p:sp>
        </p:grpSp>
        <p:grpSp>
          <p:nvGrpSpPr>
            <p:cNvPr id="149" name="Seskupit"/>
            <p:cNvGrpSpPr/>
            <p:nvPr/>
          </p:nvGrpSpPr>
          <p:grpSpPr>
            <a:xfrm>
              <a:off x="2898432" y="97199"/>
              <a:ext cx="2634939" cy="1580965"/>
              <a:chOff x="0" y="97199"/>
              <a:chExt cx="2634937" cy="1580963"/>
            </a:xfrm>
          </p:grpSpPr>
          <p:sp>
            <p:nvSpPr>
              <p:cNvPr id="147" name="Obdélník"/>
              <p:cNvSpPr/>
              <p:nvPr/>
            </p:nvSpPr>
            <p:spPr>
              <a:xfrm>
                <a:off x="0" y="97199"/>
                <a:ext cx="2634938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" name="Politická soutěž"/>
              <p:cNvSpPr txBox="1"/>
              <p:nvPr/>
            </p:nvSpPr>
            <p:spPr>
              <a:xfrm>
                <a:off x="-1" y="214011"/>
                <a:ext cx="2634939" cy="13980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3800">
                    <a:effectLst/>
                  </a:defRPr>
                </a:pPr>
                <a:r>
                  <a:rPr sz="3000"/>
                  <a:t>Politická soutěž</a:t>
                </a:r>
              </a:p>
            </p:txBody>
          </p:sp>
        </p:grpSp>
        <p:grpSp>
          <p:nvGrpSpPr>
            <p:cNvPr id="152" name="Seskupit"/>
            <p:cNvGrpSpPr/>
            <p:nvPr/>
          </p:nvGrpSpPr>
          <p:grpSpPr>
            <a:xfrm>
              <a:off x="5796864" y="97199"/>
              <a:ext cx="2634939" cy="1580965"/>
              <a:chOff x="0" y="0"/>
              <a:chExt cx="2634937" cy="1580963"/>
            </a:xfrm>
          </p:grpSpPr>
          <p:sp>
            <p:nvSpPr>
              <p:cNvPr id="150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7F5BAB"/>
                  </a:gs>
                  <a:gs pos="100000">
                    <a:srgbClr val="C7AEE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" name="Obhajoba"/>
              <p:cNvSpPr txBox="1"/>
              <p:nvPr/>
            </p:nvSpPr>
            <p:spPr>
              <a:xfrm>
                <a:off x="0" y="387628"/>
                <a:ext cx="2634938" cy="8057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Obhajoba</a:t>
                </a:r>
              </a:p>
            </p:txBody>
          </p:sp>
        </p:grpSp>
        <p:grpSp>
          <p:nvGrpSpPr>
            <p:cNvPr id="155" name="Seskupit"/>
            <p:cNvGrpSpPr/>
            <p:nvPr/>
          </p:nvGrpSpPr>
          <p:grpSpPr>
            <a:xfrm>
              <a:off x="-1" y="1941657"/>
              <a:ext cx="2634939" cy="1580964"/>
              <a:chOff x="0" y="0"/>
              <a:chExt cx="2634937" cy="1580963"/>
            </a:xfrm>
          </p:grpSpPr>
          <p:sp>
            <p:nvSpPr>
              <p:cNvPr id="153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39B7D8"/>
                  </a:gs>
                  <a:gs pos="100000">
                    <a:srgbClr val="A5E6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" name="Třetí strana"/>
              <p:cNvSpPr txBox="1"/>
              <p:nvPr/>
            </p:nvSpPr>
            <p:spPr>
              <a:xfrm>
                <a:off x="0" y="145214"/>
                <a:ext cx="2634938" cy="12905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Třetí strana</a:t>
                </a:r>
              </a:p>
            </p:txBody>
          </p:sp>
        </p:grpSp>
        <p:grpSp>
          <p:nvGrpSpPr>
            <p:cNvPr id="158" name="Seskupit"/>
            <p:cNvGrpSpPr/>
            <p:nvPr/>
          </p:nvGrpSpPr>
          <p:grpSpPr>
            <a:xfrm>
              <a:off x="2898432" y="1941656"/>
              <a:ext cx="2634939" cy="1580965"/>
              <a:chOff x="0" y="0"/>
              <a:chExt cx="2634937" cy="1580963"/>
            </a:xfrm>
          </p:grpSpPr>
          <p:sp>
            <p:nvSpPr>
              <p:cNvPr id="156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FF953E"/>
                  </a:gs>
                  <a:gs pos="100000">
                    <a:srgbClr val="FFD1B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" name="Krátkodobá ekonomika"/>
              <p:cNvSpPr txBox="1"/>
              <p:nvPr/>
            </p:nvSpPr>
            <p:spPr>
              <a:xfrm>
                <a:off x="0" y="145214"/>
                <a:ext cx="2634938" cy="12905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Krátkodobá ekonomika</a:t>
                </a:r>
              </a:p>
            </p:txBody>
          </p:sp>
        </p:grpSp>
        <p:grpSp>
          <p:nvGrpSpPr>
            <p:cNvPr id="161" name="Seskupit"/>
            <p:cNvGrpSpPr/>
            <p:nvPr/>
          </p:nvGrpSpPr>
          <p:grpSpPr>
            <a:xfrm>
              <a:off x="5796864" y="1941656"/>
              <a:ext cx="2634939" cy="1580965"/>
              <a:chOff x="0" y="0"/>
              <a:chExt cx="2634937" cy="1580963"/>
            </a:xfrm>
          </p:grpSpPr>
          <p:sp>
            <p:nvSpPr>
              <p:cNvPr id="159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D1403C"/>
                  </a:gs>
                  <a:gs pos="100000">
                    <a:srgbClr val="FFA5A3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" name="Dlouhodobá ekonomika"/>
              <p:cNvSpPr txBox="1"/>
              <p:nvPr/>
            </p:nvSpPr>
            <p:spPr>
              <a:xfrm>
                <a:off x="0" y="145214"/>
                <a:ext cx="2634938" cy="12905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Dlouhodobá ekonomika</a:t>
                </a:r>
              </a:p>
            </p:txBody>
          </p:sp>
        </p:grpSp>
        <p:grpSp>
          <p:nvGrpSpPr>
            <p:cNvPr id="164" name="Seskupit"/>
            <p:cNvGrpSpPr/>
            <p:nvPr/>
          </p:nvGrpSpPr>
          <p:grpSpPr>
            <a:xfrm>
              <a:off x="-1" y="3786113"/>
              <a:ext cx="2634939" cy="1580964"/>
              <a:chOff x="0" y="0"/>
              <a:chExt cx="2634937" cy="1580963"/>
            </a:xfrm>
          </p:grpSpPr>
          <p:sp>
            <p:nvSpPr>
              <p:cNvPr id="162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" name="Změna politiky"/>
              <p:cNvSpPr txBox="1"/>
              <p:nvPr/>
            </p:nvSpPr>
            <p:spPr>
              <a:xfrm>
                <a:off x="-1" y="88633"/>
                <a:ext cx="2634939" cy="1407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Změna politiky</a:t>
                </a:r>
              </a:p>
            </p:txBody>
          </p:sp>
        </p:grpSp>
        <p:grpSp>
          <p:nvGrpSpPr>
            <p:cNvPr id="167" name="Seskupit"/>
            <p:cNvGrpSpPr/>
            <p:nvPr/>
          </p:nvGrpSpPr>
          <p:grpSpPr>
            <a:xfrm>
              <a:off x="2898432" y="3786113"/>
              <a:ext cx="2634938" cy="1580964"/>
              <a:chOff x="0" y="0"/>
              <a:chExt cx="2634937" cy="1580963"/>
            </a:xfrm>
          </p:grpSpPr>
          <p:sp>
            <p:nvSpPr>
              <p:cNvPr id="165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7F5BAB"/>
                  </a:gs>
                  <a:gs pos="100000">
                    <a:srgbClr val="C7AEE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" name="Společenský neklid"/>
              <p:cNvSpPr txBox="1"/>
              <p:nvPr/>
            </p:nvSpPr>
            <p:spPr>
              <a:xfrm>
                <a:off x="-1" y="72807"/>
                <a:ext cx="2634939" cy="14055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Společenský neklid</a:t>
                </a:r>
              </a:p>
            </p:txBody>
          </p:sp>
        </p:grpSp>
        <p:grpSp>
          <p:nvGrpSpPr>
            <p:cNvPr id="170" name="Seskupit"/>
            <p:cNvGrpSpPr/>
            <p:nvPr/>
          </p:nvGrpSpPr>
          <p:grpSpPr>
            <a:xfrm>
              <a:off x="5796864" y="3688914"/>
              <a:ext cx="2634939" cy="1775364"/>
              <a:chOff x="0" y="-97199"/>
              <a:chExt cx="2634937" cy="1775362"/>
            </a:xfrm>
          </p:grpSpPr>
          <p:sp>
            <p:nvSpPr>
              <p:cNvPr id="168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39B7D8"/>
                  </a:gs>
                  <a:gs pos="100000">
                    <a:srgbClr val="A5E6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" name="Skandál"/>
              <p:cNvSpPr txBox="1"/>
              <p:nvPr/>
            </p:nvSpPr>
            <p:spPr>
              <a:xfrm>
                <a:off x="0" y="-97200"/>
                <a:ext cx="2634938" cy="1775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Skandál</a:t>
                </a:r>
              </a:p>
            </p:txBody>
          </p:sp>
        </p:grpSp>
        <p:grpSp>
          <p:nvGrpSpPr>
            <p:cNvPr id="173" name="Seskupit"/>
            <p:cNvGrpSpPr/>
            <p:nvPr/>
          </p:nvGrpSpPr>
          <p:grpSpPr>
            <a:xfrm>
              <a:off x="8695297" y="97199"/>
              <a:ext cx="2634938" cy="1580965"/>
              <a:chOff x="0" y="0"/>
              <a:chExt cx="2634937" cy="1580963"/>
            </a:xfrm>
          </p:grpSpPr>
          <p:sp>
            <p:nvSpPr>
              <p:cNvPr id="171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" name="Zahr./voj. selhání"/>
              <p:cNvSpPr txBox="1"/>
              <p:nvPr/>
            </p:nvSpPr>
            <p:spPr>
              <a:xfrm>
                <a:off x="-1" y="88633"/>
                <a:ext cx="2634939" cy="1407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Zahr./voj. selhání</a:t>
                </a:r>
              </a:p>
            </p:txBody>
          </p:sp>
        </p:grpSp>
        <p:grpSp>
          <p:nvGrpSpPr>
            <p:cNvPr id="176" name="Seskupit"/>
            <p:cNvGrpSpPr/>
            <p:nvPr/>
          </p:nvGrpSpPr>
          <p:grpSpPr>
            <a:xfrm>
              <a:off x="8695297" y="3786113"/>
              <a:ext cx="2634938" cy="1580964"/>
              <a:chOff x="0" y="0"/>
              <a:chExt cx="2634937" cy="1580963"/>
            </a:xfrm>
          </p:grpSpPr>
          <p:sp>
            <p:nvSpPr>
              <p:cNvPr id="174" name="Obdélník"/>
              <p:cNvSpPr/>
              <p:nvPr/>
            </p:nvSpPr>
            <p:spPr>
              <a:xfrm>
                <a:off x="-1" y="0"/>
                <a:ext cx="2634939" cy="1580964"/>
              </a:xfrm>
              <a:prstGeom prst="rect">
                <a:avLst/>
              </a:prstGeom>
              <a:gradFill flip="none" rotWithShape="1">
                <a:gsLst>
                  <a:gs pos="0">
                    <a:srgbClr val="7F5BAB"/>
                  </a:gs>
                  <a:gs pos="100000">
                    <a:srgbClr val="C7AEE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689100">
                  <a:lnSpc>
                    <a:spcPct val="90000"/>
                  </a:lnSpc>
                  <a:spcBef>
                    <a:spcPts val="1300"/>
                  </a:spcBef>
                  <a:defRPr sz="3800" i="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" name="Charisma"/>
              <p:cNvSpPr txBox="1"/>
              <p:nvPr/>
            </p:nvSpPr>
            <p:spPr>
              <a:xfrm>
                <a:off x="0" y="387628"/>
                <a:ext cx="2634938" cy="8057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44779" tIns="144779" rIns="144779" bIns="144779" numCol="1" anchor="ctr">
                <a:noAutofit/>
              </a:bodyPr>
              <a:lstStyle>
                <a:lvl1pPr defTabSz="1689100">
                  <a:lnSpc>
                    <a:spcPct val="90000"/>
                  </a:lnSpc>
                  <a:spcBef>
                    <a:spcPts val="1500"/>
                  </a:spcBef>
                  <a:defRPr sz="3000" i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>
                    <a:effectLst/>
                  </a:defRPr>
                </a:pPr>
                <a:r>
                  <a:t>Charisma</a:t>
                </a:r>
              </a:p>
            </p:txBody>
          </p:sp>
        </p:grpSp>
      </p:grpSp>
      <p:grpSp>
        <p:nvGrpSpPr>
          <p:cNvPr id="181" name="Seskupit"/>
          <p:cNvGrpSpPr/>
          <p:nvPr/>
        </p:nvGrpSpPr>
        <p:grpSpPr>
          <a:xfrm>
            <a:off x="5260632" y="4671257"/>
            <a:ext cx="6838639" cy="4578164"/>
            <a:chOff x="-4203700" y="0"/>
            <a:chExt cx="6838637" cy="4578162"/>
          </a:xfrm>
        </p:grpSpPr>
        <p:sp>
          <p:nvSpPr>
            <p:cNvPr id="178" name="Obdélník"/>
            <p:cNvSpPr/>
            <p:nvPr/>
          </p:nvSpPr>
          <p:spPr>
            <a:xfrm>
              <a:off x="-1" y="0"/>
              <a:ext cx="2634939" cy="1580964"/>
            </a:xfrm>
            <a:prstGeom prst="rect">
              <a:avLst/>
            </a:prstGeom>
            <a:gradFill flip="none" rotWithShape="1">
              <a:gsLst>
                <a:gs pos="0">
                  <a:srgbClr val="FF953E"/>
                </a:gs>
                <a:gs pos="100000">
                  <a:srgbClr val="FFD1B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689100">
                <a:lnSpc>
                  <a:spcPct val="90000"/>
                </a:lnSpc>
                <a:spcBef>
                  <a:spcPts val="1300"/>
                </a:spcBef>
                <a:defRPr sz="3800" i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Zahr./voj. úspěch"/>
            <p:cNvSpPr txBox="1"/>
            <p:nvPr/>
          </p:nvSpPr>
          <p:spPr>
            <a:xfrm>
              <a:off x="0" y="145214"/>
              <a:ext cx="2634938" cy="1290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44779" tIns="144779" rIns="144779" bIns="144779" numCol="1" anchor="ctr">
              <a:noAutofit/>
            </a:bodyPr>
            <a:lstStyle>
              <a:lvl1pPr defTabSz="1689100">
                <a:lnSpc>
                  <a:spcPct val="90000"/>
                </a:lnSpc>
                <a:spcBef>
                  <a:spcPts val="1500"/>
                </a:spcBef>
                <a:defRPr sz="3000" i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t>Zahr./voj. úspěch</a:t>
              </a:r>
            </a:p>
          </p:txBody>
        </p:sp>
        <p:sp>
          <p:nvSpPr>
            <p:cNvPr id="180" name="Charisma vyzyvatele"/>
            <p:cNvSpPr/>
            <p:nvPr/>
          </p:nvSpPr>
          <p:spPr>
            <a:xfrm>
              <a:off x="-4203700" y="2997199"/>
              <a:ext cx="2634938" cy="1580964"/>
            </a:xfrm>
            <a:prstGeom prst="rect">
              <a:avLst/>
            </a:prstGeom>
            <a:gradFill flip="none" rotWithShape="1">
              <a:gsLst>
                <a:gs pos="0">
                  <a:srgbClr val="FF953E"/>
                </a:gs>
                <a:gs pos="100000">
                  <a:srgbClr val="FFD1B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1689100">
                <a:lnSpc>
                  <a:spcPct val="90000"/>
                </a:lnSpc>
                <a:spcBef>
                  <a:spcPts val="1300"/>
                </a:spcBef>
                <a:defRPr sz="3000" i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>
                  <a:effectLst/>
                </a:defRPr>
              </a:pPr>
              <a:r>
                <a:t>Charisma vyzyvatele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lgoritmus 13 klíčů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BBA"/>
                </a:solidFill>
              </a:defRPr>
            </a:lvl1pPr>
          </a:lstStyle>
          <a:p>
            <a:r>
              <a:t>Algoritmus 13 klíčů</a:t>
            </a:r>
          </a:p>
        </p:txBody>
      </p:sp>
      <p:sp>
        <p:nvSpPr>
          <p:cNvPr id="184" name="Stranický mandát: Obhajující strana posílila v posledních volbách do Sněmovny reprezentantů.…"/>
          <p:cNvSpPr txBox="1">
            <a:spLocks noGrp="1"/>
          </p:cNvSpPr>
          <p:nvPr>
            <p:ph type="body" idx="1"/>
          </p:nvPr>
        </p:nvSpPr>
        <p:spPr>
          <a:xfrm>
            <a:off x="622002" y="2786657"/>
            <a:ext cx="11760796" cy="6434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Stranický mandát</a:t>
            </a:r>
            <a:r>
              <a:t>: Obhajující strana posílila v posledních volbách do Sněmovny reprezentantů.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Politická soutěž</a:t>
            </a:r>
            <a:r>
              <a:t>: U obhajující strany neproběhlo žádné urputné klání o prezidentskou nominaci. 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Obhajoba</a:t>
            </a:r>
            <a:r>
              <a:t>: Kandiduje úřadující prezident.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Třetí strana</a:t>
            </a:r>
            <a:r>
              <a:t>: Neexistuje žádný vážný kandidát vyjma demokrata a republikána ani žádná výrazná kampaň nezávislého kandidáta.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Krátkodobá </a:t>
            </a:r>
            <a:r>
              <a:rPr b="1">
                <a:uFill>
                  <a:solidFill>
                    <a:srgbClr val="008000"/>
                  </a:solidFill>
                </a:uFill>
              </a:rPr>
              <a:t>ekonomika</a:t>
            </a:r>
            <a:r>
              <a:t>: Ekonomika není během kampaně v recesi.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Dlouhodobá ekonomika</a:t>
            </a:r>
            <a:r>
              <a:t>: Reálný </a:t>
            </a:r>
            <a:r>
              <a:rPr>
                <a:uFill>
                  <a:solidFill>
                    <a:srgbClr val="008000"/>
                  </a:solidFill>
                </a:uFill>
              </a:rPr>
              <a:t>ekonomický</a:t>
            </a:r>
            <a:r>
              <a:t> růst na hlavu během volebního období je stejný či vyšší než růst během dvou uplynulých období.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Změna politiky</a:t>
            </a:r>
            <a:r>
              <a:t>: Obhajující strana dělá výrazné změny v celonárodním měřítku. </a:t>
            </a:r>
            <a:endParaRPr i="1"/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Společenský neklid</a:t>
            </a:r>
            <a:r>
              <a:t>: Během volebního období se neodehrává žádný společenský neklid či nepokoje trvalejší povahy.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Skandál</a:t>
            </a:r>
            <a:r>
              <a:t>: Obhajující strana není zasažena skutečně velkým skandálem.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Zahraniční/vojenské selhání</a:t>
            </a:r>
            <a:r>
              <a:t>: Obhajující strana neutrpěla žádný výrazný neúspěch v zahraniční politice nebo vojenských záležitostech.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Zahraniční/vojenský </a:t>
            </a:r>
            <a:r>
              <a:rPr b="1">
                <a:uFill>
                  <a:solidFill>
                    <a:srgbClr val="008000"/>
                  </a:solidFill>
                </a:uFill>
              </a:rPr>
              <a:t>úspěch</a:t>
            </a:r>
            <a:r>
              <a:t>: Obhajující strana dosáhla výrazného úspěchu v zahraniční politice nebo vojenských záležitostech.</a:t>
            </a:r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Charisma obhajující strany</a:t>
            </a:r>
            <a:r>
              <a:t>: Kandidát obhajující strany je charismatická osobnost či národní hrdina. </a:t>
            </a:r>
            <a:endParaRPr i="1"/>
          </a:p>
          <a:p>
            <a:pPr marL="181356" indent="-181356" algn="just" defTabSz="448055">
              <a:lnSpc>
                <a:spcPct val="120000"/>
              </a:lnSpc>
              <a:spcBef>
                <a:spcPts val="0"/>
              </a:spcBef>
              <a:buSzPct val="100000"/>
              <a:buAutoNum type="arabicPeriod"/>
              <a:defRPr sz="1960" i="0">
                <a:solidFill>
                  <a:srgbClr val="340F97"/>
                </a:solidFill>
                <a:effectLst/>
              </a:defRPr>
            </a:pPr>
            <a:r>
              <a:rPr b="1"/>
              <a:t>Charisma vyzyvatele</a:t>
            </a:r>
            <a:r>
              <a:t>: Kandidát-vyzyvatel není charismatická osobnost či národní hrdina.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rezidentské volby 20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2CBA"/>
                </a:solidFill>
              </a:defRPr>
            </a:lvl1pPr>
          </a:lstStyle>
          <a:p>
            <a:r>
              <a:t>Prezidentské volby 2016</a:t>
            </a:r>
          </a:p>
        </p:txBody>
      </p:sp>
      <p:sp>
        <p:nvSpPr>
          <p:cNvPr id="187" name="Hillary Clinton vs. Donald Trump…"/>
          <p:cNvSpPr txBox="1">
            <a:spLocks noGrp="1"/>
          </p:cNvSpPr>
          <p:nvPr>
            <p:ph type="body" idx="1"/>
          </p:nvPr>
        </p:nvSpPr>
        <p:spPr>
          <a:xfrm>
            <a:off x="683021" y="1851074"/>
            <a:ext cx="11802469" cy="576371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3124AB">
                    <a:alpha val="80000"/>
                  </a:srgbClr>
                </a:solidFill>
              </a:defRPr>
            </a:pPr>
            <a:r>
              <a:t>Hillary Clinton vs. Donald Trump</a:t>
            </a:r>
          </a:p>
          <a:p>
            <a:pPr>
              <a:buBlip>
                <a:blip r:embed="rId2"/>
              </a:buBlip>
              <a:defRPr>
                <a:solidFill>
                  <a:srgbClr val="3124AB">
                    <a:alpha val="80000"/>
                  </a:srgbClr>
                </a:solidFill>
              </a:defRPr>
            </a:pPr>
            <a:r>
              <a:t>5 nepravdivých výroků / 8 pravdivých výroků</a:t>
            </a:r>
          </a:p>
          <a:p>
            <a:pPr>
              <a:buBlip>
                <a:blip r:embed="rId2"/>
              </a:buBlip>
              <a:defRPr>
                <a:solidFill>
                  <a:srgbClr val="3124AB">
                    <a:alpha val="80000"/>
                  </a:srgbClr>
                </a:solidFill>
              </a:defRPr>
            </a:pPr>
            <a:r>
              <a:t>Předpověd - Trump</a:t>
            </a:r>
          </a:p>
          <a:p>
            <a:pPr>
              <a:buBlip>
                <a:blip r:embed="rId2"/>
              </a:buBlip>
              <a:defRPr>
                <a:solidFill>
                  <a:srgbClr val="3124AB">
                    <a:alpha val="80000"/>
                  </a:srgbClr>
                </a:solidFill>
              </a:defRPr>
            </a:pPr>
            <a:r>
              <a:t>Lichtman připouští, že klíče nebylo snadné vyhodnotit</a:t>
            </a:r>
          </a:p>
        </p:txBody>
      </p:sp>
      <p:grpSp>
        <p:nvGrpSpPr>
          <p:cNvPr id="190" name="Obrázek"/>
          <p:cNvGrpSpPr/>
          <p:nvPr/>
        </p:nvGrpSpPr>
        <p:grpSpPr>
          <a:xfrm>
            <a:off x="2298700" y="6724314"/>
            <a:ext cx="3701527" cy="2216486"/>
            <a:chOff x="0" y="0"/>
            <a:chExt cx="3701526" cy="2216485"/>
          </a:xfrm>
        </p:grpSpPr>
        <p:pic>
          <p:nvPicPr>
            <p:cNvPr id="189" name="Obrázek" descr="Obrázek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0" y="25400"/>
              <a:ext cx="3650727" cy="21656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Obrázek" descr="Obrázek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701527" cy="2216486"/>
            </a:xfrm>
            <a:prstGeom prst="rect">
              <a:avLst/>
            </a:prstGeom>
            <a:effectLst/>
          </p:spPr>
        </p:pic>
      </p:grpSp>
      <p:grpSp>
        <p:nvGrpSpPr>
          <p:cNvPr id="193" name="Obrázek"/>
          <p:cNvGrpSpPr/>
          <p:nvPr/>
        </p:nvGrpSpPr>
        <p:grpSpPr>
          <a:xfrm>
            <a:off x="6959600" y="6707381"/>
            <a:ext cx="3350128" cy="2250353"/>
            <a:chOff x="0" y="0"/>
            <a:chExt cx="3350127" cy="2250351"/>
          </a:xfrm>
        </p:grpSpPr>
        <p:pic>
          <p:nvPicPr>
            <p:cNvPr id="192" name="Obrázek" descr="Obrázek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00" y="25400"/>
              <a:ext cx="3299328" cy="21995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Obrázek" descr="Obrázek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350128" cy="22503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oučasná predik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2ABA"/>
                </a:solidFill>
              </a:defRPr>
            </a:lvl1pPr>
          </a:lstStyle>
          <a:p>
            <a:r>
              <a:t>Současná predikce</a:t>
            </a:r>
          </a:p>
        </p:txBody>
      </p:sp>
      <p:sp>
        <p:nvSpPr>
          <p:cNvPr id="196" name="Lichtman předpověděl vítezství Trumpa, ale i jeho sesazení Kongresem v procesu tzv. Impeachmentu…"/>
          <p:cNvSpPr txBox="1">
            <a:spLocks noGrp="1"/>
          </p:cNvSpPr>
          <p:nvPr>
            <p:ph type="body" idx="1"/>
          </p:nvPr>
        </p:nvSpPr>
        <p:spPr>
          <a:xfrm>
            <a:off x="707082" y="2674143"/>
            <a:ext cx="11830993" cy="4834832"/>
          </a:xfrm>
          <a:prstGeom prst="rect">
            <a:avLst/>
          </a:prstGeom>
        </p:spPr>
        <p:txBody>
          <a:bodyPr/>
          <a:lstStyle/>
          <a:p>
            <a:pPr marL="390676" indent="-390676" algn="just">
              <a:buBlip>
                <a:blip r:embed="rId2"/>
              </a:buBlip>
              <a:defRPr sz="3400">
                <a:solidFill>
                  <a:srgbClr val="395BFF"/>
                </a:solidFill>
              </a:defRPr>
            </a:pPr>
            <a:r>
              <a:t>Lichtman předpověděl vítezství Trumpa, ale i jeho sesazení Kongresem v procesu tzv. Impeachmentu</a:t>
            </a:r>
          </a:p>
          <a:p>
            <a:pPr marL="390676" indent="-390676" algn="just">
              <a:lnSpc>
                <a:spcPct val="100000"/>
              </a:lnSpc>
              <a:buBlip>
                <a:blip r:embed="rId2"/>
              </a:buBlip>
              <a:defRPr sz="3400">
                <a:solidFill>
                  <a:srgbClr val="395BFF"/>
                </a:solidFill>
              </a:defRPr>
            </a:pPr>
            <a:r>
              <a:t>Impeachment definován Ústavou USA:</a:t>
            </a: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400">
                <a:solidFill>
                  <a:srgbClr val="9C40FF"/>
                </a:solidFill>
                <a:effectLst/>
              </a:defRPr>
            </a:pPr>
            <a:r>
              <a:t>„Prezident, viceprezident a všichni úředníci Spojených států musí být zproštěni funkcí, budou-li obžalováni a usvědčeni z velezrady, úplatkářství nebo z jiných těžkých zločinů a trestných činů.“</a:t>
            </a:r>
          </a:p>
        </p:txBody>
      </p:sp>
      <p:sp>
        <p:nvSpPr>
          <p:cNvPr id="197" name="“Jsem si docela jistý, že Trump zavdá záminku pro tuto obžalobu. Buď tím, že udělá něco, co ohrozí státní bezpečnost, nebo tím, že pomůže svojí peněžence,“ Allan Lichtman"/>
          <p:cNvSpPr txBox="1"/>
          <p:nvPr/>
        </p:nvSpPr>
        <p:spPr>
          <a:xfrm>
            <a:off x="1100782" y="7188199"/>
            <a:ext cx="1058178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000000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“Jsem si docela jistý, že Trump zavdá záminku pro tuto obžalobu. Buď tím, že udělá něco, co ohrozí státní bezpečnost, nebo tím, že pomůže svojí peněžence,“ Allan Lichtman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Vlastní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Calibri</vt:lpstr>
      <vt:lpstr>Helvetica Neue</vt:lpstr>
      <vt:lpstr>Hoefler Text</vt:lpstr>
      <vt:lpstr>Palatino</vt:lpstr>
      <vt:lpstr>SignPainter-HouseScript</vt:lpstr>
      <vt:lpstr>Moroccan</vt:lpstr>
      <vt:lpstr>Allan Lichtman</vt:lpstr>
      <vt:lpstr>Allan Jay Lichtman</vt:lpstr>
      <vt:lpstr>Prezentace aplikace PowerPoint</vt:lpstr>
      <vt:lpstr>Metoda Allana Lichtmana</vt:lpstr>
      <vt:lpstr>Metoda Allana Lichtmana</vt:lpstr>
      <vt:lpstr>Algoritmus 13 klíčů</vt:lpstr>
      <vt:lpstr>Algoritmus 13 klíčů</vt:lpstr>
      <vt:lpstr>Prezidentské volby 2016</vt:lpstr>
      <vt:lpstr>Současná predikce</vt:lpstr>
      <vt:lpstr>Zdroje</vt:lpstr>
      <vt:lpstr>Zdroje</vt:lpstr>
      <vt:lpstr>Děkuji za Vaši pozornost a přeji Vám hezký zbytek dne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Allan Lichtman</dc:title>
  <dc:creator>HP</dc:creator>
  <cp:lastModifiedBy>BoS</cp:lastModifiedBy>
  <cp:revision>2</cp:revision>
  <dcterms:modified xsi:type="dcterms:W3CDTF">2020-11-17T15:04:39Z</dcterms:modified>
</cp:coreProperties>
</file>