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48"/>
  </p:notesMasterIdLst>
  <p:sldIdLst>
    <p:sldId id="294" r:id="rId2"/>
    <p:sldId id="296" r:id="rId3"/>
    <p:sldId id="259" r:id="rId4"/>
    <p:sldId id="256" r:id="rId5"/>
    <p:sldId id="297" r:id="rId6"/>
    <p:sldId id="260" r:id="rId7"/>
    <p:sldId id="257" r:id="rId8"/>
    <p:sldId id="261" r:id="rId9"/>
    <p:sldId id="265" r:id="rId10"/>
    <p:sldId id="266" r:id="rId11"/>
    <p:sldId id="271" r:id="rId12"/>
    <p:sldId id="270" r:id="rId13"/>
    <p:sldId id="272" r:id="rId14"/>
    <p:sldId id="268" r:id="rId15"/>
    <p:sldId id="282" r:id="rId16"/>
    <p:sldId id="273" r:id="rId17"/>
    <p:sldId id="274" r:id="rId18"/>
    <p:sldId id="275" r:id="rId19"/>
    <p:sldId id="276" r:id="rId20"/>
    <p:sldId id="278" r:id="rId21"/>
    <p:sldId id="279" r:id="rId22"/>
    <p:sldId id="277" r:id="rId23"/>
    <p:sldId id="288" r:id="rId24"/>
    <p:sldId id="290" r:id="rId25"/>
    <p:sldId id="292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00" autoAdjust="0"/>
  </p:normalViewPr>
  <p:slideViewPr>
    <p:cSldViewPr>
      <p:cViewPr varScale="1">
        <p:scale>
          <a:sx n="108" d="100"/>
          <a:sy n="108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0835B-0118-4D9A-A0E9-EA34A77780C5}" type="datetimeFigureOut">
              <a:rPr lang="cs-CZ" smtClean="0"/>
              <a:pPr/>
              <a:t>4.4.2020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6F3E-518E-46C7-9816-DF3470F8CF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E9C2-976D-4FAB-B001-8475D58544B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241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07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21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86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9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55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9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00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485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C558D-D5CA-466C-A433-69F6D112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914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nline obrázek 2">
            <a:extLst>
              <a:ext uri="{FF2B5EF4-FFF2-40B4-BE49-F238E27FC236}">
                <a16:creationId xmlns:a16="http://schemas.microsoft.com/office/drawing/2014/main" id="{60E85E84-D0AC-445E-96AB-9D6166166CD5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120350-65FD-46CE-8F7F-8FCC3A4CB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B3670B-943F-4EBD-8211-CA46FCF5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60AD9D-2B2B-4823-B11F-F04CFBCB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A31AB7-E86C-409F-8987-1B1BCE3E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75A1E29-E98E-4127-8FAB-DEA9F73569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96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63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6700-B275-4F33-8189-75EA0B2F1C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AE01-C2AE-433C-B90A-129690819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CD5A-C018-4169-9462-7586F533541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412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671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6053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702-B6C1-4AE1-9701-EC43261D838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074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29A0-6716-42BA-BC74-07006D50754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18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665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5752-CC41-4F4C-B992-89DACDD5DF6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80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BC88-882B-49A4-B0AE-09D679E00E3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5191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ec.gov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.gov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.com/pqdauto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" TargetMode="External"/><Relationship Id="rId2" Type="http://schemas.openxmlformats.org/officeDocument/2006/relationships/hyperlink" Target="http://www.obchodnirejstri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nce.yahoo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0F4F8-D674-41AE-B368-584C10DB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ZDROJE INFORMACÍ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11DC2EF-13B8-42DB-9A1A-B94801548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43805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>
            <a:extLst>
              <a:ext uri="{FF2B5EF4-FFF2-40B4-BE49-F238E27FC236}">
                <a16:creationId xmlns:a16="http://schemas.microsoft.com/office/drawing/2014/main" id="{FD55989A-8763-4F34-9545-03F612E62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943600"/>
            <a:ext cx="87137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200" dirty="0">
                <a:solidFill>
                  <a:schemeClr val="tx1"/>
                </a:solidFill>
              </a:rPr>
              <a:t>https://www.reuters.com/news/sports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6F4E981-1874-4812-BC04-5D026990944A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16632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Agentura Reuters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94B43E-FF40-4BE3-BDCE-B5A7A9030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500" t="8001" r="19288" b="5201"/>
          <a:stretch/>
        </p:blipFill>
        <p:spPr>
          <a:xfrm>
            <a:off x="1727684" y="1490609"/>
            <a:ext cx="568863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65F5DB0A-EE17-411C-B88F-73C375941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www.sec.gov</a:t>
            </a:r>
            <a:endParaRPr lang="cs-CZ" altLang="cs-CZ" sz="3600"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6E81AB-3F41-4D49-8DDC-65604878B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42" t="9400" r="2743" b="9400"/>
          <a:stretch/>
        </p:blipFill>
        <p:spPr>
          <a:xfrm>
            <a:off x="323850" y="1600208"/>
            <a:ext cx="8569325" cy="417646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253A381-7280-41D9-8573-DC10B22F01D3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88913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</a:rPr>
              <a:t>U.S. </a:t>
            </a:r>
            <a:r>
              <a:rPr lang="cs-CZ" altLang="cs-CZ" sz="3600" dirty="0" err="1">
                <a:solidFill>
                  <a:schemeClr val="tx1"/>
                </a:solidFill>
              </a:rPr>
              <a:t>Securities</a:t>
            </a:r>
            <a:r>
              <a:rPr lang="cs-CZ" altLang="cs-CZ" sz="3600" dirty="0">
                <a:solidFill>
                  <a:schemeClr val="tx1"/>
                </a:solidFill>
              </a:rPr>
              <a:t> and Exchange </a:t>
            </a:r>
            <a:r>
              <a:rPr lang="cs-CZ" altLang="cs-CZ" sz="3600" dirty="0" err="1">
                <a:solidFill>
                  <a:schemeClr val="tx1"/>
                </a:solidFill>
              </a:rPr>
              <a:t>Commission</a:t>
            </a:r>
            <a:endParaRPr lang="cs-CZ" alt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7A7D9B5-E22F-4184-88A9-C92F03FB4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720" y="200794"/>
            <a:ext cx="7696200" cy="9144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dirty="0">
                <a:solidFill>
                  <a:schemeClr val="tx1"/>
                </a:solidFill>
              </a:rPr>
              <a:t>U.S. </a:t>
            </a:r>
            <a:r>
              <a:rPr lang="cs-CZ" altLang="cs-CZ" sz="3600" dirty="0" err="1">
                <a:solidFill>
                  <a:schemeClr val="tx1"/>
                </a:solidFill>
              </a:rPr>
              <a:t>Securities</a:t>
            </a:r>
            <a:r>
              <a:rPr lang="cs-CZ" altLang="cs-CZ" sz="3600" dirty="0">
                <a:solidFill>
                  <a:schemeClr val="tx1"/>
                </a:solidFill>
              </a:rPr>
              <a:t> and Exchange </a:t>
            </a:r>
            <a:r>
              <a:rPr lang="cs-CZ" altLang="cs-CZ" sz="3600" dirty="0" err="1">
                <a:solidFill>
                  <a:schemeClr val="tx1"/>
                </a:solidFill>
              </a:rPr>
              <a:t>Commission</a:t>
            </a:r>
            <a:endParaRPr lang="cs-CZ" altLang="cs-CZ" sz="3600" dirty="0">
              <a:solidFill>
                <a:schemeClr val="tx1"/>
              </a:solidFill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CD60EAA-234C-443D-8ADC-DD61D812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www.sec.gov</a:t>
            </a:r>
            <a:endParaRPr lang="cs-CZ" altLang="cs-CZ" sz="3600">
              <a:solidFill>
                <a:schemeClr val="tx1"/>
              </a:solidFill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5A946A0C-357D-4D78-94C1-5277E99F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1772816"/>
            <a:ext cx="828040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americký výbor pro kontrolu burz a cenných papírů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web má tyto hlavní sekce: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cs-CZ" altLang="cs-CZ" sz="2600" dirty="0" err="1"/>
              <a:t>About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Divisions</a:t>
            </a:r>
            <a:r>
              <a:rPr lang="cs-CZ" altLang="cs-CZ" sz="2600" dirty="0"/>
              <a:t> &amp; </a:t>
            </a:r>
            <a:r>
              <a:rPr lang="cs-CZ" altLang="cs-CZ" sz="2600" dirty="0" err="1"/>
              <a:t>Offices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Enforcement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Regulation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Education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Filings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News</a:t>
            </a:r>
            <a:endParaRPr lang="cs-CZ" altLang="cs-CZ" sz="2600" dirty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nabízí např. i sekci „</a:t>
            </a:r>
            <a:r>
              <a:rPr lang="cs-CZ" altLang="cs-CZ" sz="2600" dirty="0" err="1"/>
              <a:t>economic</a:t>
            </a:r>
            <a:r>
              <a:rPr lang="cs-CZ" altLang="cs-CZ" sz="2600" dirty="0"/>
              <a:t> and risk </a:t>
            </a:r>
            <a:r>
              <a:rPr lang="cs-CZ" altLang="cs-CZ" sz="2600" dirty="0" err="1"/>
              <a:t>analysis</a:t>
            </a:r>
            <a:r>
              <a:rPr lang="cs-CZ" altLang="cs-CZ" sz="2600" dirty="0"/>
              <a:t>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>
            <a:extLst>
              <a:ext uri="{FF2B5EF4-FFF2-40B4-BE49-F238E27FC236}">
                <a16:creationId xmlns:a16="http://schemas.microsoft.com/office/drawing/2014/main" id="{5796E142-9F02-4788-BCA6-57F62451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280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vyhledávání pomocí vyhledávače EDGAR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cesta k vyhledávači:	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</a:t>
            </a:r>
            <a:r>
              <a:rPr lang="cs-CZ" altLang="cs-CZ" sz="2600" dirty="0" err="1"/>
              <a:t>Fillings</a:t>
            </a:r>
            <a:r>
              <a:rPr lang="cs-CZ" altLang="cs-CZ" sz="2600" dirty="0"/>
              <a:t> -&gt; </a:t>
            </a:r>
            <a:r>
              <a:rPr lang="cs-CZ" altLang="cs-CZ" sz="2600" dirty="0" err="1"/>
              <a:t>Company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Fillings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Search</a:t>
            </a:r>
            <a:r>
              <a:rPr lang="cs-CZ" altLang="cs-CZ" sz="2600" dirty="0"/>
              <a:t> a pak můžeme vyhledávat</a:t>
            </a:r>
            <a:endParaRPr lang="cs-CZ" altLang="cs-CZ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718A449-44C5-4752-B88D-69A23B0E4E4B}"/>
              </a:ext>
            </a:extLst>
          </p:cNvPr>
          <p:cNvSpPr txBox="1">
            <a:spLocks noChangeArrowheads="1"/>
          </p:cNvSpPr>
          <p:nvPr/>
        </p:nvSpPr>
        <p:spPr>
          <a:xfrm>
            <a:off x="476200" y="188913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</a:rPr>
              <a:t>U.S. </a:t>
            </a:r>
            <a:r>
              <a:rPr lang="cs-CZ" altLang="cs-CZ" sz="3600" dirty="0" err="1">
                <a:solidFill>
                  <a:schemeClr val="tx1"/>
                </a:solidFill>
              </a:rPr>
              <a:t>Securities</a:t>
            </a:r>
            <a:r>
              <a:rPr lang="cs-CZ" altLang="cs-CZ" sz="3600" dirty="0">
                <a:solidFill>
                  <a:schemeClr val="tx1"/>
                </a:solidFill>
              </a:rPr>
              <a:t> and Exchange </a:t>
            </a:r>
            <a:r>
              <a:rPr lang="cs-CZ" altLang="cs-CZ" sz="3600" dirty="0" err="1">
                <a:solidFill>
                  <a:schemeClr val="tx1"/>
                </a:solidFill>
              </a:rPr>
              <a:t>Commission</a:t>
            </a:r>
            <a:endParaRPr lang="cs-CZ" altLang="cs-CZ" sz="36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DA095B-5AA0-42D3-B1B8-BF0056DF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414" r="1176" b="26200"/>
          <a:stretch/>
        </p:blipFill>
        <p:spPr>
          <a:xfrm>
            <a:off x="395288" y="3608418"/>
            <a:ext cx="8351523" cy="30606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371A016-68A5-481A-BBB3-D36590D1E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696200" cy="914400"/>
          </a:xfrm>
        </p:spPr>
        <p:txBody>
          <a:bodyPr/>
          <a:lstStyle/>
          <a:p>
            <a:pPr algn="ctr"/>
            <a:r>
              <a:rPr lang="cs-CZ" altLang="cs-CZ" sz="6000" dirty="0" err="1">
                <a:solidFill>
                  <a:schemeClr val="tx1"/>
                </a:solidFill>
              </a:rPr>
              <a:t>ProQuest</a:t>
            </a:r>
            <a:r>
              <a:rPr lang="cs-CZ" altLang="cs-CZ" sz="6000" dirty="0">
                <a:solidFill>
                  <a:schemeClr val="tx1"/>
                </a:solidFill>
              </a:rPr>
              <a:t> 5000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FCCC7325-3C76-40C5-A628-6A3E2682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280400" cy="42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600"/>
              <a:t> pokrývá humanitní a společenské obory, obchod, medicínu, aplikované přírodní vědy, výpočetní a telekomunikační techniku</a:t>
            </a:r>
          </a:p>
          <a:p>
            <a:pPr>
              <a:spcBef>
                <a:spcPct val="50000"/>
              </a:spcBef>
            </a:pPr>
            <a:endParaRPr lang="cs-CZ" altLang="cs-CZ" sz="2600"/>
          </a:p>
          <a:p>
            <a:pPr>
              <a:buFontTx/>
              <a:buChar char="-"/>
            </a:pPr>
            <a:r>
              <a:rPr lang="cs-CZ" altLang="cs-CZ" sz="2600"/>
              <a:t> typy vyhledávání:</a:t>
            </a:r>
          </a:p>
          <a:p>
            <a:pPr lvl="1">
              <a:buFontTx/>
              <a:buChar char="-"/>
            </a:pPr>
            <a:r>
              <a:rPr lang="cs-CZ" altLang="cs-CZ" sz="2600"/>
              <a:t> basic search (jednoduché)</a:t>
            </a:r>
          </a:p>
          <a:p>
            <a:pPr lvl="1">
              <a:buFontTx/>
              <a:buChar char="-"/>
            </a:pPr>
            <a:r>
              <a:rPr lang="cs-CZ" altLang="cs-CZ" sz="2600"/>
              <a:t> advanced search (pokročilé)</a:t>
            </a:r>
          </a:p>
          <a:p>
            <a:pPr lvl="1">
              <a:buFontTx/>
              <a:buChar char="-"/>
            </a:pPr>
            <a:r>
              <a:rPr lang="cs-CZ" altLang="cs-CZ" sz="2600"/>
              <a:t> topic guide (oborové a předmětové)</a:t>
            </a:r>
          </a:p>
          <a:p>
            <a:pPr lvl="1">
              <a:buFontTx/>
              <a:buChar char="-"/>
            </a:pPr>
            <a:r>
              <a:rPr lang="cs-CZ" altLang="cs-CZ" sz="2600"/>
              <a:t> poublication search (hledání podle názvů periodik a publikací)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7B873708-DA75-4CB1-9E21-55B32F03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http://www.umi.com/pqdauto</a:t>
            </a:r>
            <a:r>
              <a:rPr lang="cs-CZ" altLang="cs-CZ" sz="36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349B49AF-0004-4AA2-8901-DEE2B4641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2804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600" dirty="0"/>
              <a:t> výsledky vyhledávání se zobrazí jako seznam na obrazovce s ikonami formátu, ve kterém je vyhledaný titul dostupný (Full Text)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550775-51F8-4596-96C7-09BEFBFD3BF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>
                <a:solidFill>
                  <a:schemeClr val="tx1"/>
                </a:solidFill>
              </a:rPr>
              <a:t>ProQuest 5000</a:t>
            </a:r>
            <a:endParaRPr lang="cs-CZ" alt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5CAC920-E0CE-49D0-8B16-AB1D256EF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696200" cy="914400"/>
          </a:xfrm>
        </p:spPr>
        <p:txBody>
          <a:bodyPr/>
          <a:lstStyle/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EBSCO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0B52CDE9-6CC0-41FE-B96C-E0DC5456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2804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cs-CZ" altLang="cs-CZ" sz="2600" dirty="0"/>
              <a:t>Klikněte na „</a:t>
            </a:r>
            <a:r>
              <a:rPr lang="cs-CZ" altLang="cs-CZ" sz="2600" dirty="0" err="1"/>
              <a:t>EBSCOhost</a:t>
            </a:r>
            <a:r>
              <a:rPr lang="cs-CZ" altLang="cs-CZ" sz="2600" dirty="0"/>
              <a:t>“ – tímto způsobem do databází EBCSO vstoupíte</a:t>
            </a:r>
          </a:p>
          <a:p>
            <a:pPr>
              <a:spcBef>
                <a:spcPct val="50000"/>
              </a:spcBef>
            </a:pPr>
            <a:r>
              <a:rPr lang="cs-CZ" altLang="cs-CZ" sz="2600" dirty="0"/>
              <a:t> 	- v každé z databází lze vyhledávat např. dle klíčového slova (kliknutím na „</a:t>
            </a:r>
            <a:r>
              <a:rPr lang="cs-CZ" altLang="cs-CZ" sz="2600" dirty="0" err="1"/>
              <a:t>Keyword</a:t>
            </a:r>
            <a:r>
              <a:rPr lang="cs-CZ" altLang="cs-CZ" sz="2600" dirty="0"/>
              <a:t>“) případně analogickým způsobem dle názvu publikace, indexu, názvu firmy, aj.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E39E6CA1-5C26-4069-A9EE-5DBF6DEF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www.econlib.cz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extLst>
              <a:ext uri="{FF2B5EF4-FFF2-40B4-BE49-F238E27FC236}">
                <a16:creationId xmlns:a16="http://schemas.microsoft.com/office/drawing/2014/main" id="{83496B0A-6FF5-4E24-9B07-3F5E12F2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2804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/>
              <a:t>2. Zvolíte databáze, ve kterých chcete hledat, tzn. v levé části označíte příslušnou databázi kliknutím v zaškrtávacím poli</a:t>
            </a:r>
          </a:p>
          <a:p>
            <a:pPr>
              <a:spcBef>
                <a:spcPct val="50000"/>
              </a:spcBef>
            </a:pPr>
            <a:r>
              <a:rPr lang="cs-CZ" altLang="cs-CZ" sz="2600"/>
              <a:t>3. Kliknete na „Continue“</a:t>
            </a:r>
          </a:p>
          <a:p>
            <a:pPr>
              <a:spcBef>
                <a:spcPct val="50000"/>
              </a:spcBef>
            </a:pPr>
            <a:r>
              <a:rPr lang="cs-CZ" altLang="cs-CZ" sz="2600"/>
              <a:t> - dostáváte se do režimu </a:t>
            </a:r>
            <a:r>
              <a:rPr lang="cs-CZ" altLang="cs-CZ" sz="2600" b="1"/>
              <a:t>Basic Search</a:t>
            </a:r>
            <a:r>
              <a:rPr lang="cs-CZ" altLang="cs-CZ" sz="2600"/>
              <a:t> – Keyword určeného pro jednoduchý dotaz, který definujete v poli „Find“ (nastavíme např. Full text nebo čas. vymezení a dáme „Search“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21E5A567-DBF6-45A8-9660-D88ADE4D7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www.econlib.cz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0B4249-E870-418E-AC10-5F43AE74ECE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>
                <a:solidFill>
                  <a:schemeClr val="tx1"/>
                </a:solidFill>
              </a:rPr>
              <a:t>EBSCO</a:t>
            </a:r>
            <a:endParaRPr lang="cs-CZ" alt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>
            <a:extLst>
              <a:ext uri="{FF2B5EF4-FFF2-40B4-BE49-F238E27FC236}">
                <a16:creationId xmlns:a16="http://schemas.microsoft.com/office/drawing/2014/main" id="{6CB7C84E-1FFF-40B0-A5AC-AE43FE07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82804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 b="1" dirty="0" err="1"/>
              <a:t>Advanced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search</a:t>
            </a:r>
            <a:endParaRPr lang="cs-CZ" altLang="cs-CZ" sz="2600" b="1" dirty="0"/>
          </a:p>
          <a:p>
            <a:pPr>
              <a:spcBef>
                <a:spcPct val="50000"/>
              </a:spcBef>
            </a:pPr>
            <a:r>
              <a:rPr lang="cs-CZ" altLang="cs-CZ" sz="2600" dirty="0"/>
              <a:t> - pomocí operátorů (AND, OR, NOT)</a:t>
            </a:r>
          </a:p>
          <a:p>
            <a:pPr>
              <a:spcBef>
                <a:spcPct val="50000"/>
              </a:spcBef>
            </a:pPr>
            <a:r>
              <a:rPr lang="cs-CZ" altLang="cs-CZ" sz="2600" dirty="0"/>
              <a:t> - můžeme vyžádat např. Full Text, </a:t>
            </a:r>
            <a:r>
              <a:rPr lang="cs-CZ" altLang="cs-CZ" sz="2600" dirty="0" err="1"/>
              <a:t>Published</a:t>
            </a:r>
            <a:r>
              <a:rPr lang="cs-CZ" altLang="cs-CZ" sz="2600" dirty="0"/>
              <a:t> </a:t>
            </a:r>
            <a:r>
              <a:rPr lang="cs-CZ" altLang="cs-CZ" sz="2600" dirty="0" err="1"/>
              <a:t>Date</a:t>
            </a:r>
            <a:r>
              <a:rPr lang="cs-CZ" altLang="cs-CZ" sz="2600" dirty="0"/>
              <a:t> aj.</a:t>
            </a:r>
          </a:p>
          <a:p>
            <a:pPr>
              <a:spcBef>
                <a:spcPct val="50000"/>
              </a:spcBef>
            </a:pPr>
            <a:r>
              <a:rPr lang="cs-CZ" altLang="cs-CZ" sz="2600" b="1" dirty="0" err="1"/>
              <a:t>Visual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Search</a:t>
            </a:r>
            <a:endParaRPr lang="cs-CZ" altLang="cs-CZ" sz="2600" b="1" dirty="0"/>
          </a:p>
          <a:p>
            <a:pPr>
              <a:spcBef>
                <a:spcPct val="50000"/>
              </a:spcBef>
            </a:pPr>
            <a:r>
              <a:rPr lang="cs-CZ" altLang="cs-CZ" sz="2600" dirty="0"/>
              <a:t> - toto vyhledávací rozhraní vám zpřehlední vyhledávání obsahově širokých nebo velmi </a:t>
            </a:r>
            <a:r>
              <a:rPr lang="cs-CZ" altLang="cs-CZ" sz="2600" dirty="0" err="1"/>
              <a:t>obenách</a:t>
            </a:r>
            <a:r>
              <a:rPr lang="cs-CZ" altLang="cs-CZ" sz="2600" dirty="0"/>
              <a:t> termínů tím, že zobrazí </a:t>
            </a:r>
            <a:r>
              <a:rPr lang="cs-CZ" altLang="cs-CZ" sz="2600" dirty="0" err="1"/>
              <a:t>výledky</a:t>
            </a:r>
            <a:r>
              <a:rPr lang="cs-CZ" altLang="cs-CZ" sz="2600" dirty="0"/>
              <a:t> ve formě interaktivní mapy, který ukazuje výsledky v různých kategoriích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B0C014F3-CA5E-44DE-B102-A06E9A50B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/>
              <a:t>www.econlib.cz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023134-A66B-4FBB-98A9-C98DA2080FDB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>
                <a:solidFill>
                  <a:schemeClr val="tx1"/>
                </a:solidFill>
              </a:rPr>
              <a:t>EBSCO</a:t>
            </a:r>
            <a:endParaRPr lang="cs-CZ" alt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23C75988-676B-4A8B-A3BD-1E43C8D20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696200" cy="914400"/>
          </a:xfrm>
          <a:noFill/>
          <a:ln/>
        </p:spPr>
        <p:txBody>
          <a:bodyPr/>
          <a:lstStyle/>
          <a:p>
            <a:pPr algn="ctr"/>
            <a:r>
              <a:rPr lang="cs-CZ" altLang="cs-CZ" sz="6000" dirty="0" err="1">
                <a:solidFill>
                  <a:schemeClr val="tx1"/>
                </a:solidFill>
              </a:rPr>
              <a:t>Patria</a:t>
            </a:r>
            <a:r>
              <a:rPr lang="cs-CZ" altLang="cs-CZ" sz="6000" dirty="0">
                <a:solidFill>
                  <a:schemeClr val="tx1"/>
                </a:solidFill>
              </a:rPr>
              <a:t> Plus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B10524D-ABCC-4395-BE2F-B6945D5EA3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7696200" cy="3962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600"/>
              <a:t> - Patria Plus je internetový informační zdroj určený zejména finančním profesionálům, ekonomům, manažerům a investorům </a:t>
            </a:r>
          </a:p>
          <a:p>
            <a:pPr>
              <a:buFontTx/>
              <a:buNone/>
            </a:pPr>
            <a:r>
              <a:rPr lang="cs-CZ" altLang="cs-CZ" sz="2600" b="1"/>
              <a:t>jak vyhledát</a:t>
            </a:r>
            <a:r>
              <a:rPr lang="cs-CZ" altLang="cs-CZ" sz="2600"/>
              <a:t>:</a:t>
            </a:r>
          </a:p>
          <a:p>
            <a:pPr>
              <a:buFontTx/>
              <a:buNone/>
            </a:pPr>
            <a:r>
              <a:rPr lang="cs-CZ" altLang="cs-CZ" sz="2600"/>
              <a:t>	- kliknutím na tlačítko modulů na horní liště se dostaneme k podrobnějším částem modulů, kde opět vybíráme další bloky informací z menu na horních lištách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E6B99016-2650-42C8-BCA1-DBEF1307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/>
              <a:t>www.patria.cz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2BA7-E114-4906-9352-1CCE05E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7055380" cy="140053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DE1A7-40A2-4610-8269-F3749271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obchodnirejstrik.cz</a:t>
            </a:r>
            <a:endParaRPr lang="cs-CZ" dirty="0"/>
          </a:p>
          <a:p>
            <a:r>
              <a:rPr lang="cs-CZ" dirty="0">
                <a:solidFill>
                  <a:schemeClr val="bg1"/>
                </a:solidFill>
                <a:hlinkClick r:id="rId3"/>
              </a:rPr>
              <a:t>www.statista.</a:t>
            </a:r>
            <a:r>
              <a:rPr lang="cs-CZ" dirty="0" err="1">
                <a:solidFill>
                  <a:schemeClr val="bg1"/>
                </a:solidFill>
                <a:hlinkClick r:id="rId3"/>
              </a:rPr>
              <a:t>com</a:t>
            </a:r>
            <a:endParaRPr lang="cs-CZ" dirty="0"/>
          </a:p>
          <a:p>
            <a:r>
              <a:rPr lang="cs-CZ" altLang="cs-CZ" dirty="0"/>
              <a:t>www.google.com/finance</a:t>
            </a:r>
          </a:p>
          <a:p>
            <a:r>
              <a:rPr lang="cs-CZ" dirty="0"/>
              <a:t>www.reuters.com</a:t>
            </a:r>
          </a:p>
          <a:p>
            <a:r>
              <a:rPr lang="cs-CZ" dirty="0"/>
              <a:t>www.sec.gov</a:t>
            </a:r>
          </a:p>
          <a:p>
            <a:r>
              <a:rPr lang="cs-CZ" dirty="0"/>
              <a:t>www.</a:t>
            </a:r>
            <a:r>
              <a:rPr lang="cs-CZ" dirty="0" err="1"/>
              <a:t>forbes.com</a:t>
            </a:r>
            <a:endParaRPr lang="cs-CZ" dirty="0"/>
          </a:p>
          <a:p>
            <a:r>
              <a:rPr lang="cs-CZ" altLang="cs-CZ" dirty="0"/>
              <a:t>www.econlib.cz</a:t>
            </a:r>
          </a:p>
          <a:p>
            <a:r>
              <a:rPr lang="cs-CZ" dirty="0"/>
              <a:t>www.</a:t>
            </a:r>
            <a:r>
              <a:rPr lang="cs-CZ" dirty="0" err="1"/>
              <a:t>patria.cz</a:t>
            </a:r>
            <a:r>
              <a:rPr lang="cs-CZ" dirty="0"/>
              <a:t> </a:t>
            </a:r>
            <a:endParaRPr lang="cs-CZ" dirty="0">
              <a:hlinkClick r:id="rId4"/>
            </a:endParaRPr>
          </a:p>
          <a:p>
            <a:r>
              <a:rPr lang="cs-CZ" dirty="0">
                <a:hlinkClick r:id="rId4"/>
              </a:rPr>
              <a:t>www.finance.</a:t>
            </a:r>
            <a:r>
              <a:rPr lang="cs-CZ" dirty="0" err="1">
                <a:hlinkClick r:id="rId4"/>
              </a:rPr>
              <a:t>yahoo.com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26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5512DFC-5433-4624-BE3F-E71DE96D3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7696200" cy="39624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Typy vyhledávání:</a:t>
            </a:r>
          </a:p>
          <a:p>
            <a:pPr>
              <a:buFontTx/>
              <a:buNone/>
            </a:pPr>
            <a:r>
              <a:rPr lang="cs-CZ" altLang="cs-CZ"/>
              <a:t> - </a:t>
            </a:r>
            <a:r>
              <a:rPr lang="cs-CZ" altLang="cs-CZ" b="1"/>
              <a:t>Treasury Plus</a:t>
            </a:r>
            <a:r>
              <a:rPr lang="cs-CZ" altLang="cs-CZ"/>
              <a:t> – poskytuje kombinaci online dat týkajících se devizového trhu, peněžního trhu a trhu dluhopisů; pomáhá při řízení peněžních toků ve společnosti atd.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EF3FAC79-295D-4F71-A91B-3086178A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www.patria.cz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BE8DA1D-DF11-4054-B8A2-86A9FBE37C34}"/>
              </a:ext>
            </a:extLst>
          </p:cNvPr>
          <p:cNvSpPr txBox="1">
            <a:spLocks noChangeArrowheads="1"/>
          </p:cNvSpPr>
          <p:nvPr/>
        </p:nvSpPr>
        <p:spPr>
          <a:xfrm>
            <a:off x="827088" y="404813"/>
            <a:ext cx="7696200" cy="914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>
                <a:solidFill>
                  <a:schemeClr val="tx1"/>
                </a:solidFill>
              </a:rPr>
              <a:t>Patria Plus</a:t>
            </a:r>
            <a:endParaRPr lang="cs-CZ" alt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6FAE8F3-6D76-468A-9C62-CE84012845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76962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Ekonomika Plus</a:t>
            </a:r>
            <a:r>
              <a:rPr lang="cs-CZ" altLang="cs-CZ" dirty="0"/>
              <a:t> – obsahuje původní a nezávislí analýzy klíčových makroekonomických dat (inflace, </a:t>
            </a:r>
            <a:r>
              <a:rPr lang="cs-CZ" altLang="cs-CZ" dirty="0" err="1"/>
              <a:t>nezam</a:t>
            </a:r>
            <a:r>
              <a:rPr lang="cs-CZ" altLang="cs-CZ" dirty="0"/>
              <a:t>., HDP atd.), měnovou a fiskální politiku atd.; slouží především ke strategickým a analytickým oddělením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Akcie Plus</a:t>
            </a:r>
            <a:r>
              <a:rPr lang="cs-CZ" altLang="cs-CZ" dirty="0"/>
              <a:t> – zpřístupňuje data z domácích i světových burz, prognózy </a:t>
            </a:r>
            <a:r>
              <a:rPr lang="cs-CZ" altLang="cs-CZ" dirty="0" err="1"/>
              <a:t>hosp</a:t>
            </a:r>
            <a:r>
              <a:rPr lang="cs-CZ" altLang="cs-CZ" dirty="0"/>
              <a:t>. výsledků společnosti a vývoje cen jejich akcií, testovací portfolia, atd.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prstClr val="white"/>
                </a:solidFill>
              </a:rPr>
              <a:t>Zpravodajství Plus</a:t>
            </a:r>
            <a:r>
              <a:rPr lang="cs-CZ" altLang="cs-CZ" dirty="0">
                <a:solidFill>
                  <a:prstClr val="white"/>
                </a:solidFill>
              </a:rPr>
              <a:t> přináší exkluzivní online články a horké zprávy, e-mailové a mobilní zpravodajství, atd.</a:t>
            </a:r>
            <a:endParaRPr lang="cs-CZ" altLang="cs-CZ" b="1" dirty="0">
              <a:solidFill>
                <a:prstClr val="white"/>
              </a:solidFill>
            </a:endParaRPr>
          </a:p>
          <a:p>
            <a:pPr>
              <a:buFontTx/>
              <a:buNone/>
            </a:pPr>
            <a:endParaRPr lang="cs-CZ" altLang="cs-CZ" dirty="0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C3E0FF03-F5CD-45A4-AA3C-C49722A33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www.patria.cz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22CB1D-B2C3-4B74-B4DE-A14A184DB240}"/>
              </a:ext>
            </a:extLst>
          </p:cNvPr>
          <p:cNvSpPr txBox="1">
            <a:spLocks noChangeArrowheads="1"/>
          </p:cNvSpPr>
          <p:nvPr/>
        </p:nvSpPr>
        <p:spPr>
          <a:xfrm>
            <a:off x="827088" y="404813"/>
            <a:ext cx="7696200" cy="914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 err="1">
                <a:solidFill>
                  <a:schemeClr val="tx1"/>
                </a:solidFill>
              </a:rPr>
              <a:t>Patria</a:t>
            </a:r>
            <a:r>
              <a:rPr lang="cs-CZ" altLang="cs-CZ" sz="6000" dirty="0">
                <a:solidFill>
                  <a:schemeClr val="tx1"/>
                </a:solidFill>
              </a:rPr>
              <a:t> Plus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417A2AFC-EE15-4889-9E5D-33CBC5B11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943600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www.patria.cz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878032A-A5A2-4EC9-A186-A4302996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26" t="13601" r="13775" b="9400"/>
          <a:stretch/>
        </p:blipFill>
        <p:spPr>
          <a:xfrm>
            <a:off x="971600" y="1556792"/>
            <a:ext cx="6912768" cy="3960440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645BC6C-6BBF-4345-ACFD-083E9F97515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 err="1">
                <a:solidFill>
                  <a:schemeClr val="tx1"/>
                </a:solidFill>
              </a:rPr>
              <a:t>Patria</a:t>
            </a:r>
            <a:r>
              <a:rPr lang="cs-CZ" altLang="cs-CZ" sz="6000" dirty="0">
                <a:solidFill>
                  <a:schemeClr val="tx1"/>
                </a:solidFill>
              </a:rPr>
              <a:t> Plus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C82B8F-01D0-4155-A966-F323A28D1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F59311-7391-4C32-A504-B778A899A11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Yahoo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991B03-BFF0-4E16-935B-7730310AF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652" r="1176" b="5948"/>
          <a:stretch/>
        </p:blipFill>
        <p:spPr>
          <a:xfrm>
            <a:off x="0" y="1545385"/>
            <a:ext cx="9036496" cy="4392488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B91B3BE-76FA-462B-AB6C-2E079130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85" y="5917731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https://finance.yahoo.com/</a:t>
            </a:r>
          </a:p>
        </p:txBody>
      </p:sp>
    </p:spTree>
    <p:extLst>
      <p:ext uri="{BB962C8B-B14F-4D97-AF65-F5344CB8AC3E}">
        <p14:creationId xmlns:p14="http://schemas.microsoft.com/office/powerpoint/2010/main" val="197753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6113C-87FC-498C-ADF9-315BF6E7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/>
              <a:t>Yahoo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400C35-643D-40E8-873C-0500EC73C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sekce: Finance </a:t>
            </a:r>
            <a:r>
              <a:rPr lang="cs-CZ" dirty="0" err="1"/>
              <a:t>Home</a:t>
            </a:r>
            <a:r>
              <a:rPr lang="cs-CZ" dirty="0"/>
              <a:t>, </a:t>
            </a:r>
            <a:r>
              <a:rPr lang="cs-CZ" dirty="0" err="1"/>
              <a:t>Watchlists</a:t>
            </a:r>
            <a:r>
              <a:rPr lang="cs-CZ" dirty="0"/>
              <a:t>, My Portfolio, My </a:t>
            </a:r>
            <a:r>
              <a:rPr lang="cs-CZ" dirty="0" err="1"/>
              <a:t>Screeners</a:t>
            </a:r>
            <a:r>
              <a:rPr lang="cs-CZ" dirty="0"/>
              <a:t>, </a:t>
            </a:r>
            <a:r>
              <a:rPr lang="cs-CZ" dirty="0" err="1"/>
              <a:t>Markets</a:t>
            </a:r>
            <a:r>
              <a:rPr lang="cs-CZ" dirty="0"/>
              <a:t>, </a:t>
            </a:r>
            <a:r>
              <a:rPr lang="cs-CZ" dirty="0" err="1"/>
              <a:t>Industries</a:t>
            </a:r>
            <a:r>
              <a:rPr lang="cs-CZ" dirty="0"/>
              <a:t>, </a:t>
            </a:r>
            <a:r>
              <a:rPr lang="cs-CZ" dirty="0" err="1"/>
              <a:t>Personal</a:t>
            </a:r>
            <a:r>
              <a:rPr lang="cs-CZ" dirty="0"/>
              <a:t> Finance, Tech, </a:t>
            </a:r>
            <a:r>
              <a:rPr lang="cs-CZ" dirty="0" err="1"/>
              <a:t>Videos</a:t>
            </a:r>
            <a:r>
              <a:rPr lang="cs-CZ" dirty="0"/>
              <a:t>, </a:t>
            </a:r>
            <a:r>
              <a:rPr lang="cs-CZ" dirty="0" err="1"/>
              <a:t>Reporters</a:t>
            </a:r>
            <a:endParaRPr lang="cs-CZ" dirty="0"/>
          </a:p>
          <a:p>
            <a:r>
              <a:rPr lang="cs-CZ" dirty="0"/>
              <a:t>Vyhledávání společností hned na úvodní straně</a:t>
            </a:r>
          </a:p>
          <a:p>
            <a:r>
              <a:rPr lang="cs-CZ" dirty="0"/>
              <a:t>Mnoho finančních ukazatelů a grafů, historická data, analýzy, statistiky, novinky a zprávy o společnosti, profil společnosti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F5429-CDB5-4E52-B377-190FDB54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https://finance.yahoo.com/</a:t>
            </a:r>
          </a:p>
        </p:txBody>
      </p:sp>
    </p:spTree>
    <p:extLst>
      <p:ext uri="{BB962C8B-B14F-4D97-AF65-F5344CB8AC3E}">
        <p14:creationId xmlns:p14="http://schemas.microsoft.com/office/powerpoint/2010/main" val="373246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6113C-87FC-498C-ADF9-315BF6E7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/>
              <a:t>Yahoo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1C1128-BAD0-45AE-A7D9-D4044D71D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094" t="16765" r="6674" b="6179"/>
          <a:stretch/>
        </p:blipFill>
        <p:spPr>
          <a:xfrm>
            <a:off x="484710" y="1772816"/>
            <a:ext cx="7992888" cy="397153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94F5A89-63B1-4C6E-B736-DD54ED45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" y="5824782"/>
            <a:ext cx="8569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/>
              <a:t>https://finance.yahoo.com/</a:t>
            </a:r>
          </a:p>
        </p:txBody>
      </p:sp>
    </p:spTree>
    <p:extLst>
      <p:ext uri="{BB962C8B-B14F-4D97-AF65-F5344CB8AC3E}">
        <p14:creationId xmlns:p14="http://schemas.microsoft.com/office/powerpoint/2010/main" val="3150200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837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500">
                <a:latin typeface="Impact"/>
                <a:ea typeface="Impact"/>
                <a:cs typeface="Impact"/>
                <a:sym typeface="Impact"/>
              </a:rPr>
              <a:t>Finance.yahoo.com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03201" y="1174799"/>
            <a:ext cx="6499325" cy="55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Informační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zdroje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podpora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kanály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In: </a:t>
            </a:r>
            <a:r>
              <a:rPr lang="en-GB" sz="1800" i="1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Wikisofia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[online].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Praha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Vydavatel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Univerzita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Karlova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v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Praze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Filozofická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fakulta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2016 [cit. 2017-03-07].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https://wikisofia.cz/wiki/Informa%C4%8Dn%C3%AD_zdroje,_podpora,_kan%C3%A1ly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FIALA, J.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Elektronické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informační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zdroje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využití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pro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život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I. In: [online].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Masarykova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Univerzita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2007 [cit. 2017-03-8].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http://is.muni.cz/elportal/estud/ff/js07/informace/materialy/pages/eiz_opora.pdf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Justice.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http://justice.cz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Obchodní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rejstřík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http://obchodni-rejstrik.cz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Patria.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http://patria.cz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Google Finance.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http://google.com/finance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Yahoo Finance.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http://finance.yahoo.com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Reuters.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Dostupní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http://reuters.com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U.S. Securities and exchange commission [cit. 2017-03-8] </a:t>
            </a:r>
            <a:r>
              <a:rPr lang="en-GB" sz="18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Dostupné</a:t>
            </a:r>
            <a:r>
              <a:rPr lang="en-GB" sz="1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z: http://sec.gov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112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500">
                <a:latin typeface="Impact"/>
                <a:ea typeface="Impact"/>
                <a:cs typeface="Impact"/>
                <a:sym typeface="Impact"/>
              </a:rPr>
              <a:t>Zdroje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20850"/>
            <a:ext cx="7772400" cy="22875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Sportovní soutěž mezi obchodním rejstříkem a databází </a:t>
            </a:r>
            <a:r>
              <a:rPr lang="cs-CZ" sz="4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Amádeus</a:t>
            </a: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2009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4508500"/>
            <a:ext cx="6400800" cy="1752600"/>
          </a:xfrm>
        </p:spPr>
        <p:txBody>
          <a:bodyPr/>
          <a:lstStyle/>
          <a:p>
            <a:pPr marL="0" indent="0"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Internet Mall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/>
              <a:t>Amadeus – databáze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8013" indent="-6080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/>
              <a:t>Amadeus je finanční databáze 250.000 nejvýznamnějších evropských společností </a:t>
            </a:r>
          </a:p>
          <a:p>
            <a:pPr marL="608013" indent="-6080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/>
              <a:t>Obsahuje různé informace o firmách včetně finančních výkazů (v řadě až za 10 let, jsou-li k dispozici). Finanční výkazy jsou přitom vedeny v jednotné formě pro všechny firmy, aby bylo možné porovnání.</a:t>
            </a:r>
          </a:p>
          <a:p>
            <a:pPr marL="608013" indent="-6080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/>
              <a:t>Možnost srovnání se zahraničními firmami z Evropy.</a:t>
            </a:r>
          </a:p>
          <a:p>
            <a:pPr marL="608013" indent="-6080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/>
              <a:t>Je možné použít řadu kritérií pro vyhledávání.</a:t>
            </a:r>
          </a:p>
          <a:p>
            <a:pPr marL="608013" indent="-6080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/>
              <a:t>Umožňuje hledat vlastnické vztahy mezi firmami.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219700"/>
            <a:ext cx="2727325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1F89540-B52C-4713-893D-84618A5F05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25413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Obchodní rejstřík 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62933F88-38D7-42D1-B20B-CCAEC212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56792"/>
            <a:ext cx="8351838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cs-CZ" altLang="cs-CZ" sz="1800" u="sng" dirty="0"/>
              <a:t>vyhledávání podle jména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	- můžeme vyhledávat podle: Názvu objektu, IČ, obce, dále můžeme zadat právní formu či ulici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2)    </a:t>
            </a:r>
            <a:r>
              <a:rPr lang="cs-CZ" altLang="cs-CZ" sz="1800" u="sng" dirty="0"/>
              <a:t>vyhledávání podle jmen osob (majitelé, jednatelé)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	- zadáváme: příjmení, jméno, rodné číslo, jeho postavení ve společnosti (člen družstva, dozorčí rada, prokura, společník atd.) nebo obec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3)    </a:t>
            </a:r>
            <a:r>
              <a:rPr lang="cs-CZ" altLang="cs-CZ" sz="1800" u="sng" dirty="0"/>
              <a:t>registr úpadců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	- upřesňujeme v jakém úpadku firmy je (v konkurzu, ve vyrovnání, v ochranné lhůtě)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	- zadáme obchodní jméno, IČO, obec, soud, u kterého úpadkové řízení probíhá, stav (v jaké fázi úpadku se firma nalézá, např. konečná zpráva)</a:t>
            </a:r>
          </a:p>
          <a:p>
            <a:pPr>
              <a:spcBef>
                <a:spcPct val="50000"/>
              </a:spcBef>
            </a:pPr>
            <a:r>
              <a:rPr lang="cs-CZ" altLang="cs-CZ" sz="1800" dirty="0"/>
              <a:t>	- dále můžeme vyplnit: příjmení vyrovnávacího správce nebo správce konkursní podstaty, dále pak v období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/>
              <a:t>Vyhledávání v obchodnirejstrik.cz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72816"/>
            <a:ext cx="5108575" cy="4450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395288" y="1989138"/>
            <a:ext cx="8229600" cy="2189162"/>
          </a:xfrm>
        </p:spPr>
        <p:txBody>
          <a:bodyPr anchor="t"/>
          <a:lstStyle/>
          <a:p>
            <a:pPr marL="342900" indent="-342900" eaLnBrk="1" hangingPunct="1">
              <a:spcBef>
                <a:spcPts val="30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1:1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/>
              <a:t>Report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7643812" cy="340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5013325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838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>
                <a:solidFill>
                  <a:srgbClr val="000000"/>
                </a:solidFill>
              </a:rPr>
              <a:t>	</a:t>
            </a:r>
            <a:r>
              <a:rPr lang="cs-CZ" b="1">
                <a:solidFill>
                  <a:srgbClr val="000000"/>
                </a:solidFill>
              </a:rPr>
              <a:t>Hlavička:</a:t>
            </a:r>
            <a:r>
              <a:rPr lang="cs-CZ">
                <a:solidFill>
                  <a:srgbClr val="000000"/>
                </a:solidFill>
              </a:rPr>
              <a:t> Základní údaje o firmě, vymezení standardní srovnávací skupiny automaticky přiřazené dané firmě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9144000" cy="4391025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/>
              <a:t>Sportovní soutěž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 lIns="91440" tIns="45720" rIns="91440" bIns="45720"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2:1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97013"/>
            <a:ext cx="7970838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261938"/>
            <a:ext cx="8785225" cy="1008062"/>
          </a:xfrm>
        </p:spPr>
        <p:txBody>
          <a:bodyPr/>
          <a:lstStyle/>
          <a:p>
            <a:pPr algn="l" eaLnBrk="1" hangingPunct="1">
              <a:tabLst>
                <a:tab pos="838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000"/>
              <a:t>	</a:t>
            </a:r>
            <a:r>
              <a:rPr lang="cs-CZ" sz="2000" b="1"/>
              <a:t>Financial profile:</a:t>
            </a:r>
            <a:r>
              <a:rPr lang="cs-CZ" sz="4000"/>
              <a:t> </a:t>
            </a:r>
            <a:r>
              <a:rPr lang="cs-CZ" sz="2000"/>
              <a:t>Souhrnná informace obsahující deset vybraných nejobvyklejších finančních údajů o firmě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 err="1"/>
              <a:t>Amádeus</a:t>
            </a:r>
            <a:r>
              <a:rPr lang="cs-CZ" dirty="0"/>
              <a:t> vede 3:1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3:1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-612775" y="0"/>
            <a:ext cx="86868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/>
              <a:t>	Activities:</a:t>
            </a:r>
            <a:r>
              <a:rPr lang="cs-CZ" sz="4000"/>
              <a:t> </a:t>
            </a:r>
            <a:r>
              <a:rPr lang="cs-CZ" sz="2000"/>
              <a:t>Popis činnosti v národním jazyce s překladem do 		angličtiny a několik národních a mezinárodních odvětvových kódů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96975"/>
            <a:ext cx="6346825" cy="488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700213"/>
            <a:ext cx="7777162" cy="4319587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cs-CZ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4:2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/>
              <a:t>Další části reportu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929188"/>
          </a:xfrm>
        </p:spPr>
        <p:txBody>
          <a:bodyPr/>
          <a:lstStyle/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Balance Sheet</a:t>
            </a:r>
            <a:r>
              <a:rPr lang="cs-CZ" sz="2000"/>
              <a:t>: rozvahy (max za 10 let) ve standardizované podobě s 23 řádky, finanční údaje je možné zobrazit v původně měně nebo v jiných uživatelem zadaných měnách</a:t>
            </a:r>
          </a:p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Profit &amp; Loss Account</a:t>
            </a:r>
            <a:r>
              <a:rPr lang="cs-CZ" sz="2000"/>
              <a:t>: výsledovka (max za 10 let) ve standardizované podobě s 22 řádky, finanční údaje je možné zobrazit v původně měně nebo v jiných uživatelem zadaných měnách</a:t>
            </a:r>
          </a:p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Ratios</a:t>
            </a:r>
            <a:r>
              <a:rPr lang="cs-CZ" sz="2000"/>
              <a:t>: Předpřipravené finanční ukazatele (vzorce jsou uvedeny v příloze v Helpu), případně další ukazatele definované uživatelem)</a:t>
            </a:r>
          </a:p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Managers</a:t>
            </a:r>
            <a:r>
              <a:rPr lang="cs-CZ" sz="2000"/>
              <a:t>: ředitelé a manažeři, jsou-li k dispozici</a:t>
            </a:r>
          </a:p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Auditors</a:t>
            </a:r>
            <a:r>
              <a:rPr lang="cs-CZ" sz="2000"/>
              <a:t>: auditoři, jsou-li k dispozici</a:t>
            </a:r>
          </a:p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Shareholders</a:t>
            </a:r>
            <a:r>
              <a:rPr lang="cs-CZ" sz="2000"/>
              <a:t>: mateřské společnosti dané firmy a % jejich vlastnictví; mateřské společnosti zahrnuté v databázi Amadeus jsou uvedeny tučně</a:t>
            </a:r>
          </a:p>
          <a:p>
            <a:pPr marL="608013" indent="-6080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b="1"/>
              <a:t>Subsidiaries</a:t>
            </a:r>
            <a:r>
              <a:rPr lang="cs-CZ" sz="2000"/>
              <a:t>: dceřiné společnosti (ale jen obsažené v databázi Amadeus) a % jejich držených podílů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/>
              <a:t>sportovní soutěž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5:2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>
            <a:extLst>
              <a:ext uri="{FF2B5EF4-FFF2-40B4-BE49-F238E27FC236}">
                <a16:creationId xmlns:a16="http://schemas.microsoft.com/office/drawing/2014/main" id="{89C6BFF5-8EB6-4B8E-A4A7-C20454C0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15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cs-CZ" altLang="cs-CZ" sz="3600" dirty="0">
                <a:solidFill>
                  <a:schemeClr val="tx1"/>
                </a:solidFill>
              </a:rPr>
              <a:t>www.obchodnirejstrik.cz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C3BB77-D828-4F1C-8872-E15856091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563" t="9401" r="13775" b="5555"/>
          <a:stretch/>
        </p:blipFill>
        <p:spPr>
          <a:xfrm>
            <a:off x="1295636" y="1484784"/>
            <a:ext cx="6552728" cy="4374232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97D69C32-19B0-4156-AD42-237089BFA0DF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16632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Obchodní rejstřík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/>
              <a:t>sportovní soutěž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81075"/>
            <a:ext cx="7272338" cy="5486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/>
              <a:t>sportovní soutěž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5:3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/>
              <a:t>Grafy:</a:t>
            </a:r>
            <a:r>
              <a:rPr lang="cs-CZ" sz="2000"/>
              <a:t> Možnost graficky zobrazovat vybraná data z reportu firmy – cash flow Internet Mall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600200"/>
            <a:ext cx="56578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r>
              <a:rPr lang="cs-CZ" dirty="0"/>
              <a:t>sportovní soutěž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6:3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838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000" b="1"/>
              <a:t>	Srovnávací analýza</a:t>
            </a:r>
            <a:r>
              <a:rPr lang="cs-CZ" sz="2000"/>
              <a:t> – zobrazí srovnávací analýzu s firmami ze standardní srovnávací skupiny. Je zde možné upřesnit výběr firem pro porovnání (provozní výnosy, rozvaha)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5905500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738" y="2611438"/>
            <a:ext cx="2295525" cy="16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4263"/>
            <a:ext cx="9144000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/>
              <a:t>Sportovní soutěž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12000">
                <a:effectLst>
                  <a:outerShdw blurRad="38100" dist="38100" dir="2700000" algn="tl">
                    <a:srgbClr val="C0C0C0"/>
                  </a:outerShdw>
                </a:effectLst>
              </a:rPr>
              <a:t>7:3</a:t>
            </a:r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2484438" y="1268413"/>
            <a:ext cx="4464050" cy="3500437"/>
          </a:xfrm>
          <a:prstGeom prst="irregularSeal2">
            <a:avLst/>
          </a:prstGeom>
          <a:solidFill>
            <a:srgbClr val="BBE0E3">
              <a:alpha val="901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cs-CZ" dirty="0"/>
              <a:t>Sportovní soutěž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3000"/>
              </a:spcBef>
              <a:defRPr/>
            </a:pPr>
            <a:r>
              <a:rPr lang="cs-CZ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bylo v roce 2009</a:t>
            </a:r>
          </a:p>
          <a:p>
            <a:pPr algn="ctr" eaLnBrk="1" hangingPunct="1">
              <a:spcBef>
                <a:spcPts val="3000"/>
              </a:spcBef>
              <a:defRPr/>
            </a:pPr>
            <a:r>
              <a:rPr lang="cs-CZ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Jak by dopadla soutěž </a:t>
            </a:r>
            <a:r>
              <a:rPr lang="cs-CZ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v roce 2019  ??</a:t>
            </a:r>
            <a:endParaRPr lang="cs-CZ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192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500">
                <a:latin typeface="Impact"/>
                <a:ea typeface="Impact"/>
                <a:cs typeface="Impact"/>
                <a:sym typeface="Impact"/>
              </a:rPr>
              <a:t>Justice.cz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44176" y="1229465"/>
            <a:ext cx="8055651" cy="54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65A83E8-616A-4862-A95A-927949CE1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23825"/>
            <a:ext cx="7696200" cy="914400"/>
          </a:xfrm>
        </p:spPr>
        <p:txBody>
          <a:bodyPr/>
          <a:lstStyle/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Google finance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36FA1100-5129-4F1F-AD0E-3F5B8C444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5805488"/>
            <a:ext cx="82724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</a:rPr>
              <a:t>https://www.google.com/finance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4DD6B1AF-D4F1-49B6-8A8E-22156D13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569325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 </a:t>
            </a:r>
            <a:r>
              <a:rPr lang="cs-CZ" altLang="cs-CZ" sz="2400" dirty="0"/>
              <a:t>- vyhledávat různé firmy světa (nadnárodní) a zjišťovat jejich finanční vývoj a peněžní hodnocení, informace o firmách, novinky o firmách atd.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 - porovnávat finanční situace firem mezi sebou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 - sledovat trh (jeho vývoj)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 - sledovat vývoj (nárůst x pokles) cen zboží, surovin: základní materiály, kapitálové zboží, energie, zboží, technologie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 - sledovat největší iniciátory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 - novinky ze světa obchodu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Rectangle 13">
            <a:extLst>
              <a:ext uri="{FF2B5EF4-FFF2-40B4-BE49-F238E27FC236}">
                <a16:creationId xmlns:a16="http://schemas.microsoft.com/office/drawing/2014/main" id="{684DBC2C-F033-48FA-973D-FAD78224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10152"/>
            <a:ext cx="8807896" cy="6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</a:rPr>
              <a:t>https://www.google.com/finance</a:t>
            </a:r>
          </a:p>
          <a:p>
            <a:pPr algn="ctr"/>
            <a:endParaRPr lang="cs-CZ" altLang="cs-CZ" sz="360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DCC4599-A8F3-4D89-8CBA-84DA54F057AB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123825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Google finance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C7438D-BDF0-45BE-BE2F-314AB3AE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75" t="9401" r="22438" b="6600"/>
          <a:stretch/>
        </p:blipFill>
        <p:spPr>
          <a:xfrm>
            <a:off x="1079612" y="1458504"/>
            <a:ext cx="698477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>
            <a:extLst>
              <a:ext uri="{FF2B5EF4-FFF2-40B4-BE49-F238E27FC236}">
                <a16:creationId xmlns:a16="http://schemas.microsoft.com/office/drawing/2014/main" id="{EA052978-C626-4C04-9C66-99DA7ECF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805488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dirty="0">
                <a:solidFill>
                  <a:schemeClr val="tx1"/>
                </a:solidFill>
              </a:rPr>
              <a:t>Google Finance - Adidas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B32213-49DB-45C0-BB40-A5C69FA57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38" t="9401" r="50000" b="6600"/>
          <a:stretch/>
        </p:blipFill>
        <p:spPr>
          <a:xfrm>
            <a:off x="611560" y="1280842"/>
            <a:ext cx="4248472" cy="432048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09B5DEE-5391-497B-A680-8A048DF89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01" t="16001" r="57087" b="8000"/>
          <a:stretch/>
        </p:blipFill>
        <p:spPr>
          <a:xfrm>
            <a:off x="5004049" y="1276505"/>
            <a:ext cx="3744415" cy="432481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98787C8-3A8B-4C83-91B4-54DE64DD408F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123825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Google finance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D3DC6ED-48EC-4CB2-BA85-0687F59A9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696200" cy="914400"/>
          </a:xfrm>
        </p:spPr>
        <p:txBody>
          <a:bodyPr/>
          <a:lstStyle/>
          <a:p>
            <a:pPr algn="ctr"/>
            <a:r>
              <a:rPr lang="cs-CZ" altLang="cs-CZ" sz="6000" dirty="0">
                <a:solidFill>
                  <a:schemeClr val="tx1"/>
                </a:solidFill>
              </a:rPr>
              <a:t>Agentura Reuters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B53D788-1458-4EEC-ACB7-B492A96F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2804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 - Reuters je světově největší zpravodajskou agenturou poskytující informace z finančního světa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cs-CZ" altLang="cs-CZ" sz="2400" dirty="0"/>
              <a:t>Hlavní okruhy: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cs-CZ" altLang="cs-CZ" sz="2400" dirty="0"/>
              <a:t>Business, </a:t>
            </a:r>
            <a:r>
              <a:rPr lang="cs-CZ" altLang="cs-CZ" sz="2400" dirty="0" err="1"/>
              <a:t>Markets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World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Politics</a:t>
            </a:r>
            <a:r>
              <a:rPr lang="cs-CZ" altLang="cs-CZ" sz="2400" dirty="0"/>
              <a:t>, Tech, </a:t>
            </a:r>
            <a:r>
              <a:rPr lang="cs-CZ" altLang="cs-CZ" sz="2400" dirty="0" err="1"/>
              <a:t>Commentary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Breakingviews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Wealth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Life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Pictures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Videos</a:t>
            </a:r>
            <a:endParaRPr lang="cs-CZ" altLang="cs-CZ" sz="2400" dirty="0"/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endParaRPr lang="cs-CZ" altLang="cs-CZ" sz="2400" dirty="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4BE4E04-64D5-470A-9E88-7EC37844D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" y="5373216"/>
            <a:ext cx="87137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chemeClr val="tx1"/>
                </a:solidFill>
              </a:rPr>
              <a:t>www.reuters.com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1606</Words>
  <Application>Microsoft Office PowerPoint</Application>
  <PresentationFormat>Předvádění na obrazovce (4:3)</PresentationFormat>
  <Paragraphs>159</Paragraphs>
  <Slides>46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Century Gothic</vt:lpstr>
      <vt:lpstr>Impact</vt:lpstr>
      <vt:lpstr>Times New Roman</vt:lpstr>
      <vt:lpstr>Wingdings 3</vt:lpstr>
      <vt:lpstr>Ion</vt:lpstr>
      <vt:lpstr>ELEKTRONICKÉ ZDROJE INFORMACÍ</vt:lpstr>
      <vt:lpstr>OBSAH</vt:lpstr>
      <vt:lpstr>Obchodní rejstřík </vt:lpstr>
      <vt:lpstr>Prezentace aplikace PowerPoint</vt:lpstr>
      <vt:lpstr>Justice.cz</vt:lpstr>
      <vt:lpstr>Google finance</vt:lpstr>
      <vt:lpstr>Prezentace aplikace PowerPoint</vt:lpstr>
      <vt:lpstr>Prezentace aplikace PowerPoint</vt:lpstr>
      <vt:lpstr>Agentura Reuters</vt:lpstr>
      <vt:lpstr>Prezentace aplikace PowerPoint</vt:lpstr>
      <vt:lpstr>Prezentace aplikace PowerPoint</vt:lpstr>
      <vt:lpstr>U.S. Securities and Exchange Commission</vt:lpstr>
      <vt:lpstr>Prezentace aplikace PowerPoint</vt:lpstr>
      <vt:lpstr>ProQuest 5000</vt:lpstr>
      <vt:lpstr>Prezentace aplikace PowerPoint</vt:lpstr>
      <vt:lpstr>EBSCO</vt:lpstr>
      <vt:lpstr>Prezentace aplikace PowerPoint</vt:lpstr>
      <vt:lpstr>Prezentace aplikace PowerPoint</vt:lpstr>
      <vt:lpstr>Patria Plus</vt:lpstr>
      <vt:lpstr>Prezentace aplikace PowerPoint</vt:lpstr>
      <vt:lpstr>Prezentace aplikace PowerPoint</vt:lpstr>
      <vt:lpstr>Patria Plus</vt:lpstr>
      <vt:lpstr>Yahoo</vt:lpstr>
      <vt:lpstr>Yahoo</vt:lpstr>
      <vt:lpstr>Yahoo</vt:lpstr>
      <vt:lpstr>Finance.yahoo.com</vt:lpstr>
      <vt:lpstr>Zdroje</vt:lpstr>
      <vt:lpstr>Sportovní soutěž mezi obchodním rejstříkem a databází Amádeus 2009</vt:lpstr>
      <vt:lpstr>Amadeus – databáze</vt:lpstr>
      <vt:lpstr>Vyhledávání v obchodnirejstrik.cz</vt:lpstr>
      <vt:lpstr>Prezentace aplikace PowerPoint</vt:lpstr>
      <vt:lpstr>Report</vt:lpstr>
      <vt:lpstr>Sportovní soutěž</vt:lpstr>
      <vt:lpstr> Financial profile: Souhrnná informace obsahující deset vybraných nejobvyklejších finančních údajů o firmě</vt:lpstr>
      <vt:lpstr>Amádeus vede 3:1</vt:lpstr>
      <vt:lpstr> Activities: Popis činnosti v národním jazyce s překladem do   angličtiny a několik národních a mezinárodních odvětvových kódů </vt:lpstr>
      <vt:lpstr>Prezentace aplikace PowerPoint</vt:lpstr>
      <vt:lpstr>Další části reportu</vt:lpstr>
      <vt:lpstr>sportovní soutěž</vt:lpstr>
      <vt:lpstr>sportovní soutěž</vt:lpstr>
      <vt:lpstr>sportovní soutěž</vt:lpstr>
      <vt:lpstr>Grafy: Možnost graficky zobrazovat vybraná data z reportu firmy – cash flow Internet Mall</vt:lpstr>
      <vt:lpstr>sportovní soutěž</vt:lpstr>
      <vt:lpstr> Srovnávací analýza – zobrazí srovnávací analýzu s firmami ze standardní srovnávací skupiny. Je zde možné upřesnit výběr firem pro porovnání (provozní výnosy, rozvaha)</vt:lpstr>
      <vt:lpstr>Sportovní soutěž</vt:lpstr>
      <vt:lpstr>Sportovní soutěž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INFORMACÍ</dc:title>
  <dc:creator>ste</dc:creator>
  <cp:lastModifiedBy>BoS</cp:lastModifiedBy>
  <cp:revision>64</cp:revision>
  <dcterms:created xsi:type="dcterms:W3CDTF">2007-10-13T11:09:45Z</dcterms:created>
  <dcterms:modified xsi:type="dcterms:W3CDTF">2020-04-04T06:40:40Z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TC010721191029</vt:lpwstr>
  </property>
</Properties>
</file>