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46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55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83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34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40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95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867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61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516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43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B8D0-98ED-4B86-9D5F-E61ADC70144D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51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FFC0E-699A-4B8A-A9AD-4BA0965D6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9440" y="820975"/>
            <a:ext cx="5257800" cy="1230900"/>
          </a:xfrm>
        </p:spPr>
        <p:txBody>
          <a:bodyPr anchor="b">
            <a:normAutofit fontScale="90000"/>
          </a:bodyPr>
          <a:lstStyle/>
          <a:p>
            <a:pPr algn="l"/>
            <a:r>
              <a:rPr lang="cs-CZ" sz="4400" dirty="0"/>
              <a:t>Olympijské hry na měsíci v roce 2050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C46447-5322-4D77-921C-C048D7D3F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9440" y="2161359"/>
            <a:ext cx="5147960" cy="646785"/>
          </a:xfrm>
        </p:spPr>
        <p:txBody>
          <a:bodyPr>
            <a:normAutofit/>
          </a:bodyPr>
          <a:lstStyle/>
          <a:p>
            <a:pPr algn="l"/>
            <a:r>
              <a:rPr lang="cs-CZ" sz="1600" dirty="0"/>
              <a:t>Technologické prognózy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BDBC6F-8CE0-4B89-A1D9-010391641D79}"/>
              </a:ext>
            </a:extLst>
          </p:cNvPr>
          <p:cNvSpPr txBox="1"/>
          <p:nvPr/>
        </p:nvSpPr>
        <p:spPr>
          <a:xfrm>
            <a:off x="2419440" y="2990717"/>
            <a:ext cx="199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případová studie </a:t>
            </a:r>
          </a:p>
          <a:p>
            <a:endParaRPr lang="cs-CZ" dirty="0"/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95294B24-649B-4497-8035-2AA3FCA0C197}"/>
              </a:ext>
            </a:extLst>
          </p:cNvPr>
          <p:cNvGrpSpPr/>
          <p:nvPr/>
        </p:nvGrpSpPr>
        <p:grpSpPr>
          <a:xfrm>
            <a:off x="7453566" y="1577244"/>
            <a:ext cx="3396343" cy="3831958"/>
            <a:chOff x="8776339" y="2137047"/>
            <a:chExt cx="3396343" cy="3831958"/>
          </a:xfrm>
        </p:grpSpPr>
        <p:pic>
          <p:nvPicPr>
            <p:cNvPr id="14" name="Obrázek 13" descr="Obsah obrázku vsedě, stůl, láhev, fotka&#10;&#10;Popis byl vytvořen automaticky">
              <a:extLst>
                <a:ext uri="{FF2B5EF4-FFF2-40B4-BE49-F238E27FC236}">
                  <a16:creationId xmlns:a16="http://schemas.microsoft.com/office/drawing/2014/main" id="{38CD91D2-4E22-4C1B-B604-5C7B489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463" y="2990717"/>
              <a:ext cx="2980059" cy="2978288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54CF1EEC-BA81-4135-9C25-AE415AA94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39" y="2137047"/>
              <a:ext cx="3396343" cy="3396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291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8DE025-EB2E-488C-8AE3-05836E45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Růst rozpočtu vesmírných agentur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D5592-66F6-4B88-B850-E6D5D6A3E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9520158" cy="4037749"/>
          </a:xfrm>
        </p:spPr>
        <p:txBody>
          <a:bodyPr/>
          <a:lstStyle/>
          <a:p>
            <a:r>
              <a:rPr lang="cs-CZ" dirty="0"/>
              <a:t>NASA </a:t>
            </a:r>
          </a:p>
          <a:p>
            <a:pPr lvl="1"/>
            <a:r>
              <a:rPr lang="cs-CZ" dirty="0"/>
              <a:t>Mezi lety 2019 a 2020 růst o 6 % na $ 22,63 mld.</a:t>
            </a:r>
          </a:p>
          <a:p>
            <a:r>
              <a:rPr lang="cs-CZ" dirty="0"/>
              <a:t>ESA</a:t>
            </a:r>
          </a:p>
          <a:p>
            <a:pPr lvl="1"/>
            <a:r>
              <a:rPr lang="cs-CZ" dirty="0"/>
              <a:t>Za posledních 6 let růst o 40 % na $ 6,68 mld.</a:t>
            </a:r>
          </a:p>
          <a:p>
            <a:pPr lvl="1"/>
            <a:endParaRPr lang="cs-CZ" dirty="0"/>
          </a:p>
          <a:p>
            <a:r>
              <a:rPr lang="cs-CZ" dirty="0"/>
              <a:t>Za 30 let:</a:t>
            </a:r>
          </a:p>
          <a:p>
            <a:pPr lvl="1"/>
            <a:r>
              <a:rPr lang="cs-CZ" dirty="0"/>
              <a:t>NASA – cca $ 62 mld. ??</a:t>
            </a:r>
          </a:p>
          <a:p>
            <a:pPr lvl="1"/>
            <a:r>
              <a:rPr lang="cs-CZ" dirty="0"/>
              <a:t>ESA – cca $ 36 mld. ??</a:t>
            </a:r>
          </a:p>
          <a:p>
            <a:pPr lvl="1"/>
            <a:r>
              <a:rPr lang="cs-CZ" dirty="0"/>
              <a:t>Zbylé agentury ($ 7,3 mld. v 2017) - $ 25 mld. ??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7645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2BAC59-3BCE-415A-854F-3C38572E1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Celkový rozpočet vesmírných agentur v roce 2050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E80FF9-8078-4A87-A9C9-3ABADBC38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dirty="0"/>
              <a:t>$ 123 000 000 000 ??</a:t>
            </a:r>
          </a:p>
        </p:txBody>
      </p:sp>
      <p:pic>
        <p:nvPicPr>
          <p:cNvPr id="7" name="Obrázek 6" descr="Obsah obrázku interiér, stůl, kniha, položky&#10;&#10;Popis byl vytvořen automaticky">
            <a:extLst>
              <a:ext uri="{FF2B5EF4-FFF2-40B4-BE49-F238E27FC236}">
                <a16:creationId xmlns:a16="http://schemas.microsoft.com/office/drawing/2014/main" id="{407F08AB-10CF-468A-BF48-2BBE6FFD6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1" y="2564467"/>
            <a:ext cx="7354078" cy="35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8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E012E2-0E55-48CE-9843-FDB32724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Rozpočet programu Apollo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5AF4CA-686A-4479-8AD4-947BCD0BD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$ 25,4 mld., v dnešní hodnotě $ 156 mld.</a:t>
            </a:r>
          </a:p>
          <a:p>
            <a:r>
              <a:rPr lang="cs-CZ" dirty="0"/>
              <a:t>Olympijské hry na měsíci by byl podstatně komplexnější a nákladnější projekt</a:t>
            </a:r>
          </a:p>
          <a:p>
            <a:r>
              <a:rPr lang="cs-CZ" dirty="0"/>
              <a:t>Kolik by to stálo?</a:t>
            </a:r>
          </a:p>
          <a:p>
            <a:r>
              <a:rPr lang="cs-CZ" dirty="0"/>
              <a:t>Kde vzít prostředky?</a:t>
            </a:r>
          </a:p>
        </p:txBody>
      </p:sp>
    </p:spTree>
    <p:extLst>
      <p:ext uri="{BB962C8B-B14F-4D97-AF65-F5344CB8AC3E}">
        <p14:creationId xmlns:p14="http://schemas.microsoft.com/office/powerpoint/2010/main" val="374441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073A5-2D28-44CD-AEE7-2068E6A1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vzít prostředky?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92E532-E003-4881-AC6A-47EC0B7C2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5071377" cy="345061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Snížit investice do armády a obrany</a:t>
            </a:r>
          </a:p>
          <a:p>
            <a:r>
              <a:rPr lang="cs-CZ" dirty="0"/>
              <a:t>Snížení o 50 % by přineslo $ 654 mld.</a:t>
            </a:r>
          </a:p>
          <a:p>
            <a:r>
              <a:rPr lang="cs-CZ" dirty="0"/>
              <a:t>O 30 let později bude představovat podstatně vyšší částku</a:t>
            </a:r>
          </a:p>
          <a:p>
            <a:pPr lvl="1"/>
            <a:r>
              <a:rPr lang="cs-CZ" dirty="0"/>
              <a:t>$ 1 bilion (při meziroční inflaci cca 2%)</a:t>
            </a:r>
          </a:p>
          <a:p>
            <a:r>
              <a:rPr lang="cs-CZ" dirty="0"/>
              <a:t>Celkem tedy:</a:t>
            </a:r>
          </a:p>
          <a:p>
            <a:pPr lvl="1"/>
            <a:r>
              <a:rPr lang="cs-CZ" dirty="0"/>
              <a:t>$ 1,123 bilionů</a:t>
            </a:r>
          </a:p>
          <a:p>
            <a:pPr lvl="1"/>
            <a:r>
              <a:rPr lang="cs-CZ" dirty="0"/>
              <a:t>Je to dostatek?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2C9F0DEE-EB92-454C-B67B-AFFAFED3D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41" y="1755549"/>
            <a:ext cx="4539844" cy="31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8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3DEC1-0706-433D-8C31-FCB58E9A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</p:spPr>
        <p:txBody>
          <a:bodyPr>
            <a:normAutofit/>
          </a:bodyPr>
          <a:lstStyle/>
          <a:p>
            <a:r>
              <a:rPr lang="cs-CZ" dirty="0"/>
              <a:t>Náklady na olympijské hry na měsíci</a:t>
            </a:r>
          </a:p>
        </p:txBody>
      </p:sp>
      <p:pic>
        <p:nvPicPr>
          <p:cNvPr id="5" name="Zástupný obsah 4" descr="Obsah obrázku obloha&#10;&#10;Popis byl vytvořen automaticky">
            <a:extLst>
              <a:ext uri="{FF2B5EF4-FFF2-40B4-BE49-F238E27FC236}">
                <a16:creationId xmlns:a16="http://schemas.microsoft.com/office/drawing/2014/main" id="{5DF2B109-38B0-42BF-AD84-4847FDC12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95" y="2525934"/>
            <a:ext cx="4790481" cy="259883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18BD70-EC87-4C00-85A2-8A8C57C7C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452" y="2184357"/>
            <a:ext cx="4249401" cy="328199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Londýnský olympijský stadion</a:t>
            </a:r>
          </a:p>
          <a:p>
            <a:pPr lvl="1"/>
            <a:r>
              <a:rPr lang="en-US" dirty="0"/>
              <a:t>£</a:t>
            </a:r>
            <a:r>
              <a:rPr lang="cs-CZ" dirty="0"/>
              <a:t> </a:t>
            </a:r>
            <a:r>
              <a:rPr lang="en-US" dirty="0"/>
              <a:t>486 </a:t>
            </a:r>
            <a:r>
              <a:rPr lang="cs-CZ" dirty="0"/>
              <a:t>milionů</a:t>
            </a:r>
          </a:p>
          <a:p>
            <a:pPr lvl="2"/>
            <a:r>
              <a:rPr lang="cs-CZ" dirty="0"/>
              <a:t>£ 679 milionů v roce 2020 ($ 900 mil)</a:t>
            </a:r>
          </a:p>
          <a:p>
            <a:pPr lvl="1"/>
            <a:r>
              <a:rPr lang="cs-CZ" dirty="0"/>
              <a:t>60 000 míst</a:t>
            </a:r>
          </a:p>
          <a:p>
            <a:pPr lvl="1"/>
            <a:r>
              <a:rPr lang="cs-CZ" dirty="0"/>
              <a:t>Nejlehčí olympijský stadion</a:t>
            </a:r>
          </a:p>
          <a:p>
            <a:pPr lvl="2"/>
            <a:r>
              <a:rPr lang="cs-CZ" dirty="0"/>
              <a:t>Ocel- 10 000 tun</a:t>
            </a:r>
          </a:p>
          <a:p>
            <a:pPr lvl="2"/>
            <a:r>
              <a:rPr lang="cs-CZ" dirty="0"/>
              <a:t>Sklo- 1 000 tun</a:t>
            </a:r>
          </a:p>
          <a:p>
            <a:r>
              <a:rPr lang="cs-CZ" dirty="0"/>
              <a:t>Pro stadion na měsíci by bylo potřeba jen zlomek kapacity</a:t>
            </a:r>
          </a:p>
          <a:p>
            <a:pPr lvl="1"/>
            <a:r>
              <a:rPr lang="cs-CZ" dirty="0"/>
              <a:t>Do 2000 diváků</a:t>
            </a:r>
          </a:p>
          <a:p>
            <a:pPr lvl="1"/>
            <a:r>
              <a:rPr lang="cs-CZ" dirty="0"/>
              <a:t>Pouze nejbohatší vrstvy</a:t>
            </a:r>
          </a:p>
          <a:p>
            <a:pPr lvl="1"/>
            <a:endParaRPr lang="cs-CZ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98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68A54B-9065-40B2-8753-8E0288E82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20E488-5891-4E91-9E5A-CD8786712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781" y="804520"/>
            <a:ext cx="4093310" cy="1049235"/>
          </a:xfrm>
        </p:spPr>
        <p:txBody>
          <a:bodyPr>
            <a:normAutofit fontScale="90000"/>
          </a:bodyPr>
          <a:lstStyle/>
          <a:p>
            <a:r>
              <a:rPr lang="cs-CZ" dirty="0"/>
              <a:t>Náklady na olympijské hry na měsíci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5F3B72-790F-4B1A-90DE-5EC31C829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2BED43D-FF5E-4233-9D4F-A509B5603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B89671-F428-4AB0-A74C-95BEF6734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015732"/>
            <a:ext cx="4089097" cy="3450613"/>
          </a:xfrm>
        </p:spPr>
        <p:txBody>
          <a:bodyPr>
            <a:normAutofit/>
          </a:bodyPr>
          <a:lstStyle/>
          <a:p>
            <a:r>
              <a:rPr lang="cs-CZ" dirty="0"/>
              <a:t>Raketa </a:t>
            </a:r>
            <a:r>
              <a:rPr lang="cs-CZ" dirty="0" err="1"/>
              <a:t>Falcon</a:t>
            </a:r>
            <a:r>
              <a:rPr lang="cs-CZ" dirty="0"/>
              <a:t> </a:t>
            </a:r>
            <a:r>
              <a:rPr lang="cs-CZ" dirty="0" err="1"/>
              <a:t>Heavy</a:t>
            </a:r>
            <a:endParaRPr lang="cs-CZ" dirty="0"/>
          </a:p>
          <a:p>
            <a:pPr lvl="1"/>
            <a:r>
              <a:rPr lang="cs-CZ" dirty="0"/>
              <a:t>Na geostacionární dráhu 22,2 tun</a:t>
            </a:r>
          </a:p>
          <a:p>
            <a:pPr lvl="1"/>
            <a:r>
              <a:rPr lang="cs-CZ" dirty="0"/>
              <a:t>První start 6. února 2018</a:t>
            </a:r>
          </a:p>
          <a:p>
            <a:pPr lvl="1"/>
            <a:r>
              <a:rPr lang="cs-CZ" dirty="0"/>
              <a:t>Náklady na jeden start $ 150 milionů</a:t>
            </a:r>
            <a:endParaRPr lang="en-US" dirty="0"/>
          </a:p>
        </p:txBody>
      </p:sp>
      <p:pic>
        <p:nvPicPr>
          <p:cNvPr id="5" name="Zástupný obsah 4" descr="Obsah obrázku obloha, továrna, budova, exteriér&#10;&#10;Popis byl vytvořen automaticky">
            <a:extLst>
              <a:ext uri="{FF2B5EF4-FFF2-40B4-BE49-F238E27FC236}">
                <a16:creationId xmlns:a16="http://schemas.microsoft.com/office/drawing/2014/main" id="{F3D07104-2782-4A4F-A3CD-21E4FD680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98" y="805583"/>
            <a:ext cx="3472267" cy="4660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1D0F8B-A6FE-4009-88A1-49ABE7CEF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5057B3-E936-43A2-9EEE-514EF0434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986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F9A31-275E-4C9B-9906-F8B15042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Náklady na olympijské hry na měsíci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E998B-DCE0-45CE-8D74-1892F4849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9520158" cy="403774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Stadion na měsíci</a:t>
            </a:r>
          </a:p>
          <a:p>
            <a:pPr lvl="1"/>
            <a:r>
              <a:rPr lang="cs-CZ" dirty="0"/>
              <a:t>2 000 diváků, stovky sportovců + jejich doprovod, 1 000+ lidí v personálu</a:t>
            </a:r>
          </a:p>
          <a:p>
            <a:pPr lvl="2"/>
            <a:r>
              <a:rPr lang="cs-CZ" dirty="0"/>
              <a:t>Celkem musí pojmout až 5 000 lidí </a:t>
            </a:r>
          </a:p>
          <a:p>
            <a:pPr lvl="1"/>
            <a:r>
              <a:rPr lang="cs-CZ" dirty="0"/>
              <a:t>40 000 tun materiálu</a:t>
            </a:r>
          </a:p>
          <a:p>
            <a:pPr lvl="1"/>
            <a:r>
              <a:rPr lang="cs-CZ" dirty="0"/>
              <a:t>Nutnost zázemí a zajištění podmínek pro život</a:t>
            </a:r>
          </a:p>
          <a:p>
            <a:r>
              <a:rPr lang="cs-CZ" dirty="0"/>
              <a:t>Cena:</a:t>
            </a:r>
          </a:p>
          <a:p>
            <a:pPr lvl="1"/>
            <a:r>
              <a:rPr lang="cs-CZ" dirty="0"/>
              <a:t>Londýnský olympijský stadion:  $ 75 000 na tunu materiálu </a:t>
            </a:r>
          </a:p>
          <a:p>
            <a:pPr lvl="1"/>
            <a:r>
              <a:rPr lang="cs-CZ" dirty="0"/>
              <a:t>Stadion na měsíci: </a:t>
            </a:r>
          </a:p>
          <a:p>
            <a:pPr lvl="2"/>
            <a:r>
              <a:rPr lang="cs-CZ" dirty="0"/>
              <a:t>$ 3 miliardy za materiál</a:t>
            </a:r>
          </a:p>
          <a:p>
            <a:pPr lvl="2"/>
            <a:r>
              <a:rPr lang="cs-CZ" dirty="0"/>
              <a:t>$ 1 miliarda další náklady</a:t>
            </a:r>
          </a:p>
          <a:p>
            <a:pPr lvl="3"/>
            <a:r>
              <a:rPr lang="cs-CZ" dirty="0"/>
              <a:t>Uvažujeme že meziroční inflace se vyrovná s technologickým pokrokem</a:t>
            </a:r>
          </a:p>
          <a:p>
            <a:pPr lvl="3"/>
            <a:r>
              <a:rPr lang="cs-CZ" dirty="0"/>
              <a:t>Cena materiálu dnes = cena materiálu za 30 let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060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E3424-E9DD-4AFD-A246-66A44C0D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Náklady na olympijské hry na měsíci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29D971-7A48-4CB6-A0EE-CFB264B06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Doprava materiálu a lidí</a:t>
            </a:r>
          </a:p>
          <a:p>
            <a:pPr lvl="1"/>
            <a:r>
              <a:rPr lang="cs-CZ" dirty="0"/>
              <a:t>Technologický pokrok umožní mnohonásobně větší nosnost rakety za nižší cenu</a:t>
            </a:r>
          </a:p>
          <a:p>
            <a:pPr lvl="2"/>
            <a:r>
              <a:rPr lang="cs-CZ" dirty="0"/>
              <a:t>Uvažujme, že raketa bude schopna nést 100 tun nákladu</a:t>
            </a:r>
          </a:p>
          <a:p>
            <a:pPr lvl="2"/>
            <a:r>
              <a:rPr lang="cs-CZ" dirty="0"/>
              <a:t>Cena jednoho startu bude stát nanejvýš $ 100 milionů</a:t>
            </a:r>
          </a:p>
          <a:p>
            <a:r>
              <a:rPr lang="cs-CZ" dirty="0"/>
              <a:t>Doprava 40 000 tun materiálu bude stát $ 40 miliard</a:t>
            </a:r>
          </a:p>
        </p:txBody>
      </p:sp>
    </p:spTree>
    <p:extLst>
      <p:ext uri="{BB962C8B-B14F-4D97-AF65-F5344CB8AC3E}">
        <p14:creationId xmlns:p14="http://schemas.microsoft.com/office/powerpoint/2010/main" val="2787581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F2F6B-6179-4DC4-8FA3-E8851520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Náklady na olympijské hry na měsíci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3E141A-E167-4D86-8232-688C00726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Shrnutí nákladů na přípravu sportoviště</a:t>
            </a:r>
          </a:p>
          <a:p>
            <a:pPr lvl="1"/>
            <a:r>
              <a:rPr lang="cs-CZ" dirty="0"/>
              <a:t>Stadion se zázemím pro život: 	$   4 000 000 000</a:t>
            </a:r>
          </a:p>
          <a:p>
            <a:pPr lvl="1"/>
            <a:r>
              <a:rPr lang="cs-CZ" dirty="0"/>
              <a:t>Doprava materiálu:			$ 44 000 000 000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dirty="0"/>
              <a:t>Celkem:				$ 48 000 000 000</a:t>
            </a:r>
          </a:p>
          <a:p>
            <a:pPr lvl="1"/>
            <a:endParaRPr lang="cs-CZ" dirty="0"/>
          </a:p>
          <a:p>
            <a:r>
              <a:rPr lang="cs-CZ" dirty="0"/>
              <a:t>Rozpočet nejdražších olympijských her byl $ 51 miliard</a:t>
            </a:r>
          </a:p>
          <a:p>
            <a:pPr lvl="1"/>
            <a:r>
              <a:rPr lang="cs-CZ" dirty="0"/>
              <a:t>Na měsíci můžeme očekávat i více než 10x tolik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7CEB83C5-E235-4BA1-B8E7-134B818CEB9B}"/>
              </a:ext>
            </a:extLst>
          </p:cNvPr>
          <p:cNvCxnSpPr/>
          <p:nvPr/>
        </p:nvCxnSpPr>
        <p:spPr>
          <a:xfrm>
            <a:off x="2175029" y="3429000"/>
            <a:ext cx="56728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15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4857A-01D7-4832-B54A-52DE8C08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Celková cena olympijských her na měsíci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4DED03-85E5-47CF-9116-F2243B26E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Příprava stadionu:	$   48 000 000 000</a:t>
            </a:r>
          </a:p>
          <a:p>
            <a:r>
              <a:rPr lang="cs-CZ" dirty="0"/>
              <a:t>Rozpočet her (x15):	$ 765 000 000 000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Celkem:		$ 813 000 000 000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D8BD0863-144A-4222-A831-C4CB014AF99A}"/>
              </a:ext>
            </a:extLst>
          </p:cNvPr>
          <p:cNvCxnSpPr/>
          <p:nvPr/>
        </p:nvCxnSpPr>
        <p:spPr>
          <a:xfrm>
            <a:off x="1651247" y="2974019"/>
            <a:ext cx="47229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07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vsedě, stůl, malé, tmavé&#10;&#10;Popis byl vytvořen automaticky">
            <a:extLst>
              <a:ext uri="{FF2B5EF4-FFF2-40B4-BE49-F238E27FC236}">
                <a16:creationId xmlns:a16="http://schemas.microsoft.com/office/drawing/2014/main" id="{DB116DDE-51AA-4413-81AA-6B83E103D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0" r="-1" b="1267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88440F-E916-421F-8BFE-435028D1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cs-CZ" dirty="0"/>
              <a:t>Měsíc X Země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A9F09D-22EA-4346-B00D-3AB5041A0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r>
              <a:rPr lang="cs-CZ" dirty="0"/>
              <a:t>Roční období- zimní a letní olympijské hry</a:t>
            </a:r>
          </a:p>
          <a:p>
            <a:r>
              <a:rPr lang="cs-CZ" dirty="0"/>
              <a:t>Gravitace</a:t>
            </a:r>
          </a:p>
          <a:p>
            <a:r>
              <a:rPr lang="cs-CZ" dirty="0"/>
              <a:t>Zázemí</a:t>
            </a:r>
          </a:p>
          <a:p>
            <a:r>
              <a:rPr lang="cs-CZ" dirty="0"/>
              <a:t>Diváci a personál</a:t>
            </a:r>
          </a:p>
          <a:p>
            <a:r>
              <a:rPr lang="cs-CZ" dirty="0"/>
              <a:t>Rozpočet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2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9D870-1EFD-4338-ADFA-3C3E4B72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potřeba si uvědomit?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D8E54D-EA20-4D5C-B49A-9353B8627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Cílem vesmírných agentur je v současnosti opětovně dopravit člověka na Měsíc, první přistání na Marsu s následným dlouhodobým osídlením</a:t>
            </a:r>
          </a:p>
          <a:p>
            <a:r>
              <a:rPr lang="cs-CZ" dirty="0"/>
              <a:t>Prozkoumat ostatní planety a tělesa v pozorovatelném vesmíru</a:t>
            </a:r>
          </a:p>
          <a:p>
            <a:r>
              <a:rPr lang="cs-CZ" dirty="0"/>
              <a:t>Uspořádání olympijských her na cizím tělese ve vesmíru v následujících 30 letech je velice nepravděpodobné ať už ze stránky ekonomické ale i ekologické</a:t>
            </a:r>
          </a:p>
        </p:txBody>
      </p:sp>
    </p:spTree>
    <p:extLst>
      <p:ext uri="{BB962C8B-B14F-4D97-AF65-F5344CB8AC3E}">
        <p14:creationId xmlns:p14="http://schemas.microsoft.com/office/powerpoint/2010/main" val="4140012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4497B-CEB2-4C29-B67E-7FDFCDB0A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27D9BD-1551-4122-8B31-674AE0C37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503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F4116-C895-49B8-A3CD-4B5B55EA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Měsíc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5C143A-4870-46CB-AF24-5598BA85B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Vzdálenost od země</a:t>
            </a:r>
          </a:p>
          <a:p>
            <a:pPr lvl="1"/>
            <a:r>
              <a:rPr lang="cs-CZ" dirty="0"/>
              <a:t>363 295 km až 405 503 km</a:t>
            </a:r>
          </a:p>
          <a:p>
            <a:r>
              <a:rPr lang="cs-CZ" dirty="0"/>
              <a:t>Teplota v průměru -23 °C</a:t>
            </a:r>
          </a:p>
          <a:p>
            <a:pPr lvl="1"/>
            <a:r>
              <a:rPr lang="cs-CZ" dirty="0"/>
              <a:t>Kolísá od -240 °C do 123 °C</a:t>
            </a:r>
          </a:p>
          <a:p>
            <a:r>
              <a:rPr lang="cs-CZ" dirty="0"/>
              <a:t>Gravitace</a:t>
            </a:r>
          </a:p>
          <a:p>
            <a:pPr lvl="1"/>
            <a:r>
              <a:rPr lang="cs-CZ" dirty="0"/>
              <a:t>1,622 m/s</a:t>
            </a:r>
            <a:r>
              <a:rPr lang="cs-CZ" baseline="30000" dirty="0"/>
              <a:t>2</a:t>
            </a:r>
          </a:p>
          <a:p>
            <a:r>
              <a:rPr lang="cs-CZ" dirty="0"/>
              <a:t>Absence atmosféry</a:t>
            </a:r>
          </a:p>
          <a:p>
            <a:pPr marL="0" indent="0">
              <a:buNone/>
            </a:pPr>
            <a:endParaRPr lang="cs-CZ" baseline="30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51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E67CF-7946-494F-9F0C-B37FD86E4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přistání na měsíci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D59965-FD1D-4F9C-8BC4-ED960C220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20. července 1969</a:t>
            </a:r>
          </a:p>
          <a:p>
            <a:r>
              <a:rPr lang="cs-CZ" dirty="0"/>
              <a:t>Apollo 11</a:t>
            </a:r>
          </a:p>
          <a:p>
            <a:pPr lvl="1"/>
            <a:r>
              <a:rPr lang="cs-CZ" dirty="0"/>
              <a:t>Neil Armstrong, </a:t>
            </a:r>
            <a:r>
              <a:rPr lang="cs-CZ" dirty="0" err="1"/>
              <a:t>Buzz</a:t>
            </a:r>
            <a:r>
              <a:rPr lang="cs-CZ" dirty="0"/>
              <a:t> Aldrin, Michael Collins</a:t>
            </a:r>
          </a:p>
          <a:p>
            <a:r>
              <a:rPr lang="cs-CZ" dirty="0"/>
              <a:t>Délka mise 8 dní a 3 hodiny</a:t>
            </a:r>
          </a:p>
          <a:p>
            <a:pPr lvl="1"/>
            <a:r>
              <a:rPr lang="cs-CZ" dirty="0"/>
              <a:t>Cesta k měsíci 3 dny</a:t>
            </a:r>
          </a:p>
          <a:p>
            <a:r>
              <a:rPr lang="cs-CZ" dirty="0"/>
              <a:t>Nosná raketa- Saturn V</a:t>
            </a:r>
          </a:p>
          <a:p>
            <a:pPr lvl="1"/>
            <a:r>
              <a:rPr lang="cs-CZ" dirty="0"/>
              <a:t>Hmotnost 	2 950,5 tun</a:t>
            </a:r>
          </a:p>
          <a:p>
            <a:pPr lvl="1"/>
            <a:r>
              <a:rPr lang="cs-CZ" dirty="0"/>
              <a:t>Nosnost 	140 tun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7122BD-B136-49E5-92C1-21815C426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2512873" cy="2538001"/>
          </a:xfrm>
          <a:prstGeom prst="rect">
            <a:avLst/>
          </a:prstGeom>
        </p:spPr>
      </p:pic>
      <p:pic>
        <p:nvPicPr>
          <p:cNvPr id="9" name="Obrázek 8" descr="Obsah obrázku voda, exteriér, loďka, budova&#10;&#10;Popis byl vytvořen automaticky">
            <a:extLst>
              <a:ext uri="{FF2B5EF4-FFF2-40B4-BE49-F238E27FC236}">
                <a16:creationId xmlns:a16="http://schemas.microsoft.com/office/drawing/2014/main" id="{189C9483-6543-49D8-82A1-9A783319D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35" y="2699926"/>
            <a:ext cx="25717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2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81CD6-372A-4EFD-BA4F-2BB555698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olympijské hry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3BD7F6-6085-48BF-A2A7-0F137B6B2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Počátek v Řecku v Olympii </a:t>
            </a:r>
          </a:p>
          <a:p>
            <a:pPr lvl="1"/>
            <a:r>
              <a:rPr lang="cs-CZ" dirty="0"/>
              <a:t>Od 8. století př. n. l. do 4. století př. n. l.</a:t>
            </a:r>
          </a:p>
          <a:p>
            <a:r>
              <a:rPr lang="cs-CZ" dirty="0"/>
              <a:t>Novodobé olympijské hry</a:t>
            </a:r>
          </a:p>
          <a:p>
            <a:pPr lvl="1"/>
            <a:r>
              <a:rPr lang="cs-CZ" dirty="0"/>
              <a:t>1896 v Aténách (účast 14 zemí, letní sporty)</a:t>
            </a:r>
          </a:p>
          <a:p>
            <a:pPr lvl="1"/>
            <a:r>
              <a:rPr lang="cs-CZ" dirty="0"/>
              <a:t>Každé 4 roky letní a zimní olympijské hry</a:t>
            </a:r>
          </a:p>
          <a:p>
            <a:pPr lvl="1"/>
            <a:r>
              <a:rPr lang="cs-CZ" dirty="0"/>
              <a:t>Účast sportovců z většiny zemí světa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76BC0C-A784-48A0-B271-E7C095987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66" y="1577244"/>
            <a:ext cx="3396343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86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68A54B-9065-40B2-8753-8E0288E82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A9F89E-3063-4CB8-9B1C-4DE42861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781" y="804520"/>
            <a:ext cx="4093310" cy="1049235"/>
          </a:xfrm>
        </p:spPr>
        <p:txBody>
          <a:bodyPr>
            <a:normAutofit/>
          </a:bodyPr>
          <a:lstStyle/>
          <a:p>
            <a:r>
              <a:rPr lang="cs-CZ" dirty="0"/>
              <a:t>Světové vesmírné agentury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5F3B72-790F-4B1A-90DE-5EC31C829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2BED43D-FF5E-4233-9D4F-A509B5603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5943B-2167-4F8F-B982-1270DAAB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015732"/>
            <a:ext cx="4089097" cy="3450613"/>
          </a:xfrm>
        </p:spPr>
        <p:txBody>
          <a:bodyPr>
            <a:normAutofit/>
          </a:bodyPr>
          <a:lstStyle/>
          <a:p>
            <a:r>
              <a:rPr lang="cs-CZ" dirty="0"/>
              <a:t>NASA (USA)</a:t>
            </a:r>
          </a:p>
          <a:p>
            <a:r>
              <a:rPr lang="cs-CZ" dirty="0"/>
              <a:t>ESA (EU)</a:t>
            </a:r>
          </a:p>
          <a:p>
            <a:r>
              <a:rPr lang="cs-CZ" dirty="0" err="1"/>
              <a:t>Rocosmos</a:t>
            </a:r>
            <a:r>
              <a:rPr lang="cs-CZ" dirty="0"/>
              <a:t> (Rusko)</a:t>
            </a:r>
          </a:p>
          <a:p>
            <a:r>
              <a:rPr lang="cs-CZ" dirty="0"/>
              <a:t>CNSA (Čína)</a:t>
            </a:r>
          </a:p>
          <a:p>
            <a:r>
              <a:rPr lang="cs-CZ" dirty="0"/>
              <a:t>ISRO (Indie)</a:t>
            </a:r>
          </a:p>
          <a:p>
            <a:r>
              <a:rPr lang="cs-CZ" dirty="0"/>
              <a:t>JAXA (Japonsko)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E4466A8-11DB-4A15-B686-7FA43CEE2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98" y="1703693"/>
            <a:ext cx="3865136" cy="3450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1D0F8B-A6FE-4009-88A1-49ABE7CEF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5057B3-E936-43A2-9EEE-514EF0434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81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ytice, stůl, položky, různé&#10;&#10;Popis byl vytvořen automaticky">
            <a:extLst>
              <a:ext uri="{FF2B5EF4-FFF2-40B4-BE49-F238E27FC236}">
                <a16:creationId xmlns:a16="http://schemas.microsoft.com/office/drawing/2014/main" id="{8C63F603-8BAC-4465-8647-A6C53718C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84" y="2612060"/>
            <a:ext cx="4091182" cy="351989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2CAA885-3A33-4314-8031-1FF60C18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Celkové množství peněz investovaných do vesmíru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CEBB2F-A6A2-4202-A0BA-C715DDFE5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/>
              <a:t>$ 32 400 000 000</a:t>
            </a:r>
          </a:p>
        </p:txBody>
      </p:sp>
    </p:spTree>
    <p:extLst>
      <p:ext uri="{BB962C8B-B14F-4D97-AF65-F5344CB8AC3E}">
        <p14:creationId xmlns:p14="http://schemas.microsoft.com/office/powerpoint/2010/main" val="124906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9007E-4009-4F99-B623-0AF8DA3EE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Rozpočet posledních 11 olympijských her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1A30DC-1B00-4BFB-88D4-D37B4288B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26" y="2014766"/>
            <a:ext cx="7600897" cy="3449638"/>
          </a:xfrm>
        </p:spPr>
      </p:pic>
    </p:spTree>
    <p:extLst>
      <p:ext uri="{BB962C8B-B14F-4D97-AF65-F5344CB8AC3E}">
        <p14:creationId xmlns:p14="http://schemas.microsoft.com/office/powerpoint/2010/main" val="3011630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0AA97-27DF-4E06-9233-3DAD6A4A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32474D-1172-4CA7-A494-0E7334927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Vesmírné agentury</a:t>
            </a:r>
          </a:p>
          <a:p>
            <a:pPr lvl="1"/>
            <a:r>
              <a:rPr lang="cs-CZ" dirty="0"/>
              <a:t>$ 32,4 mld. (2017)</a:t>
            </a:r>
          </a:p>
          <a:p>
            <a:r>
              <a:rPr lang="cs-CZ" dirty="0"/>
              <a:t>Olympijské hry</a:t>
            </a:r>
          </a:p>
          <a:p>
            <a:pPr lvl="1"/>
            <a:r>
              <a:rPr lang="cs-CZ" dirty="0"/>
              <a:t>Rio de </a:t>
            </a:r>
            <a:r>
              <a:rPr lang="cs-CZ" dirty="0" err="1"/>
              <a:t>Janeiro</a:t>
            </a:r>
            <a:r>
              <a:rPr lang="cs-CZ" dirty="0"/>
              <a:t> - $ 20 mld. (2016)</a:t>
            </a:r>
          </a:p>
          <a:p>
            <a:pPr lvl="1"/>
            <a:r>
              <a:rPr lang="cs-CZ" dirty="0"/>
              <a:t>Soči - $ 51 mld. (2014)</a:t>
            </a:r>
          </a:p>
          <a:p>
            <a:pPr lvl="1"/>
            <a:r>
              <a:rPr lang="cs-CZ" dirty="0"/>
              <a:t>Peking - $ 45 mld. (2008)</a:t>
            </a:r>
          </a:p>
        </p:txBody>
      </p:sp>
    </p:spTree>
    <p:extLst>
      <p:ext uri="{BB962C8B-B14F-4D97-AF65-F5344CB8AC3E}">
        <p14:creationId xmlns:p14="http://schemas.microsoft.com/office/powerpoint/2010/main" val="268244767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erie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781</Words>
  <Application>Microsoft Office PowerPoint</Application>
  <PresentationFormat>Širokoúhlá obrazovka</PresentationFormat>
  <Paragraphs>130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4" baseType="lpstr">
      <vt:lpstr>Arial</vt:lpstr>
      <vt:lpstr>Palatino Linotype</vt:lpstr>
      <vt:lpstr>Galerie</vt:lpstr>
      <vt:lpstr>Olympijské hry na měsíci v roce 2050</vt:lpstr>
      <vt:lpstr>Měsíc X Země</vt:lpstr>
      <vt:lpstr>Měsíc</vt:lpstr>
      <vt:lpstr>První přistání na měsíci</vt:lpstr>
      <vt:lpstr>První olympijské hry</vt:lpstr>
      <vt:lpstr>Světové vesmírné agentury</vt:lpstr>
      <vt:lpstr>Celkové množství peněz investovaných do vesmíru</vt:lpstr>
      <vt:lpstr>Rozpočet posledních 11 olympijských her</vt:lpstr>
      <vt:lpstr>Srovnání</vt:lpstr>
      <vt:lpstr>Růst rozpočtu vesmírných agentur</vt:lpstr>
      <vt:lpstr>Celkový rozpočet vesmírných agentur v roce 2050</vt:lpstr>
      <vt:lpstr>Rozpočet programu Apollo</vt:lpstr>
      <vt:lpstr>Kde vzít prostředky?</vt:lpstr>
      <vt:lpstr>Náklady na olympijské hry na měsíci</vt:lpstr>
      <vt:lpstr>Náklady na olympijské hry na měsíci</vt:lpstr>
      <vt:lpstr>Náklady na olympijské hry na měsíci</vt:lpstr>
      <vt:lpstr>Náklady na olympijské hry na měsíci</vt:lpstr>
      <vt:lpstr>Náklady na olympijské hry na měsíci</vt:lpstr>
      <vt:lpstr>Celková cena olympijských her na měsíci</vt:lpstr>
      <vt:lpstr>Co je potřeba si uvědomit?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Olympijské hry na měsíci v roce 2050</dc:title>
  <dc:creator>Tomko, Michal</dc:creator>
  <cp:lastModifiedBy>BoS</cp:lastModifiedBy>
  <cp:revision>11</cp:revision>
  <dcterms:created xsi:type="dcterms:W3CDTF">2020-11-10T08:45:29Z</dcterms:created>
  <dcterms:modified xsi:type="dcterms:W3CDTF">2020-11-17T15:15:55Z</dcterms:modified>
</cp:coreProperties>
</file>