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70" r:id="rId6"/>
    <p:sldId id="259" r:id="rId7"/>
    <p:sldId id="260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7A2E-E3E6-4092-BE9A-EB8A580D9DB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0D133-7CBA-4095-BED7-106A0FA50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4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D133-7CBA-4095-BED7-106A0FA509E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88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ympic.org/national-olympic-committe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urolympic.org/executive-committe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lympic.org/ioc-members-lis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7772400" cy="1512168"/>
          </a:xfrm>
        </p:spPr>
        <p:txBody>
          <a:bodyPr>
            <a:normAutofit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Mezinárodní olympijské hnutí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773" r="11932" b="1961"/>
          <a:stretch/>
        </p:blipFill>
        <p:spPr>
          <a:xfrm>
            <a:off x="323529" y="476671"/>
            <a:ext cx="8657594" cy="4509164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4E1056-B0F1-438C-A146-F93C44E1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58ABC3-226B-4752-BAD3-0991087A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692390-E83E-4A1A-AB4A-A4C4C6DA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05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The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Olympic</a:t>
            </a:r>
            <a:r>
              <a:rPr lang="cs-CZ" b="1" dirty="0"/>
              <a:t> </a:t>
            </a:r>
            <a:r>
              <a:rPr lang="cs-CZ" b="1" dirty="0" err="1"/>
              <a:t>Committees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NOCs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dirty="0"/>
              <a:t>205 národních olympijských výborů</a:t>
            </a:r>
          </a:p>
          <a:p>
            <a:r>
              <a:rPr lang="cs-CZ" dirty="0"/>
              <a:t>jejich posláním je rozvíjet, podporovat a chránit olympijské hnutí ve svých zemích</a:t>
            </a:r>
          </a:p>
          <a:p>
            <a:r>
              <a:rPr lang="cs-CZ" dirty="0"/>
              <a:t>vybrat a označit město, které se může ucházet o organizaci olympijských her ve svých zemích</a:t>
            </a:r>
          </a:p>
          <a:p>
            <a:r>
              <a:rPr lang="cs-CZ" dirty="0"/>
              <a:t>vybrat a poslat týmy a soutěžící o účast na olympijských hrách</a:t>
            </a:r>
          </a:p>
          <a:p>
            <a:r>
              <a:rPr lang="cs-CZ" dirty="0"/>
              <a:t>podílí se na školení sportovních administrátorů organizováním vzdělávacích programů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https://www.olympic.org/national-olympic-committees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4ED05A-13B9-4EAA-AE2E-A171E679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4DCFD-B27D-4496-BCC2-3BB200B4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ADD063-8DB6-4473-BD8D-EA75C72B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1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cs-CZ" b="1" dirty="0"/>
              <a:t>The International </a:t>
            </a:r>
            <a:r>
              <a:rPr lang="cs-CZ" b="1" dirty="0" err="1"/>
              <a:t>Federations</a:t>
            </a:r>
            <a:r>
              <a:rPr lang="cs-CZ" dirty="0"/>
              <a:t> (</a:t>
            </a:r>
            <a:r>
              <a:rPr lang="cs-CZ" dirty="0" err="1"/>
              <a:t>IFs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jedná se o mezinárodní nevládní organizace zaštiťující jeden či více sportů na celosvětové úrovni, jež zahrnují i organizace spravující tyto sporty na národní úrovni</a:t>
            </a:r>
          </a:p>
          <a:p>
            <a:r>
              <a:rPr lang="en-US" dirty="0"/>
              <a:t>The Association of Summer Olympic International Federations (</a:t>
            </a:r>
            <a:r>
              <a:rPr lang="en-US" b="1" dirty="0"/>
              <a:t>ASOIF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The Association of International Olympic Winter Sports Federations (</a:t>
            </a:r>
            <a:r>
              <a:rPr lang="en-US" b="1" dirty="0"/>
              <a:t>AIOWF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The Association of the IOC </a:t>
            </a:r>
            <a:r>
              <a:rPr lang="en-US" dirty="0" err="1"/>
              <a:t>Recognised</a:t>
            </a:r>
            <a:r>
              <a:rPr lang="en-US" dirty="0"/>
              <a:t> International Sports Federations (</a:t>
            </a:r>
            <a:r>
              <a:rPr lang="en-US" b="1" dirty="0"/>
              <a:t>ARISF</a:t>
            </a:r>
            <a:r>
              <a:rPr lang="en-US" dirty="0"/>
              <a:t>) 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141D9-20C0-4554-966A-FB633BF8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786EB-06E9-4415-95B7-3B317B05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DEAA44-3358-43AE-BEED-1632ACC0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2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en-US" dirty="0"/>
              <a:t>Giulio </a:t>
            </a:r>
            <a:r>
              <a:rPr lang="en-US" dirty="0" err="1"/>
              <a:t>Onesti</a:t>
            </a:r>
            <a:r>
              <a:rPr lang="en-US" dirty="0"/>
              <a:t> (ITA), </a:t>
            </a:r>
            <a:endParaRPr lang="cs-CZ" dirty="0"/>
          </a:p>
          <a:p>
            <a:r>
              <a:rPr lang="en-US" dirty="0"/>
              <a:t>Raoul </a:t>
            </a:r>
            <a:r>
              <a:rPr lang="en-US" dirty="0" err="1"/>
              <a:t>Mollet</a:t>
            </a:r>
            <a:r>
              <a:rPr lang="en-US" dirty="0"/>
              <a:t> (BEL) </a:t>
            </a:r>
            <a:endParaRPr lang="cs-CZ" dirty="0"/>
          </a:p>
          <a:p>
            <a:r>
              <a:rPr lang="en-US" dirty="0"/>
              <a:t>Raymond </a:t>
            </a:r>
            <a:r>
              <a:rPr lang="en-US" dirty="0" err="1"/>
              <a:t>Gafner</a:t>
            </a:r>
            <a:r>
              <a:rPr lang="en-US" dirty="0"/>
              <a:t> (SUI)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84"/>
            <a:ext cx="2880320" cy="2306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27" y="1426986"/>
            <a:ext cx="2828925" cy="2324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772946"/>
            <a:ext cx="1638300" cy="1933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210" y="3863181"/>
            <a:ext cx="1809750" cy="25241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509313" y="306431"/>
            <a:ext cx="2160240" cy="7554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1967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6" y="4653494"/>
            <a:ext cx="6459810" cy="17338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ANOC </a:t>
            </a:r>
            <a:endParaRPr lang="cs-CZ" sz="3600" dirty="0"/>
          </a:p>
          <a:p>
            <a:pPr algn="ctr"/>
            <a:r>
              <a:rPr lang="en-US" sz="3200" dirty="0"/>
              <a:t>(Association of National Olympic Committees)</a:t>
            </a:r>
            <a:endParaRPr lang="cs-CZ" sz="3200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50FCB255-C41A-45A6-A035-3DF3A053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45ADE37-37A2-4969-8D70-CAFC6424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6188CE5A-0DC5-4113-8A4C-88E3CEFC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7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cs-CZ" dirty="0"/>
              <a:t>1968 shromáždění ve Versailles pod vedením prvního presidenta </a:t>
            </a:r>
          </a:p>
          <a:p>
            <a:r>
              <a:rPr lang="cs-CZ" dirty="0"/>
              <a:t>teprve v roce 1975 v Lisabonu mělo sdružení písemné stanovy a definitivní název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374"/>
            <a:ext cx="3240360" cy="23127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55576" y="5013176"/>
            <a:ext cx="7859216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Continental Association of European NOCs </a:t>
            </a:r>
            <a:r>
              <a:rPr lang="en-US" sz="3600" dirty="0"/>
              <a:t>(AENOC)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3851920" y="1685985"/>
            <a:ext cx="3528392" cy="7545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Jean de </a:t>
            </a:r>
            <a:r>
              <a:rPr lang="cs-CZ" sz="2400" dirty="0" err="1"/>
              <a:t>Beaumont</a:t>
            </a:r>
            <a:r>
              <a:rPr lang="cs-CZ" sz="2400" dirty="0"/>
              <a:t> (FRA)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2438"/>
            <a:ext cx="1817992" cy="1455918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AE8F2F-DFA8-4548-8875-6B6ABAD6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A9025E2A-7D3D-4D2D-8BFA-C153AC7C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4A4C5DF6-47BC-41DC-9868-3FC66FB1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0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21B8FC-3201-41F6-B62D-6A6513AF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BC3735-2C83-47A1-A21C-E9E3E63E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EBB32CD-1491-404F-87B7-EF6FEAAD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205038"/>
            <a:ext cx="8642350" cy="460533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roce 1980 měla asociace 33členů</a:t>
            </a:r>
          </a:p>
          <a:p>
            <a:r>
              <a:rPr lang="cs-CZ" dirty="0"/>
              <a:t>v roce 1989 se stal presidentem Dr. Jacques </a:t>
            </a:r>
            <a:r>
              <a:rPr lang="cs-CZ" dirty="0" err="1"/>
              <a:t>Rogge</a:t>
            </a:r>
            <a:r>
              <a:rPr lang="cs-CZ" dirty="0"/>
              <a:t> (BEL)</a:t>
            </a:r>
          </a:p>
          <a:p>
            <a:r>
              <a:rPr lang="cs-CZ" dirty="0"/>
              <a:t>v roce 1994 politické změny v Evropě znamenaly zvýšení počtu členů na 48</a:t>
            </a:r>
          </a:p>
          <a:p>
            <a:r>
              <a:rPr lang="cs-CZ" dirty="0"/>
              <a:t>v roce 1995 změnila AENOC jméno na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(EOC)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http://www.eurolympic.org/executive-committee/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38" y="163971"/>
            <a:ext cx="3168351" cy="19350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82" y="58112"/>
            <a:ext cx="1630541" cy="25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600400"/>
          </a:xfrm>
        </p:spPr>
        <p:txBody>
          <a:bodyPr>
            <a:noAutofit/>
          </a:bodyPr>
          <a:lstStyle/>
          <a:p>
            <a:r>
              <a:rPr lang="cs-CZ" sz="2800" dirty="0"/>
              <a:t>vzdělávání mládí prostřednictvím sportu v duchu lepšího porozumění, přátelství a úcty k životnímu prostředí, což přispívá k budování lepšího a klidnějšího světa;</a:t>
            </a:r>
          </a:p>
          <a:p>
            <a:r>
              <a:rPr lang="cs-CZ" sz="2800" dirty="0"/>
              <a:t>podpora spolupráce mezi evropskými NOC prostřednictvím výzkumu, studií společných zájmů, výměny informací a ochrany společných postojů;</a:t>
            </a:r>
          </a:p>
          <a:p>
            <a:r>
              <a:rPr lang="cs-CZ" sz="2800" dirty="0"/>
              <a:t>rozvoj programů olympijské solidarity MOV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7" y="274638"/>
            <a:ext cx="1695450" cy="2695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411760" y="116632"/>
            <a:ext cx="627504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šíření olympijských ideálů definovaných Chartou IOC v Evropě v úzké spolupráci s Mezinárodním olympijským výborem (IOC), sdružením národních olympijských výborů (ANOC) a olympijskými sdruženími ostatních kontinentů;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95CC76-821D-4336-B5AE-934DBC83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66AD96-F0A8-4B7D-B080-5572E09F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7D47C28-6355-4B1C-A8B4-FD1EFEE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Olympijského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/>
              <a:t>The International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</a:t>
            </a:r>
            <a:r>
              <a:rPr lang="cs-CZ" b="1" dirty="0"/>
              <a:t>IOC</a:t>
            </a:r>
            <a:r>
              <a:rPr lang="cs-CZ" dirty="0"/>
              <a:t>)</a:t>
            </a:r>
          </a:p>
          <a:p>
            <a:r>
              <a:rPr lang="cs-CZ" dirty="0"/>
              <a:t>The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</a:t>
            </a:r>
            <a:r>
              <a:rPr lang="cs-CZ" b="1" dirty="0" err="1"/>
              <a:t>NOC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r>
              <a:rPr lang="cs-CZ" dirty="0"/>
              <a:t>The International </a:t>
            </a:r>
            <a:r>
              <a:rPr lang="cs-CZ" dirty="0" err="1"/>
              <a:t>Federations</a:t>
            </a:r>
            <a:r>
              <a:rPr lang="cs-CZ" dirty="0"/>
              <a:t> (</a:t>
            </a:r>
            <a:r>
              <a:rPr lang="cs-CZ" b="1" dirty="0" err="1"/>
              <a:t>IF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Organizační výbory olympijských 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TOP </a:t>
            </a:r>
            <a:r>
              <a:rPr lang="en-US" dirty="0" err="1"/>
              <a:t>partnery</a:t>
            </a:r>
            <a:r>
              <a:rPr lang="en-US" dirty="0"/>
              <a:t>, </a:t>
            </a:r>
            <a:r>
              <a:rPr lang="en-US" dirty="0" err="1"/>
              <a:t>partnery</a:t>
            </a:r>
            <a:r>
              <a:rPr lang="en-US" dirty="0"/>
              <a:t> vysílání a </a:t>
            </a:r>
            <a:r>
              <a:rPr lang="en-US" dirty="0" err="1"/>
              <a:t>agentury</a:t>
            </a:r>
            <a:r>
              <a:rPr lang="en-US" dirty="0"/>
              <a:t> OSN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4" y="3445580"/>
            <a:ext cx="2738373" cy="1822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445580"/>
            <a:ext cx="2635456" cy="17859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32" y="3445580"/>
            <a:ext cx="2730412" cy="1818454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3B950B-3329-47C8-BD4C-EFBC4CC0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31ACAF-9956-4DB7-A913-E92A060C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F6058C-A62C-4517-955E-09520D22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3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43320A-9104-41A0-AC3E-3C4F4DE2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F71A054-553B-4DCF-8168-BCEEBBF8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C70F31E-BF69-4683-A5F5-9A5BCB95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95" y="188640"/>
            <a:ext cx="7740275" cy="5400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331640" y="5589240"/>
            <a:ext cx="6552728" cy="936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Century" panose="02040604050505020304" pitchFamily="18" charset="0"/>
              </a:rPr>
              <a:t>Mezinárodní olympijský výbor 1896 v Athénách. </a:t>
            </a:r>
          </a:p>
        </p:txBody>
      </p:sp>
    </p:spTree>
    <p:extLst>
      <p:ext uri="{BB962C8B-B14F-4D97-AF65-F5344CB8AC3E}">
        <p14:creationId xmlns:p14="http://schemas.microsoft.com/office/powerpoint/2010/main" val="201078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/>
              <a:t>Role MOV, dle Olympijské charty, je následující: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šíření etiky </a:t>
            </a:r>
            <a:r>
              <a:rPr lang="cs-CZ" sz="3400" dirty="0">
                <a:ea typeface="Calibri"/>
                <a:cs typeface="Times New Roman"/>
              </a:rPr>
              <a:t>ve sportu, vzdělávání mládeže prostřednictvím sportu, propagace </a:t>
            </a:r>
            <a:r>
              <a:rPr lang="cs-CZ" sz="3400" b="1" dirty="0">
                <a:ea typeface="Calibri"/>
                <a:cs typeface="Times New Roman"/>
              </a:rPr>
              <a:t>fair play a eliminace násilí ve sportu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</a:t>
            </a:r>
            <a:r>
              <a:rPr lang="cs-CZ" sz="3400" b="1" dirty="0">
                <a:ea typeface="Calibri"/>
                <a:cs typeface="Times New Roman"/>
              </a:rPr>
              <a:t>podpora organizace</a:t>
            </a:r>
            <a:r>
              <a:rPr lang="cs-CZ" sz="3400" dirty="0">
                <a:ea typeface="Calibri"/>
                <a:cs typeface="Times New Roman"/>
              </a:rPr>
              <a:t>, rozvoje a koordinace sportu a </a:t>
            </a:r>
            <a:r>
              <a:rPr lang="cs-CZ" sz="3400" b="1" dirty="0">
                <a:ea typeface="Calibri"/>
                <a:cs typeface="Times New Roman"/>
              </a:rPr>
              <a:t>sportovních soutěží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zajišťování pravidelného konání olympijských her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spolupráce</a:t>
            </a:r>
            <a:r>
              <a:rPr lang="cs-CZ" sz="3400" dirty="0">
                <a:ea typeface="Calibri"/>
                <a:cs typeface="Times New Roman"/>
              </a:rPr>
              <a:t> s příslušnými veřejnými či soukromými </a:t>
            </a:r>
            <a:r>
              <a:rPr lang="cs-CZ" sz="3400" b="1" dirty="0">
                <a:ea typeface="Calibri"/>
                <a:cs typeface="Times New Roman"/>
              </a:rPr>
              <a:t>organizacemi a úřady</a:t>
            </a:r>
            <a:r>
              <a:rPr lang="cs-CZ" sz="3400" dirty="0">
                <a:ea typeface="Calibri"/>
                <a:cs typeface="Times New Roman"/>
              </a:rPr>
              <a:t> – snaha využívat sport jako službu lidstvu a tím podporovat </a:t>
            </a:r>
            <a:r>
              <a:rPr lang="cs-CZ" sz="3400" b="1" dirty="0">
                <a:ea typeface="Calibri"/>
                <a:cs typeface="Times New Roman"/>
              </a:rPr>
              <a:t>mír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posílení </a:t>
            </a:r>
            <a:r>
              <a:rPr lang="cs-CZ" sz="3400" dirty="0">
                <a:ea typeface="Calibri"/>
                <a:cs typeface="Times New Roman"/>
              </a:rPr>
              <a:t>jednoty a ochrany </a:t>
            </a:r>
            <a:r>
              <a:rPr lang="cs-CZ" sz="3400" b="1" dirty="0">
                <a:ea typeface="Calibri"/>
                <a:cs typeface="Times New Roman"/>
              </a:rPr>
              <a:t>nezávislosti olympijského hnutí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vyvíjení </a:t>
            </a:r>
            <a:r>
              <a:rPr lang="cs-CZ" sz="3400" b="1" dirty="0">
                <a:ea typeface="Calibri"/>
                <a:cs typeface="Times New Roman"/>
              </a:rPr>
              <a:t>aktivit proti</a:t>
            </a:r>
            <a:r>
              <a:rPr lang="cs-CZ" sz="3400" dirty="0">
                <a:ea typeface="Calibri"/>
                <a:cs typeface="Times New Roman"/>
              </a:rPr>
              <a:t> jakékoliv formě </a:t>
            </a:r>
            <a:r>
              <a:rPr lang="cs-CZ" sz="3400" b="1" dirty="0">
                <a:ea typeface="Calibri"/>
                <a:cs typeface="Times New Roman"/>
              </a:rPr>
              <a:t>diskriminace</a:t>
            </a:r>
            <a:r>
              <a:rPr lang="cs-CZ" sz="3400" dirty="0">
                <a:ea typeface="Calibri"/>
                <a:cs typeface="Times New Roman"/>
              </a:rPr>
              <a:t> ovlivňující olympijské hnutí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podpora účasti žen ve sportu na všech úrovních a ve všech strukturách s ohledem na </a:t>
            </a:r>
            <a:r>
              <a:rPr lang="cs-CZ" sz="3400" b="1" dirty="0">
                <a:ea typeface="Calibri"/>
                <a:cs typeface="Times New Roman"/>
              </a:rPr>
              <a:t>princip rovnosti mužů a žen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boj </a:t>
            </a:r>
            <a:r>
              <a:rPr lang="cs-CZ" sz="3400" b="1" dirty="0">
                <a:ea typeface="Calibri"/>
                <a:cs typeface="Times New Roman"/>
              </a:rPr>
              <a:t>proti dopingu</a:t>
            </a:r>
            <a:r>
              <a:rPr lang="cs-CZ" sz="3400" dirty="0">
                <a:ea typeface="Calibri"/>
                <a:cs typeface="Times New Roman"/>
              </a:rPr>
              <a:t> ve sportu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1671F1-EE43-471F-92E0-0879438D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33FAEB-EBA7-4991-B175-AD76FBF6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78356D-9E74-47C3-BC28-D8FBF37C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5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552728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opatření na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ochranu zdraví sportovců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opozice vůči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jakémukoli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politickému či komerčnímu zneužití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sportu a sportovců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úsilí sportovních organizací a veřejných orgánů s cílem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nabídnout sociální a profesní budoucnost sportovcům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rozvoje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sportu pro všechny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zodpovědného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přístupu k otázkám životního prostředí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, 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udržitelného rozvoje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ve sportu a snaha o to, aby se olympijské hry konaly v tomto duchu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pozitivního odkazu olympijských her v hostitelských městech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a v hostitelských zemích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iniciativ snoubících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 sport s kulturou a vzděláváním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aktivit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Mezinárodní olympijské akademie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(MOA) a dalších institucí, jež se věnují olympijskému vzdělávání</a:t>
            </a:r>
          </a:p>
          <a:p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2D85A6-D729-46DB-A5F6-B9FB840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0F0A40-17E1-47CB-96E8-3D3B87CC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48D0A7-92E6-401B-8A17-E44271F4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707" y="188640"/>
            <a:ext cx="8229600" cy="75835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/>
              <a:t>MOV členové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2694394"/>
            <a:ext cx="8263107" cy="4046974"/>
          </a:xfrm>
        </p:spPr>
        <p:txBody>
          <a:bodyPr>
            <a:normAutofit/>
          </a:bodyPr>
          <a:lstStyle/>
          <a:p>
            <a:r>
              <a:rPr lang="cs-CZ" dirty="0"/>
              <a:t>každou kandidaturu projedná Nominační komise MOV a následně ji předává Výkonnému výboru</a:t>
            </a:r>
          </a:p>
          <a:p>
            <a:r>
              <a:rPr lang="pl-PL" dirty="0"/>
              <a:t>od 12. prosince 1999 byl počet členů omezen na 115 (max. 70 jednotlivých členů, 15 aktivních sportovců, 15 zástupců IFs a 15 zástupců NOC)</a:t>
            </a:r>
          </a:p>
          <a:p>
            <a:pPr marL="0" indent="0">
              <a:buNone/>
            </a:pPr>
            <a:r>
              <a:rPr lang="cs-CZ" sz="2200" dirty="0">
                <a:hlinkClick r:id="rId2"/>
              </a:rPr>
              <a:t>https://www.olympic.org/ioc-members-list</a:t>
            </a: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5015"/>
            <a:ext cx="3122214" cy="20502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054" y="946991"/>
            <a:ext cx="4940033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n</a:t>
            </a:r>
            <a:r>
              <a:rPr lang="pt-BR" sz="3200" dirty="0">
                <a:solidFill>
                  <a:prstClr val="black"/>
                </a:solidFill>
              </a:rPr>
              <a:t>oví členové jsou voleni na zasedání MOV</a:t>
            </a:r>
            <a:r>
              <a:rPr lang="cs-CZ" sz="3200" dirty="0">
                <a:solidFill>
                  <a:prstClr val="black"/>
                </a:solidFill>
              </a:rPr>
              <a:t> (tajným hlasováním)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DA67BB1-A3CC-43C8-AF91-62C129DC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81CBDF5-DFE7-437D-B017-70981549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6EE0C7C-FCB1-4B86-9524-AD7942C4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MOV výkonný výbor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9"/>
            <a:ext cx="5328592" cy="3955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Vznikl v roce 1921. </a:t>
            </a:r>
          </a:p>
          <a:p>
            <a:pPr marL="0" indent="0">
              <a:buNone/>
            </a:pPr>
            <a:r>
              <a:rPr lang="cs-CZ" dirty="0"/>
              <a:t>Výkonný výbor (VV) představuje výkonný orgán MOV. </a:t>
            </a:r>
          </a:p>
          <a:p>
            <a:pPr marL="0" indent="0">
              <a:buNone/>
            </a:pPr>
            <a:r>
              <a:rPr lang="cs-CZ" dirty="0"/>
              <a:t>Dohlíží na správu záležitostí MOV a dodržování Olympijské charty.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96" y="0"/>
            <a:ext cx="3503016" cy="4682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95536" y="4956875"/>
            <a:ext cx="8496944" cy="171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Je to jediný orgán, který je oprávněn navrhovat na svém zasedání úpravu charty.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80079D4-4C08-464E-86BA-6EE0CE2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BFC8829-659B-4B3D-B0F8-22B792CD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5BCF936-E06C-450D-ABD1-BA4E4A48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29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022179" cy="53629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5661248"/>
            <a:ext cx="8640960" cy="1080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od roku 2013 je presidentem MOV Thomas Bach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2F3A27-1479-4854-8908-31B14F61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032638-71BF-4676-8F46-2530E756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283CE4-FFB7-480E-9498-90D0F465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07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/>
              <a:t>Komise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MOV má dnes 22 komisí, jejichž funkcí je poskytovat poradenství předsedovi, VV a na zasedáních MOV. </a:t>
            </a:r>
          </a:p>
          <a:p>
            <a:pPr marL="0" indent="0">
              <a:buNone/>
            </a:pPr>
            <a:r>
              <a:rPr lang="cs-CZ" dirty="0"/>
              <a:t>Pro každé olympijské hry jsou navíc k dispozici koordinační komise a (pro kandidátská města) hodnotící komise. Tyto komise mohou být stálé či vytvořené jen k tomuto účelu.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" y="4929630"/>
            <a:ext cx="3240360" cy="18227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37" y="4902945"/>
            <a:ext cx="2774082" cy="18493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389" y="4929630"/>
            <a:ext cx="2704742" cy="1839993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40CD7B-4AAA-4A5F-AB39-946C3CAF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DF311B-7C23-4A10-9B6C-C68FB561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474465-1F31-45E6-AE09-4353AB7F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42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1044</Words>
  <Application>Microsoft Office PowerPoint</Application>
  <PresentationFormat>Předvádění na obrazovce (4:3)</PresentationFormat>
  <Paragraphs>122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Century</vt:lpstr>
      <vt:lpstr>Symbol</vt:lpstr>
      <vt:lpstr>Times New Roman</vt:lpstr>
      <vt:lpstr>Motiv sady Office</vt:lpstr>
      <vt:lpstr>Mezinárodní olympijské hnutí </vt:lpstr>
      <vt:lpstr>Organizace Olympijského hnutí</vt:lpstr>
      <vt:lpstr>Prezentace aplikace PowerPoint</vt:lpstr>
      <vt:lpstr>Role MOV, dle Olympijské charty, je následující: </vt:lpstr>
      <vt:lpstr>Prezentace aplikace PowerPoint</vt:lpstr>
      <vt:lpstr>MOV členové</vt:lpstr>
      <vt:lpstr>MOV výkonný výbor</vt:lpstr>
      <vt:lpstr>Prezentace aplikace PowerPoint</vt:lpstr>
      <vt:lpstr>Komise</vt:lpstr>
      <vt:lpstr>The National Olympic Committees (NOCs) </vt:lpstr>
      <vt:lpstr>The International Federations (IFs)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olympijské hnutí  </dc:title>
  <dc:creator>Perinova</dc:creator>
  <cp:lastModifiedBy>Jiří Novotný</cp:lastModifiedBy>
  <cp:revision>44</cp:revision>
  <dcterms:created xsi:type="dcterms:W3CDTF">2017-10-16T08:47:06Z</dcterms:created>
  <dcterms:modified xsi:type="dcterms:W3CDTF">2020-12-18T13:41:27Z</dcterms:modified>
</cp:coreProperties>
</file>