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0" roundtripDataSignature="AMtx7mhgrJq/SW5jsGuRxGfDYq5Fl8oO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2" name="Google Shape;23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1" name="Google Shape;24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8" name="Google Shape;24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5" name="Google Shape;25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2" name="Google Shape;26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showMasterSp="0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3" name="Google Shape;53;p7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7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5" name="Google Shape;55;p7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7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1" name="Google Shape;61;p7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2" name="Google Shape;62;p7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4" name="Google Shape;64;p7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7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7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7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0" name="Google Shape;70;p7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3" name="Google Shape;73;p7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Google Shape;76;p7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8" name="Google Shape;78;p7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7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7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7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7" name="Google Shape;87;p7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9" name="Google Shape;89;p7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7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Google Shape;92;p7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7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7" name="Google Shape;97;p7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9" name="Google Shape;99;p7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Google Shape;102;p7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7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7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Google Shape;108;p7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7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111" name="Google Shape;111;p7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7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7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atický obrázek s popiskem">
  <p:cSld name="Panoramatický obrázek s popiskem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16"/>
          <p:cNvSpPr/>
          <p:nvPr>
            <p:ph idx="2" type="pic"/>
          </p:nvPr>
        </p:nvSpPr>
        <p:spPr>
          <a:xfrm>
            <a:off x="1141411" y="606426"/>
            <a:ext cx="9912354" cy="3299778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68" name="Google Shape;168;p16"/>
          <p:cNvSpPr txBox="1"/>
          <p:nvPr>
            <p:ph idx="1" type="body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9" name="Google Shape;169;p1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 popisek">
  <p:cSld name="Název a popise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7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5" name="Google Shape;175;p1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ce s popiskem">
  <p:cSld name="Citace s popiskem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8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1" name="Google Shape;181;p18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2" name="Google Shape;182;p1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85" name="Google Shape;185;p18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cs-CZ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8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cs-CZ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menovka">
  <p:cSld name="Jmenovka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"/>
          <p:cNvSpPr txBox="1"/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9"/>
          <p:cNvSpPr txBox="1"/>
          <p:nvPr>
            <p:ph idx="1" type="body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0" name="Google Shape;190;p1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1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loupce">
  <p:cSld name="3 sloupce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0"/>
          <p:cNvSpPr txBox="1"/>
          <p:nvPr>
            <p:ph idx="1" type="body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96" name="Google Shape;196;p20"/>
          <p:cNvSpPr txBox="1"/>
          <p:nvPr>
            <p:ph idx="2" type="body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197" name="Google Shape;197;p20"/>
          <p:cNvSpPr txBox="1"/>
          <p:nvPr>
            <p:ph idx="3" type="body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98" name="Google Shape;198;p20"/>
          <p:cNvSpPr txBox="1"/>
          <p:nvPr>
            <p:ph idx="4" type="body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199" name="Google Shape;199;p20"/>
          <p:cNvSpPr txBox="1"/>
          <p:nvPr>
            <p:ph idx="5" type="body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0" name="Google Shape;200;p20"/>
          <p:cNvSpPr txBox="1"/>
          <p:nvPr>
            <p:ph idx="6" type="body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1" name="Google Shape;201;p2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2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2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loupce s obrázky">
  <p:cSld name="3 sloupce s obrázky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/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21"/>
          <p:cNvSpPr txBox="1"/>
          <p:nvPr>
            <p:ph idx="1" type="body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7" name="Google Shape;207;p21"/>
          <p:cNvSpPr/>
          <p:nvPr>
            <p:ph idx="2" type="pic"/>
          </p:nvPr>
        </p:nvSpPr>
        <p:spPr>
          <a:xfrm>
            <a:off x="1141413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08" name="Google Shape;208;p21"/>
          <p:cNvSpPr txBox="1"/>
          <p:nvPr>
            <p:ph idx="3" type="body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9" name="Google Shape;209;p21"/>
          <p:cNvSpPr txBox="1"/>
          <p:nvPr>
            <p:ph idx="4" type="body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0" name="Google Shape;210;p21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1" name="Google Shape;211;p21"/>
          <p:cNvSpPr txBox="1"/>
          <p:nvPr>
            <p:ph idx="6" type="body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2" name="Google Shape;212;p21"/>
          <p:cNvSpPr txBox="1"/>
          <p:nvPr>
            <p:ph idx="7" type="body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3" name="Google Shape;213;p21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4" name="Google Shape;214;p21"/>
          <p:cNvSpPr txBox="1"/>
          <p:nvPr>
            <p:ph idx="9" type="body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5" name="Google Shape;215;p2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2"/>
          <p:cNvSpPr txBox="1"/>
          <p:nvPr>
            <p:ph idx="1" type="body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1" name="Google Shape;221;p2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2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"/>
          <p:cNvSpPr txBox="1"/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23"/>
          <p:cNvSpPr txBox="1"/>
          <p:nvPr>
            <p:ph idx="1" type="body"/>
          </p:nvPr>
        </p:nvSpPr>
        <p:spPr>
          <a:xfrm rot="5400000">
            <a:off x="2424904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7" name="Google Shape;227;p2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2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8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17" name="Google Shape;117;p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/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9"/>
          <p:cNvSpPr txBox="1"/>
          <p:nvPr>
            <p:ph idx="1" type="body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0"/>
          <p:cNvSpPr txBox="1"/>
          <p:nvPr>
            <p:ph idx="1" type="body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29" name="Google Shape;129;p10"/>
          <p:cNvSpPr txBox="1"/>
          <p:nvPr>
            <p:ph idx="2" type="body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0" name="Google Shape;130;p1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/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1"/>
          <p:cNvSpPr txBox="1"/>
          <p:nvPr>
            <p:ph idx="1" type="body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36" name="Google Shape;136;p11"/>
          <p:cNvSpPr txBox="1"/>
          <p:nvPr>
            <p:ph idx="2" type="body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7" name="Google Shape;137;p11"/>
          <p:cNvSpPr txBox="1"/>
          <p:nvPr>
            <p:ph idx="3" type="body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38" name="Google Shape;138;p11"/>
          <p:cNvSpPr txBox="1"/>
          <p:nvPr>
            <p:ph idx="4" type="body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9" name="Google Shape;139;p1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/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4"/>
          <p:cNvSpPr txBox="1"/>
          <p:nvPr>
            <p:ph idx="1" type="body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4" name="Google Shape;154;p14"/>
          <p:cNvSpPr txBox="1"/>
          <p:nvPr>
            <p:ph idx="2" type="body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55" name="Google Shape;155;p1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5"/>
          <p:cNvSpPr/>
          <p:nvPr>
            <p:ph idx="2" type="pic"/>
          </p:nvPr>
        </p:nvSpPr>
        <p:spPr>
          <a:xfrm>
            <a:off x="7380721" y="609601"/>
            <a:ext cx="3666690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61" name="Google Shape;161;p15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2" name="Google Shape;162;p1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6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6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8" name="Google Shape;8;p6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9" name="Google Shape;9;p6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0;p6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1;p6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6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b="b" l="l" r="r" t="t"/>
                <a:pathLst>
                  <a:path extrusionOk="0" h="1141" w="233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" name="Google Shape;13;p6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6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b="b" l="l" r="r" t="t"/>
                <a:pathLst>
                  <a:path extrusionOk="0" h="901" w="233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" name="Google Shape;15;p6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6" name="Google Shape;16;p6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6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6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b="b" l="l" r="r" t="t"/>
                <a:pathLst>
                  <a:path extrusionOk="0" h="332" w="266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6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b="b" l="l" r="r" t="t"/>
                <a:pathLst>
                  <a:path extrusionOk="0" h="31" w="34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0" name="Google Shape;20;p6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1" name="Google Shape;21;p6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b="b" l="l" r="r" t="t"/>
                <a:pathLst>
                  <a:path extrusionOk="0" h="80" w="78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Google Shape;22;p6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b="b" l="l" r="r" t="t"/>
                <a:pathLst>
                  <a:path extrusionOk="0" h="303" w="9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6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b="b" l="l" r="r" t="t"/>
                <a:pathLst>
                  <a:path extrusionOk="0" h="300" w="9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" name="Google Shape;24;p6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b="b" l="l" r="r" t="t"/>
                <a:pathLst>
                  <a:path extrusionOk="0" h="23" w="24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6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6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b="b" l="l" r="r" t="t"/>
                <a:pathLst>
                  <a:path extrusionOk="0" h="1135" w="233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6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6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b="b" l="l" r="r" t="t"/>
                <a:pathLst>
                  <a:path extrusionOk="0" h="766" w="54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9" name="Google Shape;29;p6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6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b="b" l="l" r="r" t="t"/>
                <a:pathLst>
                  <a:path extrusionOk="0" h="898" w="236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6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2" name="Google Shape;32;p6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6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6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b="b" l="l" r="r" t="t"/>
                <a:pathLst>
                  <a:path extrusionOk="0" h="326" w="263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6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b="b" l="l" r="r" t="t"/>
                <a:pathLst>
                  <a:path extrusionOk="0" h="31" w="33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6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37" name="Google Shape;37;p6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8" name="Google Shape;38;p6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6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6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1" name="Google Shape;41;p6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6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3" name="Google Shape;43;p6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6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6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6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7" name="Google Shape;47;p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"/>
          <p:cNvGrpSpPr/>
          <p:nvPr/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>
          <p:nvSpPr>
            <p:cNvPr id="235" name="Google Shape;235;p1"/>
            <p:cNvSpPr/>
            <p:nvPr/>
          </p:nvSpPr>
          <p:spPr>
            <a:xfrm>
              <a:off x="1" y="-1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36" name="Google Shape;236;p1"/>
            <p:cNvPicPr preferRelativeResize="0"/>
            <p:nvPr/>
          </p:nvPicPr>
          <p:blipFill rotWithShape="1">
            <a:blip r:embed="rId4">
              <a:alphaModFix amt="30000"/>
            </a:blip>
            <a:srcRect b="0" l="0" r="0" t="0"/>
            <a:stretch/>
          </p:blipFill>
          <p:spPr>
            <a:xfrm>
              <a:off x="0" y="-1"/>
              <a:ext cx="12192003" cy="6858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7" name="Google Shape;237;p1"/>
          <p:cNvSpPr txBox="1"/>
          <p:nvPr>
            <p:ph type="ctrTitle"/>
          </p:nvPr>
        </p:nvSpPr>
        <p:spPr>
          <a:xfrm>
            <a:off x="1142999" y="350650"/>
            <a:ext cx="9129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wentieth Century"/>
              <a:buNone/>
            </a:pPr>
            <a:r>
              <a:rPr lang="cs-CZ" sz="6600" cap="none"/>
              <a:t>Bp1816 Kompenzace a regenerace ve sportu</a:t>
            </a:r>
            <a:endParaRPr/>
          </a:p>
        </p:txBody>
      </p:sp>
      <p:sp>
        <p:nvSpPr>
          <p:cNvPr id="238" name="Google Shape;238;p1"/>
          <p:cNvSpPr txBox="1"/>
          <p:nvPr>
            <p:ph idx="1" type="subTitle"/>
          </p:nvPr>
        </p:nvSpPr>
        <p:spPr>
          <a:xfrm>
            <a:off x="1143000" y="4584063"/>
            <a:ext cx="8008800" cy="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</a:pPr>
            <a:r>
              <a:rPr lang="cs-CZ" sz="2400" cap="none"/>
              <a:t>PODZIM 2021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4" name="Google Shape;244;p2"/>
          <p:cNvSpPr txBox="1"/>
          <p:nvPr>
            <p:ph type="title"/>
          </p:nvPr>
        </p:nvSpPr>
        <p:spPr>
          <a:xfrm>
            <a:off x="1141400" y="3502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cs-CZ"/>
              <a:t>POŽADAVKY KE SPLNĚNÍ PŘEDMĚTU</a:t>
            </a:r>
            <a:endParaRPr/>
          </a:p>
        </p:txBody>
      </p:sp>
      <p:sp>
        <p:nvSpPr>
          <p:cNvPr id="245" name="Google Shape;245;p2"/>
          <p:cNvSpPr txBox="1"/>
          <p:nvPr>
            <p:ph idx="1" type="body"/>
          </p:nvPr>
        </p:nvSpPr>
        <p:spPr>
          <a:xfrm>
            <a:off x="1141412" y="1537175"/>
            <a:ext cx="99060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cs-CZ"/>
              <a:t>Absence max. 1 hodina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cs-CZ"/>
              <a:t>Semestrální úkol - Monitoring biologické odezvy a regenerace na zátěž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cs-CZ"/>
              <a:t>Praktický výstup - Kompenzace poruchy pohybového aparátu (skupiny)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cs-CZ"/>
              <a:t>Zápočtový test (7.12.)</a:t>
            </a:r>
            <a:endParaRPr/>
          </a:p>
          <a:p>
            <a:pPr indent="-381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1" name="Google Shape;251;p3"/>
          <p:cNvSpPr txBox="1"/>
          <p:nvPr>
            <p:ph type="title"/>
          </p:nvPr>
        </p:nvSpPr>
        <p:spPr>
          <a:xfrm>
            <a:off x="1143000" y="3502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cs-CZ"/>
              <a:t>SEMESTRÁLNÍ ÚKOL</a:t>
            </a:r>
            <a:endParaRPr/>
          </a:p>
        </p:txBody>
      </p:sp>
      <p:sp>
        <p:nvSpPr>
          <p:cNvPr id="252" name="Google Shape;252;p3"/>
          <p:cNvSpPr txBox="1"/>
          <p:nvPr>
            <p:ph idx="1" type="body"/>
          </p:nvPr>
        </p:nvSpPr>
        <p:spPr>
          <a:xfrm>
            <a:off x="1143000" y="1509425"/>
            <a:ext cx="9906000" cy="48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cs-CZ"/>
              <a:t>6 týdnů celkem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cs-CZ"/>
              <a:t>3 kontrolní týdny bez procedury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cs-CZ"/>
              <a:t>3 experimentální týdny s procedurou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cs-CZ"/>
              <a:t>Měření TF a subjektivně vnímanou bolestivost (ráno, před TJ, po TJ, 2. ráno, 3. ráno)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cs-CZ"/>
              <a:t>Přístroj k měření TF (aplikace, Garmin, Polar, pohmatem…)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cs-CZ"/>
              <a:t>Vyhledat vhodnou aplikaci do příštího týdne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cs-CZ"/>
              <a:t>Pravidelná zátěž minimálně 1x týdně (běh, posilovna, týmový sport…)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cs-CZ"/>
              <a:t>Obdobný typ zátěže v rámci kontrolních a experimentálních týdnů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cs-CZ"/>
              <a:t>Vyhodnocení výsledků + vlastní komentář</a:t>
            </a:r>
            <a:endParaRPr/>
          </a:p>
          <a:p>
            <a:pPr indent="-52387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8" name="Google Shape;258;p4"/>
          <p:cNvSpPr txBox="1"/>
          <p:nvPr>
            <p:ph type="title"/>
          </p:nvPr>
        </p:nvSpPr>
        <p:spPr>
          <a:xfrm>
            <a:off x="1143000" y="3502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cs-CZ"/>
              <a:t>KOMPENZACE PORUCH POHYBOVÉHO APARÁTU</a:t>
            </a:r>
            <a:endParaRPr/>
          </a:p>
        </p:txBody>
      </p:sp>
      <p:sp>
        <p:nvSpPr>
          <p:cNvPr id="259" name="Google Shape;259;p4"/>
          <p:cNvSpPr txBox="1"/>
          <p:nvPr>
            <p:ph idx="1" type="body"/>
          </p:nvPr>
        </p:nvSpPr>
        <p:spPr>
          <a:xfrm>
            <a:off x="1143012" y="1509400"/>
            <a:ext cx="99060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14312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cs-CZ"/>
              <a:t>V praktické části předmětu (10. týden ???)</a:t>
            </a:r>
            <a:endParaRPr/>
          </a:p>
          <a:p>
            <a:pPr indent="-216693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cs-CZ"/>
              <a:t>Forma praktické části – 1 blok ?, 2 bloky ?, 3 bloky ?</a:t>
            </a:r>
            <a:endParaRPr/>
          </a:p>
          <a:p>
            <a:pPr indent="-214312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cs-CZ"/>
              <a:t>Prezentace problematiky vylosované poruchy pohybového aparátu</a:t>
            </a:r>
            <a:endParaRPr/>
          </a:p>
          <a:p>
            <a:pPr indent="-214312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cs-CZ"/>
              <a:t>Co to je, mechanismus a faktory vzniku, u jakého sportu/činnosti se vyskytuje, anatomický popis, diagnostika, léčba, praktická ukázka kompenzační intervence</a:t>
            </a:r>
            <a:endParaRPr/>
          </a:p>
          <a:p>
            <a:pPr indent="-214312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cs-CZ"/>
              <a:t>Vytvořený dokument odeslat do data praktické části</a:t>
            </a:r>
            <a:endParaRPr/>
          </a:p>
          <a:p>
            <a:pPr indent="-381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5" name="Google Shape;265;p5"/>
          <p:cNvSpPr txBox="1"/>
          <p:nvPr>
            <p:ph type="title"/>
          </p:nvPr>
        </p:nvSpPr>
        <p:spPr>
          <a:xfrm>
            <a:off x="1143000" y="3502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cs-CZ"/>
              <a:t>OBSAH SEMINÁŘŮ</a:t>
            </a:r>
            <a:endParaRPr/>
          </a:p>
        </p:txBody>
      </p:sp>
      <p:sp>
        <p:nvSpPr>
          <p:cNvPr id="266" name="Google Shape;266;p5"/>
          <p:cNvSpPr txBox="1"/>
          <p:nvPr>
            <p:ph idx="1" type="body"/>
          </p:nvPr>
        </p:nvSpPr>
        <p:spPr>
          <a:xfrm>
            <a:off x="1143000" y="1509425"/>
            <a:ext cx="9906000" cy="54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cs-CZ"/>
              <a:t>Úvod, představení předmětu a požadavky ke splnění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cs-CZ"/>
              <a:t>Regenerace sil, únava, stres, superkompenzace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cs-CZ"/>
              <a:t>Biologické ukazatele odezvy adaptace na zátěž, únavy a regeneraci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cs-CZ"/>
              <a:t>Zátěžová diagnostika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cs-CZ"/>
              <a:t>Fyzikální terapie – negativní terapie a hydroterapie (CWI)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cs-CZ"/>
              <a:t>Výživa ve sportu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cs-CZ"/>
              <a:t>Doplňky stravy ve sportu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cs-CZ"/>
              <a:t>Pohybové prostředky regenerace – DNS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cs-CZ"/>
              <a:t>Praktická část (3 hodiny)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bvod">
  <a:themeElements>
    <a:clrScheme name="Obvod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2021-09-13T20:00:09Z</dcterms:created>
  <dc:creator>Jakub Krajňák</dc:creator>
</cp:coreProperties>
</file>