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6"/>
  </p:notesMasterIdLst>
  <p:sldIdLst>
    <p:sldId id="256" r:id="rId2"/>
    <p:sldId id="259" r:id="rId3"/>
    <p:sldId id="257" r:id="rId4"/>
    <p:sldId id="258" r:id="rId5"/>
    <p:sldId id="260" r:id="rId6"/>
    <p:sldId id="268" r:id="rId7"/>
    <p:sldId id="269" r:id="rId8"/>
    <p:sldId id="270" r:id="rId9"/>
    <p:sldId id="262" r:id="rId10"/>
    <p:sldId id="263" r:id="rId11"/>
    <p:sldId id="264" r:id="rId12"/>
    <p:sldId id="266" r:id="rId13"/>
    <p:sldId id="267" r:id="rId14"/>
    <p:sldId id="265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97"/>
  </p:normalViewPr>
  <p:slideViewPr>
    <p:cSldViewPr snapToGrid="0" snapToObjects="1">
      <p:cViewPr varScale="1">
        <p:scale>
          <a:sx n="107" d="100"/>
          <a:sy n="107" d="100"/>
        </p:scale>
        <p:origin x="73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E841C2-24AA-C548-8442-6023FEF21E7E}" type="datetimeFigureOut">
              <a:rPr lang="cs-CZ" smtClean="0"/>
              <a:t>19.10.21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3DD4BD-7AE6-7A4C-B668-29A3B901D41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560801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3DD4BD-7AE6-7A4C-B668-29A3B901D41D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118302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C6A51-FDF2-8F42-9D75-3FB5BF2CB7CB}" type="datetimeFigureOut">
              <a:rPr lang="cs-CZ" smtClean="0"/>
              <a:t>19.10.21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BE0EF-30C3-964C-821C-FD96C47A20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371282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C6A51-FDF2-8F42-9D75-3FB5BF2CB7CB}" type="datetimeFigureOut">
              <a:rPr lang="cs-CZ" smtClean="0"/>
              <a:t>19.10.21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BE0EF-30C3-964C-821C-FD96C47A20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5830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C6A51-FDF2-8F42-9D75-3FB5BF2CB7CB}" type="datetimeFigureOut">
              <a:rPr lang="cs-CZ" smtClean="0"/>
              <a:t>19.10.21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BE0EF-30C3-964C-821C-FD96C47A20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1771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C6A51-FDF2-8F42-9D75-3FB5BF2CB7CB}" type="datetimeFigureOut">
              <a:rPr lang="cs-CZ" smtClean="0"/>
              <a:t>19.10.21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BE0EF-30C3-964C-821C-FD96C47A20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739362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C6A51-FDF2-8F42-9D75-3FB5BF2CB7CB}" type="datetimeFigureOut">
              <a:rPr lang="cs-CZ" smtClean="0"/>
              <a:t>19.10.21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BE0EF-30C3-964C-821C-FD96C47A20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63769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C6A51-FDF2-8F42-9D75-3FB5BF2CB7CB}" type="datetimeFigureOut">
              <a:rPr lang="cs-CZ" smtClean="0"/>
              <a:t>19.10.21</a:t>
            </a:fld>
            <a:endParaRPr lang="cs-CZ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BE0EF-30C3-964C-821C-FD96C47A20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373872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C6A51-FDF2-8F42-9D75-3FB5BF2CB7CB}" type="datetimeFigureOut">
              <a:rPr lang="cs-CZ" smtClean="0"/>
              <a:t>19.10.21</a:t>
            </a:fld>
            <a:endParaRPr lang="cs-CZ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BE0EF-30C3-964C-821C-FD96C47A20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013509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C6A51-FDF2-8F42-9D75-3FB5BF2CB7CB}" type="datetimeFigureOut">
              <a:rPr lang="cs-CZ" smtClean="0"/>
              <a:t>19.10.21</a:t>
            </a:fld>
            <a:endParaRPr lang="cs-CZ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BE0EF-30C3-964C-821C-FD96C47A20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851057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C6A51-FDF2-8F42-9D75-3FB5BF2CB7CB}" type="datetimeFigureOut">
              <a:rPr lang="cs-CZ" smtClean="0"/>
              <a:t>19.10.21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BE0EF-30C3-964C-821C-FD96C47A20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730156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C6A51-FDF2-8F42-9D75-3FB5BF2CB7CB}" type="datetimeFigureOut">
              <a:rPr lang="cs-CZ" smtClean="0"/>
              <a:t>19.10.21</a:t>
            </a:fld>
            <a:endParaRPr lang="cs-CZ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BE0EF-30C3-964C-821C-FD96C47A20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02976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C6A51-FDF2-8F42-9D75-3FB5BF2CB7CB}" type="datetimeFigureOut">
              <a:rPr lang="cs-CZ" smtClean="0"/>
              <a:t>19.10.21</a:t>
            </a:fld>
            <a:endParaRPr lang="cs-CZ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BE0EF-30C3-964C-821C-FD96C47A20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32436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AFC6A51-FDF2-8F42-9D75-3FB5BF2CB7CB}" type="datetimeFigureOut">
              <a:rPr lang="cs-CZ" smtClean="0"/>
              <a:t>19.10.21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A4CBE0EF-30C3-964C-821C-FD96C47A20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62537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imhofmethod.com/" TargetMode="External"/><Relationship Id="rId2" Type="http://schemas.openxmlformats.org/officeDocument/2006/relationships/hyperlink" Target="https://www.ncbi.nlm.nih.gov/pmc/articles/PMC4034215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5jT_udqsz30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E5540F5-359A-534F-AB31-F6F840F4BBA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BP1816 Kompenzace a regenerace ve sportu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4284ED4-6295-4541-9AE7-577268AC7EE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6. Fyzikální prostředky - negativní termoterapie a hydroterapie</a:t>
            </a:r>
          </a:p>
        </p:txBody>
      </p:sp>
    </p:spTree>
    <p:extLst>
      <p:ext uri="{BB962C8B-B14F-4D97-AF65-F5344CB8AC3E}">
        <p14:creationId xmlns:p14="http://schemas.microsoft.com/office/powerpoint/2010/main" val="12885432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C6ED70B-A821-0B4C-AF3E-6B6DD59556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Shrnutí výsledků z </a:t>
            </a:r>
            <a:r>
              <a:rPr lang="cs-CZ" dirty="0" err="1"/>
              <a:t>metaanalýz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55563DC-E81D-7840-833D-FD0727F38E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CWI snižuje DOMS, únavu, jeho akutní aplikace po náročném tréninku neprokazuje negativní účinek (</a:t>
            </a:r>
            <a:r>
              <a:rPr lang="cs-CZ" dirty="0" err="1"/>
              <a:t>Leeder</a:t>
            </a:r>
            <a:r>
              <a:rPr lang="cs-CZ" dirty="0"/>
              <a:t> et al., 2012) </a:t>
            </a:r>
          </a:p>
          <a:p>
            <a:r>
              <a:rPr lang="cs-CZ" dirty="0"/>
              <a:t>Trénovaní atleti – střední pozitivní efekt ve sprintech celotělová terapie (po sternum) (</a:t>
            </a:r>
            <a:r>
              <a:rPr lang="cs-CZ" dirty="0" err="1"/>
              <a:t>Poppendieck</a:t>
            </a:r>
            <a:r>
              <a:rPr lang="cs-CZ" dirty="0"/>
              <a:t> et al., 2013) </a:t>
            </a:r>
          </a:p>
          <a:p>
            <a:r>
              <a:rPr lang="cs-CZ" dirty="0"/>
              <a:t>Pro dosažení nejlepších výsledků je vhodné aplikovat proceduru na celé tělo včetně hlavy (hypotalamus ve stejném prostředí jako tělo)</a:t>
            </a:r>
          </a:p>
          <a:p>
            <a:r>
              <a:rPr lang="cs-CZ" dirty="0"/>
              <a:t>CWI má střední pozitivní efekt na regeneraci v porovnání s kontrastní metodou (</a:t>
            </a:r>
            <a:r>
              <a:rPr lang="cs-CZ" dirty="0" err="1"/>
              <a:t>Sanchez-Ureña</a:t>
            </a:r>
            <a:r>
              <a:rPr lang="cs-CZ" dirty="0"/>
              <a:t> et al., 2015)</a:t>
            </a:r>
          </a:p>
          <a:p>
            <a:r>
              <a:rPr lang="cs-CZ" dirty="0"/>
              <a:t>Rozdíly hodnot u LDH, CRP, CKK nebyl znát oproti kontrolní skupině (</a:t>
            </a:r>
            <a:r>
              <a:rPr lang="cs-CZ" dirty="0" err="1"/>
              <a:t>Hohenauer</a:t>
            </a:r>
            <a:r>
              <a:rPr lang="cs-CZ" dirty="0"/>
              <a:t> et al., 2015) </a:t>
            </a:r>
          </a:p>
          <a:p>
            <a:pPr lvl="1"/>
            <a:r>
              <a:rPr lang="cs-CZ" dirty="0"/>
              <a:t>Vysoké riziko chyby z důvodu různých procedur</a:t>
            </a:r>
          </a:p>
          <a:p>
            <a:r>
              <a:rPr lang="cs-CZ" dirty="0"/>
              <a:t>CWI ovlivňuje hodnoty svalové LDH, nikoli však CRP (</a:t>
            </a:r>
            <a:r>
              <a:rPr lang="cs-CZ" dirty="0" err="1"/>
              <a:t>Sanchez-Ureña</a:t>
            </a:r>
            <a:r>
              <a:rPr lang="cs-CZ" dirty="0"/>
              <a:t> et al., 2015)</a:t>
            </a:r>
          </a:p>
        </p:txBody>
      </p:sp>
    </p:spTree>
    <p:extLst>
      <p:ext uri="{BB962C8B-B14F-4D97-AF65-F5344CB8AC3E}">
        <p14:creationId xmlns:p14="http://schemas.microsoft.com/office/powerpoint/2010/main" val="15229161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E515AB6-05CD-CC45-AA7D-FA9D7EF386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Závěr?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841C0D7-2D6F-484A-ABD9-7EBA385849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solidFill>
                  <a:srgbClr val="00B050"/>
                </a:solidFill>
              </a:rPr>
              <a:t>Celotělová</a:t>
            </a:r>
            <a:r>
              <a:rPr lang="cs-CZ" dirty="0"/>
              <a:t> vs. Lokální</a:t>
            </a:r>
          </a:p>
          <a:p>
            <a:r>
              <a:rPr lang="cs-CZ" dirty="0"/>
              <a:t>Kondukce vs. </a:t>
            </a:r>
            <a:r>
              <a:rPr lang="cs-CZ" dirty="0">
                <a:solidFill>
                  <a:srgbClr val="00B050"/>
                </a:solidFill>
              </a:rPr>
              <a:t>Konvekce</a:t>
            </a:r>
          </a:p>
          <a:p>
            <a:r>
              <a:rPr lang="cs-CZ" dirty="0">
                <a:solidFill>
                  <a:srgbClr val="00B050"/>
                </a:solidFill>
              </a:rPr>
              <a:t>Voda</a:t>
            </a:r>
            <a:r>
              <a:rPr lang="cs-CZ" dirty="0"/>
              <a:t> vs. Vzduch</a:t>
            </a:r>
          </a:p>
          <a:p>
            <a:r>
              <a:rPr lang="cs-CZ" dirty="0"/>
              <a:t>Hmotnost vody v nádobě vs. </a:t>
            </a:r>
            <a:r>
              <a:rPr lang="cs-CZ" dirty="0">
                <a:solidFill>
                  <a:srgbClr val="00B050"/>
                </a:solidFill>
              </a:rPr>
              <a:t>Hloubka vody</a:t>
            </a:r>
          </a:p>
          <a:p>
            <a:r>
              <a:rPr lang="cs-CZ" dirty="0">
                <a:solidFill>
                  <a:srgbClr val="00B050"/>
                </a:solidFill>
              </a:rPr>
              <a:t>CWI</a:t>
            </a:r>
            <a:r>
              <a:rPr lang="cs-CZ" dirty="0"/>
              <a:t> vs. CWT</a:t>
            </a:r>
          </a:p>
          <a:p>
            <a:r>
              <a:rPr lang="cs-CZ" dirty="0">
                <a:solidFill>
                  <a:srgbClr val="00B050"/>
                </a:solidFill>
              </a:rPr>
              <a:t>Intenzivní zátěž </a:t>
            </a:r>
            <a:r>
              <a:rPr lang="cs-CZ" dirty="0"/>
              <a:t>vs. Střední zátěž</a:t>
            </a:r>
          </a:p>
          <a:p>
            <a:r>
              <a:rPr lang="cs-CZ" dirty="0">
                <a:solidFill>
                  <a:srgbClr val="00B050"/>
                </a:solidFill>
              </a:rPr>
              <a:t>Subjektivní charakteristiky </a:t>
            </a:r>
            <a:r>
              <a:rPr lang="cs-CZ" dirty="0"/>
              <a:t>vs. </a:t>
            </a:r>
            <a:r>
              <a:rPr lang="cs-CZ" dirty="0">
                <a:solidFill>
                  <a:srgbClr val="00B050"/>
                </a:solidFill>
              </a:rPr>
              <a:t>o</a:t>
            </a:r>
            <a:r>
              <a:rPr lang="cs-CZ" dirty="0"/>
              <a:t>b</a:t>
            </a:r>
            <a:r>
              <a:rPr lang="cs-CZ" dirty="0">
                <a:solidFill>
                  <a:srgbClr val="00B050"/>
                </a:solidFill>
              </a:rPr>
              <a:t>j</a:t>
            </a:r>
            <a:r>
              <a:rPr lang="cs-CZ" dirty="0"/>
              <a:t>e</a:t>
            </a:r>
            <a:r>
              <a:rPr lang="cs-CZ" dirty="0">
                <a:solidFill>
                  <a:srgbClr val="00B050"/>
                </a:solidFill>
              </a:rPr>
              <a:t>k</a:t>
            </a:r>
            <a:r>
              <a:rPr lang="cs-CZ" dirty="0"/>
              <a:t>t</a:t>
            </a:r>
            <a:r>
              <a:rPr lang="cs-CZ" dirty="0">
                <a:solidFill>
                  <a:srgbClr val="00B050"/>
                </a:solidFill>
              </a:rPr>
              <a:t>i</a:t>
            </a:r>
            <a:r>
              <a:rPr lang="cs-CZ" dirty="0"/>
              <a:t>v</a:t>
            </a:r>
            <a:r>
              <a:rPr lang="cs-CZ" dirty="0">
                <a:solidFill>
                  <a:srgbClr val="00B050"/>
                </a:solidFill>
              </a:rPr>
              <a:t>n</a:t>
            </a:r>
            <a:r>
              <a:rPr lang="cs-CZ" dirty="0"/>
              <a:t>í </a:t>
            </a:r>
            <a:r>
              <a:rPr lang="cs-CZ" dirty="0">
                <a:solidFill>
                  <a:srgbClr val="00B050"/>
                </a:solidFill>
              </a:rPr>
              <a:t>c</a:t>
            </a:r>
            <a:r>
              <a:rPr lang="cs-CZ" dirty="0"/>
              <a:t>h</a:t>
            </a:r>
            <a:r>
              <a:rPr lang="cs-CZ" dirty="0">
                <a:solidFill>
                  <a:srgbClr val="00B050"/>
                </a:solidFill>
              </a:rPr>
              <a:t>a</a:t>
            </a:r>
            <a:r>
              <a:rPr lang="cs-CZ" dirty="0"/>
              <a:t>r</a:t>
            </a:r>
            <a:r>
              <a:rPr lang="cs-CZ" dirty="0">
                <a:solidFill>
                  <a:srgbClr val="00B050"/>
                </a:solidFill>
              </a:rPr>
              <a:t>a</a:t>
            </a:r>
            <a:r>
              <a:rPr lang="cs-CZ" dirty="0"/>
              <a:t>k</a:t>
            </a:r>
            <a:r>
              <a:rPr lang="cs-CZ" dirty="0">
                <a:solidFill>
                  <a:srgbClr val="00B050"/>
                </a:solidFill>
              </a:rPr>
              <a:t>t</a:t>
            </a:r>
            <a:r>
              <a:rPr lang="cs-CZ" dirty="0"/>
              <a:t>e</a:t>
            </a:r>
            <a:r>
              <a:rPr lang="cs-CZ" dirty="0">
                <a:solidFill>
                  <a:srgbClr val="00B050"/>
                </a:solidFill>
              </a:rPr>
              <a:t>r</a:t>
            </a:r>
            <a:r>
              <a:rPr lang="cs-CZ" dirty="0"/>
              <a:t>i</a:t>
            </a:r>
            <a:r>
              <a:rPr lang="cs-CZ" dirty="0">
                <a:solidFill>
                  <a:srgbClr val="00B050"/>
                </a:solidFill>
              </a:rPr>
              <a:t>s</a:t>
            </a:r>
            <a:r>
              <a:rPr lang="cs-CZ" dirty="0"/>
              <a:t>t</a:t>
            </a:r>
            <a:r>
              <a:rPr lang="cs-CZ" dirty="0">
                <a:solidFill>
                  <a:srgbClr val="00B050"/>
                </a:solidFill>
              </a:rPr>
              <a:t>i</a:t>
            </a:r>
            <a:r>
              <a:rPr lang="cs-CZ" dirty="0"/>
              <a:t>k</a:t>
            </a:r>
            <a:r>
              <a:rPr lang="cs-CZ" dirty="0">
                <a:solidFill>
                  <a:srgbClr val="00B050"/>
                </a:solidFill>
              </a:rPr>
              <a:t>y</a:t>
            </a:r>
            <a:r>
              <a:rPr lang="cs-CZ" dirty="0"/>
              <a:t> z</a:t>
            </a:r>
            <a:r>
              <a:rPr lang="cs-CZ" dirty="0">
                <a:solidFill>
                  <a:srgbClr val="00B050"/>
                </a:solidFill>
              </a:rPr>
              <a:t>o</a:t>
            </a:r>
            <a:r>
              <a:rPr lang="cs-CZ" dirty="0"/>
              <a:t>t</a:t>
            </a:r>
            <a:r>
              <a:rPr lang="cs-CZ" dirty="0">
                <a:solidFill>
                  <a:srgbClr val="00B050"/>
                </a:solidFill>
              </a:rPr>
              <a:t>a</a:t>
            </a:r>
            <a:r>
              <a:rPr lang="cs-CZ" dirty="0"/>
              <a:t>v</a:t>
            </a:r>
            <a:r>
              <a:rPr lang="cs-CZ" dirty="0">
                <a:solidFill>
                  <a:srgbClr val="00B050"/>
                </a:solidFill>
              </a:rPr>
              <a:t>e</a:t>
            </a:r>
            <a:r>
              <a:rPr lang="cs-CZ" dirty="0"/>
              <a:t>n</a:t>
            </a:r>
            <a:r>
              <a:rPr lang="cs-CZ" dirty="0">
                <a:solidFill>
                  <a:srgbClr val="00B050"/>
                </a:solidFill>
              </a:rPr>
              <a:t>í</a:t>
            </a:r>
          </a:p>
        </p:txBody>
      </p:sp>
    </p:spTree>
    <p:extLst>
      <p:ext uri="{BB962C8B-B14F-4D97-AF65-F5344CB8AC3E}">
        <p14:creationId xmlns:p14="http://schemas.microsoft.com/office/powerpoint/2010/main" val="26799838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8FF799E-9E73-4B48-AB6A-1B5DB67378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Wim</a:t>
            </a:r>
            <a:r>
              <a:rPr lang="cs-CZ" dirty="0"/>
              <a:t> </a:t>
            </a:r>
            <a:r>
              <a:rPr lang="cs-CZ" dirty="0" err="1"/>
              <a:t>Hof</a:t>
            </a:r>
            <a:r>
              <a:rPr lang="cs-CZ" dirty="0"/>
              <a:t> </a:t>
            </a:r>
            <a:r>
              <a:rPr lang="cs-CZ" dirty="0" err="1"/>
              <a:t>method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425ADF4-FF86-0A42-A89D-E859846BC8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Metoda vycházející z ovlivnění autonomního systému pomocí speciální dechové techniky</a:t>
            </a:r>
          </a:p>
          <a:p>
            <a:r>
              <a:rPr lang="cs-CZ" dirty="0"/>
              <a:t>Dechová technika je postavená na principu nadzásobení kyslíkem (</a:t>
            </a:r>
            <a:r>
              <a:rPr lang="cs-CZ" i="1" dirty="0"/>
              <a:t>nejedná se o hyperventilaci!</a:t>
            </a:r>
            <a:r>
              <a:rPr lang="cs-CZ" dirty="0"/>
              <a:t>), kdy nadměrně zvýšené množství kyslíku zefektivní plynovou (i látkovou) výměnu na buněčné úrovni.</a:t>
            </a:r>
          </a:p>
          <a:p>
            <a:r>
              <a:rPr lang="cs-CZ" dirty="0"/>
              <a:t>Vzniká vyšší odolnost těla vůči teplotním výkyvům (chlad i horko), zlepší se koncentrace a vytrvalostní výdrž.</a:t>
            </a:r>
          </a:p>
          <a:p>
            <a:r>
              <a:rPr lang="cs-CZ" dirty="0"/>
              <a:t>Po dechové technice obvykle meditují, podstupují ponor do ledové vody nebo trénují silovou vytrvalost (kliky na 1 nádech)</a:t>
            </a:r>
          </a:p>
          <a:p>
            <a:r>
              <a:rPr lang="cs-CZ" dirty="0"/>
              <a:t>KI: Neprovádět během činnosti (řízení auta, ve vodě, jízda na kole..)!</a:t>
            </a:r>
          </a:p>
          <a:p>
            <a:r>
              <a:rPr lang="cs-CZ" dirty="0"/>
              <a:t>Vědecky dokázáno!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EEE13CC7-2FD5-2747-B5DA-9E1904451B35}"/>
              </a:ext>
            </a:extLst>
          </p:cNvPr>
          <p:cNvSpPr txBox="1"/>
          <p:nvPr/>
        </p:nvSpPr>
        <p:spPr>
          <a:xfrm>
            <a:off x="6381008" y="6243473"/>
            <a:ext cx="5668539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dirty="0">
                <a:hlinkClick r:id="rId2"/>
              </a:rPr>
              <a:t>https://www.ncbi.nlm.nih.gov/pmc/articles/PMC4034215/</a:t>
            </a:r>
            <a:r>
              <a:rPr lang="cs-CZ" dirty="0"/>
              <a:t> 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F4DE8D72-1509-D941-B5AA-11E91FD956B9}"/>
              </a:ext>
            </a:extLst>
          </p:cNvPr>
          <p:cNvSpPr txBox="1"/>
          <p:nvPr/>
        </p:nvSpPr>
        <p:spPr>
          <a:xfrm>
            <a:off x="8672340" y="5697514"/>
            <a:ext cx="3377207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dirty="0">
                <a:hlinkClick r:id="rId3"/>
              </a:rPr>
              <a:t>https://www.wimhofmethod.com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804115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7AD332C-E77B-F443-B7C6-FB6EC2C62D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Chlad je přirozená součást našeho života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609EFA5-7CFC-7D4C-A325-B8EC0F0368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hlinkClick r:id="rId3"/>
              </a:rPr>
              <a:t>https://www.youtube.com/watch?v=5jT_udqsz30</a:t>
            </a:r>
            <a:r>
              <a:rPr lang="cs-CZ" dirty="0"/>
              <a:t> </a:t>
            </a:r>
          </a:p>
        </p:txBody>
      </p:sp>
      <p:pic>
        <p:nvPicPr>
          <p:cNvPr id="5" name="Obrázek 4" descr="Obsah obrázku text, monitor, elektronika, displej&#10;&#10;Popis byl vytvořen automaticky">
            <a:extLst>
              <a:ext uri="{FF2B5EF4-FFF2-40B4-BE49-F238E27FC236}">
                <a16:creationId xmlns:a16="http://schemas.microsoft.com/office/drawing/2014/main" id="{CEAD1BFE-C8E1-9446-860A-D00C68291E0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131" t="16387" r="12751" b="23958"/>
          <a:stretch/>
        </p:blipFill>
        <p:spPr>
          <a:xfrm>
            <a:off x="3543300" y="1633918"/>
            <a:ext cx="8048362" cy="4091102"/>
          </a:xfrm>
          <a:prstGeom prst="rect">
            <a:avLst/>
          </a:prstGeom>
        </p:spPr>
      </p:pic>
      <p:sp>
        <p:nvSpPr>
          <p:cNvPr id="6" name="Obdélník 5">
            <a:extLst>
              <a:ext uri="{FF2B5EF4-FFF2-40B4-BE49-F238E27FC236}">
                <a16:creationId xmlns:a16="http://schemas.microsoft.com/office/drawing/2014/main" id="{EAF5E3E9-22D4-FE42-8ED5-987F22D85FBA}"/>
              </a:ext>
            </a:extLst>
          </p:cNvPr>
          <p:cNvSpPr/>
          <p:nvPr/>
        </p:nvSpPr>
        <p:spPr>
          <a:xfrm>
            <a:off x="3462074" y="5745280"/>
            <a:ext cx="48445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>
                <a:hlinkClick r:id="rId3"/>
              </a:rPr>
              <a:t>https://www.youtube.com/watch?v=5jT_udqsz30</a:t>
            </a:r>
            <a:r>
              <a:rPr lang="cs-CZ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003459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9A78E77-9924-804E-B420-85DAB7AFFC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Zdroje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F9A1F56-DA34-024E-BDDD-88BE24A718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sz="1600" dirty="0" err="1"/>
              <a:t>Hohenauer</a:t>
            </a:r>
            <a:r>
              <a:rPr lang="cs-CZ" sz="1600" dirty="0"/>
              <a:t>, E., </a:t>
            </a:r>
            <a:r>
              <a:rPr lang="cs-CZ" sz="1600" dirty="0" err="1"/>
              <a:t>Taeymans</a:t>
            </a:r>
            <a:r>
              <a:rPr lang="cs-CZ" sz="1600" dirty="0"/>
              <a:t>, J., </a:t>
            </a:r>
            <a:r>
              <a:rPr lang="cs-CZ" sz="1600" dirty="0" err="1"/>
              <a:t>Baeyens</a:t>
            </a:r>
            <a:r>
              <a:rPr lang="cs-CZ" sz="1600" dirty="0"/>
              <a:t>, J.-P., </a:t>
            </a:r>
            <a:r>
              <a:rPr lang="cs-CZ" sz="1600" dirty="0" err="1"/>
              <a:t>Clarys</a:t>
            </a:r>
            <a:r>
              <a:rPr lang="cs-CZ" sz="1600" dirty="0"/>
              <a:t>, P., &amp; </a:t>
            </a:r>
            <a:r>
              <a:rPr lang="cs-CZ" sz="1600" dirty="0" err="1"/>
              <a:t>Clijsen</a:t>
            </a:r>
            <a:r>
              <a:rPr lang="cs-CZ" sz="1600" dirty="0"/>
              <a:t>, R. (2015). </a:t>
            </a:r>
            <a:r>
              <a:rPr lang="cs-CZ" sz="1600" dirty="0" err="1"/>
              <a:t>The</a:t>
            </a:r>
            <a:r>
              <a:rPr lang="cs-CZ" sz="1600" dirty="0"/>
              <a:t> </a:t>
            </a:r>
            <a:r>
              <a:rPr lang="cs-CZ" sz="1600" dirty="0" err="1"/>
              <a:t>Effect</a:t>
            </a:r>
            <a:r>
              <a:rPr lang="cs-CZ" sz="1600" dirty="0"/>
              <a:t> </a:t>
            </a:r>
            <a:r>
              <a:rPr lang="cs-CZ" sz="1600" dirty="0" err="1"/>
              <a:t>of</a:t>
            </a:r>
            <a:r>
              <a:rPr lang="cs-CZ" sz="1600" dirty="0"/>
              <a:t> Post-</a:t>
            </a:r>
            <a:r>
              <a:rPr lang="cs-CZ" sz="1600" dirty="0" err="1"/>
              <a:t>Exercise</a:t>
            </a:r>
            <a:r>
              <a:rPr lang="cs-CZ" sz="1600" dirty="0"/>
              <a:t> </a:t>
            </a:r>
            <a:r>
              <a:rPr lang="cs-CZ" sz="1600" dirty="0" err="1"/>
              <a:t>Cryotherapy</a:t>
            </a:r>
            <a:r>
              <a:rPr lang="cs-CZ" sz="1600" dirty="0"/>
              <a:t> on </a:t>
            </a:r>
            <a:r>
              <a:rPr lang="cs-CZ" sz="1600" dirty="0" err="1"/>
              <a:t>Recovery</a:t>
            </a:r>
            <a:r>
              <a:rPr lang="cs-CZ" sz="1600" dirty="0"/>
              <a:t> </a:t>
            </a:r>
            <a:r>
              <a:rPr lang="cs-CZ" sz="1600" dirty="0" err="1"/>
              <a:t>Characteristics</a:t>
            </a:r>
            <a:r>
              <a:rPr lang="cs-CZ" sz="1600" dirty="0"/>
              <a:t>: A </a:t>
            </a:r>
            <a:r>
              <a:rPr lang="cs-CZ" sz="1600" dirty="0" err="1"/>
              <a:t>Systematic</a:t>
            </a:r>
            <a:r>
              <a:rPr lang="cs-CZ" sz="1600" dirty="0"/>
              <a:t> </a:t>
            </a:r>
            <a:r>
              <a:rPr lang="cs-CZ" sz="1600" dirty="0" err="1"/>
              <a:t>Review</a:t>
            </a:r>
            <a:r>
              <a:rPr lang="cs-CZ" sz="1600" dirty="0"/>
              <a:t> and Meta-</a:t>
            </a:r>
            <a:r>
              <a:rPr lang="cs-CZ" sz="1600" dirty="0" err="1"/>
              <a:t>Analysis</a:t>
            </a:r>
            <a:r>
              <a:rPr lang="cs-CZ" sz="1600" dirty="0"/>
              <a:t>. </a:t>
            </a:r>
            <a:r>
              <a:rPr lang="cs-CZ" sz="1600" i="1" dirty="0"/>
              <a:t>PLOS ONE</a:t>
            </a:r>
            <a:r>
              <a:rPr lang="cs-CZ" sz="1600" dirty="0"/>
              <a:t>, </a:t>
            </a:r>
            <a:r>
              <a:rPr lang="cs-CZ" sz="1600" i="1" dirty="0"/>
              <a:t>10</a:t>
            </a:r>
            <a:r>
              <a:rPr lang="cs-CZ" sz="1600" dirty="0"/>
              <a:t>(9), e0139028. https://</a:t>
            </a:r>
            <a:r>
              <a:rPr lang="cs-CZ" sz="1600" dirty="0" err="1"/>
              <a:t>doi.org</a:t>
            </a:r>
            <a:r>
              <a:rPr lang="cs-CZ" sz="1600" dirty="0"/>
              <a:t>/10.1371/journal.pone.0139028 </a:t>
            </a:r>
          </a:p>
          <a:p>
            <a:r>
              <a:rPr lang="cs-CZ" sz="1600" dirty="0" err="1"/>
              <a:t>Leeder</a:t>
            </a:r>
            <a:r>
              <a:rPr lang="cs-CZ" sz="1600" dirty="0"/>
              <a:t>, J., </a:t>
            </a:r>
            <a:r>
              <a:rPr lang="cs-CZ" sz="1600" dirty="0" err="1"/>
              <a:t>Gissane</a:t>
            </a:r>
            <a:r>
              <a:rPr lang="cs-CZ" sz="1600" dirty="0"/>
              <a:t>, C., van </a:t>
            </a:r>
            <a:r>
              <a:rPr lang="cs-CZ" sz="1600" dirty="0" err="1"/>
              <a:t>Someren</a:t>
            </a:r>
            <a:r>
              <a:rPr lang="cs-CZ" sz="1600" dirty="0"/>
              <a:t>, K., </a:t>
            </a:r>
            <a:r>
              <a:rPr lang="cs-CZ" sz="1600" dirty="0" err="1"/>
              <a:t>Gregson</a:t>
            </a:r>
            <a:r>
              <a:rPr lang="cs-CZ" sz="1600" dirty="0"/>
              <a:t>, W., &amp; </a:t>
            </a:r>
            <a:r>
              <a:rPr lang="cs-CZ" sz="1600" dirty="0" err="1"/>
              <a:t>Howatson</a:t>
            </a:r>
            <a:r>
              <a:rPr lang="cs-CZ" sz="1600" dirty="0"/>
              <a:t>, G. (2012). </a:t>
            </a:r>
            <a:r>
              <a:rPr lang="cs-CZ" sz="1600" dirty="0" err="1"/>
              <a:t>Cold</a:t>
            </a:r>
            <a:r>
              <a:rPr lang="cs-CZ" sz="1600" dirty="0"/>
              <a:t> </a:t>
            </a:r>
            <a:r>
              <a:rPr lang="cs-CZ" sz="1600" dirty="0" err="1"/>
              <a:t>water</a:t>
            </a:r>
            <a:r>
              <a:rPr lang="cs-CZ" sz="1600" dirty="0"/>
              <a:t> </a:t>
            </a:r>
            <a:r>
              <a:rPr lang="cs-CZ" sz="1600" dirty="0" err="1"/>
              <a:t>immersion</a:t>
            </a:r>
            <a:r>
              <a:rPr lang="cs-CZ" sz="1600" dirty="0"/>
              <a:t> and </a:t>
            </a:r>
            <a:r>
              <a:rPr lang="cs-CZ" sz="1600" dirty="0" err="1"/>
              <a:t>recovery</a:t>
            </a:r>
            <a:r>
              <a:rPr lang="cs-CZ" sz="1600" dirty="0"/>
              <a:t> </a:t>
            </a:r>
            <a:r>
              <a:rPr lang="cs-CZ" sz="1600" dirty="0" err="1"/>
              <a:t>from</a:t>
            </a:r>
            <a:r>
              <a:rPr lang="cs-CZ" sz="1600" dirty="0"/>
              <a:t> </a:t>
            </a:r>
            <a:r>
              <a:rPr lang="cs-CZ" sz="1600" dirty="0" err="1"/>
              <a:t>strenuous</a:t>
            </a:r>
            <a:r>
              <a:rPr lang="cs-CZ" sz="1600" dirty="0"/>
              <a:t> </a:t>
            </a:r>
            <a:r>
              <a:rPr lang="cs-CZ" sz="1600" dirty="0" err="1"/>
              <a:t>exercise</a:t>
            </a:r>
            <a:r>
              <a:rPr lang="cs-CZ" sz="1600" dirty="0"/>
              <a:t>: a meta- </a:t>
            </a:r>
            <a:r>
              <a:rPr lang="cs-CZ" sz="1600" dirty="0" err="1"/>
              <a:t>analysis</a:t>
            </a:r>
            <a:r>
              <a:rPr lang="cs-CZ" sz="1600" dirty="0"/>
              <a:t>. </a:t>
            </a:r>
            <a:r>
              <a:rPr lang="cs-CZ" sz="1600" i="1" dirty="0" err="1"/>
              <a:t>British</a:t>
            </a:r>
            <a:r>
              <a:rPr lang="cs-CZ" sz="1600" i="1" dirty="0"/>
              <a:t> </a:t>
            </a:r>
            <a:r>
              <a:rPr lang="cs-CZ" sz="1600" i="1" dirty="0" err="1"/>
              <a:t>Journal</a:t>
            </a:r>
            <a:r>
              <a:rPr lang="cs-CZ" sz="1600" i="1" dirty="0"/>
              <a:t> </a:t>
            </a:r>
            <a:r>
              <a:rPr lang="cs-CZ" sz="1600" i="1" dirty="0" err="1"/>
              <a:t>of</a:t>
            </a:r>
            <a:r>
              <a:rPr lang="cs-CZ" sz="1600" i="1" dirty="0"/>
              <a:t> </a:t>
            </a:r>
            <a:r>
              <a:rPr lang="cs-CZ" sz="1600" i="1" dirty="0" err="1"/>
              <a:t>Sports</a:t>
            </a:r>
            <a:r>
              <a:rPr lang="cs-CZ" sz="1600" i="1" dirty="0"/>
              <a:t> </a:t>
            </a:r>
            <a:r>
              <a:rPr lang="cs-CZ" sz="1600" i="1" dirty="0" err="1"/>
              <a:t>Medicine</a:t>
            </a:r>
            <a:r>
              <a:rPr lang="cs-CZ" sz="1600" dirty="0"/>
              <a:t>, </a:t>
            </a:r>
            <a:r>
              <a:rPr lang="cs-CZ" sz="1600" i="1" dirty="0"/>
              <a:t>46</a:t>
            </a:r>
            <a:r>
              <a:rPr lang="cs-CZ" sz="1600" dirty="0"/>
              <a:t>(4), 233–240. https://</a:t>
            </a:r>
            <a:r>
              <a:rPr lang="cs-CZ" sz="1600" dirty="0" err="1"/>
              <a:t>doi.org</a:t>
            </a:r>
            <a:r>
              <a:rPr lang="cs-CZ" sz="1600" dirty="0"/>
              <a:t>/10.1136/bjsports-2011-090061 </a:t>
            </a:r>
          </a:p>
          <a:p>
            <a:r>
              <a:rPr lang="cs-CZ" sz="1600" dirty="0" err="1"/>
              <a:t>Poděbradsky</a:t>
            </a:r>
            <a:r>
              <a:rPr lang="cs-CZ" sz="1600" dirty="0"/>
              <a:t>́, J., &amp; </a:t>
            </a:r>
            <a:r>
              <a:rPr lang="cs-CZ" sz="1600" dirty="0" err="1"/>
              <a:t>Poděbradska</a:t>
            </a:r>
            <a:r>
              <a:rPr lang="cs-CZ" sz="1600" dirty="0"/>
              <a:t>́, R. (2009). </a:t>
            </a:r>
            <a:r>
              <a:rPr lang="cs-CZ" sz="1600" i="1" dirty="0" err="1"/>
              <a:t>Fyzikálni</a:t>
            </a:r>
            <a:r>
              <a:rPr lang="cs-CZ" sz="1600" i="1" dirty="0"/>
              <a:t>́ terapie: </a:t>
            </a:r>
            <a:r>
              <a:rPr lang="cs-CZ" sz="1600" i="1" dirty="0" err="1"/>
              <a:t>manuál</a:t>
            </a:r>
            <a:r>
              <a:rPr lang="cs-CZ" sz="1600" i="1" dirty="0"/>
              <a:t> a algoritmy</a:t>
            </a:r>
            <a:r>
              <a:rPr lang="cs-CZ" sz="1600" dirty="0"/>
              <a:t>. Praha: </a:t>
            </a:r>
            <a:r>
              <a:rPr lang="cs-CZ" sz="1600" dirty="0" err="1"/>
              <a:t>Grada</a:t>
            </a:r>
            <a:r>
              <a:rPr lang="cs-CZ" sz="1600" dirty="0"/>
              <a:t>. </a:t>
            </a:r>
          </a:p>
          <a:p>
            <a:r>
              <a:rPr lang="cs-CZ" sz="1600" dirty="0" err="1"/>
              <a:t>Poppendieck</a:t>
            </a:r>
            <a:r>
              <a:rPr lang="cs-CZ" sz="1600" dirty="0"/>
              <a:t>, W., </a:t>
            </a:r>
            <a:r>
              <a:rPr lang="cs-CZ" sz="1600" dirty="0" err="1"/>
              <a:t>Faude</a:t>
            </a:r>
            <a:r>
              <a:rPr lang="cs-CZ" sz="1600" dirty="0"/>
              <a:t>, O., </a:t>
            </a:r>
            <a:r>
              <a:rPr lang="cs-CZ" sz="1600" dirty="0" err="1"/>
              <a:t>Wegmann</a:t>
            </a:r>
            <a:r>
              <a:rPr lang="cs-CZ" sz="1600" dirty="0"/>
              <a:t>, M., &amp; </a:t>
            </a:r>
            <a:r>
              <a:rPr lang="cs-CZ" sz="1600" dirty="0" err="1"/>
              <a:t>Meyer</a:t>
            </a:r>
            <a:r>
              <a:rPr lang="cs-CZ" sz="1600" dirty="0"/>
              <a:t>, T. (2013). </a:t>
            </a:r>
            <a:r>
              <a:rPr lang="cs-CZ" sz="1600" dirty="0" err="1"/>
              <a:t>Cooling</a:t>
            </a:r>
            <a:r>
              <a:rPr lang="cs-CZ" sz="1600" dirty="0"/>
              <a:t> and Performance </a:t>
            </a:r>
            <a:r>
              <a:rPr lang="cs-CZ" sz="1600" dirty="0" err="1"/>
              <a:t>Recovery</a:t>
            </a:r>
            <a:r>
              <a:rPr lang="cs-CZ" sz="1600" dirty="0"/>
              <a:t> </a:t>
            </a:r>
            <a:r>
              <a:rPr lang="cs-CZ" sz="1600" dirty="0" err="1"/>
              <a:t>of</a:t>
            </a:r>
            <a:r>
              <a:rPr lang="cs-CZ" sz="1600" dirty="0"/>
              <a:t> </a:t>
            </a:r>
            <a:r>
              <a:rPr lang="cs-CZ" sz="1600" dirty="0" err="1"/>
              <a:t>Trained</a:t>
            </a:r>
            <a:r>
              <a:rPr lang="cs-CZ" sz="1600" dirty="0"/>
              <a:t> </a:t>
            </a:r>
            <a:r>
              <a:rPr lang="cs-CZ" sz="1600" dirty="0" err="1"/>
              <a:t>Athletes</a:t>
            </a:r>
            <a:r>
              <a:rPr lang="cs-CZ" sz="1600" dirty="0"/>
              <a:t>: A Meta-</a:t>
            </a:r>
            <a:r>
              <a:rPr lang="cs-CZ" sz="1600" dirty="0" err="1"/>
              <a:t>Analytical</a:t>
            </a:r>
            <a:r>
              <a:rPr lang="cs-CZ" sz="1600" dirty="0"/>
              <a:t> </a:t>
            </a:r>
            <a:r>
              <a:rPr lang="cs-CZ" sz="1600" dirty="0" err="1"/>
              <a:t>Review</a:t>
            </a:r>
            <a:r>
              <a:rPr lang="cs-CZ" sz="1600" dirty="0"/>
              <a:t>. </a:t>
            </a:r>
            <a:r>
              <a:rPr lang="cs-CZ" sz="1600" i="1" dirty="0"/>
              <a:t>International </a:t>
            </a:r>
            <a:r>
              <a:rPr lang="cs-CZ" sz="1600" i="1" dirty="0" err="1"/>
              <a:t>Journal</a:t>
            </a:r>
            <a:r>
              <a:rPr lang="cs-CZ" sz="1600" i="1" dirty="0"/>
              <a:t> </a:t>
            </a:r>
            <a:r>
              <a:rPr lang="cs-CZ" sz="1600" i="1" dirty="0" err="1"/>
              <a:t>of</a:t>
            </a:r>
            <a:r>
              <a:rPr lang="cs-CZ" sz="1600" i="1" dirty="0"/>
              <a:t> </a:t>
            </a:r>
            <a:r>
              <a:rPr lang="cs-CZ" sz="1600" i="1" dirty="0" err="1"/>
              <a:t>Sports</a:t>
            </a:r>
            <a:r>
              <a:rPr lang="cs-CZ" sz="1600" i="1" dirty="0"/>
              <a:t> </a:t>
            </a:r>
            <a:r>
              <a:rPr lang="cs-CZ" sz="1600" i="1" dirty="0" err="1"/>
              <a:t>Physiology</a:t>
            </a:r>
            <a:r>
              <a:rPr lang="cs-CZ" sz="1600" i="1" dirty="0"/>
              <a:t> and Performance</a:t>
            </a:r>
            <a:r>
              <a:rPr lang="cs-CZ" sz="1600" dirty="0"/>
              <a:t>, </a:t>
            </a:r>
            <a:r>
              <a:rPr lang="cs-CZ" sz="1600" i="1" dirty="0"/>
              <a:t>8</a:t>
            </a:r>
            <a:r>
              <a:rPr lang="cs-CZ" sz="1600" dirty="0"/>
              <a:t>(3), 227– 242. https://</a:t>
            </a:r>
            <a:r>
              <a:rPr lang="cs-CZ" sz="1600" dirty="0" err="1"/>
              <a:t>doi.org</a:t>
            </a:r>
            <a:r>
              <a:rPr lang="cs-CZ" sz="1600" dirty="0"/>
              <a:t>/10.1123/ijspp.8.3.227 </a:t>
            </a:r>
          </a:p>
          <a:p>
            <a:r>
              <a:rPr lang="cs-CZ" sz="1600" dirty="0" err="1"/>
              <a:t>Pospíšil</a:t>
            </a:r>
            <a:r>
              <a:rPr lang="cs-CZ" sz="1600" dirty="0"/>
              <a:t>, P. (2013). </a:t>
            </a:r>
            <a:r>
              <a:rPr lang="cs-CZ" sz="1600" dirty="0" err="1"/>
              <a:t>Fyzikálni</a:t>
            </a:r>
            <a:r>
              <a:rPr lang="cs-CZ" sz="1600" dirty="0"/>
              <a:t>́ </a:t>
            </a:r>
            <a:r>
              <a:rPr lang="cs-CZ" sz="1600" dirty="0" err="1"/>
              <a:t>prostředky</a:t>
            </a:r>
            <a:r>
              <a:rPr lang="cs-CZ" sz="1600" dirty="0"/>
              <a:t> regenerace. In </a:t>
            </a:r>
            <a:r>
              <a:rPr lang="cs-CZ" sz="1600" i="1" dirty="0"/>
              <a:t>Regenerace a </a:t>
            </a:r>
            <a:r>
              <a:rPr lang="cs-CZ" sz="1600" i="1" dirty="0" err="1"/>
              <a:t>výživa</a:t>
            </a:r>
            <a:r>
              <a:rPr lang="cs-CZ" sz="1600" i="1" dirty="0"/>
              <a:t> ve sportu </a:t>
            </a:r>
            <a:r>
              <a:rPr lang="cs-CZ" sz="1600" dirty="0"/>
              <a:t>(s. 143–166). Brno: Masarykova univerzita. </a:t>
            </a:r>
          </a:p>
          <a:p>
            <a:r>
              <a:rPr lang="cs-CZ" sz="1600" dirty="0" err="1"/>
              <a:t>Sanchez-Ureña</a:t>
            </a:r>
            <a:r>
              <a:rPr lang="cs-CZ" sz="1600" dirty="0"/>
              <a:t>, B. A., </a:t>
            </a:r>
            <a:r>
              <a:rPr lang="cs-CZ" sz="1600" dirty="0" err="1"/>
              <a:t>Barrantes-Brais</a:t>
            </a:r>
            <a:r>
              <a:rPr lang="cs-CZ" sz="1600" dirty="0"/>
              <a:t>, K., </a:t>
            </a:r>
            <a:r>
              <a:rPr lang="cs-CZ" sz="1600" dirty="0" err="1"/>
              <a:t>Ureña-Bonilla</a:t>
            </a:r>
            <a:r>
              <a:rPr lang="cs-CZ" sz="1600" dirty="0"/>
              <a:t>, P., </a:t>
            </a:r>
            <a:r>
              <a:rPr lang="cs-CZ" sz="1600" dirty="0" err="1"/>
              <a:t>Calleja-González</a:t>
            </a:r>
            <a:r>
              <a:rPr lang="cs-CZ" sz="1600" dirty="0"/>
              <a:t>, J., &amp; </a:t>
            </a:r>
            <a:r>
              <a:rPr lang="cs-CZ" sz="1600" dirty="0" err="1"/>
              <a:t>Ostojic</a:t>
            </a:r>
            <a:r>
              <a:rPr lang="cs-CZ" sz="1600" dirty="0"/>
              <a:t>, S. (2015). </a:t>
            </a:r>
            <a:r>
              <a:rPr lang="cs-CZ" sz="1600" dirty="0" err="1"/>
              <a:t>Effect</a:t>
            </a:r>
            <a:r>
              <a:rPr lang="cs-CZ" sz="1600" dirty="0"/>
              <a:t> </a:t>
            </a:r>
            <a:r>
              <a:rPr lang="cs-CZ" sz="1600" dirty="0" err="1"/>
              <a:t>of</a:t>
            </a:r>
            <a:r>
              <a:rPr lang="cs-CZ" sz="1600" dirty="0"/>
              <a:t> </a:t>
            </a:r>
            <a:r>
              <a:rPr lang="cs-CZ" sz="1600" dirty="0" err="1"/>
              <a:t>water</a:t>
            </a:r>
            <a:r>
              <a:rPr lang="cs-CZ" sz="1600" dirty="0"/>
              <a:t> </a:t>
            </a:r>
            <a:r>
              <a:rPr lang="cs-CZ" sz="1600" dirty="0" err="1"/>
              <a:t>immersion</a:t>
            </a:r>
            <a:r>
              <a:rPr lang="cs-CZ" sz="1600" dirty="0"/>
              <a:t> on </a:t>
            </a:r>
            <a:r>
              <a:rPr lang="cs-CZ" sz="1600" dirty="0" err="1"/>
              <a:t>recovery</a:t>
            </a:r>
            <a:r>
              <a:rPr lang="cs-CZ" sz="1600" dirty="0"/>
              <a:t> </a:t>
            </a:r>
            <a:r>
              <a:rPr lang="cs-CZ" sz="1600" dirty="0" err="1"/>
              <a:t>from</a:t>
            </a:r>
            <a:r>
              <a:rPr lang="cs-CZ" sz="1600" dirty="0"/>
              <a:t> </a:t>
            </a:r>
            <a:r>
              <a:rPr lang="cs-CZ" sz="1600" dirty="0" err="1"/>
              <a:t>fatigue</a:t>
            </a:r>
            <a:r>
              <a:rPr lang="cs-CZ" sz="1600" dirty="0"/>
              <a:t>: a meta-</a:t>
            </a:r>
            <a:r>
              <a:rPr lang="cs-CZ" sz="1600" dirty="0" err="1"/>
              <a:t>analysis</a:t>
            </a:r>
            <a:r>
              <a:rPr lang="cs-CZ" sz="1600" dirty="0"/>
              <a:t>. </a:t>
            </a:r>
            <a:r>
              <a:rPr lang="cs-CZ" sz="1600" i="1" dirty="0" err="1"/>
              <a:t>European</a:t>
            </a:r>
            <a:r>
              <a:rPr lang="cs-CZ" sz="1600" i="1" dirty="0"/>
              <a:t> </a:t>
            </a:r>
            <a:r>
              <a:rPr lang="cs-CZ" sz="1600" i="1" dirty="0" err="1"/>
              <a:t>Journal</a:t>
            </a:r>
            <a:r>
              <a:rPr lang="cs-CZ" sz="1600" i="1" dirty="0"/>
              <a:t> </a:t>
            </a:r>
            <a:r>
              <a:rPr lang="cs-CZ" sz="1600" i="1" dirty="0" err="1"/>
              <a:t>of</a:t>
            </a:r>
            <a:r>
              <a:rPr lang="cs-CZ" sz="1600" i="1" dirty="0"/>
              <a:t> </a:t>
            </a:r>
            <a:r>
              <a:rPr lang="cs-CZ" sz="1600" i="1" dirty="0" err="1"/>
              <a:t>Human</a:t>
            </a:r>
            <a:r>
              <a:rPr lang="cs-CZ" sz="1600" i="1" dirty="0"/>
              <a:t> </a:t>
            </a:r>
            <a:r>
              <a:rPr lang="cs-CZ" sz="1600" i="1" dirty="0" err="1"/>
              <a:t>Movement</a:t>
            </a:r>
            <a:r>
              <a:rPr lang="cs-CZ" sz="1600" dirty="0"/>
              <a:t>, </a:t>
            </a:r>
            <a:r>
              <a:rPr lang="cs-CZ" sz="1600" i="1" dirty="0"/>
              <a:t>34</a:t>
            </a:r>
            <a:r>
              <a:rPr lang="cs-CZ" sz="1600" dirty="0"/>
              <a:t>, 1– 14. </a:t>
            </a:r>
            <a:r>
              <a:rPr lang="cs-CZ" sz="1600" dirty="0" err="1"/>
              <a:t>Získáno</a:t>
            </a:r>
            <a:r>
              <a:rPr lang="cs-CZ" sz="1600" dirty="0"/>
              <a:t> z http://</a:t>
            </a:r>
            <a:r>
              <a:rPr lang="cs-CZ" sz="1600" dirty="0" err="1"/>
              <a:t>eurjhm.com</a:t>
            </a:r>
            <a:r>
              <a:rPr lang="cs-CZ" sz="1600" dirty="0"/>
              <a:t>/</a:t>
            </a:r>
            <a:r>
              <a:rPr lang="cs-CZ" sz="1600" dirty="0" err="1"/>
              <a:t>index.php</a:t>
            </a:r>
            <a:r>
              <a:rPr lang="cs-CZ" sz="1600" dirty="0"/>
              <a:t>/</a:t>
            </a:r>
            <a:r>
              <a:rPr lang="cs-CZ" sz="1600" dirty="0" err="1"/>
              <a:t>eurjhm</a:t>
            </a:r>
            <a:r>
              <a:rPr lang="cs-CZ" sz="1600" dirty="0"/>
              <a:t>/</a:t>
            </a:r>
            <a:r>
              <a:rPr lang="cs-CZ" sz="1600" dirty="0" err="1"/>
              <a:t>article</a:t>
            </a:r>
            <a:r>
              <a:rPr lang="cs-CZ" sz="1600" dirty="0"/>
              <a:t>/</a:t>
            </a:r>
            <a:r>
              <a:rPr lang="cs-CZ" sz="1600" dirty="0" err="1"/>
              <a:t>view</a:t>
            </a:r>
            <a:r>
              <a:rPr lang="cs-CZ" sz="1600" dirty="0"/>
              <a:t>/338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470896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061B837-319D-8345-BB69-FCDD3E8559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Definice FT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0DBD807-867F-8E41-B2CC-1ECDB73166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i="1" dirty="0"/>
              <a:t>„</a:t>
            </a:r>
            <a:r>
              <a:rPr lang="cs-CZ" i="1" dirty="0" err="1"/>
              <a:t>Fyzikálni</a:t>
            </a:r>
            <a:r>
              <a:rPr lang="cs-CZ" i="1" dirty="0"/>
              <a:t>́ terapie je </a:t>
            </a:r>
            <a:r>
              <a:rPr lang="cs-CZ" i="1" dirty="0" err="1"/>
              <a:t>cílene</a:t>
            </a:r>
            <a:r>
              <a:rPr lang="cs-CZ" i="1" dirty="0"/>
              <a:t>́, obvykle </a:t>
            </a:r>
            <a:r>
              <a:rPr lang="cs-CZ" i="1" dirty="0" err="1"/>
              <a:t>dozovane</a:t>
            </a:r>
            <a:r>
              <a:rPr lang="cs-CZ" i="1" dirty="0"/>
              <a:t>́ </a:t>
            </a:r>
            <a:r>
              <a:rPr lang="cs-CZ" i="1" dirty="0" err="1"/>
              <a:t>působeni</a:t>
            </a:r>
            <a:r>
              <a:rPr lang="cs-CZ" i="1" dirty="0"/>
              <a:t>́ </a:t>
            </a:r>
            <a:r>
              <a:rPr lang="cs-CZ" i="1" dirty="0" err="1"/>
              <a:t>fyzikálni</a:t>
            </a:r>
            <a:r>
              <a:rPr lang="cs-CZ" i="1" dirty="0"/>
              <a:t>́ energie na organizmus nebo jeho </a:t>
            </a:r>
            <a:r>
              <a:rPr lang="cs-CZ" i="1" dirty="0" err="1"/>
              <a:t>část</a:t>
            </a:r>
            <a:r>
              <a:rPr lang="cs-CZ" i="1" dirty="0"/>
              <a:t> s </a:t>
            </a:r>
            <a:r>
              <a:rPr lang="cs-CZ" i="1" dirty="0" err="1"/>
              <a:t>terapeutickým</a:t>
            </a:r>
            <a:r>
              <a:rPr lang="cs-CZ" i="1" dirty="0"/>
              <a:t> </a:t>
            </a:r>
            <a:r>
              <a:rPr lang="cs-CZ" i="1" dirty="0" err="1"/>
              <a:t>účinkem</a:t>
            </a:r>
            <a:r>
              <a:rPr lang="cs-CZ" i="1" dirty="0"/>
              <a:t>“ </a:t>
            </a:r>
            <a:r>
              <a:rPr lang="cs-CZ" dirty="0"/>
              <a:t>(</a:t>
            </a:r>
            <a:r>
              <a:rPr lang="cs-CZ" dirty="0" err="1"/>
              <a:t>Poděbradsky</a:t>
            </a:r>
            <a:r>
              <a:rPr lang="cs-CZ" dirty="0"/>
              <a:t>́ &amp; </a:t>
            </a:r>
            <a:r>
              <a:rPr lang="cs-CZ" dirty="0" err="1"/>
              <a:t>Poděbradska</a:t>
            </a:r>
            <a:r>
              <a:rPr lang="cs-CZ" dirty="0"/>
              <a:t>́, 2009).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225660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E8122C4-BF9C-8547-8E5A-FD4206288F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Účinky FT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C4A9D6F-88C9-F942-BBEF-43D1D88B75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Dosahujeme </a:t>
            </a:r>
            <a:r>
              <a:rPr lang="cs-CZ" dirty="0" err="1"/>
              <a:t>účinku</a:t>
            </a:r>
            <a:r>
              <a:rPr lang="cs-CZ" dirty="0"/>
              <a:t>̊ jako </a:t>
            </a:r>
            <a:r>
              <a:rPr lang="cs-CZ" dirty="0" err="1"/>
              <a:t>myorelaxačních</a:t>
            </a:r>
            <a:r>
              <a:rPr lang="cs-CZ" dirty="0"/>
              <a:t>, </a:t>
            </a:r>
            <a:r>
              <a:rPr lang="cs-CZ" dirty="0" err="1"/>
              <a:t>spasmolytických</a:t>
            </a:r>
            <a:r>
              <a:rPr lang="cs-CZ" dirty="0"/>
              <a:t>, </a:t>
            </a:r>
            <a:r>
              <a:rPr lang="cs-CZ" dirty="0" err="1"/>
              <a:t>stimulačních</a:t>
            </a:r>
            <a:r>
              <a:rPr lang="cs-CZ" dirty="0"/>
              <a:t>, </a:t>
            </a:r>
            <a:r>
              <a:rPr lang="cs-CZ" dirty="0" err="1"/>
              <a:t>analgetických</a:t>
            </a:r>
            <a:r>
              <a:rPr lang="cs-CZ" dirty="0"/>
              <a:t>, </a:t>
            </a:r>
            <a:r>
              <a:rPr lang="cs-CZ" dirty="0" err="1"/>
              <a:t>trofotropních</a:t>
            </a:r>
            <a:r>
              <a:rPr lang="cs-CZ" dirty="0"/>
              <a:t>, </a:t>
            </a:r>
            <a:r>
              <a:rPr lang="cs-CZ" dirty="0" err="1"/>
              <a:t>resorpčních</a:t>
            </a:r>
            <a:r>
              <a:rPr lang="cs-CZ" dirty="0"/>
              <a:t>, </a:t>
            </a:r>
            <a:r>
              <a:rPr lang="cs-CZ" dirty="0" err="1"/>
              <a:t>antiedematozních</a:t>
            </a:r>
            <a:r>
              <a:rPr lang="cs-CZ" dirty="0"/>
              <a:t>, </a:t>
            </a:r>
            <a:r>
              <a:rPr lang="cs-CZ" dirty="0" err="1"/>
              <a:t>baktericidních</a:t>
            </a:r>
            <a:r>
              <a:rPr lang="cs-CZ" dirty="0"/>
              <a:t>, </a:t>
            </a:r>
            <a:r>
              <a:rPr lang="cs-CZ" dirty="0" err="1"/>
              <a:t>antiflogistických</a:t>
            </a:r>
            <a:r>
              <a:rPr lang="cs-CZ" dirty="0"/>
              <a:t> a </a:t>
            </a:r>
            <a:r>
              <a:rPr lang="cs-CZ" dirty="0" err="1"/>
              <a:t>dalších</a:t>
            </a:r>
            <a:r>
              <a:rPr lang="cs-CZ" dirty="0"/>
              <a:t> (</a:t>
            </a:r>
            <a:r>
              <a:rPr lang="cs-CZ" dirty="0" err="1"/>
              <a:t>Pospíšil</a:t>
            </a:r>
            <a:r>
              <a:rPr lang="cs-CZ" dirty="0"/>
              <a:t>, 2013).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251033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B4904FC-C285-C64D-BBC7-084F099548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Termoterapie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55DB1F7-9A9C-CC44-BD11-9026582FAC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Termoregulační centrum v hypotalamu</a:t>
            </a:r>
          </a:p>
          <a:p>
            <a:r>
              <a:rPr lang="cs-CZ" dirty="0"/>
              <a:t>250 000 chladových receptorů, 30 000 tepelných receptorů</a:t>
            </a:r>
          </a:p>
          <a:p>
            <a:r>
              <a:rPr lang="cs-CZ" dirty="0"/>
              <a:t>Indiferentní teplota vzduchu: 24-29 °C</a:t>
            </a:r>
          </a:p>
          <a:p>
            <a:pPr lvl="1"/>
            <a:r>
              <a:rPr lang="cs-CZ" dirty="0"/>
              <a:t>Vody: 34-36 °C</a:t>
            </a:r>
          </a:p>
          <a:p>
            <a:pPr lvl="1"/>
            <a:endParaRPr lang="cs-CZ" dirty="0"/>
          </a:p>
          <a:p>
            <a:r>
              <a:rPr lang="cs-CZ" dirty="0"/>
              <a:t>Účinky: ???</a:t>
            </a:r>
          </a:p>
          <a:p>
            <a:r>
              <a:rPr lang="cs-CZ" dirty="0" err="1"/>
              <a:t>Wellness</a:t>
            </a:r>
            <a:r>
              <a:rPr lang="cs-CZ" dirty="0"/>
              <a:t> centra, lázeňství– sauny, </a:t>
            </a:r>
            <a:r>
              <a:rPr lang="cs-CZ" dirty="0" err="1"/>
              <a:t>Priessnitzovy</a:t>
            </a:r>
            <a:r>
              <a:rPr lang="cs-CZ" dirty="0"/>
              <a:t> zábaly, koupele..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6E58B262-BAA7-1541-AAB3-EE9345A4EC00}"/>
              </a:ext>
            </a:extLst>
          </p:cNvPr>
          <p:cNvSpPr txBox="1"/>
          <p:nvPr/>
        </p:nvSpPr>
        <p:spPr>
          <a:xfrm>
            <a:off x="5094515" y="5851543"/>
            <a:ext cx="7006440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dirty="0"/>
              <a:t>Moc </a:t>
            </a:r>
            <a:r>
              <a:rPr lang="cs-CZ" dirty="0" err="1"/>
              <a:t>Králova</a:t>
            </a:r>
            <a:r>
              <a:rPr lang="cs-CZ" dirty="0"/>
              <a:t>́, D. (2014). </a:t>
            </a:r>
            <a:r>
              <a:rPr lang="cs-CZ" i="1" dirty="0" err="1"/>
              <a:t>Fyzikálni</a:t>
            </a:r>
            <a:r>
              <a:rPr lang="cs-CZ" i="1" dirty="0"/>
              <a:t>́ terapie II</a:t>
            </a:r>
            <a:r>
              <a:rPr lang="cs-CZ" dirty="0"/>
              <a:t>. Brno: Masarykova univerzita. </a:t>
            </a:r>
            <a:r>
              <a:rPr lang="cs-CZ" dirty="0" err="1"/>
              <a:t>Získáno</a:t>
            </a:r>
            <a:r>
              <a:rPr lang="cs-CZ" dirty="0"/>
              <a:t> z http://</a:t>
            </a:r>
            <a:r>
              <a:rPr lang="cs-CZ" dirty="0" err="1"/>
              <a:t>www.fsps.muni.cz</a:t>
            </a:r>
            <a:r>
              <a:rPr lang="cs-CZ" dirty="0"/>
              <a:t>/</a:t>
            </a:r>
            <a:r>
              <a:rPr lang="cs-CZ" dirty="0" err="1"/>
              <a:t>impact</a:t>
            </a:r>
            <a:r>
              <a:rPr lang="cs-CZ" dirty="0"/>
              <a:t>/fyzikalni-terapie-2/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335337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62D9470-4218-D54A-9568-AA8D6ECEEC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Hydroterapie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0DC58CC-4204-1F41-A03E-6114501CB0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u="sng" dirty="0"/>
              <a:t>Dělení:</a:t>
            </a:r>
          </a:p>
          <a:p>
            <a:r>
              <a:rPr lang="cs-CZ" dirty="0"/>
              <a:t>Částečná a celková</a:t>
            </a:r>
          </a:p>
          <a:p>
            <a:r>
              <a:rPr lang="cs-CZ" dirty="0" err="1"/>
              <a:t>Hypotermní</a:t>
            </a:r>
            <a:r>
              <a:rPr lang="cs-CZ" dirty="0"/>
              <a:t> (&lt; 34°C), izotermní (34-36°C), </a:t>
            </a:r>
            <a:r>
              <a:rPr lang="cs-CZ" dirty="0" err="1"/>
              <a:t>hypertermní</a:t>
            </a:r>
            <a:r>
              <a:rPr lang="cs-CZ" dirty="0"/>
              <a:t> (37-41°C)</a:t>
            </a:r>
          </a:p>
          <a:p>
            <a:endParaRPr lang="cs-CZ" dirty="0"/>
          </a:p>
          <a:p>
            <a:r>
              <a:rPr lang="cs-CZ" dirty="0"/>
              <a:t>Pro dosažení nejlepších výsledků je vhodné aplikovat terapii na celé tělo včetně hlavy (hypotalamus)</a:t>
            </a:r>
          </a:p>
          <a:p>
            <a:pPr lvl="1"/>
            <a:r>
              <a:rPr lang="cs-CZ" dirty="0"/>
              <a:t>Pozor u KI skupin </a:t>
            </a:r>
            <a:r>
              <a:rPr lang="cs-CZ" dirty="0" err="1"/>
              <a:t>Diving</a:t>
            </a:r>
            <a:r>
              <a:rPr lang="cs-CZ" dirty="0"/>
              <a:t> reflex! </a:t>
            </a:r>
          </a:p>
          <a:p>
            <a:r>
              <a:rPr lang="cs-CZ" dirty="0"/>
              <a:t>Lázně, </a:t>
            </a:r>
            <a:r>
              <a:rPr lang="cs-CZ" dirty="0" err="1"/>
              <a:t>wellness</a:t>
            </a:r>
            <a:r>
              <a:rPr lang="cs-CZ" dirty="0"/>
              <a:t> - Koupele, vířivky, polevy, zábaly, Skotské střiky, šlapací koupel…</a:t>
            </a:r>
          </a:p>
        </p:txBody>
      </p:sp>
    </p:spTree>
    <p:extLst>
      <p:ext uri="{BB962C8B-B14F-4D97-AF65-F5344CB8AC3E}">
        <p14:creationId xmlns:p14="http://schemas.microsoft.com/office/powerpoint/2010/main" val="34992109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23E9FF0-6F76-CB42-8BAB-27578AD8A8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 descr="Obsah obrázku text, perokresba&#10;&#10;Popis byl vytvořen automaticky">
            <a:extLst>
              <a:ext uri="{FF2B5EF4-FFF2-40B4-BE49-F238E27FC236}">
                <a16:creationId xmlns:a16="http://schemas.microsoft.com/office/drawing/2014/main" id="{A2FA6EC4-66DF-DE4B-9F45-DB404A3D81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43380" y="511380"/>
            <a:ext cx="4974861" cy="5835240"/>
          </a:xfrm>
        </p:spPr>
      </p:pic>
      <p:pic>
        <p:nvPicPr>
          <p:cNvPr id="9" name="Obrázek 8" descr="Obsah obrázku text, perokresba&#10;&#10;Popis byl vytvořen automaticky">
            <a:extLst>
              <a:ext uri="{FF2B5EF4-FFF2-40B4-BE49-F238E27FC236}">
                <a16:creationId xmlns:a16="http://schemas.microsoft.com/office/drawing/2014/main" id="{DA7997AB-BD28-1A49-981C-07064EFE16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1139" y="350742"/>
            <a:ext cx="4974861" cy="6156515"/>
          </a:xfrm>
          <a:prstGeom prst="rect">
            <a:avLst/>
          </a:prstGeom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81F66C86-DDBC-4341-B092-5BA780EC3C2B}"/>
              </a:ext>
            </a:extLst>
          </p:cNvPr>
          <p:cNvSpPr txBox="1"/>
          <p:nvPr/>
        </p:nvSpPr>
        <p:spPr>
          <a:xfrm>
            <a:off x="5314950" y="6322591"/>
            <a:ext cx="6678431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dirty="0"/>
              <a:t>https://</a:t>
            </a:r>
            <a:r>
              <a:rPr lang="cs-CZ" dirty="0" err="1"/>
              <a:t>is.muni.cz</a:t>
            </a:r>
            <a:r>
              <a:rPr lang="cs-CZ" dirty="0"/>
              <a:t>/el/1411/jaro2011/BFUL0222p/um/</a:t>
            </a:r>
            <a:r>
              <a:rPr lang="cs-CZ" dirty="0" err="1"/>
              <a:t>Hydroterapie.pdf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808930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89E6EAE-DAE2-CC48-844A-45344FF50B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2C2E81F5-88E2-4547-B628-49B11907E6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1563" y="501998"/>
            <a:ext cx="9944100" cy="6019764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E8E18906-F618-8F49-A2EF-98FE0C0EEE76}"/>
              </a:ext>
            </a:extLst>
          </p:cNvPr>
          <p:cNvSpPr txBox="1"/>
          <p:nvPr/>
        </p:nvSpPr>
        <p:spPr>
          <a:xfrm>
            <a:off x="124331" y="6337096"/>
            <a:ext cx="6762244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dirty="0"/>
              <a:t>https://</a:t>
            </a:r>
            <a:r>
              <a:rPr lang="cs-CZ" dirty="0" err="1"/>
              <a:t>is.muni.cz</a:t>
            </a:r>
            <a:r>
              <a:rPr lang="cs-CZ" dirty="0"/>
              <a:t>/el/1411/jaro2011/BFUL0222p/um/</a:t>
            </a:r>
            <a:r>
              <a:rPr lang="cs-CZ" dirty="0" err="1"/>
              <a:t>Hydroterapie.pdf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726813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B45493F-3A7D-A146-923A-25A6A1E0AD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 descr="Obsah obrázku text, interiér, otevřít&#10;&#10;Popis byl vytvořen automaticky">
            <a:extLst>
              <a:ext uri="{FF2B5EF4-FFF2-40B4-BE49-F238E27FC236}">
                <a16:creationId xmlns:a16="http://schemas.microsoft.com/office/drawing/2014/main" id="{E586B7B5-75A1-2B43-ADB9-F199F8CF2F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19599" y="312111"/>
            <a:ext cx="4743027" cy="5854674"/>
          </a:xfr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4C6EA574-8F6D-7B45-96F2-9FFABA4D8122}"/>
              </a:ext>
            </a:extLst>
          </p:cNvPr>
          <p:cNvSpPr txBox="1"/>
          <p:nvPr/>
        </p:nvSpPr>
        <p:spPr>
          <a:xfrm>
            <a:off x="5314950" y="6322591"/>
            <a:ext cx="6678431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dirty="0"/>
              <a:t>https://</a:t>
            </a:r>
            <a:r>
              <a:rPr lang="cs-CZ" dirty="0" err="1"/>
              <a:t>is.muni.cz</a:t>
            </a:r>
            <a:r>
              <a:rPr lang="cs-CZ" dirty="0"/>
              <a:t>/el/1411/jaro2011/BFUL0222p/um/</a:t>
            </a:r>
            <a:r>
              <a:rPr lang="cs-CZ" dirty="0" err="1"/>
              <a:t>Hydroterapie.pdf</a:t>
            </a:r>
            <a:endParaRPr lang="cs-CZ" dirty="0"/>
          </a:p>
        </p:txBody>
      </p:sp>
      <p:pic>
        <p:nvPicPr>
          <p:cNvPr id="9" name="Obrázek 8" descr="Obsah obrázku interiér, osoba&#10;&#10;Popis byl vytvořen automaticky">
            <a:extLst>
              <a:ext uri="{FF2B5EF4-FFF2-40B4-BE49-F238E27FC236}">
                <a16:creationId xmlns:a16="http://schemas.microsoft.com/office/drawing/2014/main" id="{1282F799-D894-1E4C-ABB9-673851E6826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402" r="7865" b="8023"/>
          <a:stretch/>
        </p:blipFill>
        <p:spPr>
          <a:xfrm>
            <a:off x="6096000" y="166077"/>
            <a:ext cx="4952999" cy="6020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1963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2F7FF13-15D5-714C-BD11-6C0D11AE12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Hydroterapie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DC04F63-A96C-794E-B2E6-CC6CF74115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Hydrostatický tlak a vztlaková síla může mít významný vliv na regeneraci</a:t>
            </a:r>
          </a:p>
          <a:p>
            <a:pPr lvl="1"/>
            <a:r>
              <a:rPr lang="cs-CZ" dirty="0"/>
              <a:t>Cirkulace substrátů v krvi</a:t>
            </a:r>
          </a:p>
          <a:p>
            <a:pPr lvl="1"/>
            <a:r>
              <a:rPr lang="cs-CZ" dirty="0"/>
              <a:t>Odstranění metabolitů ze svalů</a:t>
            </a:r>
          </a:p>
          <a:p>
            <a:pPr lvl="1"/>
            <a:r>
              <a:rPr lang="cs-CZ" dirty="0" err="1"/>
              <a:t>Antiedematózní</a:t>
            </a:r>
            <a:r>
              <a:rPr lang="cs-CZ" dirty="0"/>
              <a:t> </a:t>
            </a:r>
            <a:r>
              <a:rPr lang="cs-CZ" dirty="0" err="1"/>
              <a:t>účínek</a:t>
            </a:r>
            <a:endParaRPr lang="cs-CZ" dirty="0"/>
          </a:p>
          <a:p>
            <a:pPr lvl="1"/>
            <a:r>
              <a:rPr lang="cs-CZ" dirty="0"/>
              <a:t>Snížení tlaku v opěrném systému (vztlaková síla)</a:t>
            </a:r>
          </a:p>
          <a:p>
            <a:r>
              <a:rPr lang="cs-CZ" dirty="0"/>
              <a:t>1m ve vodě = 981 Pa tlak</a:t>
            </a:r>
          </a:p>
          <a:p>
            <a:r>
              <a:rPr lang="cs-CZ" dirty="0"/>
              <a:t>Hydrostatický tlak je závislý na hloubce ponoru </a:t>
            </a:r>
          </a:p>
          <a:p>
            <a:pPr marL="0" indent="0">
              <a:buNone/>
            </a:pPr>
            <a:r>
              <a:rPr lang="cs-CZ" dirty="0"/>
              <a:t>	1cm imerze = tlak 0,74 mm </a:t>
            </a:r>
            <a:r>
              <a:rPr lang="cs-CZ" dirty="0" err="1"/>
              <a:t>Hg</a:t>
            </a:r>
            <a:r>
              <a:rPr lang="cs-CZ" dirty="0"/>
              <a:t> </a:t>
            </a:r>
          </a:p>
          <a:p>
            <a:pPr marL="0" indent="0">
              <a:buNone/>
            </a:pPr>
            <a:r>
              <a:rPr lang="cs-CZ" dirty="0"/>
              <a:t>Ponor ve stoje 	        nejvyšší tlak vody do nohou </a:t>
            </a:r>
          </a:p>
          <a:p>
            <a:pPr marL="0" indent="0">
              <a:buNone/>
            </a:pPr>
            <a:r>
              <a:rPr lang="cs-CZ" dirty="0"/>
              <a:t>Tlak je veden dovnitř do těla a nahoru</a:t>
            </a:r>
          </a:p>
          <a:p>
            <a:pPr marL="0" indent="0">
              <a:buNone/>
            </a:pPr>
            <a:r>
              <a:rPr lang="cs-CZ" dirty="0"/>
              <a:t>Kompenzační, regenerační a rehabilitační význam</a:t>
            </a:r>
          </a:p>
        </p:txBody>
      </p:sp>
      <p:sp>
        <p:nvSpPr>
          <p:cNvPr id="4" name="Šipka vpravo 3">
            <a:extLst>
              <a:ext uri="{FF2B5EF4-FFF2-40B4-BE49-F238E27FC236}">
                <a16:creationId xmlns:a16="http://schemas.microsoft.com/office/drawing/2014/main" id="{B7B93DBC-C559-5C47-8F23-B034B49BCBED}"/>
              </a:ext>
            </a:extLst>
          </p:cNvPr>
          <p:cNvSpPr/>
          <p:nvPr/>
        </p:nvSpPr>
        <p:spPr>
          <a:xfrm>
            <a:off x="3978234" y="4085111"/>
            <a:ext cx="773876" cy="2612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Šipka vpravo 4">
            <a:extLst>
              <a:ext uri="{FF2B5EF4-FFF2-40B4-BE49-F238E27FC236}">
                <a16:creationId xmlns:a16="http://schemas.microsoft.com/office/drawing/2014/main" id="{B1A8CCB4-2AE9-F545-8E83-2364BEA7555F}"/>
              </a:ext>
            </a:extLst>
          </p:cNvPr>
          <p:cNvSpPr/>
          <p:nvPr/>
        </p:nvSpPr>
        <p:spPr>
          <a:xfrm>
            <a:off x="5589318" y="4486900"/>
            <a:ext cx="498765" cy="27511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82889049"/>
      </p:ext>
    </p:extLst>
  </p:cSld>
  <p:clrMapOvr>
    <a:masterClrMapping/>
  </p:clrMapOvr>
</p:sld>
</file>

<file path=ppt/theme/theme1.xml><?xml version="1.0" encoding="utf-8"?>
<a:theme xmlns:a="http://schemas.openxmlformats.org/drawingml/2006/main" name="Rámeček">
  <a:themeElements>
    <a:clrScheme name="Rámeček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Rámeček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Rámeček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{04F323DF-D3EC-684D-B946-F456895F0110}tf10001124</Template>
  <TotalTime>752</TotalTime>
  <Words>1014</Words>
  <Application>Microsoft Macintosh PowerPoint</Application>
  <PresentationFormat>Širokoúhlá obrazovka</PresentationFormat>
  <Paragraphs>74</Paragraphs>
  <Slides>14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8" baseType="lpstr">
      <vt:lpstr>Calibri</vt:lpstr>
      <vt:lpstr>Corbel</vt:lpstr>
      <vt:lpstr>Wingdings 2</vt:lpstr>
      <vt:lpstr>Rámeček</vt:lpstr>
      <vt:lpstr>BP1816 Kompenzace a regenerace ve sportu</vt:lpstr>
      <vt:lpstr>Definice FT</vt:lpstr>
      <vt:lpstr>Účinky FT</vt:lpstr>
      <vt:lpstr>Termoterapie</vt:lpstr>
      <vt:lpstr>Hydroterapie</vt:lpstr>
      <vt:lpstr>Prezentace aplikace PowerPoint</vt:lpstr>
      <vt:lpstr>Prezentace aplikace PowerPoint</vt:lpstr>
      <vt:lpstr>Prezentace aplikace PowerPoint</vt:lpstr>
      <vt:lpstr>Hydroterapie</vt:lpstr>
      <vt:lpstr>Shrnutí výsledků z metaanalýz</vt:lpstr>
      <vt:lpstr>Závěr?</vt:lpstr>
      <vt:lpstr>Wim Hof method</vt:lpstr>
      <vt:lpstr>Chlad je přirozená součást našeho života </vt:lpstr>
      <vt:lpstr>Zdroje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BP1816 Kompenzace a regenerace ve sportu</dc:title>
  <dc:creator>Jakub Krajňák</dc:creator>
  <cp:lastModifiedBy>Jakub Krajňák</cp:lastModifiedBy>
  <cp:revision>11</cp:revision>
  <dcterms:created xsi:type="dcterms:W3CDTF">2021-10-18T06:17:43Z</dcterms:created>
  <dcterms:modified xsi:type="dcterms:W3CDTF">2021-10-19T10:45:51Z</dcterms:modified>
</cp:coreProperties>
</file>