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92" r:id="rId4"/>
    <p:sldId id="302" r:id="rId5"/>
    <p:sldId id="296" r:id="rId6"/>
    <p:sldId id="298" r:id="rId7"/>
    <p:sldId id="297" r:id="rId8"/>
    <p:sldId id="293" r:id="rId9"/>
    <p:sldId id="310" r:id="rId10"/>
    <p:sldId id="303" r:id="rId11"/>
    <p:sldId id="306" r:id="rId12"/>
    <p:sldId id="311" r:id="rId13"/>
    <p:sldId id="307" r:id="rId14"/>
    <p:sldId id="304" r:id="rId15"/>
    <p:sldId id="308" r:id="rId16"/>
    <p:sldId id="309" r:id="rId17"/>
    <p:sldId id="312" r:id="rId18"/>
    <p:sldId id="31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78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09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629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0985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362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03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52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972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74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34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25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34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08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06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82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90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28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89CE361-5535-41AE-8F8F-43148E0F907D}" type="datetimeFigureOut">
              <a:rPr lang="cs-CZ" smtClean="0"/>
              <a:t>12.10.2021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CDB03-384F-430E-99B4-8E80CEFA0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13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sps.muni.cz/emuni/data/reader/book-3/15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L6HLFbYK6c" TargetMode="External"/><Relationship Id="rId2" Type="http://schemas.openxmlformats.org/officeDocument/2006/relationships/hyperlink" Target="https://www.youtube.com/watch?v=CTKC_bl41K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4jstxcr8g" TargetMode="External"/><Relationship Id="rId2" Type="http://schemas.openxmlformats.org/officeDocument/2006/relationships/hyperlink" Target="https://www.youtube.com/watch?v=FWbDPbzOww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pLF6Qgu7f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n3Yr-LS_l0" TargetMode="External"/><Relationship Id="rId2" Type="http://schemas.openxmlformats.org/officeDocument/2006/relationships/hyperlink" Target="https://www.youtube.com/watch?v=8jq5fjZs0h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aPYVkk81a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99B9B-E58F-4340-8D5A-6016D64CC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780" y="1007530"/>
            <a:ext cx="8186504" cy="2513516"/>
          </a:xfrm>
        </p:spPr>
        <p:txBody>
          <a:bodyPr>
            <a:normAutofit/>
          </a:bodyPr>
          <a:lstStyle/>
          <a:p>
            <a:r>
              <a:rPr lang="cs-CZ" sz="5600" dirty="0"/>
              <a:t>Regenerace a kompenzace ve sportu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166198-5045-4D0C-A5C5-B08F111B4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089" y="3521046"/>
            <a:ext cx="6790022" cy="1534587"/>
          </a:xfrm>
        </p:spPr>
        <p:txBody>
          <a:bodyPr>
            <a:normAutofit/>
          </a:bodyPr>
          <a:lstStyle/>
          <a:p>
            <a:r>
              <a:rPr lang="cs-CZ" sz="2400" dirty="0"/>
              <a:t>Seminář č. 5 </a:t>
            </a:r>
          </a:p>
          <a:p>
            <a:r>
              <a:rPr lang="cs-CZ" sz="2400" b="0" i="0" dirty="0">
                <a:effectLst/>
                <a:latin typeface="Calibri" panose="020F0502020204030204" pitchFamily="34" charset="0"/>
              </a:rPr>
              <a:t>Zátěžová diagnostika</a:t>
            </a:r>
            <a:r>
              <a:rPr lang="en-US" dirty="0"/>
              <a:t/>
            </a:r>
            <a:br>
              <a:rPr lang="en-US" dirty="0"/>
            </a:br>
            <a:endParaRPr lang="cs-CZ" sz="2400" dirty="0"/>
          </a:p>
          <a:p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3089" y="5195074"/>
            <a:ext cx="11000792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hlinkClick r:id="rId2"/>
              </a:rPr>
              <a:t>https://www.fsps.muni.cz/emuni/data/reader/book-3/15.html</a:t>
            </a:r>
            <a:r>
              <a:rPr lang="cs-CZ" sz="2000" dirty="0"/>
              <a:t> </a:t>
            </a:r>
          </a:p>
          <a:p>
            <a:endParaRPr lang="cs-CZ" dirty="0"/>
          </a:p>
          <a:p>
            <a:r>
              <a:rPr lang="en-US" dirty="0"/>
              <a:t>STRUHÁR, Ivan, NOVOTNÝ, Jan, BERNACIKOVA, Martina, KAPOUNKOVÁ, </a:t>
            </a:r>
            <a:r>
              <a:rPr lang="en-US" dirty="0" err="1"/>
              <a:t>Kateřina</a:t>
            </a:r>
            <a:r>
              <a:rPr lang="en-US" dirty="0"/>
              <a:t>, POSPÍCHAL, </a:t>
            </a:r>
            <a:r>
              <a:rPr lang="en-US" dirty="0" err="1"/>
              <a:t>Vladimír</a:t>
            </a:r>
            <a:r>
              <a:rPr lang="en-US" dirty="0"/>
              <a:t>, and MASARYKOVA UNIVERZITA, 2018. </a:t>
            </a:r>
            <a:r>
              <a:rPr lang="en-US" i="1" dirty="0" err="1"/>
              <a:t>Zátěžová</a:t>
            </a:r>
            <a:r>
              <a:rPr lang="en-US" i="1" dirty="0"/>
              <a:t> </a:t>
            </a:r>
            <a:r>
              <a:rPr lang="en-US" i="1" dirty="0" err="1"/>
              <a:t>diagnostika</a:t>
            </a:r>
            <a:r>
              <a:rPr lang="en-US" i="1" dirty="0"/>
              <a:t> v </a:t>
            </a:r>
            <a:r>
              <a:rPr lang="en-US" i="1" dirty="0" err="1"/>
              <a:t>tělovýchovné</a:t>
            </a:r>
            <a:r>
              <a:rPr lang="en-US" i="1" dirty="0"/>
              <a:t> a </a:t>
            </a:r>
            <a:r>
              <a:rPr lang="en-US" i="1" dirty="0" err="1"/>
              <a:t>sportovní</a:t>
            </a:r>
            <a:r>
              <a:rPr lang="en-US" i="1" dirty="0"/>
              <a:t> </a:t>
            </a:r>
            <a:r>
              <a:rPr lang="en-US" i="1" dirty="0" err="1"/>
              <a:t>praxi</a:t>
            </a:r>
            <a:r>
              <a:rPr lang="en-US" dirty="0"/>
              <a:t>. ISBN 978-80-210-9022-4.</a:t>
            </a:r>
          </a:p>
        </p:txBody>
      </p:sp>
    </p:spTree>
    <p:extLst>
      <p:ext uri="{BB962C8B-B14F-4D97-AF65-F5344CB8AC3E}">
        <p14:creationId xmlns:p14="http://schemas.microsoft.com/office/powerpoint/2010/main" val="24473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Anaerobní testy - rychlost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Margaria</a:t>
            </a:r>
            <a:r>
              <a:rPr lang="en-US" dirty="0"/>
              <a:t> &amp; </a:t>
            </a:r>
            <a:r>
              <a:rPr lang="en-US" dirty="0" err="1"/>
              <a:t>Kalamen</a:t>
            </a:r>
            <a:r>
              <a:rPr lang="en-US" dirty="0"/>
              <a:t> test (sprint do </a:t>
            </a:r>
            <a:r>
              <a:rPr lang="en-US" dirty="0" err="1"/>
              <a:t>schodů</a:t>
            </a:r>
            <a:r>
              <a:rPr lang="en-US" dirty="0"/>
              <a:t>) </a:t>
            </a:r>
            <a:r>
              <a:rPr lang="en-US" dirty="0">
                <a:hlinkClick r:id="rId2"/>
              </a:rPr>
              <a:t>https://www.youtube.com/watch?v=CTKC_bl41KU</a:t>
            </a:r>
            <a:r>
              <a:rPr lang="en-US" dirty="0"/>
              <a:t> </a:t>
            </a:r>
          </a:p>
          <a:p>
            <a:r>
              <a:rPr lang="en-US" dirty="0"/>
              <a:t>Cunningham-</a:t>
            </a:r>
            <a:r>
              <a:rPr lang="en-US" dirty="0" err="1"/>
              <a:t>Faulknerův</a:t>
            </a:r>
            <a:r>
              <a:rPr lang="en-US" dirty="0"/>
              <a:t> test (</a:t>
            </a:r>
            <a:r>
              <a:rPr lang="en-US" dirty="0" err="1"/>
              <a:t>sklon</a:t>
            </a:r>
            <a:r>
              <a:rPr lang="en-US" dirty="0"/>
              <a:t> 20°, </a:t>
            </a:r>
            <a:r>
              <a:rPr lang="en-US" dirty="0" err="1"/>
              <a:t>rychlost</a:t>
            </a:r>
            <a:r>
              <a:rPr lang="en-US" dirty="0"/>
              <a:t> 13-16km/h, do </a:t>
            </a:r>
            <a:r>
              <a:rPr lang="en-US" dirty="0" err="1"/>
              <a:t>vyčerpání</a:t>
            </a:r>
            <a:r>
              <a:rPr lang="en-US" dirty="0"/>
              <a:t>) </a:t>
            </a:r>
            <a:r>
              <a:rPr lang="en-US" dirty="0">
                <a:hlinkClick r:id="rId3"/>
              </a:rPr>
              <a:t>https://www.youtube.com/watch?v=UL6HLFbYK6c</a:t>
            </a:r>
            <a:r>
              <a:rPr lang="en-US" dirty="0"/>
              <a:t> </a:t>
            </a:r>
          </a:p>
          <a:p>
            <a:r>
              <a:rPr lang="en-US" dirty="0"/>
              <a:t>Sprint 30m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745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Anaerobní testy - síla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Výskoková</a:t>
            </a:r>
            <a:r>
              <a:rPr lang="en-US" dirty="0"/>
              <a:t> </a:t>
            </a:r>
            <a:r>
              <a:rPr lang="en-US" dirty="0" err="1"/>
              <a:t>ergometrie</a:t>
            </a:r>
            <a:r>
              <a:rPr lang="en-US" dirty="0"/>
              <a:t> – </a:t>
            </a:r>
            <a:r>
              <a:rPr lang="en-US" dirty="0" err="1"/>
              <a:t>Boscův</a:t>
            </a:r>
            <a:r>
              <a:rPr lang="en-US" dirty="0"/>
              <a:t> test</a:t>
            </a:r>
          </a:p>
          <a:p>
            <a:pPr lvl="1"/>
            <a:r>
              <a:rPr lang="en-US" dirty="0"/>
              <a:t>CMJ</a:t>
            </a:r>
          </a:p>
          <a:p>
            <a:pPr lvl="1"/>
            <a:r>
              <a:rPr lang="en-US" dirty="0"/>
              <a:t>SJ</a:t>
            </a:r>
          </a:p>
          <a:p>
            <a:pPr lvl="1"/>
            <a:r>
              <a:rPr lang="en-US" dirty="0"/>
              <a:t>CMJ with </a:t>
            </a:r>
            <a:r>
              <a:rPr lang="en-US" dirty="0" err="1"/>
              <a:t>armswing</a:t>
            </a:r>
            <a:endParaRPr lang="en-US" dirty="0"/>
          </a:p>
          <a:p>
            <a:pPr lvl="1"/>
            <a:r>
              <a:rPr lang="en-US" dirty="0"/>
              <a:t>… (</a:t>
            </a:r>
            <a:r>
              <a:rPr lang="en-US" dirty="0">
                <a:hlinkClick r:id="rId2"/>
              </a:rPr>
              <a:t>https://www.youtube.com/watch?v=FWbDPbzOwws</a:t>
            </a:r>
            <a:r>
              <a:rPr lang="en-US" dirty="0"/>
              <a:t>)</a:t>
            </a:r>
          </a:p>
          <a:p>
            <a:r>
              <a:rPr lang="en-US" dirty="0" err="1"/>
              <a:t>Dynamometrie</a:t>
            </a:r>
            <a:r>
              <a:rPr lang="en-US" dirty="0"/>
              <a:t> –</a:t>
            </a:r>
          </a:p>
          <a:p>
            <a:pPr lvl="1"/>
            <a:r>
              <a:rPr lang="en-US" dirty="0" err="1"/>
              <a:t>Izokinetická</a:t>
            </a:r>
            <a:r>
              <a:rPr lang="en-US" dirty="0"/>
              <a:t> </a:t>
            </a:r>
            <a:r>
              <a:rPr lang="en-US" dirty="0" err="1"/>
              <a:t>dynamometrie</a:t>
            </a:r>
            <a:r>
              <a:rPr lang="en-US" dirty="0"/>
              <a:t> – 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Humac</a:t>
            </a:r>
            <a:r>
              <a:rPr lang="en-US" dirty="0"/>
              <a:t> Norm (</a:t>
            </a:r>
            <a:r>
              <a:rPr lang="en-US" dirty="0">
                <a:hlinkClick r:id="rId3"/>
              </a:rPr>
              <a:t>https://www.youtube.com/watch?v=Wt4jstxcr8g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Ruční</a:t>
            </a:r>
            <a:r>
              <a:rPr lang="en-US" dirty="0"/>
              <a:t> </a:t>
            </a:r>
            <a:r>
              <a:rPr lang="en-US" dirty="0" err="1"/>
              <a:t>dynamometrie</a:t>
            </a:r>
            <a:endParaRPr lang="en-US" dirty="0"/>
          </a:p>
          <a:p>
            <a:pPr lvl="1"/>
            <a:r>
              <a:rPr lang="en-US" dirty="0" err="1"/>
              <a:t>Izometrická</a:t>
            </a:r>
            <a:r>
              <a:rPr lang="en-US" dirty="0"/>
              <a:t> </a:t>
            </a:r>
            <a:r>
              <a:rPr lang="en-US" dirty="0" err="1"/>
              <a:t>dynamometrie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https://www.youtube.com/watch?v=WpLF6Qgu7fY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631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796F2-F636-4441-B8E9-DDF29BD5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Anaerobní testy - síla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61BB9-42DB-DB42-9F27-DB5FAEE9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Další příklady testů:</a:t>
            </a:r>
          </a:p>
          <a:p>
            <a:pPr lvl="1"/>
            <a:r>
              <a:rPr lang="cs-CZ" dirty="0"/>
              <a:t>1RM dřep zadní, MT, </a:t>
            </a:r>
            <a:r>
              <a:rPr lang="cs-CZ" dirty="0" err="1"/>
              <a:t>bench</a:t>
            </a:r>
            <a:r>
              <a:rPr lang="cs-CZ" dirty="0"/>
              <a:t> </a:t>
            </a:r>
            <a:r>
              <a:rPr lang="cs-CZ" dirty="0" err="1"/>
              <a:t>press</a:t>
            </a:r>
            <a:endParaRPr lang="cs-CZ" dirty="0"/>
          </a:p>
          <a:p>
            <a:pPr lvl="1"/>
            <a:r>
              <a:rPr lang="cs-CZ" dirty="0"/>
              <a:t>Maximální počet shybů</a:t>
            </a:r>
          </a:p>
          <a:p>
            <a:pPr lvl="1"/>
            <a:r>
              <a:rPr lang="cs-CZ" dirty="0"/>
              <a:t>Výskok na bednu</a:t>
            </a:r>
          </a:p>
          <a:p>
            <a:pPr lvl="1"/>
            <a:r>
              <a:rPr lang="cs-CZ" dirty="0" err="1"/>
              <a:t>Lateral</a:t>
            </a:r>
            <a:r>
              <a:rPr lang="cs-CZ" dirty="0"/>
              <a:t> </a:t>
            </a:r>
            <a:r>
              <a:rPr lang="cs-CZ" dirty="0" err="1"/>
              <a:t>jump</a:t>
            </a:r>
            <a:endParaRPr lang="cs-CZ" dirty="0"/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80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Anaerobní testy – anaerobní vytrvalost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Wingate 30s</a:t>
            </a:r>
          </a:p>
          <a:p>
            <a:r>
              <a:rPr lang="en-US" dirty="0">
                <a:hlinkClick r:id="rId2"/>
              </a:rPr>
              <a:t>https://www.youtube.com/watch?v=8jq5fjZs0hQ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Spiroergometrie</a:t>
            </a:r>
            <a:r>
              <a:rPr lang="en-US" dirty="0"/>
              <a:t> (max. </a:t>
            </a:r>
            <a:r>
              <a:rPr lang="en-US" dirty="0" err="1"/>
              <a:t>kyslíkový</a:t>
            </a:r>
            <a:r>
              <a:rPr lang="en-US" dirty="0"/>
              <a:t> </a:t>
            </a:r>
            <a:r>
              <a:rPr lang="en-US" dirty="0" err="1"/>
              <a:t>dluh</a:t>
            </a:r>
            <a:r>
              <a:rPr lang="en-US" dirty="0"/>
              <a:t>, max. </a:t>
            </a:r>
            <a:r>
              <a:rPr lang="en-US" dirty="0" err="1"/>
              <a:t>kyslíkový</a:t>
            </a:r>
            <a:r>
              <a:rPr lang="en-US" dirty="0"/>
              <a:t> deficit)</a:t>
            </a:r>
          </a:p>
          <a:p>
            <a:pPr lvl="1"/>
            <a:r>
              <a:rPr lang="en-US" dirty="0"/>
              <a:t>3-10 min</a:t>
            </a:r>
            <a:endParaRPr lang="en-US" sz="2000" dirty="0"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r>
              <a:rPr lang="en-US" dirty="0">
                <a:hlinkClick r:id="rId3"/>
              </a:rPr>
              <a:t>https://www.youtube.com/watch?v=fn3Yr-LS_l0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Aerobní testy - laboratorní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W170</a:t>
            </a:r>
          </a:p>
          <a:p>
            <a:r>
              <a:rPr lang="en-US" dirty="0" err="1"/>
              <a:t>Maximální</a:t>
            </a:r>
            <a:r>
              <a:rPr lang="en-US" dirty="0"/>
              <a:t> </a:t>
            </a:r>
            <a:r>
              <a:rPr lang="en-US" dirty="0" err="1"/>
              <a:t>spotřeba</a:t>
            </a:r>
            <a:r>
              <a:rPr lang="en-US" dirty="0"/>
              <a:t> </a:t>
            </a:r>
            <a:r>
              <a:rPr lang="en-US" dirty="0" err="1"/>
              <a:t>kyslíku</a:t>
            </a:r>
            <a:endParaRPr lang="en-US" dirty="0"/>
          </a:p>
          <a:p>
            <a:r>
              <a:rPr lang="en-US" dirty="0" err="1"/>
              <a:t>Spiroergometrie</a:t>
            </a:r>
            <a:r>
              <a:rPr lang="en-US" dirty="0"/>
              <a:t> (V02max, </a:t>
            </a:r>
            <a:r>
              <a:rPr lang="en-US" dirty="0" err="1"/>
              <a:t>ventilační</a:t>
            </a:r>
            <a:r>
              <a:rPr lang="en-US" dirty="0"/>
              <a:t> </a:t>
            </a:r>
            <a:r>
              <a:rPr lang="en-US" dirty="0" err="1"/>
              <a:t>prahy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10-12 min</a:t>
            </a:r>
          </a:p>
        </p:txBody>
      </p:sp>
    </p:spTree>
    <p:extLst>
      <p:ext uri="{BB962C8B-B14F-4D97-AF65-F5344CB8AC3E}">
        <p14:creationId xmlns:p14="http://schemas.microsoft.com/office/powerpoint/2010/main" val="33913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Aerobní testy - terénní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Cooperův</a:t>
            </a:r>
            <a:r>
              <a:rPr lang="en-US" dirty="0"/>
              <a:t> test 12 min</a:t>
            </a:r>
          </a:p>
          <a:p>
            <a:endParaRPr lang="en-US" dirty="0"/>
          </a:p>
          <a:p>
            <a:r>
              <a:rPr lang="en-US" dirty="0"/>
              <a:t>Step test – </a:t>
            </a:r>
            <a:r>
              <a:rPr lang="en-US" dirty="0" err="1"/>
              <a:t>Hardvarský</a:t>
            </a:r>
            <a:r>
              <a:rPr lang="en-US" dirty="0"/>
              <a:t> </a:t>
            </a:r>
            <a:r>
              <a:rPr lang="en-US" dirty="0" err="1"/>
              <a:t>výstupový</a:t>
            </a:r>
            <a:r>
              <a:rPr lang="en-US" dirty="0"/>
              <a:t> test </a:t>
            </a:r>
            <a:r>
              <a:rPr lang="en-US" dirty="0">
                <a:hlinkClick r:id="rId2"/>
              </a:rPr>
              <a:t>https://www.youtube.com/watch?v=raPYVkk81ag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Ruffierův</a:t>
            </a:r>
            <a:r>
              <a:rPr lang="en-US" dirty="0"/>
              <a:t> test (sed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židli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zkratek/pojmů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Maximální</a:t>
            </a:r>
            <a:r>
              <a:rPr lang="en-US" dirty="0"/>
              <a:t> </a:t>
            </a:r>
            <a:r>
              <a:rPr lang="en-US" dirty="0" err="1"/>
              <a:t>tepová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220 - </a:t>
            </a:r>
            <a:r>
              <a:rPr lang="en-US" dirty="0" err="1"/>
              <a:t>věk</a:t>
            </a:r>
            <a:endParaRPr lang="en-US" dirty="0"/>
          </a:p>
          <a:p>
            <a:pPr lvl="1"/>
            <a:r>
              <a:rPr lang="en-US" dirty="0"/>
              <a:t>206,9 </a:t>
            </a:r>
            <a:r>
              <a:rPr lang="cs-CZ" dirty="0" smtClean="0"/>
              <a:t>-</a:t>
            </a:r>
            <a:r>
              <a:rPr lang="en-US" dirty="0" smtClean="0"/>
              <a:t> </a:t>
            </a:r>
            <a:r>
              <a:rPr lang="en-US" dirty="0"/>
              <a:t>(0,67 x </a:t>
            </a:r>
            <a:r>
              <a:rPr lang="en-US" dirty="0" err="1"/>
              <a:t>věk</a:t>
            </a:r>
            <a:r>
              <a:rPr lang="en-US" dirty="0"/>
              <a:t>)</a:t>
            </a:r>
          </a:p>
          <a:p>
            <a:r>
              <a:rPr lang="en-US" dirty="0"/>
              <a:t> </a:t>
            </a:r>
            <a:r>
              <a:rPr lang="en-US" dirty="0" err="1"/>
              <a:t>Minutový</a:t>
            </a:r>
            <a:r>
              <a:rPr lang="en-US" dirty="0"/>
              <a:t> </a:t>
            </a:r>
            <a:r>
              <a:rPr lang="en-US" dirty="0" err="1"/>
              <a:t>objem</a:t>
            </a:r>
            <a:r>
              <a:rPr lang="en-US" dirty="0"/>
              <a:t> </a:t>
            </a:r>
            <a:r>
              <a:rPr lang="en-US" dirty="0" err="1"/>
              <a:t>srdeční</a:t>
            </a:r>
            <a:r>
              <a:rPr lang="en-US" dirty="0"/>
              <a:t> –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vypuzené</a:t>
            </a:r>
            <a:r>
              <a:rPr lang="en-US" dirty="0"/>
              <a:t> do </a:t>
            </a:r>
            <a:r>
              <a:rPr lang="en-US" dirty="0" err="1"/>
              <a:t>těla</a:t>
            </a:r>
            <a:r>
              <a:rPr lang="en-US" dirty="0"/>
              <a:t> za 1 min</a:t>
            </a:r>
          </a:p>
          <a:p>
            <a:r>
              <a:rPr lang="en-US" dirty="0"/>
              <a:t>ANP – </a:t>
            </a:r>
            <a:r>
              <a:rPr lang="en-US" dirty="0" err="1"/>
              <a:t>anaerobní</a:t>
            </a:r>
            <a:r>
              <a:rPr lang="en-US" dirty="0"/>
              <a:t> </a:t>
            </a:r>
            <a:r>
              <a:rPr lang="en-US" dirty="0" err="1"/>
              <a:t>práh</a:t>
            </a:r>
            <a:endParaRPr lang="en-US" dirty="0"/>
          </a:p>
          <a:p>
            <a:pPr lvl="1"/>
            <a:r>
              <a:rPr lang="en-US" dirty="0" err="1"/>
              <a:t>Cca</a:t>
            </a:r>
            <a:r>
              <a:rPr lang="en-US" dirty="0"/>
              <a:t> 70% V02 max</a:t>
            </a:r>
          </a:p>
          <a:p>
            <a:pPr lvl="1"/>
            <a:r>
              <a:rPr lang="en-US" dirty="0" err="1"/>
              <a:t>Stanovení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laktátu</a:t>
            </a:r>
            <a:r>
              <a:rPr lang="en-US" dirty="0"/>
              <a:t> (</a:t>
            </a:r>
            <a:r>
              <a:rPr lang="en-US" dirty="0" err="1"/>
              <a:t>Laktátový</a:t>
            </a:r>
            <a:r>
              <a:rPr lang="en-US" dirty="0"/>
              <a:t> </a:t>
            </a:r>
            <a:r>
              <a:rPr lang="en-US" dirty="0" err="1"/>
              <a:t>práh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Z </a:t>
            </a:r>
            <a:r>
              <a:rPr lang="en-US" dirty="0" err="1"/>
              <a:t>ventilačních</a:t>
            </a:r>
            <a:r>
              <a:rPr lang="en-US" dirty="0"/>
              <a:t> </a:t>
            </a:r>
            <a:r>
              <a:rPr lang="en-US" dirty="0" err="1"/>
              <a:t>parametrů</a:t>
            </a:r>
            <a:r>
              <a:rPr lang="en-US" dirty="0"/>
              <a:t> (</a:t>
            </a:r>
            <a:r>
              <a:rPr lang="en-US" dirty="0" err="1"/>
              <a:t>ventilační</a:t>
            </a:r>
            <a:r>
              <a:rPr lang="en-US" dirty="0"/>
              <a:t> </a:t>
            </a:r>
            <a:r>
              <a:rPr lang="en-US" dirty="0" err="1"/>
              <a:t>práhy</a:t>
            </a:r>
            <a:r>
              <a:rPr lang="en-US" dirty="0"/>
              <a:t>)</a:t>
            </a:r>
          </a:p>
          <a:p>
            <a:r>
              <a:rPr lang="en-US" dirty="0" err="1"/>
              <a:t>Tepový</a:t>
            </a:r>
            <a:r>
              <a:rPr lang="en-US" dirty="0"/>
              <a:t> </a:t>
            </a:r>
            <a:r>
              <a:rPr lang="en-US" dirty="0" err="1"/>
              <a:t>kyslík</a:t>
            </a:r>
            <a:r>
              <a:rPr lang="en-US" dirty="0"/>
              <a:t> – </a:t>
            </a:r>
            <a:r>
              <a:rPr lang="en-US" dirty="0" err="1"/>
              <a:t>množství</a:t>
            </a:r>
            <a:r>
              <a:rPr lang="en-US" dirty="0"/>
              <a:t> O2, </a:t>
            </a:r>
            <a:r>
              <a:rPr lang="en-US" dirty="0" err="1"/>
              <a:t>které</a:t>
            </a:r>
            <a:r>
              <a:rPr lang="en-US" dirty="0"/>
              <a:t> je </a:t>
            </a:r>
            <a:r>
              <a:rPr lang="en-US" dirty="0" err="1"/>
              <a:t>dodané</a:t>
            </a:r>
            <a:r>
              <a:rPr lang="en-US" dirty="0"/>
              <a:t> </a:t>
            </a:r>
            <a:r>
              <a:rPr lang="en-US" dirty="0" err="1"/>
              <a:t>tkáním</a:t>
            </a:r>
            <a:r>
              <a:rPr lang="en-US" dirty="0"/>
              <a:t> v 1 </a:t>
            </a:r>
            <a:r>
              <a:rPr lang="en-US" dirty="0" err="1"/>
              <a:t>tepu</a:t>
            </a:r>
            <a:endParaRPr lang="en-US" dirty="0"/>
          </a:p>
          <a:p>
            <a:pPr lvl="1"/>
            <a:r>
              <a:rPr lang="en-US" dirty="0"/>
              <a:t>(O2/SF)max</a:t>
            </a:r>
          </a:p>
        </p:txBody>
      </p:sp>
    </p:spTree>
    <p:extLst>
      <p:ext uri="{BB962C8B-B14F-4D97-AF65-F5344CB8AC3E}">
        <p14:creationId xmlns:p14="http://schemas.microsoft.com/office/powerpoint/2010/main" val="21108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CB02F-6ED3-5146-BAD2-FC38FB9E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zkratek/pojmů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E7EA9-F7CC-ED46-85E0-A6300D55F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RER – poměr výměny plynů (VCO2/VO2)</a:t>
            </a:r>
          </a:p>
          <a:p>
            <a:r>
              <a:rPr lang="cs-CZ" dirty="0"/>
              <a:t>FEV1 – množství usilovně vydechnutého vzduchu v 1. sekundě</a:t>
            </a:r>
          </a:p>
          <a:p>
            <a:r>
              <a:rPr lang="cs-CZ" dirty="0"/>
              <a:t>FVC – usilovná vitální kapacita</a:t>
            </a:r>
          </a:p>
          <a:p>
            <a:r>
              <a:rPr lang="cs-CZ" dirty="0" err="1"/>
              <a:t>Tiffeanův</a:t>
            </a:r>
            <a:r>
              <a:rPr lang="cs-CZ" dirty="0"/>
              <a:t> index – FEV1/FVC (usilovná vitální kapacita za 1s)</a:t>
            </a:r>
          </a:p>
          <a:p>
            <a:r>
              <a:rPr lang="cs-CZ" dirty="0"/>
              <a:t>VE/VO2 – množství ventilovaného vzduchu při příjmu 1l kyslíku</a:t>
            </a:r>
          </a:p>
          <a:p>
            <a:pPr lvl="1"/>
            <a:r>
              <a:rPr lang="cs-CZ" dirty="0"/>
              <a:t>Prudký nárůst ekvivalentu (1. ventilační práh)</a:t>
            </a:r>
          </a:p>
          <a:p>
            <a:pPr lvl="1"/>
            <a:r>
              <a:rPr lang="cs-CZ" dirty="0"/>
              <a:t>Prudký nárůst VE/CO2 (2. ventilační práh)</a:t>
            </a:r>
          </a:p>
          <a:p>
            <a:r>
              <a:rPr lang="cs-CZ" dirty="0"/>
              <a:t>VO2 </a:t>
            </a:r>
            <a:r>
              <a:rPr lang="cs-CZ" dirty="0" err="1"/>
              <a:t>max</a:t>
            </a:r>
            <a:r>
              <a:rPr lang="cs-CZ" dirty="0"/>
              <a:t> – maximální spotřeba kyslíku</a:t>
            </a:r>
          </a:p>
        </p:txBody>
      </p:sp>
    </p:spTree>
    <p:extLst>
      <p:ext uri="{BB962C8B-B14F-4D97-AF65-F5344CB8AC3E}">
        <p14:creationId xmlns:p14="http://schemas.microsoft.com/office/powerpoint/2010/main" val="24356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14AC0-7F27-FB48-9C9B-79BB6991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Seznam zkratek/pojmů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DA6BE5-FF2D-AA48-928C-4BAFFC418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H/</a:t>
            </a:r>
            <a:r>
              <a:rPr lang="cs-CZ" dirty="0" err="1"/>
              <a:t>Q</a:t>
            </a:r>
            <a:r>
              <a:rPr lang="cs-CZ" dirty="0"/>
              <a:t> ratio – poměr síly mezi </a:t>
            </a:r>
            <a:r>
              <a:rPr lang="cs-CZ" dirty="0" err="1"/>
              <a:t>hamstringem</a:t>
            </a:r>
            <a:r>
              <a:rPr lang="cs-CZ" dirty="0"/>
              <a:t> a </a:t>
            </a:r>
            <a:r>
              <a:rPr lang="cs-CZ" dirty="0" err="1"/>
              <a:t>quadricepsem</a:t>
            </a:r>
            <a:endParaRPr lang="cs-CZ" dirty="0"/>
          </a:p>
          <a:p>
            <a:pPr lvl="1"/>
            <a:r>
              <a:rPr lang="cs-CZ" dirty="0"/>
              <a:t>Vyšší než 20% - riziko zranění!</a:t>
            </a:r>
          </a:p>
          <a:p>
            <a:r>
              <a:rPr lang="cs-CZ" dirty="0"/>
              <a:t>W – práce</a:t>
            </a:r>
          </a:p>
          <a:p>
            <a:r>
              <a:rPr lang="cs-CZ" dirty="0" err="1"/>
              <a:t>Pmax</a:t>
            </a:r>
            <a:r>
              <a:rPr lang="cs-CZ" dirty="0"/>
              <a:t> – maximální výkon (síla </a:t>
            </a:r>
            <a:r>
              <a:rPr lang="cs-CZ" dirty="0" err="1"/>
              <a:t>x</a:t>
            </a:r>
            <a:r>
              <a:rPr lang="cs-CZ" dirty="0"/>
              <a:t> rychlost)</a:t>
            </a:r>
          </a:p>
          <a:p>
            <a:r>
              <a:rPr lang="cs-CZ" dirty="0"/>
              <a:t>Mrtvý bod – nesladěnost oxid. a </a:t>
            </a:r>
            <a:r>
              <a:rPr lang="cs-CZ" dirty="0" err="1"/>
              <a:t>neoxid</a:t>
            </a:r>
            <a:r>
              <a:rPr lang="cs-CZ" dirty="0"/>
              <a:t>. </a:t>
            </a:r>
            <a:r>
              <a:rPr lang="cs-CZ" dirty="0" err="1"/>
              <a:t>metab</a:t>
            </a:r>
            <a:r>
              <a:rPr lang="cs-CZ" dirty="0"/>
              <a:t>. systémů</a:t>
            </a:r>
          </a:p>
          <a:p>
            <a:r>
              <a:rPr lang="cs-CZ" dirty="0"/>
              <a:t>Druhý dech – zpětná rovnováha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9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a podstata zátěžových testů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9356304" cy="4195481"/>
          </a:xfrm>
        </p:spPr>
        <p:txBody>
          <a:bodyPr/>
          <a:lstStyle/>
          <a:p>
            <a:r>
              <a:rPr lang="cs-CZ" dirty="0"/>
              <a:t>Posouzení výkonnosti, zdravotního stavu</a:t>
            </a:r>
          </a:p>
          <a:p>
            <a:r>
              <a:rPr lang="cs-CZ" dirty="0"/>
              <a:t>Vyhledávání talentů</a:t>
            </a:r>
          </a:p>
          <a:p>
            <a:r>
              <a:rPr lang="cs-CZ" dirty="0"/>
              <a:t>Efekt tréninku (intervence)</a:t>
            </a:r>
          </a:p>
          <a:p>
            <a:r>
              <a:rPr lang="cs-CZ" dirty="0"/>
              <a:t>Rozdílnost testovaných skupin (muži/ženy, trénovaný/netrénovaný…)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7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Zátěžové testy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Terénní a laboratorní – Výhody/nevýhody???</a:t>
            </a:r>
          </a:p>
          <a:p>
            <a:r>
              <a:rPr lang="cs-CZ" dirty="0"/>
              <a:t>Aerobní a anaerobní</a:t>
            </a:r>
          </a:p>
          <a:p>
            <a:endParaRPr lang="cs-CZ" dirty="0"/>
          </a:p>
          <a:p>
            <a:r>
              <a:rPr lang="cs-CZ" dirty="0"/>
              <a:t>Validita – měřím to, co očekávám? (výskok na místě -&gt; síla DKK?)</a:t>
            </a:r>
          </a:p>
          <a:p>
            <a:r>
              <a:rPr lang="cs-CZ" dirty="0"/>
              <a:t>Reliabilita – opakované měření mi spolehlivě udává shodný výsledek?</a:t>
            </a:r>
          </a:p>
          <a:p>
            <a:r>
              <a:rPr lang="cs-CZ" dirty="0"/>
              <a:t>Objektivita – naměřené výsledky u obou examinátorů se shodují?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 testovaného subjektu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Demografické údaje (věk, pohlaví, nacionále…)</a:t>
            </a:r>
          </a:p>
          <a:p>
            <a:pPr lvl="1"/>
            <a:r>
              <a:rPr lang="cs-CZ" dirty="0"/>
              <a:t>Popis skupiny (základní tělesná proporcionalita skupiny/ jednotlivce)</a:t>
            </a:r>
          </a:p>
          <a:p>
            <a:r>
              <a:rPr lang="cs-CZ" dirty="0"/>
              <a:t>Současný zdravotní stav (KI v testování?)</a:t>
            </a:r>
          </a:p>
          <a:p>
            <a:r>
              <a:rPr lang="cs-CZ" dirty="0"/>
              <a:t>Osobní anamnéza</a:t>
            </a:r>
          </a:p>
          <a:p>
            <a:r>
              <a:rPr lang="cs-CZ" dirty="0"/>
              <a:t>Rodinná anamnéza</a:t>
            </a:r>
          </a:p>
          <a:p>
            <a:r>
              <a:rPr lang="cs-CZ" dirty="0"/>
              <a:t>Sociální anamnéza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4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>
            <a:extLst>
              <a:ext uri="{FF2B5EF4-FFF2-40B4-BE49-F238E27FC236}">
                <a16:creationId xmlns:a16="http://schemas.microsoft.com/office/drawing/2014/main" id="{357A5FAA-75E1-4F28-BDCB-5BF539C3143E}"/>
              </a:ext>
            </a:extLst>
          </p:cNvPr>
          <p:cNvSpPr txBox="1">
            <a:spLocks/>
          </p:cNvSpPr>
          <p:nvPr/>
        </p:nvSpPr>
        <p:spPr>
          <a:xfrm>
            <a:off x="645064" y="525982"/>
            <a:ext cx="9599948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Popis skupiny v rámci tělesné struktury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F88F7AD4-14E4-4B0E-A6BA-F4C19D1DFE60}"/>
              </a:ext>
            </a:extLst>
          </p:cNvPr>
          <p:cNvSpPr txBox="1">
            <a:spLocks/>
          </p:cNvSpPr>
          <p:nvPr/>
        </p:nvSpPr>
        <p:spPr>
          <a:xfrm>
            <a:off x="310234" y="2057399"/>
            <a:ext cx="5076326" cy="3590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Klíčové pro stanovení homogenity skupiny</a:t>
            </a:r>
          </a:p>
          <a:p>
            <a:r>
              <a:rPr lang="cs-CZ" sz="2400" dirty="0"/>
              <a:t>Způsoby stanovení:</a:t>
            </a:r>
          </a:p>
          <a:p>
            <a:pPr lvl="1"/>
            <a:r>
              <a:rPr lang="cs-CZ" sz="2000" dirty="0" err="1"/>
              <a:t>Bioimpedační</a:t>
            </a:r>
            <a:r>
              <a:rPr lang="cs-CZ" sz="2000" dirty="0"/>
              <a:t> zařízení (</a:t>
            </a:r>
            <a:r>
              <a:rPr lang="cs-CZ" sz="2000" dirty="0" err="1"/>
              <a:t>Tanita</a:t>
            </a:r>
            <a:r>
              <a:rPr lang="cs-CZ" sz="2000" dirty="0"/>
              <a:t>, </a:t>
            </a:r>
            <a:r>
              <a:rPr lang="cs-CZ" sz="2000" dirty="0" err="1"/>
              <a:t>Inbody</a:t>
            </a:r>
            <a:r>
              <a:rPr lang="cs-CZ" sz="2000" dirty="0"/>
              <a:t>..)</a:t>
            </a:r>
          </a:p>
          <a:p>
            <a:pPr lvl="1"/>
            <a:r>
              <a:rPr lang="cs-CZ" sz="2000" dirty="0"/>
              <a:t>Stanovení somatotypu (</a:t>
            </a:r>
            <a:r>
              <a:rPr lang="cs-CZ" sz="2000" dirty="0" err="1"/>
              <a:t>Kretschmer</a:t>
            </a:r>
            <a:r>
              <a:rPr lang="cs-CZ" sz="2000" dirty="0"/>
              <a:t>, </a:t>
            </a:r>
            <a:r>
              <a:rPr lang="cs-CZ" sz="2000" dirty="0" err="1"/>
              <a:t>Heath-Carter</a:t>
            </a:r>
            <a:r>
              <a:rPr lang="cs-CZ" sz="2000" dirty="0"/>
              <a:t> apod.)</a:t>
            </a:r>
          </a:p>
          <a:p>
            <a:pPr lvl="1"/>
            <a:r>
              <a:rPr lang="cs-CZ" sz="2000" dirty="0" err="1"/>
              <a:t>Kaliperace</a:t>
            </a:r>
            <a:endParaRPr lang="cs-CZ" sz="2000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21" y="1924935"/>
            <a:ext cx="5783778" cy="385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>
            <a:extLst>
              <a:ext uri="{FF2B5EF4-FFF2-40B4-BE49-F238E27FC236}">
                <a16:creationId xmlns:a16="http://schemas.microsoft.com/office/drawing/2014/main" id="{357A5FAA-75E1-4F28-BDCB-5BF539C3143E}"/>
              </a:ext>
            </a:extLst>
          </p:cNvPr>
          <p:cNvSpPr txBox="1">
            <a:spLocks/>
          </p:cNvSpPr>
          <p:nvPr/>
        </p:nvSpPr>
        <p:spPr>
          <a:xfrm>
            <a:off x="645064" y="525982"/>
            <a:ext cx="4282983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Somatotyp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F88F7AD4-14E4-4B0E-A6BA-F4C19D1DFE60}"/>
              </a:ext>
            </a:extLst>
          </p:cNvPr>
          <p:cNvSpPr txBox="1">
            <a:spLocks/>
          </p:cNvSpPr>
          <p:nvPr/>
        </p:nvSpPr>
        <p:spPr>
          <a:xfrm>
            <a:off x="310234" y="2057399"/>
            <a:ext cx="5076326" cy="3590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Heath</a:t>
            </a:r>
            <a:r>
              <a:rPr lang="cs-CZ" sz="2400" noProof="0" dirty="0" err="1">
                <a:latin typeface="Calibri" panose="020F0502020204030204"/>
              </a:rPr>
              <a:t>-Carter</a:t>
            </a:r>
            <a:r>
              <a:rPr lang="cs-CZ" sz="2400" noProof="0" dirty="0">
                <a:latin typeface="Calibri" panose="020F0502020204030204"/>
              </a:rPr>
              <a:t> (</a:t>
            </a:r>
            <a:r>
              <a:rPr lang="cs-CZ" sz="2400" noProof="0" dirty="0" err="1">
                <a:latin typeface="Calibri" panose="020F0502020204030204"/>
              </a:rPr>
              <a:t>mezomorf</a:t>
            </a:r>
            <a:r>
              <a:rPr lang="cs-CZ" sz="2400" noProof="0" dirty="0">
                <a:latin typeface="Calibri" panose="020F0502020204030204"/>
              </a:rPr>
              <a:t>, </a:t>
            </a:r>
            <a:r>
              <a:rPr lang="cs-CZ" sz="2400" noProof="0" dirty="0" err="1">
                <a:latin typeface="Calibri" panose="020F0502020204030204"/>
              </a:rPr>
              <a:t>ektomor</a:t>
            </a:r>
            <a:r>
              <a:rPr lang="cs-CZ" sz="2400" dirty="0">
                <a:latin typeface="Calibri" panose="020F0502020204030204"/>
              </a:rPr>
              <a:t>f, </a:t>
            </a:r>
            <a:r>
              <a:rPr lang="cs-CZ" sz="2400" dirty="0" err="1">
                <a:latin typeface="Calibri" panose="020F0502020204030204"/>
              </a:rPr>
              <a:t>endomorf</a:t>
            </a:r>
            <a:r>
              <a:rPr lang="cs-CZ" sz="2400" dirty="0">
                <a:latin typeface="Calibri" panose="020F0502020204030204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Kretschmer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(astenik, atletik, piknik)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526" y="310364"/>
            <a:ext cx="4876128" cy="603834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97300" y="5725661"/>
            <a:ext cx="610922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Carter, J. E. L. (2002). </a:t>
            </a:r>
            <a:r>
              <a:rPr lang="en-US" sz="1400" i="1" dirty="0"/>
              <a:t>The Heath-Carter Anthropometric Somatotype Instruction Manual</a:t>
            </a:r>
            <a:r>
              <a:rPr lang="en-US" sz="1400" dirty="0"/>
              <a:t>. San Diego State University. http://www.somatotype.org/methodology.php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28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A5FAA-75E1-4F28-BDCB-5BF539C31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05" y="51903"/>
            <a:ext cx="4282983" cy="1200361"/>
          </a:xfrm>
        </p:spPr>
        <p:txBody>
          <a:bodyPr anchor="b">
            <a:normAutofit/>
          </a:bodyPr>
          <a:lstStyle/>
          <a:p>
            <a:r>
              <a:rPr lang="cs-CZ" sz="3600" dirty="0"/>
              <a:t>Percentilové grafy</a:t>
            </a:r>
          </a:p>
        </p:txBody>
      </p:sp>
      <p:graphicFrame>
        <p:nvGraphicFramePr>
          <p:cNvPr id="11" name="Zástupný symbol pro obsah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049928"/>
              </p:ext>
            </p:extLst>
          </p:nvPr>
        </p:nvGraphicFramePr>
        <p:xfrm>
          <a:off x="1876425" y="1409700"/>
          <a:ext cx="3709988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Acrobat Document" r:id="rId3" imgW="5667363" imgH="8020022" progId="AcroExch.Document.DC">
                  <p:embed/>
                </p:oleObj>
              </mc:Choice>
              <mc:Fallback>
                <p:oleObj name="Acrobat Document" r:id="rId3" imgW="5667363" imgH="8020022" progId="AcroExch.Document.DC">
                  <p:embed/>
                  <p:pic>
                    <p:nvPicPr>
                      <p:cNvPr id="5" name="Zástupný symbol pro obsah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6425" y="1409700"/>
                        <a:ext cx="3709988" cy="5249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03792"/>
              </p:ext>
            </p:extLst>
          </p:nvPr>
        </p:nvGraphicFramePr>
        <p:xfrm>
          <a:off x="6625184" y="1027904"/>
          <a:ext cx="5361528" cy="563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Acrobat Document" r:id="rId5" imgW="5667363" imgH="8020022" progId="AcroExch.Document.DC">
                  <p:embed/>
                </p:oleObj>
              </mc:Choice>
              <mc:Fallback>
                <p:oleObj name="Acrobat Document" r:id="rId5" imgW="5667363" imgH="8020022" progId="AcroExch.Document.DC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25184" y="1027904"/>
                        <a:ext cx="5361528" cy="5631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840478" y="6351160"/>
            <a:ext cx="61462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http://www.szu.cz/publikace/data/program-rustove-grafy-ke-stazeni</a:t>
            </a:r>
          </a:p>
        </p:txBody>
      </p:sp>
    </p:spTree>
    <p:extLst>
      <p:ext uri="{BB962C8B-B14F-4D97-AF65-F5344CB8AC3E}">
        <p14:creationId xmlns:p14="http://schemas.microsoft.com/office/powerpoint/2010/main" val="16829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Zátěžové testy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Anaerobní testy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Wingate</a:t>
            </a:r>
            <a:r>
              <a:rPr lang="cs-CZ" dirty="0"/>
              <a:t> test</a:t>
            </a:r>
          </a:p>
          <a:p>
            <a:r>
              <a:rPr lang="cs-CZ" dirty="0"/>
              <a:t>Ruční dynamometrie</a:t>
            </a:r>
          </a:p>
          <a:p>
            <a:r>
              <a:rPr lang="cs-CZ" dirty="0" err="1"/>
              <a:t>Isokinetický</a:t>
            </a:r>
            <a:r>
              <a:rPr lang="cs-CZ" dirty="0"/>
              <a:t> dynamometr</a:t>
            </a:r>
          </a:p>
          <a:p>
            <a:r>
              <a:rPr lang="cs-CZ" dirty="0" err="1"/>
              <a:t>Výskoková</a:t>
            </a:r>
            <a:r>
              <a:rPr lang="cs-CZ" dirty="0"/>
              <a:t> </a:t>
            </a:r>
            <a:r>
              <a:rPr lang="cs-CZ" dirty="0" err="1"/>
              <a:t>ergometrie</a:t>
            </a:r>
            <a:endParaRPr lang="cs-CZ" dirty="0"/>
          </a:p>
          <a:p>
            <a:r>
              <a:rPr lang="cs-CZ" dirty="0"/>
              <a:t>5-10-5</a:t>
            </a:r>
          </a:p>
          <a:p>
            <a:r>
              <a:rPr lang="cs-CZ" dirty="0"/>
              <a:t>Dřep zadní 1RM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Aerobní testy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W170</a:t>
            </a:r>
          </a:p>
          <a:p>
            <a:r>
              <a:rPr lang="cs-CZ" dirty="0"/>
              <a:t>VO</a:t>
            </a:r>
            <a:r>
              <a:rPr lang="cs-CZ" baseline="-25000" dirty="0"/>
              <a:t>2max</a:t>
            </a:r>
          </a:p>
          <a:p>
            <a:r>
              <a:rPr lang="cs-CZ" dirty="0" err="1"/>
              <a:t>Cooperův</a:t>
            </a:r>
            <a:r>
              <a:rPr lang="cs-CZ" dirty="0"/>
              <a:t> test</a:t>
            </a:r>
          </a:p>
          <a:p>
            <a:r>
              <a:rPr lang="cs-CZ" dirty="0" err="1"/>
              <a:t>Beep</a:t>
            </a:r>
            <a:r>
              <a:rPr lang="cs-CZ" dirty="0"/>
              <a:t>-test</a:t>
            </a:r>
          </a:p>
          <a:p>
            <a:r>
              <a:rPr lang="cs-CZ" dirty="0"/>
              <a:t>Polohový test</a:t>
            </a:r>
          </a:p>
          <a:p>
            <a:r>
              <a:rPr lang="cs-CZ" dirty="0" err="1"/>
              <a:t>Hardward</a:t>
            </a:r>
            <a:r>
              <a:rPr lang="cs-CZ" dirty="0"/>
              <a:t> step test</a:t>
            </a:r>
          </a:p>
          <a:p>
            <a:r>
              <a:rPr lang="cs-CZ" dirty="0"/>
              <a:t>Ekonomika běhu</a:t>
            </a:r>
          </a:p>
          <a:p>
            <a:r>
              <a:rPr lang="cs-CZ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9470"/>
          </a:xfrm>
        </p:spPr>
        <p:txBody>
          <a:bodyPr/>
          <a:lstStyle/>
          <a:p>
            <a:r>
              <a:rPr lang="cs-CZ" dirty="0"/>
              <a:t>Testové baterie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3313" y="1642188"/>
            <a:ext cx="4396338" cy="576262"/>
          </a:xfrm>
        </p:spPr>
        <p:txBody>
          <a:bodyPr/>
          <a:lstStyle/>
          <a:p>
            <a:r>
              <a:rPr lang="cs-CZ" dirty="0"/>
              <a:t>Testové baterie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03312" y="2251788"/>
            <a:ext cx="4396339" cy="3741738"/>
          </a:xfrm>
        </p:spPr>
        <p:txBody>
          <a:bodyPr/>
          <a:lstStyle/>
          <a:p>
            <a:r>
              <a:rPr lang="cs-CZ" dirty="0"/>
              <a:t>Seskupení testů měřící stejnou motorickou schopnost (homogenní)</a:t>
            </a:r>
          </a:p>
          <a:p>
            <a:r>
              <a:rPr lang="cs-CZ" dirty="0"/>
              <a:t>Testy měřící různé motorické schopnosti (heterogenní)</a:t>
            </a:r>
          </a:p>
          <a:p>
            <a:r>
              <a:rPr lang="cs-CZ" dirty="0"/>
              <a:t>Souhrnný výsledek (celkové skóre)</a:t>
            </a:r>
          </a:p>
          <a:p>
            <a:r>
              <a:rPr lang="cs-CZ" dirty="0" err="1"/>
              <a:t>Eurofit</a:t>
            </a:r>
            <a:r>
              <a:rPr lang="cs-CZ" dirty="0"/>
              <a:t> test, </a:t>
            </a:r>
            <a:r>
              <a:rPr lang="cs-CZ" dirty="0" err="1"/>
              <a:t>Unifit</a:t>
            </a:r>
            <a:r>
              <a:rPr lang="cs-CZ" dirty="0"/>
              <a:t> test…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654495" y="1642188"/>
            <a:ext cx="4396339" cy="576262"/>
          </a:xfrm>
        </p:spPr>
        <p:txBody>
          <a:bodyPr/>
          <a:lstStyle/>
          <a:p>
            <a:r>
              <a:rPr lang="cs-CZ" dirty="0"/>
              <a:t>Testový profil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654495" y="2251788"/>
            <a:ext cx="4396339" cy="3741738"/>
          </a:xfrm>
        </p:spPr>
        <p:txBody>
          <a:bodyPr/>
          <a:lstStyle/>
          <a:p>
            <a:r>
              <a:rPr lang="cs-CZ" dirty="0"/>
              <a:t>Volnější uskupení testů</a:t>
            </a:r>
          </a:p>
          <a:p>
            <a:r>
              <a:rPr lang="cs-CZ" dirty="0"/>
              <a:t>Souhrnný výsledek se neurčuje</a:t>
            </a:r>
          </a:p>
          <a:p>
            <a:r>
              <a:rPr lang="cs-CZ" dirty="0"/>
              <a:t>Svazové testy, klubové testování…</a:t>
            </a:r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029" y="3430426"/>
            <a:ext cx="2899770" cy="319223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35" y="3683834"/>
            <a:ext cx="3009320" cy="268542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934269" y="6369255"/>
            <a:ext cx="59121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http://web.ftvs.cuni.cz/hendl/metodologie/2_8.pdf</a:t>
            </a:r>
          </a:p>
        </p:txBody>
      </p:sp>
    </p:spTree>
    <p:extLst>
      <p:ext uri="{BB962C8B-B14F-4D97-AF65-F5344CB8AC3E}">
        <p14:creationId xmlns:p14="http://schemas.microsoft.com/office/powerpoint/2010/main" val="39123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8152</TotalTime>
  <Words>677</Words>
  <Application>Microsoft Office PowerPoint</Application>
  <PresentationFormat>Širokoúhlá obrazovka</PresentationFormat>
  <Paragraphs>134</Paragraphs>
  <Slides>18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 3</vt:lpstr>
      <vt:lpstr>Ion</vt:lpstr>
      <vt:lpstr>Acrobat Document</vt:lpstr>
      <vt:lpstr>Regenerace a kompenzace ve sportu</vt:lpstr>
      <vt:lpstr>Cíle a podstata zátěžových testů</vt:lpstr>
      <vt:lpstr>Zátěžové testy</vt:lpstr>
      <vt:lpstr>Anamnéza testovaného subjektu</vt:lpstr>
      <vt:lpstr>Prezentace aplikace PowerPoint</vt:lpstr>
      <vt:lpstr>Prezentace aplikace PowerPoint</vt:lpstr>
      <vt:lpstr>Percentilové grafy</vt:lpstr>
      <vt:lpstr>Zátěžové testy</vt:lpstr>
      <vt:lpstr>Testové baterie</vt:lpstr>
      <vt:lpstr>Anaerobní testy - rychlost</vt:lpstr>
      <vt:lpstr>Anaerobní testy - síla</vt:lpstr>
      <vt:lpstr>Anaerobní testy - síla</vt:lpstr>
      <vt:lpstr>Anaerobní testy – anaerobní vytrvalost</vt:lpstr>
      <vt:lpstr>Aerobní testy - laboratorní</vt:lpstr>
      <vt:lpstr>Aerobní testy - terénní</vt:lpstr>
      <vt:lpstr>Seznam zkratek/pojmů</vt:lpstr>
      <vt:lpstr>Seznam zkratek/pojmů</vt:lpstr>
      <vt:lpstr>Seznam zkratek/pojmů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Regenerace a kompenzace ve sportu</dc:title>
  <dc:creator>Dominik</dc:creator>
  <cp:lastModifiedBy>ucitel</cp:lastModifiedBy>
  <cp:revision>62</cp:revision>
  <dcterms:created xsi:type="dcterms:W3CDTF">2021-09-22T17:07:16Z</dcterms:created>
  <dcterms:modified xsi:type="dcterms:W3CDTF">2021-10-12T11:49:26Z</dcterms:modified>
</cp:coreProperties>
</file>