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7" roundtripDataSignature="AMtx7mhtDiG6zZJHqu+neQnrzCqwB/yFa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3F93A27-998C-46A4-AA42-5721A0AAED9F}">
  <a:tblStyle styleId="{C3F93A27-998C-46A4-AA42-5721A0AAED9F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5B6BC621-72C7-4DF8-BD11-F97C69A0F916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6A8524CF-6A0D-4E6E-92A4-A9CDF386B108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7" Type="http://customschemas.google.com/relationships/presentationmetadata" Target="meta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edcb23cfca_2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edcb23cfca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edcb23cfca_2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edcb23cfca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edcb23cfca_2_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edcb23cfca_2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edcb23cfca_2_3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edcb23cfca_2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edcb23cfca_2_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edcb23cfca_2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í snímek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svislý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vislý nadpis a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ovnání" type="twoTxTwoObj">
  <p:cSld name="TWO_OBJECTS_WITH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9" name="Google Shape;89;p2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2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1" name="Google Shape;91;p2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obsah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ovnání" type="twoTxTwoObj">
  <p:cSld name="TWO_OBJECTS_WITH_TEX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6" name="Google Shape;26;p2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2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8" name="Google Shape;28;p2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áhlaví oddílu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5" name="Google Shape;35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a obsahy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2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enom nadpis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ý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sah s titulkem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ázek s titulkem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2" name="Google Shape;82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"/>
          <p:cNvSpPr/>
          <p:nvPr/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"/>
          <p:cNvSpPr txBox="1"/>
          <p:nvPr>
            <p:ph type="ctrTitle"/>
          </p:nvPr>
        </p:nvSpPr>
        <p:spPr>
          <a:xfrm>
            <a:off x="1118215" y="1269255"/>
            <a:ext cx="5956353" cy="30389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None/>
            </a:pPr>
            <a:r>
              <a:rPr lang="cs-CZ" sz="5400">
                <a:solidFill>
                  <a:srgbClr val="FFFFFF"/>
                </a:solidFill>
              </a:rPr>
              <a:t> Kompenzace a regenerace ve sportu</a:t>
            </a:r>
            <a:endParaRPr/>
          </a:p>
        </p:txBody>
      </p:sp>
      <p:sp>
        <p:nvSpPr>
          <p:cNvPr id="101" name="Google Shape;101;p1"/>
          <p:cNvSpPr txBox="1"/>
          <p:nvPr>
            <p:ph idx="1" type="subTitle"/>
          </p:nvPr>
        </p:nvSpPr>
        <p:spPr>
          <a:xfrm>
            <a:off x="1118215" y="4578114"/>
            <a:ext cx="5956353" cy="12472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</a:pPr>
            <a:r>
              <a:rPr lang="cs-CZ">
                <a:solidFill>
                  <a:srgbClr val="FFFFFF"/>
                </a:solidFill>
              </a:rPr>
              <a:t>Seminář č.2 – Regenerace sil</a:t>
            </a:r>
            <a:endParaRPr/>
          </a:p>
        </p:txBody>
      </p:sp>
      <p:cxnSp>
        <p:nvCxnSpPr>
          <p:cNvPr id="102" name="Google Shape;102;p1"/>
          <p:cNvCxnSpPr/>
          <p:nvPr/>
        </p:nvCxnSpPr>
        <p:spPr>
          <a:xfrm>
            <a:off x="3230880" y="4424906"/>
            <a:ext cx="3657600" cy="0"/>
          </a:xfrm>
          <a:prstGeom prst="straightConnector1">
            <a:avLst/>
          </a:prstGeom>
          <a:noFill/>
          <a:ln cap="flat" cmpd="sng" w="19050">
            <a:solidFill>
              <a:srgbClr val="FFFFFF">
                <a:alpha val="8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3" name="Google Shape;103;p1"/>
          <p:cNvSpPr/>
          <p:nvPr/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5F7FC"/>
            </a:gs>
            <a:gs pos="74000">
              <a:srgbClr val="A9BEE4"/>
            </a:gs>
            <a:gs pos="83000">
              <a:srgbClr val="A9BEE4"/>
            </a:gs>
            <a:gs pos="100000">
              <a:srgbClr val="C5D3ED"/>
            </a:gs>
          </a:gsLst>
          <a:lin ang="5400000" scaled="0"/>
        </a:gradFill>
      </p:bgPr>
    </p:bg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1"/>
          <p:cNvSpPr txBox="1"/>
          <p:nvPr>
            <p:ph type="title"/>
          </p:nvPr>
        </p:nvSpPr>
        <p:spPr>
          <a:xfrm>
            <a:off x="0" y="555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Sympatický/parasympatický typ přetrénování</a:t>
            </a:r>
            <a:endParaRPr/>
          </a:p>
        </p:txBody>
      </p:sp>
      <p:sp>
        <p:nvSpPr>
          <p:cNvPr id="240" name="Google Shape;240;p1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cs-CZ"/>
              <a:t>Sympatický typ přetrénování</a:t>
            </a:r>
            <a:endParaRPr/>
          </a:p>
        </p:txBody>
      </p:sp>
      <p:sp>
        <p:nvSpPr>
          <p:cNvPr id="241" name="Google Shape;241;p1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Charakteristický především pro rychlostně-silové sporty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„hyperaktivita“ sympatické větve ANS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Nespavost, zvýšená ranní SF, nervozita, roztěkanost, nechuť k jídlu, ↑ BMR</a:t>
            </a:r>
            <a:endParaRPr/>
          </a:p>
        </p:txBody>
      </p:sp>
      <p:sp>
        <p:nvSpPr>
          <p:cNvPr id="242" name="Google Shape;242;p1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cs-CZ"/>
              <a:t>Parasympatický typ přetrénování</a:t>
            </a:r>
            <a:endParaRPr/>
          </a:p>
        </p:txBody>
      </p:sp>
      <p:sp>
        <p:nvSpPr>
          <p:cNvPr id="243" name="Google Shape;243;p1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Častěji u vytrvalostních sportovců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Vyčerpání sympatické větve &gt; převládá zbytková aktivita parasympatiku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Abnormální únava, ztráta motivace, klidová bradykardie, poruchy imunity, zpomalení reakční rychlosti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5F7FC"/>
            </a:gs>
            <a:gs pos="74000">
              <a:srgbClr val="A9BEE4"/>
            </a:gs>
            <a:gs pos="83000">
              <a:srgbClr val="A9BEE4"/>
            </a:gs>
            <a:gs pos="100000">
              <a:srgbClr val="C5D3ED"/>
            </a:gs>
          </a:gsLst>
          <a:lin ang="5400000" scaled="0"/>
        </a:gradFill>
      </p:bgPr>
    </p:bg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2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gradFill>
            <a:gsLst>
              <a:gs pos="0">
                <a:srgbClr val="F5F7FC"/>
              </a:gs>
              <a:gs pos="74000">
                <a:srgbClr val="A9BEE4"/>
              </a:gs>
              <a:gs pos="83000">
                <a:srgbClr val="A9BEE4"/>
              </a:gs>
              <a:gs pos="100000">
                <a:srgbClr val="C5D3ED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12"/>
          <p:cNvSpPr txBox="1"/>
          <p:nvPr>
            <p:ph type="title"/>
          </p:nvPr>
        </p:nvSpPr>
        <p:spPr>
          <a:xfrm>
            <a:off x="836675" y="10898"/>
            <a:ext cx="10515600" cy="477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cs-CZ" sz="2400"/>
              <a:t>Syndrom přetrénování – syndrom nevysvětlitelného poklesu výkonnosti</a:t>
            </a:r>
            <a:endParaRPr/>
          </a:p>
        </p:txBody>
      </p:sp>
      <p:graphicFrame>
        <p:nvGraphicFramePr>
          <p:cNvPr id="250" name="Google Shape;250;p12"/>
          <p:cNvGraphicFramePr/>
          <p:nvPr/>
        </p:nvGraphicFramePr>
        <p:xfrm>
          <a:off x="38099" y="619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{C3F93A27-998C-46A4-AA42-5721A0AAED9F}</a:tableStyleId>
              </a:tblPr>
              <a:tblGrid>
                <a:gridCol w="1626150"/>
                <a:gridCol w="1648375"/>
                <a:gridCol w="4554025"/>
                <a:gridCol w="1848325"/>
                <a:gridCol w="2435875"/>
              </a:tblGrid>
              <a:tr h="7798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cs-CZ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Název</a:t>
                      </a:r>
                      <a:endParaRPr b="0" i="0"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0500" marB="0" marR="75525" marL="755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cs-CZ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Překlad</a:t>
                      </a:r>
                      <a:endParaRPr b="0" i="0"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0500" marB="0" marR="75525" marL="755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cs-CZ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Definice</a:t>
                      </a:r>
                      <a:endParaRPr b="0" i="0"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0500" marB="0" marR="75525" marL="755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cs-CZ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Délka poklesu výkonnosti</a:t>
                      </a:r>
                      <a:endParaRPr b="0" i="0"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0500" marB="0" marR="75525" marL="755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cs-CZ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Výsledek</a:t>
                      </a:r>
                      <a:endParaRPr b="0" i="0"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0500" marB="0" marR="75525" marL="755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37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cs-CZ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Functional overreaching</a:t>
                      </a:r>
                      <a:endParaRPr b="0" i="0"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0500" marB="0" marR="75525" marL="755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cs-CZ" sz="1600" u="none" cap="none" strike="noStrike">
                          <a:solidFill>
                            <a:srgbClr val="70AD4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„Adaptační přetížení“</a:t>
                      </a:r>
                      <a:endParaRPr b="0" i="0"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0500" marB="0" marR="75525" marL="755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cs-CZ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Zvýšená tréninková zátěž vedoucí k dočasnému snížení výkonnosti a následnému zvýšení výkonnosti po odpočinku</a:t>
                      </a:r>
                      <a:endParaRPr b="0" i="0"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0500" marB="0" marR="75525" marL="755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cs-CZ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Dny až týdny</a:t>
                      </a:r>
                      <a:endParaRPr b="0" i="0"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0500" marB="0" marR="75525" marL="755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cs-CZ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Pozitivní (efekt superkompenzace)</a:t>
                      </a:r>
                      <a:endParaRPr b="0" i="0"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0500" marB="0" marR="75525" marL="755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51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cs-CZ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Nonfunctional overreaching</a:t>
                      </a:r>
                      <a:endParaRPr b="0" i="0"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0500" marB="0" marR="75525" marL="755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cs-CZ" sz="1600" u="none" cap="none" strike="noStrike">
                          <a:solidFill>
                            <a:srgbClr val="FFC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„Maladaptační přetížení“</a:t>
                      </a:r>
                      <a:endParaRPr b="0" i="0"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0500" marB="0" marR="75525" marL="755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cs-CZ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Zvýšená tréninková zátěž vedoucí k delší periodě snížené výkonnosti s úplným zotavením po odpočinku. Mohou se objevovat také psychologické a neuroendokrinologické symptomy</a:t>
                      </a:r>
                      <a:endParaRPr b="0" i="0"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0500" marB="0" marR="75525" marL="755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cs-CZ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Týdny až měsíce</a:t>
                      </a:r>
                      <a:endParaRPr b="0" i="0"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0500" marB="0" marR="75525" marL="755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cs-CZ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Negativní vzhledem k symptomům a ztrátě tréninku</a:t>
                      </a:r>
                      <a:endParaRPr b="0" i="0"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0500" marB="0" marR="75525" marL="755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51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cs-CZ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Overtraining syndrome</a:t>
                      </a:r>
                      <a:endParaRPr b="0" i="0"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0500" marB="0" marR="75525" marL="755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cs-CZ" sz="16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Syndrom přetrénování</a:t>
                      </a:r>
                      <a:endParaRPr b="0" i="0"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0500" marB="0" marR="75525" marL="755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cs-CZ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Obdobně jako u maladaptačního přetížení, ovšem dochází k delšímu poklesu výkonnosti, závažnejším symptomům postihující psychiku, neurologický systém, hormonální prostředí a imunitní systém</a:t>
                      </a:r>
                      <a:endParaRPr b="0" i="0"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0500" marB="0" marR="75525" marL="755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cs-CZ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Měsíce až roky</a:t>
                      </a:r>
                      <a:endParaRPr b="0" i="0"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0500" marB="0" marR="75525" marL="755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cs-CZ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Negativní vzhledem k symptomům, možný konec sportovní kariéry</a:t>
                      </a:r>
                      <a:endParaRPr b="0" i="0"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0500" marB="0" marR="75525" marL="755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51" name="Google Shape;25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80564" y="5985967"/>
            <a:ext cx="3970286" cy="861135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3"/>
          <p:cNvSpPr/>
          <p:nvPr/>
        </p:nvSpPr>
        <p:spPr>
          <a:xfrm>
            <a:off x="466343" y="448056"/>
            <a:ext cx="7653011" cy="2236170"/>
          </a:xfrm>
          <a:prstGeom prst="rect">
            <a:avLst/>
          </a:prstGeom>
          <a:solidFill>
            <a:srgbClr val="40436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13"/>
          <p:cNvSpPr txBox="1"/>
          <p:nvPr>
            <p:ph type="title"/>
          </p:nvPr>
        </p:nvSpPr>
        <p:spPr>
          <a:xfrm>
            <a:off x="777240" y="731520"/>
            <a:ext cx="7002745" cy="16824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Calibri"/>
              <a:buNone/>
            </a:pPr>
            <a:r>
              <a:rPr lang="cs-CZ" sz="3700">
                <a:solidFill>
                  <a:srgbClr val="FFFFFF"/>
                </a:solidFill>
              </a:rPr>
              <a:t>Syndrom přetrénování – syndrom nevysvětlitelného poklesu výkonnosti</a:t>
            </a:r>
            <a:endParaRPr/>
          </a:p>
        </p:txBody>
      </p:sp>
      <p:sp>
        <p:nvSpPr>
          <p:cNvPr id="258" name="Google Shape;258;p13"/>
          <p:cNvSpPr/>
          <p:nvPr/>
        </p:nvSpPr>
        <p:spPr>
          <a:xfrm>
            <a:off x="8292033" y="448057"/>
            <a:ext cx="3441047" cy="2229916"/>
          </a:xfrm>
          <a:prstGeom prst="rect">
            <a:avLst/>
          </a:prstGeom>
          <a:solidFill>
            <a:srgbClr val="7BDEFC">
              <a:alpha val="2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9" name="Google Shape;25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86097" y="1220467"/>
            <a:ext cx="3439560" cy="773901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13"/>
          <p:cNvSpPr/>
          <p:nvPr/>
        </p:nvSpPr>
        <p:spPr>
          <a:xfrm>
            <a:off x="466344" y="2862072"/>
            <a:ext cx="7653012" cy="3538728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3"/>
          <p:cNvSpPr txBox="1"/>
          <p:nvPr>
            <p:ph idx="1" type="body"/>
          </p:nvPr>
        </p:nvSpPr>
        <p:spPr>
          <a:xfrm>
            <a:off x="479051" y="2989588"/>
            <a:ext cx="7733177" cy="36686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/>
          </a:bodyPr>
          <a:lstStyle/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cs-CZ" sz="2200">
                <a:latin typeface="Times New Roman"/>
                <a:ea typeface="Times New Roman"/>
                <a:cs typeface="Times New Roman"/>
                <a:sym typeface="Times New Roman"/>
              </a:rPr>
              <a:t>Některá preventivní opatření pro SP (Kreher &amp; Schwartz, 2012; Cardoos, 2015):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⮚"/>
            </a:pPr>
            <a:r>
              <a:rPr lang="cs-CZ" sz="2200">
                <a:latin typeface="Times New Roman"/>
                <a:ea typeface="Times New Roman"/>
                <a:cs typeface="Times New Roman"/>
                <a:sym typeface="Times New Roman"/>
              </a:rPr>
              <a:t>Periodizace tréninku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⮚"/>
            </a:pPr>
            <a:r>
              <a:rPr lang="cs-CZ" sz="2200">
                <a:latin typeface="Times New Roman"/>
                <a:ea typeface="Times New Roman"/>
                <a:cs typeface="Times New Roman"/>
                <a:sym typeface="Times New Roman"/>
              </a:rPr>
              <a:t>Zajistit dostatečný příjem kalorií a tekutin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⮚"/>
            </a:pPr>
            <a:r>
              <a:rPr lang="cs-CZ" sz="2200">
                <a:latin typeface="Times New Roman"/>
                <a:ea typeface="Times New Roman"/>
                <a:cs typeface="Times New Roman"/>
                <a:sym typeface="Times New Roman"/>
              </a:rPr>
              <a:t>Dostatečný a kvalitní spánek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⮚"/>
            </a:pPr>
            <a:r>
              <a:rPr lang="cs-CZ" sz="2200">
                <a:latin typeface="Times New Roman"/>
                <a:ea typeface="Times New Roman"/>
                <a:cs typeface="Times New Roman"/>
                <a:sym typeface="Times New Roman"/>
              </a:rPr>
              <a:t>Vyhnout se tréninku během infekcí, úpalu a vysoce stresujícího období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⮚"/>
            </a:pPr>
            <a:r>
              <a:rPr lang="cs-CZ" sz="2200">
                <a:latin typeface="Times New Roman"/>
                <a:ea typeface="Times New Roman"/>
                <a:cs typeface="Times New Roman"/>
                <a:sym typeface="Times New Roman"/>
              </a:rPr>
              <a:t>Vyhnout se monotónnosti v tréninku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⮚"/>
            </a:pPr>
            <a:r>
              <a:rPr lang="cs-CZ" sz="2200">
                <a:latin typeface="Times New Roman"/>
                <a:ea typeface="Times New Roman"/>
                <a:cs typeface="Times New Roman"/>
                <a:sym typeface="Times New Roman"/>
              </a:rPr>
              <a:t>Individualizace tréninku a dohled odborníka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⮚"/>
            </a:pPr>
            <a:r>
              <a:rPr lang="cs-CZ" sz="2200">
                <a:latin typeface="Times New Roman"/>
                <a:ea typeface="Times New Roman"/>
                <a:cs typeface="Times New Roman"/>
                <a:sym typeface="Times New Roman"/>
              </a:rPr>
              <a:t>Vedení tréninkového deníku (zaznamenávání výkonnosti)</a:t>
            </a:r>
            <a:endParaRPr/>
          </a:p>
          <a:p>
            <a:pPr indent="-140525" lvl="0" marL="2286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500"/>
          </a:p>
        </p:txBody>
      </p:sp>
      <p:sp>
        <p:nvSpPr>
          <p:cNvPr id="262" name="Google Shape;262;p13"/>
          <p:cNvSpPr/>
          <p:nvPr/>
        </p:nvSpPr>
        <p:spPr>
          <a:xfrm>
            <a:off x="8292033" y="2864752"/>
            <a:ext cx="3441047" cy="2229916"/>
          </a:xfrm>
          <a:prstGeom prst="rect">
            <a:avLst/>
          </a:prstGeom>
          <a:solidFill>
            <a:srgbClr val="7BDEFC">
              <a:alpha val="2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3" name="Google Shape;263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12228" y="3615144"/>
            <a:ext cx="3500722" cy="708896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13"/>
          <p:cNvSpPr/>
          <p:nvPr/>
        </p:nvSpPr>
        <p:spPr>
          <a:xfrm>
            <a:off x="8292033" y="5257560"/>
            <a:ext cx="1636776" cy="1141516"/>
          </a:xfrm>
          <a:prstGeom prst="rect">
            <a:avLst/>
          </a:prstGeom>
          <a:solidFill>
            <a:srgbClr val="7BDEF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3"/>
          <p:cNvSpPr/>
          <p:nvPr/>
        </p:nvSpPr>
        <p:spPr>
          <a:xfrm>
            <a:off x="10096304" y="5256465"/>
            <a:ext cx="1636776" cy="1142613"/>
          </a:xfrm>
          <a:prstGeom prst="rect">
            <a:avLst/>
          </a:prstGeom>
          <a:solidFill>
            <a:schemeClr val="accent5">
              <a:alpha val="9490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edcb23cfca_2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Stres</a:t>
            </a:r>
            <a:endParaRPr/>
          </a:p>
        </p:txBody>
      </p:sp>
      <p:sp>
        <p:nvSpPr>
          <p:cNvPr id="271" name="Google Shape;271;gedcb23cfca_2_0"/>
          <p:cNvSpPr txBox="1"/>
          <p:nvPr>
            <p:ph idx="1" type="body"/>
          </p:nvPr>
        </p:nvSpPr>
        <p:spPr>
          <a:xfrm>
            <a:off x="838200" y="1486850"/>
            <a:ext cx="10515600" cy="5025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70000"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= narušení homeostázy ve vnitřním prostředí organismu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eustres = optimální míra stresu vedoucí k adaptaci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distres = vyšší hodnota stresoru mající negativní vliv na organismus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3 fáze stresové reakce:</a:t>
            </a:r>
            <a:endParaRPr/>
          </a:p>
          <a:p>
            <a:pPr indent="-277495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39285"/>
              <a:buFont typeface="Arial"/>
              <a:buChar char="-"/>
            </a:pPr>
            <a:r>
              <a:rPr lang="cs-CZ"/>
              <a:t>1. alarmová - okamžitá reakce sympato-adrenálního systému</a:t>
            </a:r>
            <a:endParaRPr/>
          </a:p>
          <a:p>
            <a:pPr indent="-27749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39285"/>
              <a:buFont typeface="Arial"/>
              <a:buChar char="-"/>
            </a:pPr>
            <a:r>
              <a:rPr lang="cs-CZ"/>
              <a:t>2. adaptační - opakovaným působením se snižuje odpověď na stresor</a:t>
            </a:r>
            <a:endParaRPr/>
          </a:p>
          <a:p>
            <a:pPr indent="-27749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39285"/>
              <a:buFont typeface="Arial"/>
              <a:buChar char="-"/>
            </a:pPr>
            <a:r>
              <a:rPr lang="cs-CZ"/>
              <a:t>3. fáze vyčerpání - selhání adaptačních schopností, rozvoj onemocnění, patologické změny</a:t>
            </a:r>
            <a:br>
              <a:rPr lang="cs-CZ"/>
            </a:b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Dělení stresorů dle Bartůňkové (2010):</a:t>
            </a:r>
            <a:endParaRPr/>
          </a:p>
          <a:p>
            <a:pPr indent="-277495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39285"/>
              <a:buFont typeface="Arial"/>
              <a:buChar char="-"/>
            </a:pPr>
            <a:r>
              <a:rPr lang="cs-CZ"/>
              <a:t>fyzikální</a:t>
            </a:r>
            <a:endParaRPr/>
          </a:p>
          <a:p>
            <a:pPr indent="-27749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39285"/>
              <a:buFont typeface="Arial"/>
              <a:buChar char="-"/>
            </a:pPr>
            <a:r>
              <a:rPr lang="cs-CZ"/>
              <a:t>chemické</a:t>
            </a:r>
            <a:endParaRPr/>
          </a:p>
          <a:p>
            <a:pPr indent="-27749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39285"/>
              <a:buFont typeface="Arial"/>
              <a:buChar char="-"/>
            </a:pPr>
            <a:r>
              <a:rPr lang="cs-CZ"/>
              <a:t>biologické</a:t>
            </a:r>
            <a:endParaRPr/>
          </a:p>
          <a:p>
            <a:pPr indent="-27749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39285"/>
              <a:buFont typeface="Arial"/>
              <a:buChar char="-"/>
            </a:pPr>
            <a:r>
              <a:rPr lang="cs-CZ"/>
              <a:t>psycho-sociální</a:t>
            </a:r>
            <a:endParaRPr/>
          </a:p>
        </p:txBody>
      </p:sp>
      <p:sp>
        <p:nvSpPr>
          <p:cNvPr id="272" name="Google Shape;272;gedcb23cfca_2_0"/>
          <p:cNvSpPr txBox="1"/>
          <p:nvPr/>
        </p:nvSpPr>
        <p:spPr>
          <a:xfrm>
            <a:off x="5914748" y="5641732"/>
            <a:ext cx="6094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cs-CZ" sz="1800">
                <a:solidFill>
                  <a:srgbClr val="4D5156"/>
                </a:solidFill>
                <a:latin typeface="arial"/>
                <a:ea typeface="arial"/>
                <a:cs typeface="arial"/>
                <a:sym typeface="arial"/>
              </a:rPr>
              <a:t>Bartůňková, S. &amp; Univerzita Karlova. (2010). Stres a jeho mechanismy. Praha: Karolinum.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D515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3C6E7">
            <a:alpha val="44705"/>
          </a:srgbClr>
        </a:solid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B686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0"/>
          <p:cNvSpPr/>
          <p:nvPr/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VÃ½sledek obrÃ¡zku pro general adaptation syndrome" id="279" name="Google Shape;279;p1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81956" y="643467"/>
            <a:ext cx="7428088" cy="5571066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10"/>
          <p:cNvSpPr txBox="1"/>
          <p:nvPr/>
        </p:nvSpPr>
        <p:spPr>
          <a:xfrm>
            <a:off x="6334506" y="6293372"/>
            <a:ext cx="6096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zdroj: https://sanescohealth.com/stages-of-general-adaptation-syndrome/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edcb23cfca_2_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Adaptace</a:t>
            </a:r>
            <a:endParaRPr/>
          </a:p>
        </p:txBody>
      </p:sp>
      <p:sp>
        <p:nvSpPr>
          <p:cNvPr id="286" name="Google Shape;286;gedcb23cfca_2_5"/>
          <p:cNvSpPr txBox="1"/>
          <p:nvPr>
            <p:ph idx="1" type="body"/>
          </p:nvPr>
        </p:nvSpPr>
        <p:spPr>
          <a:xfrm>
            <a:off x="838200" y="1572450"/>
            <a:ext cx="10515600" cy="4604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= přizpůsobení organismu na opakující se stresory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Postup adaptačních změn: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cs-CZ"/>
              <a:t>Hromadění energie v buňkách (superkompenzace)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-CZ"/>
              <a:t>Enzymatická tvorba metabolických cyklů (</a:t>
            </a:r>
            <a:r>
              <a:rPr lang="cs-CZ"/>
              <a:t>↑ v</a:t>
            </a:r>
            <a:r>
              <a:rPr lang="cs-CZ"/>
              <a:t>yužitelnost E rezerv)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-CZ"/>
              <a:t>Akumulace bílkovin za účelem hypertrofie tkání (srdce, svaly)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edcb23cfca_2_1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Superkompenzace</a:t>
            </a:r>
            <a:endParaRPr/>
          </a:p>
        </p:txBody>
      </p:sp>
      <p:sp>
        <p:nvSpPr>
          <p:cNvPr id="292" name="Google Shape;292;gedcb23cfca_2_18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= optimální období pro vystavení se stresoru (výkonu)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cs-CZ"/>
              <a:t>vlivem stresoru se (po konkrétní době) navyšují energetické rezervy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-CZ"/>
              <a:t>včasné nevyužití těchto rezerv způsobuje návrat do normálu</a:t>
            </a:r>
            <a:endParaRPr/>
          </a:p>
        </p:txBody>
      </p:sp>
      <p:graphicFrame>
        <p:nvGraphicFramePr>
          <p:cNvPr id="293" name="Google Shape;293;gedcb23cfca_2_18"/>
          <p:cNvGraphicFramePr/>
          <p:nvPr/>
        </p:nvGraphicFramePr>
        <p:xfrm>
          <a:off x="838200" y="3717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{5B6BC621-72C7-4DF8-BD11-F97C69A0F916}</a:tableStyleId>
              </a:tblPr>
              <a:tblGrid>
                <a:gridCol w="3429000"/>
                <a:gridCol w="3429000"/>
                <a:gridCol w="34290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700"/>
                        <a:t>Intenzita výkonu</a:t>
                      </a:r>
                      <a:endParaRPr sz="1700"/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700"/>
                        <a:t>Trvání výkonu</a:t>
                      </a:r>
                      <a:endParaRPr sz="1700"/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700"/>
                        <a:t>Období superkompenzace</a:t>
                      </a:r>
                      <a:endParaRPr sz="1700"/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700"/>
                        <a:t>Maximální</a:t>
                      </a:r>
                      <a:endParaRPr sz="17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700"/>
                        <a:t>do 10 s</a:t>
                      </a:r>
                      <a:endParaRPr sz="17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700"/>
                        <a:t>~</a:t>
                      </a:r>
                      <a:r>
                        <a:rPr lang="cs-CZ" sz="1700"/>
                        <a:t> 4 min</a:t>
                      </a:r>
                      <a:endParaRPr sz="17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700"/>
                        <a:t>Submaximální</a:t>
                      </a:r>
                      <a:endParaRPr sz="17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700"/>
                        <a:t>do 2 min</a:t>
                      </a:r>
                      <a:endParaRPr sz="17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cs-CZ" sz="1700">
                          <a:solidFill>
                            <a:schemeClr val="dk1"/>
                          </a:solidFill>
                        </a:rPr>
                        <a:t>~ 20 min</a:t>
                      </a:r>
                      <a:endParaRPr sz="17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700"/>
                        <a:t>Střední</a:t>
                      </a:r>
                      <a:endParaRPr sz="17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700"/>
                        <a:t>do 15 min</a:t>
                      </a:r>
                      <a:endParaRPr sz="17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cs-CZ" sz="1700">
                          <a:solidFill>
                            <a:schemeClr val="dk1"/>
                          </a:solidFill>
                        </a:rPr>
                        <a:t>~ 60 min</a:t>
                      </a:r>
                      <a:endParaRPr sz="17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700"/>
                        <a:t>Mírná</a:t>
                      </a:r>
                      <a:endParaRPr sz="17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700"/>
                        <a:t>do 5 hod</a:t>
                      </a:r>
                      <a:endParaRPr sz="17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cs-CZ" sz="1700">
                          <a:solidFill>
                            <a:schemeClr val="dk1"/>
                          </a:solidFill>
                        </a:rPr>
                        <a:t>12-24 hod</a:t>
                      </a:r>
                      <a:endParaRPr sz="17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94" name="Google Shape;294;gedcb23cfca_2_18"/>
          <p:cNvSpPr txBox="1"/>
          <p:nvPr/>
        </p:nvSpPr>
        <p:spPr>
          <a:xfrm>
            <a:off x="838200" y="5993775"/>
            <a:ext cx="10896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85714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cs-CZ" sz="1800">
                <a:solidFill>
                  <a:srgbClr val="4D5156"/>
                </a:solidFill>
                <a:latin typeface="arial"/>
                <a:ea typeface="arial"/>
                <a:cs typeface="arial"/>
                <a:sym typeface="arial"/>
              </a:rPr>
              <a:t>Bernaciková, M., Cacek, J., Dovrtělová, L., Hrnčiříková, I., Hlinský, T., Kapounková, K., … Struhár, I. (2020). Regenerace a výživa ve sportu.</a:t>
            </a:r>
            <a:endParaRPr sz="1800">
              <a:solidFill>
                <a:srgbClr val="4D515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gedcb23cfca_2_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396400"/>
            <a:ext cx="10515599" cy="5470549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gedcb23cfca_2_35"/>
          <p:cNvSpPr txBox="1"/>
          <p:nvPr/>
        </p:nvSpPr>
        <p:spPr>
          <a:xfrm>
            <a:off x="4611000" y="5866950"/>
            <a:ext cx="6742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85714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cs-CZ" sz="1800">
                <a:solidFill>
                  <a:srgbClr val="4D5156"/>
                </a:solidFill>
                <a:latin typeface="arial"/>
                <a:ea typeface="arial"/>
                <a:cs typeface="arial"/>
                <a:sym typeface="arial"/>
              </a:rPr>
              <a:t>Perič, T., &amp; Dovalil, J. (2010). Sportovní trénink. Praha: Grada.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85714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800">
              <a:solidFill>
                <a:srgbClr val="4D515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edcb23cfca_2_26"/>
          <p:cNvSpPr txBox="1"/>
          <p:nvPr>
            <p:ph idx="1" type="body"/>
          </p:nvPr>
        </p:nvSpPr>
        <p:spPr>
          <a:xfrm>
            <a:off x="930700" y="1329275"/>
            <a:ext cx="4143300" cy="1683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A - ?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B - ?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C - ?</a:t>
            </a:r>
            <a:endParaRPr/>
          </a:p>
        </p:txBody>
      </p:sp>
      <p:pic>
        <p:nvPicPr>
          <p:cNvPr id="306" name="Google Shape;306;gedcb23cfca_2_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8575" y="563470"/>
            <a:ext cx="5948498" cy="1809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gedcb23cfca_2_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28575" y="2607392"/>
            <a:ext cx="5948498" cy="1829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gedcb23cfca_2_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28575" y="4671625"/>
            <a:ext cx="5948498" cy="1774671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gedcb23cfca_2_26"/>
          <p:cNvSpPr txBox="1"/>
          <p:nvPr/>
        </p:nvSpPr>
        <p:spPr>
          <a:xfrm>
            <a:off x="105700" y="3281025"/>
            <a:ext cx="5232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8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800">
                <a:solidFill>
                  <a:srgbClr val="4D5156"/>
                </a:solidFill>
                <a:latin typeface="arial"/>
                <a:ea typeface="arial"/>
                <a:cs typeface="arial"/>
                <a:sym typeface="arial"/>
              </a:rPr>
              <a:t>Zatsiorsky, V. M., &amp; Kraemer, W. J. (2014). Silový trénink: Praxe a věda. Praha: Mladá fronta.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D515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Odbourávání laktátu (dle Havlíčkové, 2004)</a:t>
            </a:r>
            <a:endParaRPr/>
          </a:p>
        </p:txBody>
      </p:sp>
      <p:graphicFrame>
        <p:nvGraphicFramePr>
          <p:cNvPr id="315" name="Google Shape;315;p15"/>
          <p:cNvGraphicFramePr/>
          <p:nvPr/>
        </p:nvGraphicFramePr>
        <p:xfrm>
          <a:off x="905522" y="182562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{6A8524CF-6A0D-4E6E-92A4-A9CDF386B108}</a:tableStyleId>
              </a:tblPr>
              <a:tblGrid>
                <a:gridCol w="2612075"/>
                <a:gridCol w="2612075"/>
                <a:gridCol w="2612075"/>
                <a:gridCol w="2612075"/>
              </a:tblGrid>
              <a:tr h="1152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u="none" cap="none" strike="noStrike"/>
                        <a:t>Odstranění laktátu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Minimální doba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Maximální doba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Mmol/l/min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152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Aktivní forma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30 minut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1 hodina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0,5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152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Pasivní forma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1 hodina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2 hodiny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0,3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316" name="Google Shape;316;p15"/>
          <p:cNvSpPr txBox="1"/>
          <p:nvPr/>
        </p:nvSpPr>
        <p:spPr>
          <a:xfrm>
            <a:off x="5914748" y="5641732"/>
            <a:ext cx="609452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1800">
                <a:solidFill>
                  <a:srgbClr val="4D5156"/>
                </a:solidFill>
                <a:latin typeface="arial"/>
                <a:ea typeface="arial"/>
                <a:cs typeface="arial"/>
                <a:sym typeface="arial"/>
              </a:rPr>
              <a:t>Havlíčková, L. a kol. Fyziologie tělesné zátěže I. Obecná část. Praha : Nakladatelství Karolinum, 2004. 203 s. ISBN 80–7184–875–1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oogle Shape;108;p2"/>
          <p:cNvGrpSpPr/>
          <p:nvPr/>
        </p:nvGrpSpPr>
        <p:grpSpPr>
          <a:xfrm>
            <a:off x="553222" y="206757"/>
            <a:ext cx="11251270" cy="5987283"/>
            <a:chOff x="189238" y="2571"/>
            <a:chExt cx="11251270" cy="5987283"/>
          </a:xfrm>
        </p:grpSpPr>
        <p:sp>
          <p:nvSpPr>
            <p:cNvPr id="109" name="Google Shape;109;p2"/>
            <p:cNvSpPr/>
            <p:nvPr/>
          </p:nvSpPr>
          <p:spPr>
            <a:xfrm>
              <a:off x="9360442" y="4234562"/>
              <a:ext cx="1040033" cy="49496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81776"/>
                  </a:lnTo>
                  <a:lnTo>
                    <a:pt x="120000" y="81776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3A66B1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110" name="Google Shape;110;p2"/>
            <p:cNvSpPr/>
            <p:nvPr/>
          </p:nvSpPr>
          <p:spPr>
            <a:xfrm>
              <a:off x="8320408" y="4234562"/>
              <a:ext cx="1040033" cy="494961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81776"/>
                  </a:lnTo>
                  <a:lnTo>
                    <a:pt x="0" y="81776"/>
                  </a:lnTo>
                  <a:lnTo>
                    <a:pt x="0" y="120000"/>
                  </a:lnTo>
                </a:path>
              </a:pathLst>
            </a:custGeom>
            <a:noFill/>
            <a:ln cap="flat" cmpd="sng" w="12700">
              <a:solidFill>
                <a:srgbClr val="3A66B1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111" name="Google Shape;111;p2"/>
            <p:cNvSpPr/>
            <p:nvPr/>
          </p:nvSpPr>
          <p:spPr>
            <a:xfrm>
              <a:off x="7280375" y="2658911"/>
              <a:ext cx="2080066" cy="49496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81776"/>
                  </a:lnTo>
                  <a:lnTo>
                    <a:pt x="120000" y="81776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3A66B1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112" name="Google Shape;112;p2"/>
            <p:cNvSpPr/>
            <p:nvPr/>
          </p:nvSpPr>
          <p:spPr>
            <a:xfrm>
              <a:off x="5200308" y="4234562"/>
              <a:ext cx="1040033" cy="49496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81776"/>
                  </a:lnTo>
                  <a:lnTo>
                    <a:pt x="120000" y="81776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3A66B1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113" name="Google Shape;113;p2"/>
            <p:cNvSpPr/>
            <p:nvPr/>
          </p:nvSpPr>
          <p:spPr>
            <a:xfrm>
              <a:off x="4160275" y="4234562"/>
              <a:ext cx="1040033" cy="494961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81776"/>
                  </a:lnTo>
                  <a:lnTo>
                    <a:pt x="0" y="81776"/>
                  </a:lnTo>
                  <a:lnTo>
                    <a:pt x="0" y="120000"/>
                  </a:lnTo>
                </a:path>
              </a:pathLst>
            </a:custGeom>
            <a:noFill/>
            <a:ln cap="flat" cmpd="sng" w="12700">
              <a:solidFill>
                <a:srgbClr val="3A66B1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114" name="Google Shape;114;p2"/>
            <p:cNvSpPr/>
            <p:nvPr/>
          </p:nvSpPr>
          <p:spPr>
            <a:xfrm>
              <a:off x="5200308" y="2658911"/>
              <a:ext cx="2080066" cy="494961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81776"/>
                  </a:lnTo>
                  <a:lnTo>
                    <a:pt x="0" y="81776"/>
                  </a:lnTo>
                  <a:lnTo>
                    <a:pt x="0" y="120000"/>
                  </a:lnTo>
                </a:path>
              </a:pathLst>
            </a:custGeom>
            <a:noFill/>
            <a:ln cap="flat" cmpd="sng" w="12700">
              <a:solidFill>
                <a:srgbClr val="3A66B1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115" name="Google Shape;115;p2"/>
            <p:cNvSpPr/>
            <p:nvPr/>
          </p:nvSpPr>
          <p:spPr>
            <a:xfrm>
              <a:off x="4680292" y="1083261"/>
              <a:ext cx="2600083" cy="49496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81776"/>
                  </a:lnTo>
                  <a:lnTo>
                    <a:pt x="120000" y="81776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116" name="Google Shape;116;p2"/>
            <p:cNvSpPr/>
            <p:nvPr/>
          </p:nvSpPr>
          <p:spPr>
            <a:xfrm>
              <a:off x="2080208" y="2658911"/>
              <a:ext cx="1040033" cy="49496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81776"/>
                  </a:lnTo>
                  <a:lnTo>
                    <a:pt x="120000" y="81776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3A66B1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117" name="Google Shape;117;p2"/>
            <p:cNvSpPr/>
            <p:nvPr/>
          </p:nvSpPr>
          <p:spPr>
            <a:xfrm>
              <a:off x="1040175" y="2658911"/>
              <a:ext cx="1040033" cy="494961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81776"/>
                  </a:lnTo>
                  <a:lnTo>
                    <a:pt x="0" y="81776"/>
                  </a:lnTo>
                  <a:lnTo>
                    <a:pt x="0" y="120000"/>
                  </a:lnTo>
                </a:path>
              </a:pathLst>
            </a:custGeom>
            <a:noFill/>
            <a:ln cap="flat" cmpd="sng" w="12700">
              <a:solidFill>
                <a:srgbClr val="3A66B1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118" name="Google Shape;118;p2"/>
            <p:cNvSpPr/>
            <p:nvPr/>
          </p:nvSpPr>
          <p:spPr>
            <a:xfrm>
              <a:off x="2080208" y="1083261"/>
              <a:ext cx="2600083" cy="494961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81776"/>
                  </a:lnTo>
                  <a:lnTo>
                    <a:pt x="0" y="81776"/>
                  </a:lnTo>
                  <a:lnTo>
                    <a:pt x="0" y="12000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119" name="Google Shape;119;p2"/>
            <p:cNvSpPr/>
            <p:nvPr/>
          </p:nvSpPr>
          <p:spPr>
            <a:xfrm>
              <a:off x="3829355" y="2571"/>
              <a:ext cx="1701872" cy="1080689"/>
            </a:xfrm>
            <a:prstGeom prst="roundRect">
              <a:avLst>
                <a:gd fmla="val 10000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4018452" y="182214"/>
              <a:ext cx="1701872" cy="1080689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2"/>
            <p:cNvSpPr txBox="1"/>
            <p:nvPr/>
          </p:nvSpPr>
          <p:spPr>
            <a:xfrm>
              <a:off x="4050104" y="213866"/>
              <a:ext cx="1638568" cy="10173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spcFirstLastPara="1" rIns="83800" wrap="square" tIns="83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None/>
              </a:pPr>
              <a:r>
                <a:rPr b="0" i="0" lang="cs-CZ" sz="2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Únava</a:t>
              </a: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229272" y="1578222"/>
              <a:ext cx="1701872" cy="1080689"/>
            </a:xfrm>
            <a:prstGeom prst="roundRect">
              <a:avLst>
                <a:gd fmla="val 10000" name="adj"/>
              </a:avLst>
            </a:prstGeom>
            <a:solidFill>
              <a:schemeClr val="accent6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418369" y="1757864"/>
              <a:ext cx="1701872" cy="1080689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2"/>
            <p:cNvSpPr txBox="1"/>
            <p:nvPr/>
          </p:nvSpPr>
          <p:spPr>
            <a:xfrm>
              <a:off x="1450021" y="1789516"/>
              <a:ext cx="1638568" cy="10173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spcFirstLastPara="1" rIns="83800" wrap="square" tIns="83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None/>
              </a:pPr>
              <a:r>
                <a:rPr b="0" i="0" lang="cs-CZ" sz="2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Fyziologická</a:t>
              </a: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89238" y="3153873"/>
              <a:ext cx="1701872" cy="1080689"/>
            </a:xfrm>
            <a:prstGeom prst="roundRect">
              <a:avLst>
                <a:gd fmla="val 10000" name="adj"/>
              </a:avLst>
            </a:prstGeom>
            <a:solidFill>
              <a:schemeClr val="accent6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78335" y="3333515"/>
              <a:ext cx="1701872" cy="1080689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2"/>
            <p:cNvSpPr txBox="1"/>
            <p:nvPr/>
          </p:nvSpPr>
          <p:spPr>
            <a:xfrm>
              <a:off x="409987" y="3365167"/>
              <a:ext cx="1638568" cy="10173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spcFirstLastPara="1" rIns="83800" wrap="square" tIns="83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None/>
              </a:pPr>
              <a:r>
                <a:rPr b="0" i="0" lang="cs-CZ" sz="2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Aerobní</a:t>
              </a: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2269305" y="3153873"/>
              <a:ext cx="1701872" cy="1080689"/>
            </a:xfrm>
            <a:prstGeom prst="roundRect">
              <a:avLst>
                <a:gd fmla="val 10000" name="adj"/>
              </a:avLst>
            </a:prstGeom>
            <a:solidFill>
              <a:schemeClr val="accent6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2458402" y="3333515"/>
              <a:ext cx="1701872" cy="1080689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2"/>
            <p:cNvSpPr txBox="1"/>
            <p:nvPr/>
          </p:nvSpPr>
          <p:spPr>
            <a:xfrm>
              <a:off x="2490054" y="3365167"/>
              <a:ext cx="1638568" cy="10173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spcFirstLastPara="1" rIns="83800" wrap="square" tIns="83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None/>
              </a:pPr>
              <a:r>
                <a:rPr b="0" i="0" lang="cs-CZ" sz="2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Anaerobní</a:t>
              </a: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6429439" y="1578222"/>
              <a:ext cx="1701872" cy="1080689"/>
            </a:xfrm>
            <a:prstGeom prst="roundRect">
              <a:avLst>
                <a:gd fmla="val 10000" name="adj"/>
              </a:avLst>
            </a:prstGeom>
            <a:solidFill>
              <a:srgbClr val="FF000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6618536" y="1757864"/>
              <a:ext cx="1701872" cy="1080689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2"/>
            <p:cNvSpPr txBox="1"/>
            <p:nvPr/>
          </p:nvSpPr>
          <p:spPr>
            <a:xfrm>
              <a:off x="6650188" y="1789516"/>
              <a:ext cx="1638568" cy="10173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spcFirstLastPara="1" rIns="83800" wrap="square" tIns="83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None/>
              </a:pPr>
              <a:r>
                <a:rPr b="0" i="0" lang="cs-CZ" sz="2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Patologická</a:t>
              </a: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4349372" y="3153873"/>
              <a:ext cx="1701872" cy="1080689"/>
            </a:xfrm>
            <a:prstGeom prst="roundRect">
              <a:avLst>
                <a:gd fmla="val 10000" name="adj"/>
              </a:avLst>
            </a:prstGeom>
            <a:solidFill>
              <a:srgbClr val="FF000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538469" y="3333515"/>
              <a:ext cx="1701872" cy="1080689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2"/>
            <p:cNvSpPr txBox="1"/>
            <p:nvPr/>
          </p:nvSpPr>
          <p:spPr>
            <a:xfrm>
              <a:off x="4570121" y="3365167"/>
              <a:ext cx="1638568" cy="10173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spcFirstLastPara="1" rIns="83800" wrap="square" tIns="83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None/>
              </a:pPr>
              <a:r>
                <a:rPr b="0" i="0" lang="cs-CZ" sz="2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Akutní</a:t>
              </a: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3309339" y="4729523"/>
              <a:ext cx="1701872" cy="1080689"/>
            </a:xfrm>
            <a:prstGeom prst="roundRect">
              <a:avLst>
                <a:gd fmla="val 10000" name="adj"/>
              </a:avLst>
            </a:prstGeom>
            <a:solidFill>
              <a:srgbClr val="FF000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3498436" y="4909165"/>
              <a:ext cx="1701872" cy="1080689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2"/>
            <p:cNvSpPr txBox="1"/>
            <p:nvPr/>
          </p:nvSpPr>
          <p:spPr>
            <a:xfrm>
              <a:off x="3530088" y="4940817"/>
              <a:ext cx="1638568" cy="10173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spcFirstLastPara="1" rIns="83800" wrap="square" tIns="83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None/>
              </a:pPr>
              <a:r>
                <a:rPr b="0" i="0" lang="cs-CZ" sz="2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Přepětí</a:t>
              </a: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5389405" y="4729523"/>
              <a:ext cx="1701872" cy="1080689"/>
            </a:xfrm>
            <a:prstGeom prst="roundRect">
              <a:avLst>
                <a:gd fmla="val 10000" name="adj"/>
              </a:avLst>
            </a:prstGeom>
            <a:solidFill>
              <a:srgbClr val="FF000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5578502" y="4909165"/>
              <a:ext cx="1701872" cy="1080689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2"/>
            <p:cNvSpPr txBox="1"/>
            <p:nvPr/>
          </p:nvSpPr>
          <p:spPr>
            <a:xfrm>
              <a:off x="5610154" y="4940817"/>
              <a:ext cx="1638568" cy="10173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spcFirstLastPara="1" rIns="83800" wrap="square" tIns="83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None/>
              </a:pPr>
              <a:r>
                <a:rPr b="0" i="0" lang="cs-CZ" sz="2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Schvácení</a:t>
              </a: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8509505" y="3153873"/>
              <a:ext cx="1701872" cy="1080689"/>
            </a:xfrm>
            <a:prstGeom prst="roundRect">
              <a:avLst>
                <a:gd fmla="val 10000" name="adj"/>
              </a:avLst>
            </a:prstGeom>
            <a:solidFill>
              <a:srgbClr val="FF000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8698602" y="3333515"/>
              <a:ext cx="1701872" cy="1080689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2"/>
            <p:cNvSpPr txBox="1"/>
            <p:nvPr/>
          </p:nvSpPr>
          <p:spPr>
            <a:xfrm>
              <a:off x="8730254" y="3365167"/>
              <a:ext cx="1638568" cy="10173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spcFirstLastPara="1" rIns="83800" wrap="square" tIns="83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None/>
              </a:pPr>
              <a:r>
                <a:rPr b="0" i="0" lang="cs-CZ" sz="2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Chronická</a:t>
              </a: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7469472" y="4729523"/>
              <a:ext cx="1701872" cy="1080689"/>
            </a:xfrm>
            <a:prstGeom prst="roundRect">
              <a:avLst>
                <a:gd fmla="val 10000" name="adj"/>
              </a:avLst>
            </a:prstGeom>
            <a:solidFill>
              <a:srgbClr val="FF000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7658569" y="4909165"/>
              <a:ext cx="1701872" cy="1080689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2"/>
            <p:cNvSpPr txBox="1"/>
            <p:nvPr/>
          </p:nvSpPr>
          <p:spPr>
            <a:xfrm>
              <a:off x="7690221" y="4940817"/>
              <a:ext cx="1638568" cy="10173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spcFirstLastPara="1" rIns="83800" wrap="square" tIns="83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None/>
              </a:pPr>
              <a:r>
                <a:rPr b="0" i="0" lang="cs-CZ" sz="2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Přetížení</a:t>
              </a: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9549539" y="4729523"/>
              <a:ext cx="1701872" cy="1080689"/>
            </a:xfrm>
            <a:prstGeom prst="roundRect">
              <a:avLst>
                <a:gd fmla="val 10000" name="adj"/>
              </a:avLst>
            </a:prstGeom>
            <a:solidFill>
              <a:srgbClr val="FF000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9738636" y="4909165"/>
              <a:ext cx="1701872" cy="1080689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2"/>
            <p:cNvSpPr txBox="1"/>
            <p:nvPr/>
          </p:nvSpPr>
          <p:spPr>
            <a:xfrm>
              <a:off x="9770288" y="4940817"/>
              <a:ext cx="1638568" cy="10173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spcFirstLastPara="1" rIns="83800" wrap="square" tIns="83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None/>
              </a:pPr>
              <a:r>
                <a:rPr b="0" i="0" lang="cs-CZ" sz="2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Přetrénování</a:t>
              </a: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4"/>
          <p:cNvSpPr/>
          <p:nvPr/>
        </p:nvSpPr>
        <p:spPr>
          <a:xfrm>
            <a:off x="458922" y="453981"/>
            <a:ext cx="6675120" cy="1877811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14"/>
          <p:cNvSpPr txBox="1"/>
          <p:nvPr>
            <p:ph type="title"/>
          </p:nvPr>
        </p:nvSpPr>
        <p:spPr>
          <a:xfrm>
            <a:off x="731520" y="731520"/>
            <a:ext cx="6089904" cy="14264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cs-CZ">
                <a:solidFill>
                  <a:srgbClr val="FFFFFF"/>
                </a:solidFill>
              </a:rPr>
              <a:t>Zotavení </a:t>
            </a:r>
            <a:endParaRPr/>
          </a:p>
        </p:txBody>
      </p:sp>
      <p:sp>
        <p:nvSpPr>
          <p:cNvPr id="323" name="Google Shape;323;p14"/>
          <p:cNvSpPr/>
          <p:nvPr/>
        </p:nvSpPr>
        <p:spPr>
          <a:xfrm>
            <a:off x="7277100" y="461737"/>
            <a:ext cx="2149361" cy="1870055"/>
          </a:xfrm>
          <a:prstGeom prst="rect">
            <a:avLst/>
          </a:prstGeom>
          <a:solidFill>
            <a:schemeClr val="accent1">
              <a:alpha val="9490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14"/>
          <p:cNvSpPr/>
          <p:nvPr/>
        </p:nvSpPr>
        <p:spPr>
          <a:xfrm>
            <a:off x="9573768" y="453155"/>
            <a:ext cx="2149358" cy="1878638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14"/>
          <p:cNvSpPr/>
          <p:nvPr/>
        </p:nvSpPr>
        <p:spPr>
          <a:xfrm>
            <a:off x="458920" y="2480956"/>
            <a:ext cx="11264206" cy="3918122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14"/>
          <p:cNvSpPr txBox="1"/>
          <p:nvPr>
            <p:ph idx="1" type="body"/>
          </p:nvPr>
        </p:nvSpPr>
        <p:spPr>
          <a:xfrm>
            <a:off x="789456" y="2798385"/>
            <a:ext cx="10597729" cy="32832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lang="cs-CZ" sz="2300"/>
              <a:t>Zotavení (regenerace sil) – cílem je vyrovnat a obnovit pokles funkčních schopností organismu a jednotlivých orgánů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lang="cs-CZ" sz="2300"/>
              <a:t>Zastává rovněž preventivní funkci (přetížení)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lang="cs-CZ" sz="2300"/>
              <a:t>Regenerace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lang="cs-CZ" sz="2300"/>
              <a:t>Pasivní – bez vnějších zásahů </a:t>
            </a:r>
            <a:endParaRPr sz="2300"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lang="cs-CZ" sz="2300"/>
              <a:t>Aktivní – plánovaná činnost za účelem urychlení zotavení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lang="cs-CZ" sz="2300"/>
              <a:t>Pasivní odpočinek – s vyloučením fyzické aktivity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lang="cs-CZ" sz="2300"/>
              <a:t>Aktivní odpočinek – využití fyzické aktivity (anaerobní typ únavy)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"/>
          <p:cNvSpPr/>
          <p:nvPr/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3"/>
          <p:cNvSpPr txBox="1"/>
          <p:nvPr>
            <p:ph type="title"/>
          </p:nvPr>
        </p:nvSpPr>
        <p:spPr>
          <a:xfrm>
            <a:off x="524741" y="620392"/>
            <a:ext cx="3808268" cy="5504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cs-CZ" sz="6000">
                <a:solidFill>
                  <a:schemeClr val="lt1"/>
                </a:solidFill>
              </a:rPr>
              <a:t>Únava</a:t>
            </a:r>
            <a:endParaRPr/>
          </a:p>
        </p:txBody>
      </p:sp>
      <p:grpSp>
        <p:nvGrpSpPr>
          <p:cNvPr id="158" name="Google Shape;158;p3"/>
          <p:cNvGrpSpPr/>
          <p:nvPr/>
        </p:nvGrpSpPr>
        <p:grpSpPr>
          <a:xfrm>
            <a:off x="5468389" y="631493"/>
            <a:ext cx="6263640" cy="5482485"/>
            <a:chOff x="0" y="11101"/>
            <a:chExt cx="6263640" cy="5482485"/>
          </a:xfrm>
        </p:grpSpPr>
        <p:sp>
          <p:nvSpPr>
            <p:cNvPr id="159" name="Google Shape;159;p3"/>
            <p:cNvSpPr/>
            <p:nvPr/>
          </p:nvSpPr>
          <p:spPr>
            <a:xfrm>
              <a:off x="0" y="11101"/>
              <a:ext cx="6263640" cy="1342574"/>
            </a:xfrm>
            <a:prstGeom prst="roundRect">
              <a:avLst>
                <a:gd fmla="val 16667" name="adj"/>
              </a:avLst>
            </a:prstGeom>
            <a:solidFill>
              <a:srgbClr val="599BD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3"/>
            <p:cNvSpPr txBox="1"/>
            <p:nvPr/>
          </p:nvSpPr>
          <p:spPr>
            <a:xfrm>
              <a:off x="65539" y="76640"/>
              <a:ext cx="6132562" cy="12114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b="0" i="0" lang="cs-CZ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Normální projev organismu, který se brání poškození v důsledku zatížení</a:t>
              </a:r>
              <a:endPara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0" y="1422796"/>
              <a:ext cx="6263640" cy="1342574"/>
            </a:xfrm>
            <a:prstGeom prst="roundRect">
              <a:avLst>
                <a:gd fmla="val 16667" name="adj"/>
              </a:avLst>
            </a:prstGeom>
            <a:solidFill>
              <a:srgbClr val="4CC38C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3"/>
            <p:cNvSpPr txBox="1"/>
            <p:nvPr/>
          </p:nvSpPr>
          <p:spPr>
            <a:xfrm>
              <a:off x="65539" y="1488335"/>
              <a:ext cx="6132562" cy="12114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b="0" i="0" lang="cs-CZ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Pokles schopnosti vykonávat určitou činnost (vyplývá z předchozího fyzického/psychického úsilí)</a:t>
              </a:r>
              <a:endPara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0" y="2834491"/>
              <a:ext cx="6263640" cy="1342574"/>
            </a:xfrm>
            <a:prstGeom prst="roundRect">
              <a:avLst>
                <a:gd fmla="val 16667" name="adj"/>
              </a:avLst>
            </a:prstGeom>
            <a:solidFill>
              <a:srgbClr val="6FAB46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3"/>
            <p:cNvSpPr txBox="1"/>
            <p:nvPr/>
          </p:nvSpPr>
          <p:spPr>
            <a:xfrm>
              <a:off x="65539" y="2900030"/>
              <a:ext cx="6132562" cy="12114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b="0" i="0" lang="cs-CZ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Dochází ke změnám ve vnitřním prostředí</a:t>
              </a:r>
              <a:endPara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0" y="4177066"/>
              <a:ext cx="6263640" cy="13165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3"/>
            <p:cNvSpPr txBox="1"/>
            <p:nvPr/>
          </p:nvSpPr>
          <p:spPr>
            <a:xfrm>
              <a:off x="0" y="4177066"/>
              <a:ext cx="6263640" cy="13165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0475" lIns="198850" spcFirstLastPara="1" rIns="170675" wrap="square" tIns="30475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•"/>
              </a:pPr>
              <a:r>
                <a:rPr b="0" i="0" lang="cs-CZ" sz="1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Vyčerpávání zdrojů energie; hromadění jejich metabolitů</a:t>
              </a:r>
              <a:endPara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38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•"/>
              </a:pPr>
              <a:r>
                <a:rPr b="0" i="0" lang="cs-CZ" sz="1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Ztráta vody, snížení objemu plazmy</a:t>
              </a:r>
              <a:endPara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38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•"/>
              </a:pPr>
              <a:r>
                <a:rPr b="0" i="0" lang="cs-CZ" sz="1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Hromadění tepla</a:t>
              </a:r>
              <a:endPara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38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•"/>
              </a:pPr>
              <a:r>
                <a:rPr b="0" i="0" lang="cs-CZ" sz="1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Hromadění ROS</a:t>
              </a:r>
              <a:endPara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"/>
          <p:cNvSpPr txBox="1"/>
          <p:nvPr>
            <p:ph type="title"/>
          </p:nvPr>
        </p:nvSpPr>
        <p:spPr>
          <a:xfrm>
            <a:off x="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Základní metabolické příčiny únavy</a:t>
            </a:r>
            <a:endParaRPr/>
          </a:p>
        </p:txBody>
      </p:sp>
      <p:grpSp>
        <p:nvGrpSpPr>
          <p:cNvPr id="172" name="Google Shape;172;p4"/>
          <p:cNvGrpSpPr/>
          <p:nvPr/>
        </p:nvGrpSpPr>
        <p:grpSpPr>
          <a:xfrm>
            <a:off x="3790156" y="1095259"/>
            <a:ext cx="3900487" cy="5417343"/>
            <a:chOff x="2113756" y="661"/>
            <a:chExt cx="3900487" cy="5417343"/>
          </a:xfrm>
        </p:grpSpPr>
        <p:sp>
          <p:nvSpPr>
            <p:cNvPr id="173" name="Google Shape;173;p4"/>
            <p:cNvSpPr/>
            <p:nvPr/>
          </p:nvSpPr>
          <p:spPr>
            <a:xfrm>
              <a:off x="2113756" y="661"/>
              <a:ext cx="3900487" cy="2166937"/>
            </a:xfrm>
            <a:prstGeom prst="roundRect">
              <a:avLst>
                <a:gd fmla="val 10000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4"/>
            <p:cNvSpPr txBox="1"/>
            <p:nvPr/>
          </p:nvSpPr>
          <p:spPr>
            <a:xfrm>
              <a:off x="2177223" y="64128"/>
              <a:ext cx="3773553" cy="20400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675" lIns="106675" spcFirstLastPara="1" rIns="106675" wrap="square" tIns="1066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r>
                <a:t/>
              </a:r>
              <a:endPara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alibri"/>
                <a:buAutoNum type="arabicPeriod"/>
              </a:pPr>
              <a:r>
                <a:rPr b="0" i="0" lang="cs-CZ" sz="22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Kritický pokles energetických rezerv</a:t>
              </a:r>
              <a:endParaRPr/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33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alibri"/>
                <a:buAutoNum type="arabicPeriod"/>
              </a:pPr>
              <a:r>
                <a:rPr b="0" i="0" lang="cs-CZ" sz="22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Nahromadění kyselých metabolitů</a:t>
              </a:r>
              <a:endParaRPr/>
            </a:p>
          </p:txBody>
        </p:sp>
        <p:sp>
          <p:nvSpPr>
            <p:cNvPr id="175" name="Google Shape;175;p4"/>
            <p:cNvSpPr/>
            <p:nvPr/>
          </p:nvSpPr>
          <p:spPr>
            <a:xfrm rot="5400000">
              <a:off x="3657699" y="2221772"/>
              <a:ext cx="812601" cy="975121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BB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4"/>
            <p:cNvSpPr txBox="1"/>
            <p:nvPr/>
          </p:nvSpPr>
          <p:spPr>
            <a:xfrm>
              <a:off x="3771463" y="2303032"/>
              <a:ext cx="585073" cy="5688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None/>
              </a:pPr>
              <a:r>
                <a:t/>
              </a:r>
              <a:endParaRPr b="0" i="0" sz="2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2113756" y="3251067"/>
              <a:ext cx="3900487" cy="2166937"/>
            </a:xfrm>
            <a:prstGeom prst="roundRect">
              <a:avLst>
                <a:gd fmla="val 10000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4"/>
            <p:cNvSpPr txBox="1"/>
            <p:nvPr/>
          </p:nvSpPr>
          <p:spPr>
            <a:xfrm>
              <a:off x="2177223" y="3314534"/>
              <a:ext cx="3773553" cy="20400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675" lIns="106675" spcFirstLastPara="1" rIns="106675" wrap="square" tIns="1066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None/>
              </a:pPr>
              <a:r>
                <a:rPr b="0" i="0" lang="cs-CZ" sz="2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Pokles resyntézy ATP, CP</a:t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7"/>
          <p:cNvSpPr/>
          <p:nvPr/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7"/>
          <p:cNvSpPr/>
          <p:nvPr/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cap="flat" cmpd="sng" w="1905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7"/>
          <p:cNvSpPr txBox="1"/>
          <p:nvPr>
            <p:ph type="title"/>
          </p:nvPr>
        </p:nvSpPr>
        <p:spPr>
          <a:xfrm>
            <a:off x="1075767" y="1188637"/>
            <a:ext cx="2988234" cy="44807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Calibri"/>
              <a:buNone/>
            </a:pPr>
            <a:r>
              <a:rPr lang="cs-CZ" sz="5600"/>
              <a:t>Psychická a fyzická únava</a:t>
            </a:r>
            <a:endParaRPr/>
          </a:p>
        </p:txBody>
      </p:sp>
      <p:cxnSp>
        <p:nvCxnSpPr>
          <p:cNvPr id="187" name="Google Shape;187;p7"/>
          <p:cNvCxnSpPr/>
          <p:nvPr/>
        </p:nvCxnSpPr>
        <p:spPr>
          <a:xfrm>
            <a:off x="4654296" y="1852863"/>
            <a:ext cx="0" cy="3236495"/>
          </a:xfrm>
          <a:prstGeom prst="straightConnector1">
            <a:avLst/>
          </a:prstGeom>
          <a:noFill/>
          <a:ln cap="sq" cmpd="sng" w="1905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8" name="Google Shape;188;p7"/>
          <p:cNvSpPr txBox="1"/>
          <p:nvPr>
            <p:ph idx="1" type="body"/>
          </p:nvPr>
        </p:nvSpPr>
        <p:spPr>
          <a:xfrm>
            <a:off x="5283835" y="1648870"/>
            <a:ext cx="4702848" cy="35602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cs-CZ" sz="2400"/>
              <a:t>Fyzická únava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2400"/>
              <a:t>Svalová slabost, bolest, pocit tíhy, ztuhnutí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2400"/>
              <a:t>Pokles svalové síly, rychlosti, koordinace</a:t>
            </a:r>
            <a:endParaRPr/>
          </a:p>
          <a:p>
            <a:pPr indent="-87629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cs-CZ" sz="2400"/>
              <a:t>Psychická únava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2400"/>
              <a:t>Pocit vyčerpání, zhoršení koncentrace, ospalost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2400"/>
              <a:t>Často se zhoršuje odhad vlastních schopností</a:t>
            </a:r>
            <a:endParaRPr/>
          </a:p>
          <a:p>
            <a:pPr indent="-87629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5"/>
          <p:cNvSpPr/>
          <p:nvPr/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5"/>
          <p:cNvSpPr txBox="1"/>
          <p:nvPr>
            <p:ph type="title"/>
          </p:nvPr>
        </p:nvSpPr>
        <p:spPr>
          <a:xfrm>
            <a:off x="524741" y="620392"/>
            <a:ext cx="3808268" cy="5504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cs-CZ" sz="6000">
                <a:solidFill>
                  <a:schemeClr val="lt1"/>
                </a:solidFill>
              </a:rPr>
              <a:t>Aerobní a anaerobní únava</a:t>
            </a:r>
            <a:endParaRPr/>
          </a:p>
        </p:txBody>
      </p:sp>
      <p:grpSp>
        <p:nvGrpSpPr>
          <p:cNvPr id="195" name="Google Shape;195;p5"/>
          <p:cNvGrpSpPr/>
          <p:nvPr/>
        </p:nvGrpSpPr>
        <p:grpSpPr>
          <a:xfrm>
            <a:off x="5468389" y="685695"/>
            <a:ext cx="6263640" cy="5374080"/>
            <a:chOff x="0" y="65303"/>
            <a:chExt cx="6263640" cy="5374080"/>
          </a:xfrm>
        </p:grpSpPr>
        <p:sp>
          <p:nvSpPr>
            <p:cNvPr id="196" name="Google Shape;196;p5"/>
            <p:cNvSpPr/>
            <p:nvPr/>
          </p:nvSpPr>
          <p:spPr>
            <a:xfrm>
              <a:off x="0" y="419543"/>
              <a:ext cx="6263640" cy="13608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599BD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5"/>
            <p:cNvSpPr txBox="1"/>
            <p:nvPr/>
          </p:nvSpPr>
          <p:spPr>
            <a:xfrm>
              <a:off x="0" y="419543"/>
              <a:ext cx="6263640" cy="136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70675" lIns="486125" spcFirstLastPara="1" rIns="486125" wrap="square" tIns="499850">
              <a:noAutofit/>
            </a:bodyPr>
            <a:lstStyle/>
            <a:p>
              <a:pPr indent="-2286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Char char="•"/>
              </a:pPr>
              <a:r>
                <a:rPr b="0" i="0" lang="cs-CZ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Přístup kyslíku prac. Svalům &gt; výkon limitován kritickým poklesem glykogenu</a:t>
              </a:r>
              <a:endPara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5"/>
            <p:cNvSpPr/>
            <p:nvPr/>
          </p:nvSpPr>
          <p:spPr>
            <a:xfrm>
              <a:off x="313182" y="65303"/>
              <a:ext cx="4384548" cy="708480"/>
            </a:xfrm>
            <a:prstGeom prst="roundRect">
              <a:avLst>
                <a:gd fmla="val 16667" name="adj"/>
              </a:avLst>
            </a:prstGeom>
            <a:solidFill>
              <a:srgbClr val="599BD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5"/>
            <p:cNvSpPr txBox="1"/>
            <p:nvPr/>
          </p:nvSpPr>
          <p:spPr>
            <a:xfrm>
              <a:off x="347767" y="99888"/>
              <a:ext cx="4315378" cy="6393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65725" spcFirstLastPara="1" rIns="16572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b="0" i="0" lang="cs-CZ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Aerobní</a:t>
              </a:r>
              <a:endPara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5"/>
            <p:cNvSpPr/>
            <p:nvPr/>
          </p:nvSpPr>
          <p:spPr>
            <a:xfrm>
              <a:off x="0" y="2264183"/>
              <a:ext cx="6263640" cy="31752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6FAB4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5"/>
            <p:cNvSpPr txBox="1"/>
            <p:nvPr/>
          </p:nvSpPr>
          <p:spPr>
            <a:xfrm>
              <a:off x="0" y="2264183"/>
              <a:ext cx="6263640" cy="317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70675" lIns="486125" spcFirstLastPara="1" rIns="486125" wrap="square" tIns="499850">
              <a:noAutofit/>
            </a:bodyPr>
            <a:lstStyle/>
            <a:p>
              <a:pPr indent="-2286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Char char="•"/>
              </a:pPr>
              <a:r>
                <a:rPr b="0" i="0" lang="cs-CZ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Anaerobní metabolismus &gt; nadprodukce laktátu, rozvoj metabolické acidózy</a:t>
              </a:r>
              <a:endPara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Char char="•"/>
              </a:pPr>
              <a:r>
                <a:rPr b="0" i="0" lang="cs-CZ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↓ glykolýzy &gt; snížení tvorby ATP, CP </a:t>
              </a:r>
              <a:endPara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Char char="•"/>
              </a:pPr>
              <a:r>
                <a:rPr b="0" i="0" lang="cs-CZ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Nadbytek H</a:t>
              </a:r>
              <a:r>
                <a:rPr b="0" baseline="30000" i="0" lang="cs-CZ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  </a:t>
              </a:r>
              <a:r>
                <a:rPr b="0" i="0" lang="cs-CZ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ovlivňuje pohyb iontů na buň. Membránách &gt; zhoršení podmínek pro vznik a vedení svalových potenciálů, zhoršení kontraktility svalstva</a:t>
              </a:r>
              <a:endPara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5"/>
            <p:cNvSpPr/>
            <p:nvPr/>
          </p:nvSpPr>
          <p:spPr>
            <a:xfrm>
              <a:off x="313182" y="1909943"/>
              <a:ext cx="4384548" cy="708480"/>
            </a:xfrm>
            <a:prstGeom prst="roundRect">
              <a:avLst>
                <a:gd fmla="val 16667" name="adj"/>
              </a:avLst>
            </a:prstGeom>
            <a:solidFill>
              <a:srgbClr val="6FAB46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5"/>
            <p:cNvSpPr txBox="1"/>
            <p:nvPr/>
          </p:nvSpPr>
          <p:spPr>
            <a:xfrm>
              <a:off x="347767" y="1944528"/>
              <a:ext cx="4315378" cy="6393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65725" spcFirstLastPara="1" rIns="16572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b="0" i="0" lang="cs-CZ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Anaerobní</a:t>
              </a:r>
              <a:endPara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6"/>
          <p:cNvSpPr/>
          <p:nvPr/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6"/>
          <p:cNvSpPr txBox="1"/>
          <p:nvPr>
            <p:ph type="title"/>
          </p:nvPr>
        </p:nvSpPr>
        <p:spPr>
          <a:xfrm>
            <a:off x="524741" y="620392"/>
            <a:ext cx="3808268" cy="5504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cs-CZ" sz="6000">
                <a:solidFill>
                  <a:schemeClr val="lt1"/>
                </a:solidFill>
              </a:rPr>
              <a:t>Aerobní a anaerobní únava</a:t>
            </a:r>
            <a:endParaRPr/>
          </a:p>
        </p:txBody>
      </p:sp>
      <p:grpSp>
        <p:nvGrpSpPr>
          <p:cNvPr id="210" name="Google Shape;210;p6"/>
          <p:cNvGrpSpPr/>
          <p:nvPr/>
        </p:nvGrpSpPr>
        <p:grpSpPr>
          <a:xfrm>
            <a:off x="5468389" y="856470"/>
            <a:ext cx="6263640" cy="5032531"/>
            <a:chOff x="0" y="236078"/>
            <a:chExt cx="6263640" cy="5032531"/>
          </a:xfrm>
        </p:grpSpPr>
        <p:sp>
          <p:nvSpPr>
            <p:cNvPr id="211" name="Google Shape;211;p6"/>
            <p:cNvSpPr/>
            <p:nvPr/>
          </p:nvSpPr>
          <p:spPr>
            <a:xfrm>
              <a:off x="0" y="516518"/>
              <a:ext cx="6263640" cy="233415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599BD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6"/>
            <p:cNvSpPr txBox="1"/>
            <p:nvPr/>
          </p:nvSpPr>
          <p:spPr>
            <a:xfrm>
              <a:off x="0" y="516518"/>
              <a:ext cx="6263640" cy="23341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35125" lIns="486125" spcFirstLastPara="1" rIns="486125" wrap="square" tIns="395725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•"/>
              </a:pPr>
              <a:r>
                <a:rPr b="0" i="0" lang="cs-CZ" sz="1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Zotavení </a:t>
              </a:r>
              <a:endPara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71450" lvl="2" marL="342900" marR="0" rtl="0" algn="l">
                <a:lnSpc>
                  <a:spcPct val="90000"/>
                </a:lnSpc>
                <a:spcBef>
                  <a:spcPts val="285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•"/>
              </a:pPr>
              <a:r>
                <a:rPr b="0" i="0" lang="cs-CZ" sz="1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Resyntéza CP pomalejší</a:t>
              </a:r>
              <a:endPara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71450" lvl="2" marL="342900" marR="0" rtl="0" algn="l">
                <a:lnSpc>
                  <a:spcPct val="90000"/>
                </a:lnSpc>
                <a:spcBef>
                  <a:spcPts val="285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•"/>
              </a:pPr>
              <a:r>
                <a:rPr b="0" i="0" lang="cs-CZ" sz="1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Resyntéza svalového glykogenu pomalejší 	</a:t>
              </a:r>
              <a:endPara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71450" lvl="2" marL="342900" marR="0" rtl="0" algn="l">
                <a:lnSpc>
                  <a:spcPct val="90000"/>
                </a:lnSpc>
                <a:spcBef>
                  <a:spcPts val="285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•"/>
              </a:pPr>
              <a:r>
                <a:rPr b="0" i="0" lang="cs-CZ" sz="1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Resyntéza jaterního glykogenu až 72 hodin (MK, AA)</a:t>
              </a:r>
              <a:endPara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71450" lvl="2" marL="342900" marR="0" rtl="0" algn="l">
                <a:lnSpc>
                  <a:spcPct val="90000"/>
                </a:lnSpc>
                <a:spcBef>
                  <a:spcPts val="285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•"/>
              </a:pPr>
              <a:r>
                <a:rPr b="0" i="0" lang="cs-CZ" sz="1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Pasivní odpočinek</a:t>
              </a:r>
              <a:endPara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313182" y="236078"/>
              <a:ext cx="4384548" cy="560880"/>
            </a:xfrm>
            <a:prstGeom prst="roundRect">
              <a:avLst>
                <a:gd fmla="val 16667" name="adj"/>
              </a:avLst>
            </a:prstGeom>
            <a:solidFill>
              <a:srgbClr val="599BD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6"/>
            <p:cNvSpPr txBox="1"/>
            <p:nvPr/>
          </p:nvSpPr>
          <p:spPr>
            <a:xfrm>
              <a:off x="340562" y="263458"/>
              <a:ext cx="4329788" cy="5061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65725" spcFirstLastPara="1" rIns="16572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b="0" i="0" lang="cs-CZ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Aerobní – pomalu vznikající</a:t>
              </a:r>
              <a:endPara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0" y="3233709"/>
              <a:ext cx="6263640" cy="20349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6FAB4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6"/>
            <p:cNvSpPr txBox="1"/>
            <p:nvPr/>
          </p:nvSpPr>
          <p:spPr>
            <a:xfrm>
              <a:off x="0" y="3233709"/>
              <a:ext cx="6263640" cy="203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35125" lIns="486125" spcFirstLastPara="1" rIns="486125" wrap="square" tIns="395725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•"/>
              </a:pPr>
              <a:r>
                <a:rPr b="0" i="0" lang="cs-CZ" sz="1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Zotavení</a:t>
              </a:r>
              <a:endPara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71450" lvl="2" marL="342900" marR="0" rtl="0" algn="l">
                <a:lnSpc>
                  <a:spcPct val="90000"/>
                </a:lnSpc>
                <a:spcBef>
                  <a:spcPts val="285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•"/>
              </a:pPr>
              <a:r>
                <a:rPr b="0" i="0" lang="cs-CZ" sz="1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Resyntéza CP rychlá</a:t>
              </a:r>
              <a:endPara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71450" lvl="2" marL="342900" marR="0" rtl="0" algn="l">
                <a:lnSpc>
                  <a:spcPct val="90000"/>
                </a:lnSpc>
                <a:spcBef>
                  <a:spcPts val="285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•"/>
              </a:pPr>
              <a:r>
                <a:rPr b="0" i="0" lang="cs-CZ" sz="1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Resyntéza svalového glykogenu rychlejší</a:t>
              </a:r>
              <a:endPara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71450" lvl="2" marL="342900" marR="0" rtl="0" algn="l">
                <a:lnSpc>
                  <a:spcPct val="90000"/>
                </a:lnSpc>
                <a:spcBef>
                  <a:spcPts val="285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•"/>
              </a:pPr>
              <a:r>
                <a:rPr b="0" i="0" lang="cs-CZ" sz="1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Resyntéza jaterního glykogenu do 48 hodin (laktát)</a:t>
              </a:r>
              <a:endPara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71450" lvl="2" marL="342900" marR="0" rtl="0" algn="l">
                <a:lnSpc>
                  <a:spcPct val="90000"/>
                </a:lnSpc>
                <a:spcBef>
                  <a:spcPts val="285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•"/>
              </a:pPr>
              <a:r>
                <a:rPr b="0" i="0" lang="cs-CZ" sz="1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Aktivní odpočinek</a:t>
              </a:r>
              <a:endPara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6"/>
            <p:cNvSpPr/>
            <p:nvPr/>
          </p:nvSpPr>
          <p:spPr>
            <a:xfrm>
              <a:off x="313182" y="2953269"/>
              <a:ext cx="4384548" cy="560880"/>
            </a:xfrm>
            <a:prstGeom prst="roundRect">
              <a:avLst>
                <a:gd fmla="val 16667" name="adj"/>
              </a:avLst>
            </a:prstGeom>
            <a:solidFill>
              <a:srgbClr val="6FAB46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6"/>
            <p:cNvSpPr txBox="1"/>
            <p:nvPr/>
          </p:nvSpPr>
          <p:spPr>
            <a:xfrm>
              <a:off x="340562" y="2980649"/>
              <a:ext cx="4329788" cy="5061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65725" spcFirstLastPara="1" rIns="16572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b="0" i="0" lang="cs-CZ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Anaerobní – rychle vznikající</a:t>
              </a:r>
              <a:endPara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5F7FC"/>
            </a:gs>
            <a:gs pos="74000">
              <a:srgbClr val="A9BEE4"/>
            </a:gs>
            <a:gs pos="83000">
              <a:srgbClr val="A9BEE4"/>
            </a:gs>
            <a:gs pos="100000">
              <a:srgbClr val="C5D3ED"/>
            </a:gs>
          </a:gsLst>
          <a:lin ang="5400000" scaled="0"/>
        </a:gra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>
                <a:solidFill>
                  <a:schemeClr val="dk1"/>
                </a:solidFill>
              </a:rPr>
              <a:t>Fyziologická a patologická únava</a:t>
            </a:r>
            <a:endParaRPr/>
          </a:p>
        </p:txBody>
      </p:sp>
      <p:sp>
        <p:nvSpPr>
          <p:cNvPr id="224" name="Google Shape;224;p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cs-CZ">
                <a:solidFill>
                  <a:schemeClr val="dk1"/>
                </a:solidFill>
              </a:rPr>
              <a:t>Fyziologická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25" name="Google Shape;225;p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>
                <a:solidFill>
                  <a:schemeClr val="dk1"/>
                </a:solidFill>
              </a:rPr>
              <a:t>Vzniká přirozeně během aktivity &gt; v průběhu zotavení postupně vymizí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>
                <a:solidFill>
                  <a:schemeClr val="dk1"/>
                </a:solidFill>
              </a:rPr>
              <a:t>Ztráta koordinace, jemné motoriky,…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>
                <a:solidFill>
                  <a:schemeClr val="dk1"/>
                </a:solidFill>
              </a:rPr>
              <a:t>Kladný jev &gt; adaptace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>
                <a:solidFill>
                  <a:schemeClr val="dk1"/>
                </a:solidFill>
              </a:rPr>
              <a:t>Místní/ celková</a:t>
            </a:r>
            <a:endParaRPr/>
          </a:p>
          <a:p>
            <a:pPr indent="-90804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26" name="Google Shape;226;p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cs-CZ">
                <a:solidFill>
                  <a:schemeClr val="dk1"/>
                </a:solidFill>
              </a:rPr>
              <a:t>Patologická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27" name="Google Shape;227;p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>
                <a:solidFill>
                  <a:schemeClr val="dk1"/>
                </a:solidFill>
              </a:rPr>
              <a:t>Vzniká při opakované pohybové činnosti, přestávky nejsou dostatečné pro plné zotavení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>
                <a:solidFill>
                  <a:schemeClr val="dk1"/>
                </a:solidFill>
              </a:rPr>
              <a:t>Akutní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>
                <a:solidFill>
                  <a:schemeClr val="dk1"/>
                </a:solidFill>
              </a:rPr>
              <a:t>Přetížení – prohloubení příznaků fyziol. Únavy (křeče, nauzea, rychlý a mělký tep,…)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>
                <a:solidFill>
                  <a:schemeClr val="dk1"/>
                </a:solidFill>
              </a:rPr>
              <a:t>Schvácení – může skončit selháním krevního oběhu a smrtí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>
                <a:solidFill>
                  <a:schemeClr val="dk1"/>
                </a:solidFill>
              </a:rPr>
              <a:t>Chronická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>
                <a:solidFill>
                  <a:schemeClr val="dk1"/>
                </a:solidFill>
              </a:rPr>
              <a:t>Dlouhodobý pokles výkonnosti, snížení hmotnosti, poruchy trávení, poruchy spánku, apatie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>
                <a:solidFill>
                  <a:schemeClr val="dk1"/>
                </a:solidFill>
              </a:rPr>
              <a:t>Těžší stupeň &gt; přetrénování</a:t>
            </a:r>
            <a:endParaRPr/>
          </a:p>
          <a:p>
            <a:pPr indent="-90804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9"/>
          <p:cNvSpPr/>
          <p:nvPr/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300"/>
              <a:buFont typeface="Calibri"/>
              <a:buNone/>
            </a:pPr>
            <a:r>
              <a:rPr lang="cs-CZ" sz="4300">
                <a:solidFill>
                  <a:srgbClr val="FFFFFF"/>
                </a:solidFill>
              </a:rPr>
              <a:t>Syndrom přetrénování – syndrom nevysvětlitelného poklesu výkonnosti</a:t>
            </a:r>
            <a:endParaRPr/>
          </a:p>
        </p:txBody>
      </p:sp>
      <p:sp>
        <p:nvSpPr>
          <p:cNvPr id="234" name="Google Shape;234;p9"/>
          <p:cNvSpPr txBox="1"/>
          <p:nvPr>
            <p:ph idx="1" type="body"/>
          </p:nvPr>
        </p:nvSpPr>
        <p:spPr>
          <a:xfrm>
            <a:off x="838200" y="2438400"/>
            <a:ext cx="10515600" cy="3738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cs-CZ" sz="2600"/>
              <a:t>Dlouhodobá nevyváženost mezi zatížením a odpočinkem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cs-CZ" sz="2600"/>
              <a:t>Další faktory přispívající rozvoji SP – nedostatečná strava, výskyt významných životních stresorů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cs-CZ" sz="2600"/>
              <a:t>Diagnóza není jednoduchá (vyloučení jiných etiologických příčin &gt; DM, mononukleóza, hypofunkce štítné žlázy, nádorové onemocnění)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cs-CZ" sz="2600"/>
              <a:t>Společný jmenovatel – významný/ dlouhodobý pokles výkonnosti, další symptomy variabilní &gt; znemožnění brzkého rozpoznání SP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cs-CZ" sz="2600"/>
              <a:t>Cca 80 různých symptomů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2021-09-13T16:56:38Z</dcterms:created>
  <dc:creator>Dominik</dc:creator>
</cp:coreProperties>
</file>