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1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92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1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19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09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45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52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45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5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21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9F40-54C7-447A-8B15-65694733154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A19F-A20E-425F-9C56-B9CA8C5DC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9575" y="1663095"/>
            <a:ext cx="7201013" cy="25092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>
                <a:solidFill>
                  <a:schemeClr val="tx2"/>
                </a:solidFill>
              </a:rPr>
              <a:t>APLIKOVAná</a:t>
            </a:r>
            <a:r>
              <a:rPr lang="cs-CZ" b="1" dirty="0" smtClean="0">
                <a:solidFill>
                  <a:schemeClr val="tx2"/>
                </a:solidFill>
              </a:rPr>
              <a:t> FYZIOTERAPIE V NEUROLOGII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015" y="566760"/>
            <a:ext cx="7773338" cy="1072259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83405" y="1711485"/>
            <a:ext cx="8579440" cy="46548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anamnéza – co mě zajímá – OA,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SA,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PA, sport, NO, dominance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Celkový dojem při kontaktu a komunikaci: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stav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vědomí (somnolence – podněty)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orientovanost, míra spolupráce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fatické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kognitivní poruchy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poruchy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orofaciální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oblasti, paréza n. VII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zrak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sluch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poloha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lůžku, konfigurace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končetin, aktivita, spontánní hybnost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dýchání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vyhodnocení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přítomnosti -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neglect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syndrom, apraxie,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pusher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syndrom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485" y="411485"/>
            <a:ext cx="7773338" cy="1253413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504542" y="1748870"/>
            <a:ext cx="7772870" cy="46087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Cílené vyšetření: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svalová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síla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reflexy – fyziologické, patologické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rozsah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pohybu, pasivní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aktivní, přítomnost náhradních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pohybových vzorů, synkinéz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důvod omezení…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citlivost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trofika kůže, trofika svalu, otoky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svalové napětí, spasticita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taxe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diadochokinéza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třes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jemná motorika, úchop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32" y="540880"/>
            <a:ext cx="7773338" cy="1055007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2417" y="1685607"/>
            <a:ext cx="8463453" cy="47238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Mobilita, soběstačnost: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posun, otáčení v lůžku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sed, stoj - rovnováha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schopnost přesunu, lokomoce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ADL, ASIA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míšních pacientů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Vertebrogenní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pacient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NO, PA, sport, SA, bolest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kineziologický rozbor – pohledem, palpací, dynamické zkoušky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funkční vyšetření páteře, pohybové stereotypy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délka DKK, vyšetření nohou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parézy, napínací manévry, orientační zkoušky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HSS dle DNS, stereotyp dýchání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6268" y="592640"/>
            <a:ext cx="7773338" cy="96874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vyšetření v neurologii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50824" y="1849508"/>
            <a:ext cx="7772870" cy="439601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ěřitelná vyšetření a testy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roč testovat a měřit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esty: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svalový test?, dynamometr,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spirometrie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Bartel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FIM test 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Kurtzkeho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škála (RS)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UPDRS (PCH)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 </a:t>
            </a:r>
            <a:r>
              <a:rPr lang="cs-CZ" sz="2200" cap="none" dirty="0" err="1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(míšní pacient)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32904" y="388190"/>
            <a:ext cx="7773338" cy="1328466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294967295"/>
          </p:nvPr>
        </p:nvSpPr>
        <p:spPr>
          <a:xfrm>
            <a:off x="719367" y="1544128"/>
            <a:ext cx="8225758" cy="52103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není mnohdy zažitý správně, je známý, ale jsou o něm nejednotné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představy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patné pojetí slova REHABILITACE v ČR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defTabSz="685800">
              <a:lnSpc>
                <a:spcPct val="100000"/>
              </a:lnSpc>
              <a:buClrTx/>
              <a:buNone/>
            </a:pPr>
            <a:r>
              <a:rPr lang="cs-CZ" sz="2200" i="1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Rehabilitace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„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celospolečenský proces a představuje koordinovanou činnost mnoha složek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společnosti; cílem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optimální nabytí,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znovuobnovení fyzických, psychických, sociálních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pracovních schopností jedince, které byly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sníženy   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důsledku nemoci či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úrazu a zařadit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člověka do aktivního společenského života.“</a:t>
            </a:r>
          </a:p>
          <a:p>
            <a:pPr marL="0" lvl="0" indent="0" algn="just" defTabSz="685800">
              <a:lnSpc>
                <a:spcPct val="100000"/>
              </a:lnSpc>
              <a:buClrTx/>
              <a:buNone/>
            </a:pP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 descr="Specifika péče o spinálního paci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32" y="515002"/>
            <a:ext cx="7773338" cy="787588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98407" y="1699403"/>
            <a:ext cx="8876581" cy="50723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685800">
              <a:lnSpc>
                <a:spcPct val="100000"/>
              </a:lnSpc>
              <a:spcBef>
                <a:spcPts val="600"/>
              </a:spcBef>
              <a:buClrTx/>
            </a:pPr>
            <a:r>
              <a:rPr lang="cs-CZ" sz="2200" i="1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neurorehabilitace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chápána jako fyzioterapie u neurologického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pacienta 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zahájena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nejdříve, ve správný čas</a:t>
            </a:r>
            <a:endParaRPr lang="pl-PL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vstupního vyšetření → cíl →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 - prostředky k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dosažení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</a:t>
            </a:r>
            <a:endParaRPr lang="pl-PL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metody založené na neurofyziologickém podkladě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 Bobath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koncept, technika PNF (Kabat), BPP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(dle Čápové), VRL, Fränkel...</a:t>
            </a:r>
            <a:endParaRPr lang="pl-PL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analitická a kondiční cvičení, náčiní, MT,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stimulační prvky,  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elektroléčba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tejpy.....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včasná, ale postupná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vertikalizace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nácvik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senzomotoriky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chůze  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ergoterapie, fyzioterapie na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přístrojích, i s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využitím biologické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zpětné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vazby (rotoped,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motomed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armeo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lokomat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individuální přístup, zpětná vazba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4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44114" y="1915064"/>
            <a:ext cx="8799886" cy="452024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85800">
              <a:lnSpc>
                <a:spcPct val="100000"/>
              </a:lnSpc>
              <a:spcBef>
                <a:spcPts val="500"/>
              </a:spcBef>
              <a:buClrTx/>
            </a:pPr>
            <a:r>
              <a:rPr lang="cs-CZ" sz="2200" i="1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neurorehabilitace –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chápána jako rehabilitační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 k pacientům </a:t>
            </a: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neurologickou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problematikou;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nejen poškození motorického </a:t>
            </a: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systému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ale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kognitivních funkcí včetně funkcí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fatických, </a:t>
            </a: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polykací a výživové potíže, psychické obtíže, sociální problémy…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cílem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zařazení jedince do běžného života, což nemůže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zajistit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jeden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obor či disciplína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je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dlouhodobý proces s multidisciplinární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účastí</a:t>
            </a:r>
          </a:p>
          <a:p>
            <a:pPr marL="36000" lvl="0" indent="-72000" defTabSz="685800">
              <a:lnSpc>
                <a:spcPct val="100000"/>
              </a:lnSpc>
              <a:spcBef>
                <a:spcPts val="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lékaři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neurolog, ostatní odborní lékaři, praktický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lékař; ošetřující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lvl="0" indent="-457200" defTabSz="6858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personál – sestra, sanitář, asistent; fyzioterapeut, ergoterapeut,</a:t>
            </a:r>
          </a:p>
          <a:p>
            <a:pPr marL="144000" lvl="0" indent="-457200" defTabSz="6858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logoped, psycholog, dietní sestra, protetik, sociální pracovník </a:t>
            </a:r>
          </a:p>
          <a:p>
            <a:pPr marL="171450" lvl="0" indent="-171450" defTabSz="685800">
              <a:lnSpc>
                <a:spcPct val="100000"/>
              </a:lnSpc>
              <a:spcBef>
                <a:spcPts val="0"/>
              </a:spcBef>
              <a:buClrTx/>
            </a:pP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457200"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>
          <a:xfrm>
            <a:off x="530053" y="463243"/>
            <a:ext cx="7773338" cy="114989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84862" y="1492370"/>
            <a:ext cx="7772870" cy="470139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Včasnost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péče začíná hned,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 nasazení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prostředků v optimálním okamžiku,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mění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se, rozvíjí, rozšiřuje či naopak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Komplexnost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informace o pacientovi co nejširší, zdravotní stav, klinické projevy, sociální zázemí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Návaznost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sled léčby, akcí, pomocných prostředků musí na sebe logicky navazovat a začínat ve vhodný čas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Součinnost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všech složek, které se na výsledku podílí, každý případ má mít </a:t>
            </a:r>
            <a:r>
              <a:rPr lang="cs-CZ" sz="24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interprofesionální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posouzení 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Koordinovanost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přehled o pacientovi a jeho potřebách, fyzických, duševních, sociálních; pomáhá se zajištěním všech potřeb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zatím v ČR není plně zajištěna, lokalita, vybavení, přítomnost potřebných profesí, soc. služeb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>
          <a:xfrm>
            <a:off x="684862" y="368352"/>
            <a:ext cx="7773338" cy="112401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0443" y="189781"/>
            <a:ext cx="7773338" cy="125716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NEUROPLASTICITA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836763" y="1506152"/>
            <a:ext cx="7880698" cy="47468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neuroplasticita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schopnost mozku měnit svoji strukturu v reakci na zkušenost – celý život, různým tempem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roces – eliminace nebo snížení nervových spojení, která nejsou využívána, posílení často používaných, stimulovaných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neurogeneze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synaptogeneze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eliminace synapsí,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apoptóza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technologie – nové poznatky - funkční zobrazení magnetickou rezonancí, pozitronová emisní tomografie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10" y="4394497"/>
            <a:ext cx="6159262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1091" y="523626"/>
            <a:ext cx="6155415" cy="105500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PERIFERNÍ PARÉZA </a:t>
            </a:r>
            <a:r>
              <a:rPr lang="cs-CZ" cap="none" dirty="0" smtClean="0">
                <a:solidFill>
                  <a:schemeClr val="tx2"/>
                </a:solidFill>
              </a:rPr>
              <a:t>(chabá)</a:t>
            </a:r>
            <a:endParaRPr lang="cs-CZ" cap="none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19834" y="1699404"/>
            <a:ext cx="8268889" cy="4710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snížená svalová síla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snížené až vymizelé svalové napětí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není odpor,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hypermobilita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svalová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atrofie je výrazná, rychlý rozvoj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proprioceptivní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exteroceptivní reflexy - snížené až vymizelé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přítomny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fascikulce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 EMG fibrilace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 zánikových patologických jevů, iritační ne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zásobení, bolestivost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oruchy citlivosti všech kvalit, hypestezie, anestezie, dysestezie 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nebývají poruchy vnímání ani intelektu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častěji výraz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monoparézy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(mohou být i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celková postižení)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3603" y="523629"/>
            <a:ext cx="7773338" cy="106363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CENTRÁLNÍ PARÉZA (</a:t>
            </a:r>
            <a:r>
              <a:rPr lang="cs-CZ" cap="none" dirty="0" smtClean="0">
                <a:solidFill>
                  <a:schemeClr val="tx2"/>
                </a:solidFill>
              </a:rPr>
              <a:t>spastická)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651761" y="1587262"/>
            <a:ext cx="7845257" cy="501194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snížená svalová síla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zvýšené sval. napětí, zvýšená aktivita svalu,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odpor, spasticita</a:t>
            </a: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svalová atrofie méně, dlouhodobý rozvoj, jinde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myotatické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reflexy(proprioceptivní) zachované a zvýšené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kožní reflexy (exteroceptivní) snížené až vymizelé 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 zánikových i iritačních patologických jevů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zásobení, často otoky, bolestivost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mohou být poruchy čití, všech kvalit,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parestezie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oruchy rovnováhy, </a:t>
            </a:r>
            <a:r>
              <a:rPr lang="cs-CZ" sz="24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vertigo</a:t>
            </a: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intelektu a vnímání, kvalitativní i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kvantitativní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gnostických funkcí, fatické poruchy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komplexnější rozsah postižení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1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321" y="1647645"/>
            <a:ext cx="7773338" cy="3379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2"/>
                </a:solidFill>
              </a:rPr>
              <a:t>Máte představu o tom jak vypadá pacient s </a:t>
            </a:r>
            <a:r>
              <a:rPr lang="cs-CZ" dirty="0" err="1" smtClean="0">
                <a:solidFill>
                  <a:schemeClr val="tx2"/>
                </a:solidFill>
              </a:rPr>
              <a:t>perifením</a:t>
            </a:r>
            <a:r>
              <a:rPr lang="cs-CZ" dirty="0" smtClean="0">
                <a:solidFill>
                  <a:schemeClr val="tx2"/>
                </a:solidFill>
              </a:rPr>
              <a:t> a centrálním postižením??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957</Words>
  <Application>Microsoft Office PowerPoint</Application>
  <PresentationFormat>Předvádění na obrazovce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Motiv Office</vt:lpstr>
      <vt:lpstr>APLIKOVAná FYZIOTERAPIE V NEUROLOGII</vt:lpstr>
      <vt:lpstr>NEUROREHABILITACE</vt:lpstr>
      <vt:lpstr>NEUROREHABILITACE</vt:lpstr>
      <vt:lpstr>NEUROREHABILITACE</vt:lpstr>
      <vt:lpstr>NEUROREHABILITACE</vt:lpstr>
      <vt:lpstr>NEUROPLASTICITA</vt:lpstr>
      <vt:lpstr>PERIFERNÍ PARÉZA (chabá)</vt:lpstr>
      <vt:lpstr>CENTRÁLNÍ PARÉZA (spastická)</vt:lpstr>
      <vt:lpstr>Máte představu o tom jak vypadá pacient s perifením a centrálním postižením??</vt:lpstr>
      <vt:lpstr>VYŠETŘENÍ V NEUROLOGII</vt:lpstr>
      <vt:lpstr>VYŠETŘENÍ V NEUROLOGII</vt:lpstr>
      <vt:lpstr>VYŠETŘENÍ V NEUROLOGII</vt:lpstr>
      <vt:lpstr>vyšetření v neurologii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FYZIOTERAPIE V NEUROLOGII</dc:title>
  <dc:creator>Dagmar Křížová</dc:creator>
  <cp:lastModifiedBy>Dagmar Křížová</cp:lastModifiedBy>
  <cp:revision>1</cp:revision>
  <dcterms:created xsi:type="dcterms:W3CDTF">2021-09-28T16:16:52Z</dcterms:created>
  <dcterms:modified xsi:type="dcterms:W3CDTF">2021-09-28T16:18:57Z</dcterms:modified>
</cp:coreProperties>
</file>