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2795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Prvky vzdělávacího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DD546-5F99-40A8-A891-EC824751E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AC8F21-2C34-4A88-A720-C5247C1EF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(vzdělávací) styl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689C37-58C1-4026-BD9C-6F7F25FBF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352"/>
            <a:ext cx="10753200" cy="45361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Vyučovací styl</a:t>
            </a:r>
            <a:r>
              <a:rPr lang="cs-CZ" dirty="0"/>
              <a:t> (učitele, lektora, trenéra, …) = originální a svébytný </a:t>
            </a:r>
            <a:r>
              <a:rPr lang="cs-CZ" b="1" dirty="0">
                <a:solidFill>
                  <a:srgbClr val="0000DC"/>
                </a:solidFill>
              </a:rPr>
              <a:t>postup, jímž </a:t>
            </a:r>
            <a:r>
              <a:rPr lang="cs-CZ" b="1" dirty="0" err="1">
                <a:solidFill>
                  <a:srgbClr val="0000DC"/>
                </a:solidFill>
              </a:rPr>
              <a:t>edukátor</a:t>
            </a:r>
            <a:r>
              <a:rPr lang="cs-CZ" b="1" dirty="0">
                <a:solidFill>
                  <a:srgbClr val="0000DC"/>
                </a:solidFill>
              </a:rPr>
              <a:t> vzdělává </a:t>
            </a:r>
            <a:r>
              <a:rPr lang="cs-CZ" dirty="0"/>
              <a:t>(učitel vyučuje, …) =</a:t>
            </a:r>
          </a:p>
          <a:p>
            <a:pPr>
              <a:lnSpc>
                <a:spcPts val="4000"/>
              </a:lnSpc>
            </a:pPr>
            <a:r>
              <a:rPr lang="cs-CZ" dirty="0"/>
              <a:t>jedinečné pojetí výuky (procesu vzdělávání)</a:t>
            </a:r>
          </a:p>
          <a:p>
            <a:pPr>
              <a:lnSpc>
                <a:spcPts val="4000"/>
              </a:lnSpc>
            </a:pPr>
            <a:r>
              <a:rPr lang="cs-CZ" dirty="0"/>
              <a:t>komplex vyučovacích strategií</a:t>
            </a:r>
          </a:p>
          <a:p>
            <a:pPr>
              <a:lnSpc>
                <a:spcPts val="4000"/>
              </a:lnSpc>
            </a:pPr>
            <a:r>
              <a:rPr lang="cs-CZ" dirty="0"/>
              <a:t>soubor didaktických metod, které uplatňuje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relativně stálé způsoby řešení konfliktů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diagnostické a </a:t>
            </a:r>
            <a:r>
              <a:rPr lang="cs-CZ" altLang="cs-CZ" dirty="0" err="1"/>
              <a:t>autodiagnostické</a:t>
            </a:r>
            <a:r>
              <a:rPr lang="cs-CZ" altLang="cs-CZ" dirty="0"/>
              <a:t> (sebehodnotící) techniky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postupy verbální a neverbální komunikace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70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2FE751-650F-45C5-8AA9-6BA5FC619B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BC7B3D-1D96-4917-9D8E-1865CD04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80E740-A114-4EAF-A813-8F609DEB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1929"/>
            <a:ext cx="10753200" cy="429007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žák, student, trenér (trenérské vzdělávání), rozhodčí, senior, …</a:t>
            </a:r>
            <a:br>
              <a:rPr lang="cs-CZ" dirty="0"/>
            </a:br>
            <a:endParaRPr lang="cs-CZ" dirty="0"/>
          </a:p>
          <a:p>
            <a:pPr marL="72000" indent="0">
              <a:lnSpc>
                <a:spcPts val="42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</a:t>
            </a:r>
            <a:r>
              <a:rPr lang="cs-CZ" b="1" dirty="0"/>
              <a:t> učícího se: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Fyzické a psychické </a:t>
            </a:r>
            <a:r>
              <a:rPr lang="cs-CZ" dirty="0"/>
              <a:t>(vlohy a jejich rozvoj)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Edukační = </a:t>
            </a:r>
            <a:br>
              <a:rPr lang="cs-CZ" b="1" dirty="0"/>
            </a:br>
            <a:r>
              <a:rPr lang="cs-CZ" dirty="0"/>
              <a:t>vědomosti + dovednosti + schopnosti + postoje = kompetence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Sociální </a:t>
            </a:r>
            <a:r>
              <a:rPr lang="cs-CZ" dirty="0"/>
              <a:t>= např. sociální znevýhodnění, kulturní kapitál, …</a:t>
            </a:r>
          </a:p>
        </p:txBody>
      </p:sp>
    </p:spTree>
    <p:extLst>
      <p:ext uri="{BB962C8B-B14F-4D97-AF65-F5344CB8AC3E}">
        <p14:creationId xmlns:p14="http://schemas.microsoft.com/office/powerpoint/2010/main" val="381007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F9188-E4A0-4CC1-A0D2-8F90CB182C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9A8623-A31C-43C6-82A9-64655E59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2961E3-484B-4166-93F4-9B485CD9A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Determinanty učícího se (vzdělávajícího se) jedince: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subkultura </a:t>
            </a:r>
            <a:r>
              <a:rPr lang="cs-CZ" sz="3200" dirty="0"/>
              <a:t>= součást kultury školy, klubu, … instituce (pravidla, rituály, slang, normy, pochvaly, tresty, sociální role – „mazánek, bažant, velká holka, …“)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pojetí učiva </a:t>
            </a:r>
            <a:r>
              <a:rPr lang="cs-CZ" sz="3200" dirty="0"/>
              <a:t>= souhrn poznatků, představ a interpretací učícího se o učivu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styl učení </a:t>
            </a:r>
            <a:r>
              <a:rPr lang="cs-CZ" sz="3200" dirty="0"/>
              <a:t>= svébytný a preferovaný postup při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5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E8238C-F83B-4E96-8356-EF39EA818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504227-422B-4290-9C10-F75968A8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5883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C10869-9452-492D-A379-A0904B848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2659"/>
            <a:ext cx="10753200" cy="51253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= svébytný a preferovaný </a:t>
            </a:r>
            <a:r>
              <a:rPr lang="cs-CZ" b="1" dirty="0">
                <a:solidFill>
                  <a:srgbClr val="0000DC"/>
                </a:solidFill>
              </a:rPr>
              <a:t>postup při učení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</a:pPr>
            <a:r>
              <a:rPr lang="cs-CZ" dirty="0"/>
              <a:t>vývoj z </a:t>
            </a:r>
            <a:r>
              <a:rPr lang="cs-CZ" b="1" dirty="0"/>
              <a:t>vrozeného základu </a:t>
            </a:r>
            <a:r>
              <a:rPr lang="cs-CZ" dirty="0"/>
              <a:t>– kognitivní styl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východisko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schopnosti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(např. inteligence, paměť, motorické, sociální, ...)</a:t>
            </a:r>
          </a:p>
          <a:p>
            <a:pPr>
              <a:lnSpc>
                <a:spcPts val="4000"/>
              </a:lnSpc>
            </a:pPr>
            <a:r>
              <a:rPr lang="cs-CZ" b="1" dirty="0"/>
              <a:t>důležitá role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motivace</a:t>
            </a:r>
            <a:r>
              <a:rPr lang="cs-CZ" dirty="0"/>
              <a:t> (přesvědčení učícího se) </a:t>
            </a:r>
          </a:p>
          <a:p>
            <a:pPr>
              <a:lnSpc>
                <a:spcPts val="4000"/>
              </a:lnSpc>
            </a:pPr>
            <a:r>
              <a:rPr lang="cs-CZ" dirty="0"/>
              <a:t>vliv </a:t>
            </a:r>
            <a:r>
              <a:rPr lang="cs-CZ" b="1" dirty="0">
                <a:solidFill>
                  <a:srgbClr val="0000DC"/>
                </a:solidFill>
              </a:rPr>
              <a:t>pohody </a:t>
            </a:r>
            <a:r>
              <a:rPr lang="cs-CZ" dirty="0"/>
              <a:t>X úzkosti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ochota</a:t>
            </a:r>
            <a:r>
              <a:rPr lang="cs-CZ" b="1" dirty="0"/>
              <a:t>/neochota ke komunikaci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propojení/využití </a:t>
            </a:r>
            <a:r>
              <a:rPr lang="cs-CZ" dirty="0"/>
              <a:t>na další aktivity</a:t>
            </a:r>
          </a:p>
          <a:p>
            <a:pPr>
              <a:lnSpc>
                <a:spcPts val="4000"/>
              </a:lnSpc>
            </a:pPr>
            <a:r>
              <a:rPr lang="cs-CZ" dirty="0"/>
              <a:t>osobnost – </a:t>
            </a:r>
            <a:r>
              <a:rPr lang="cs-CZ" b="1" dirty="0"/>
              <a:t>extravert</a:t>
            </a:r>
            <a:r>
              <a:rPr lang="cs-CZ" dirty="0"/>
              <a:t> – </a:t>
            </a:r>
            <a:r>
              <a:rPr lang="cs-CZ" b="1" dirty="0"/>
              <a:t>introvert </a:t>
            </a:r>
            <a:r>
              <a:rPr lang="cs-CZ" dirty="0"/>
              <a:t>(„svět jako </a:t>
            </a:r>
            <a:r>
              <a:rPr lang="cs-CZ" b="1" dirty="0">
                <a:solidFill>
                  <a:srgbClr val="0000DC"/>
                </a:solidFill>
              </a:rPr>
              <a:t>výzva</a:t>
            </a:r>
            <a:r>
              <a:rPr lang="cs-CZ" dirty="0"/>
              <a:t> X hrozba“)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0461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CCDFD-0BF3-414F-A3F4-328EE6E7FF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412118-8A78-460D-B8C0-844450FD7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6918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F0EBB7-862A-49B7-85BB-989EC6AF1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6800"/>
            <a:ext cx="11221444" cy="530428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/>
              <a:t>= individuální způsob, kterým člověk přijímá, zpracovává, organizuje a využívá informace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Typologie</a:t>
            </a:r>
            <a:r>
              <a:rPr lang="cs-CZ" dirty="0"/>
              <a:t> učebních stylů: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podle </a:t>
            </a:r>
            <a:r>
              <a:rPr lang="cs-CZ" b="1" dirty="0">
                <a:solidFill>
                  <a:srgbClr val="0000DC"/>
                </a:solidFill>
              </a:rPr>
              <a:t>smyslových</a:t>
            </a:r>
            <a:r>
              <a:rPr lang="cs-CZ" dirty="0"/>
              <a:t> preferencí </a:t>
            </a:r>
            <a:br>
              <a:rPr lang="cs-CZ" dirty="0"/>
            </a:br>
            <a:r>
              <a:rPr lang="cs-CZ" dirty="0"/>
              <a:t>(styl vizuální, sluchový, kinestetický, hmatový)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</a:t>
            </a:r>
            <a:r>
              <a:rPr lang="cs-CZ" b="1" dirty="0">
                <a:solidFill>
                  <a:srgbClr val="0000DC"/>
                </a:solidFill>
              </a:rPr>
              <a:t>úrovně zobecňování </a:t>
            </a:r>
            <a:r>
              <a:rPr lang="cs-CZ" dirty="0"/>
              <a:t>(globální X analytický styl)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biologicky podmíněných rozdílů (vliv biorytmu – </a:t>
            </a:r>
            <a:r>
              <a:rPr lang="cs-CZ" b="1" dirty="0"/>
              <a:t>skřivan </a:t>
            </a:r>
            <a:r>
              <a:rPr lang="cs-CZ" dirty="0"/>
              <a:t>X </a:t>
            </a:r>
            <a:r>
              <a:rPr lang="cs-CZ" b="1" dirty="0"/>
              <a:t>sova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orientace</a:t>
            </a:r>
            <a:r>
              <a:rPr lang="cs-CZ" b="1" dirty="0"/>
              <a:t> </a:t>
            </a:r>
            <a:r>
              <a:rPr lang="cs-CZ" b="1" dirty="0" err="1">
                <a:solidFill>
                  <a:srgbClr val="0000DC"/>
                </a:solidFill>
              </a:rPr>
              <a:t>pravohemisférové</a:t>
            </a:r>
            <a:r>
              <a:rPr lang="cs-CZ" b="1" dirty="0"/>
              <a:t> </a:t>
            </a:r>
            <a:r>
              <a:rPr lang="cs-CZ" dirty="0"/>
              <a:t>(celostní myšlení, intuice, </a:t>
            </a:r>
            <a:br>
              <a:rPr lang="cs-CZ" dirty="0"/>
            </a:br>
            <a:r>
              <a:rPr lang="cs-CZ" dirty="0"/>
              <a:t>kreativita, …) X </a:t>
            </a:r>
            <a:r>
              <a:rPr lang="cs-CZ" b="1" dirty="0" err="1">
                <a:solidFill>
                  <a:srgbClr val="0000DC"/>
                </a:solidFill>
              </a:rPr>
              <a:t>levohemisférové</a:t>
            </a:r>
            <a:r>
              <a:rPr lang="cs-CZ" b="1" dirty="0"/>
              <a:t> </a:t>
            </a:r>
            <a:r>
              <a:rPr lang="cs-CZ" dirty="0"/>
              <a:t>(analytické, matematické, logické, vědecké … myšlení, řeč, motorické reakce,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0235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50061-1927-4BF8-B8FF-E4BE7DB2E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50C7AE-5D3E-40B3-B649-BD63E0CA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Styly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BC939C-0C16-4B27-AACB-53806974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68189"/>
            <a:ext cx="10753200" cy="486381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David A. </a:t>
            </a:r>
            <a:r>
              <a:rPr lang="cs-CZ" b="1" dirty="0" err="1"/>
              <a:t>Kolb</a:t>
            </a:r>
            <a:r>
              <a:rPr lang="cs-CZ" b="1" dirty="0"/>
              <a:t> </a:t>
            </a:r>
            <a:r>
              <a:rPr lang="cs-CZ" dirty="0"/>
              <a:t>(1984) – základní </a:t>
            </a:r>
            <a:r>
              <a:rPr lang="cs-CZ" b="1" dirty="0">
                <a:solidFill>
                  <a:srgbClr val="0000DC"/>
                </a:solidFill>
              </a:rPr>
              <a:t>typy učebních stylů</a:t>
            </a:r>
            <a:r>
              <a:rPr lang="cs-CZ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konvergující </a:t>
            </a:r>
            <a:r>
              <a:rPr lang="cs-CZ" dirty="0"/>
              <a:t>(pragmatický) – preference praktické zkušenosti </a:t>
            </a:r>
            <a:br>
              <a:rPr lang="cs-CZ" dirty="0"/>
            </a:br>
            <a:r>
              <a:rPr lang="cs-CZ" dirty="0"/>
              <a:t>a praktických postupů při učení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divergující </a:t>
            </a:r>
            <a:r>
              <a:rPr lang="cs-CZ" dirty="0"/>
              <a:t>(reflektivní) – má dobrou představivost a schopnost generovat nové myšlenky, potřebuje čas vše promyslet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asimilující </a:t>
            </a:r>
            <a:r>
              <a:rPr lang="cs-CZ" dirty="0"/>
              <a:t>(teoretizující) – vyniká v abstraktním myšlení </a:t>
            </a:r>
            <a:br>
              <a:rPr lang="cs-CZ" dirty="0"/>
            </a:br>
            <a:r>
              <a:rPr lang="cs-CZ" dirty="0"/>
              <a:t>a induktivním uvažování – potřebuje se ptát a zkoumat vztahy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akomodující </a:t>
            </a:r>
            <a:r>
              <a:rPr lang="cs-CZ" dirty="0"/>
              <a:t>(aktivistický) – nebojí se riskovat, dobře reaguje </a:t>
            </a:r>
            <a:br>
              <a:rPr lang="cs-CZ" dirty="0"/>
            </a:br>
            <a:r>
              <a:rPr lang="cs-CZ" dirty="0"/>
              <a:t>na bezprostřední situace – potřebuje nové, různé a náročné úkoly</a:t>
            </a:r>
          </a:p>
        </p:txBody>
      </p:sp>
    </p:spTree>
    <p:extLst>
      <p:ext uri="{BB962C8B-B14F-4D97-AF65-F5344CB8AC3E}">
        <p14:creationId xmlns:p14="http://schemas.microsoft.com/office/powerpoint/2010/main" val="104142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57DDC8-9ADF-4CA3-89D1-EDFE4F9D9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30D67-73BB-4F7B-A31E-592E4C0B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koncepce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8AE30D-5E48-4E64-902D-878A0353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839"/>
            <a:ext cx="10753200" cy="46631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Vyučující </a:t>
            </a:r>
            <a:r>
              <a:rPr lang="cs-CZ" b="1" dirty="0">
                <a:solidFill>
                  <a:srgbClr val="0000DC"/>
                </a:solidFill>
              </a:rPr>
              <a:t>předává obsah učiva </a:t>
            </a:r>
            <a:r>
              <a:rPr lang="cs-CZ" dirty="0" err="1"/>
              <a:t>edukantovi</a:t>
            </a:r>
            <a:r>
              <a:rPr lang="cs-CZ" dirty="0"/>
              <a:t> (učícímu se)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→ 3 prvky vzdělávacího procesu = </a:t>
            </a:r>
            <a:r>
              <a:rPr lang="cs-CZ" dirty="0" err="1"/>
              <a:t>edukátor</a:t>
            </a:r>
            <a:r>
              <a:rPr lang="cs-CZ" dirty="0"/>
              <a:t> + učivo + </a:t>
            </a:r>
            <a:r>
              <a:rPr lang="cs-CZ" dirty="0" err="1"/>
              <a:t>edukant</a:t>
            </a:r>
            <a:endParaRPr 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tzv. </a:t>
            </a:r>
            <a:r>
              <a:rPr lang="cs-CZ" b="1" dirty="0" err="1"/>
              <a:t>Herbartův</a:t>
            </a:r>
            <a:r>
              <a:rPr lang="cs-CZ" b="1" dirty="0"/>
              <a:t> trojúhelník </a:t>
            </a:r>
            <a:r>
              <a:rPr lang="cs-CZ" dirty="0"/>
              <a:t>= jejich vztah:</a:t>
            </a:r>
            <a:endParaRPr lang="cs-CZ" sz="1400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	 učivo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učitel 	   žák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omezení poznávacího procesu </a:t>
            </a:r>
            <a:r>
              <a:rPr lang="cs-CZ" dirty="0"/>
              <a:t>= jen slovo učitele + učebnice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/>
              <a:t>edukant</a:t>
            </a:r>
            <a:r>
              <a:rPr lang="cs-CZ" dirty="0"/>
              <a:t> (žák, klient, …) = </a:t>
            </a:r>
            <a:r>
              <a:rPr lang="cs-CZ" b="1" dirty="0">
                <a:solidFill>
                  <a:srgbClr val="0000DC"/>
                </a:solidFill>
              </a:rPr>
              <a:t>pasivní subjekt </a:t>
            </a:r>
            <a:r>
              <a:rPr lang="cs-CZ" dirty="0"/>
              <a:t>přijímající informace = slovo učitele + text, obraz</a:t>
            </a:r>
          </a:p>
          <a:p>
            <a:endParaRPr lang="cs-CZ" dirty="0"/>
          </a:p>
        </p:txBody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E5E6C052-B25A-4000-8E92-D1675940885D}"/>
              </a:ext>
            </a:extLst>
          </p:cNvPr>
          <p:cNvSpPr/>
          <p:nvPr/>
        </p:nvSpPr>
        <p:spPr bwMode="auto">
          <a:xfrm>
            <a:off x="5309419" y="3429000"/>
            <a:ext cx="1060704" cy="9144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80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89AAF9-04E2-4EB9-8363-3D57669C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C488A3-91FB-456F-92AA-CE6CE18F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4324"/>
            <a:ext cx="10753200" cy="451576"/>
          </a:xfrm>
        </p:spPr>
        <p:txBody>
          <a:bodyPr/>
          <a:lstStyle/>
          <a:p>
            <a:r>
              <a:rPr lang="cs-CZ" dirty="0"/>
              <a:t>Pasivní koncepce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AE87DB-BF49-400C-AF29-495E932B4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06130"/>
            <a:ext cx="11122955" cy="503187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realizace v praxi vzdělávání (především ve škole) </a:t>
            </a:r>
            <a:br>
              <a:rPr lang="cs-CZ" dirty="0"/>
            </a:br>
            <a:r>
              <a:rPr lang="cs-CZ" dirty="0"/>
              <a:t>= </a:t>
            </a:r>
            <a:r>
              <a:rPr lang="cs-CZ" b="1" dirty="0" err="1">
                <a:solidFill>
                  <a:srgbClr val="0000DC"/>
                </a:solidFill>
              </a:rPr>
              <a:t>herbartismus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dogmatické pojetí </a:t>
            </a:r>
            <a:r>
              <a:rPr lang="cs-CZ" dirty="0" err="1"/>
              <a:t>Herbartovy</a:t>
            </a:r>
            <a:r>
              <a:rPr lang="cs-CZ" dirty="0"/>
              <a:t> koncepce výuky = verbalismus + intelektualismus + formalismus + pasivita učících se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pasivní objekt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(pamětní učení, absence aktivit, kreativity, …)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→ </a:t>
            </a:r>
            <a:r>
              <a:rPr lang="cs-CZ" b="1" dirty="0">
                <a:solidFill>
                  <a:srgbClr val="0000DC"/>
                </a:solidFill>
              </a:rPr>
              <a:t>reakce = kritika </a:t>
            </a:r>
            <a:r>
              <a:rPr lang="cs-CZ" dirty="0"/>
              <a:t>slovně názorného 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hlavní kritici = </a:t>
            </a:r>
            <a:r>
              <a:rPr lang="cs-CZ" b="1" dirty="0">
                <a:solidFill>
                  <a:srgbClr val="0000DC"/>
                </a:solidFill>
              </a:rPr>
              <a:t>reformní pedagogika + psychologie 20. století </a:t>
            </a:r>
            <a:r>
              <a:rPr lang="cs-CZ" dirty="0"/>
              <a:t>(behaviorismus, humanistická psychologie, konstruktivismus, …) →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aktivní subjekt vzdělávání</a:t>
            </a:r>
            <a:r>
              <a:rPr lang="cs-CZ" dirty="0"/>
              <a:t>, ovlivňuje vzdělávací proces </a:t>
            </a:r>
          </a:p>
        </p:txBody>
      </p:sp>
    </p:spTree>
    <p:extLst>
      <p:ext uri="{BB962C8B-B14F-4D97-AF65-F5344CB8AC3E}">
        <p14:creationId xmlns:p14="http://schemas.microsoft.com/office/powerpoint/2010/main" val="105608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2B31C-953D-4CF3-82DB-ADA1C6CED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4C608DCE-FE16-4535-BEA3-586A00A8E524}"/>
              </a:ext>
            </a:extLst>
          </p:cNvPr>
          <p:cNvSpPr txBox="1">
            <a:spLocks/>
          </p:cNvSpPr>
          <p:nvPr/>
        </p:nvSpPr>
        <p:spPr>
          <a:xfrm>
            <a:off x="871391" y="47565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Prvky k</a:t>
            </a:r>
            <a:r>
              <a:rPr lang="cs-CZ" dirty="0"/>
              <a:t>omplexní koncepce vzdělávání</a:t>
            </a:r>
          </a:p>
          <a:p>
            <a:pPr algn="ctr"/>
            <a:endParaRPr lang="cs-CZ" kern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754FE81-7EC5-4421-B36D-551CD2D1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 vzdělávání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dirty="0">
                <a:solidFill>
                  <a:schemeClr val="bg1"/>
                </a:solidFill>
              </a:rPr>
              <a:t>→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obsah = učivo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992CEB84-E687-45B2-B9E7-252BD15A9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(vzdělavatel = trenér, učitel,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lektor, </a:t>
            </a: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E613BF48-69DD-41A7-9E56-3BE07D93D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(učící se = sportovec, klient,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student, žák, …)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8EC1C8B8-CDC8-4448-A069-C15683BA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vzdělávání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332388BE-12B6-438C-B93D-7E895959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didaktické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DFE07E93-3D8F-4CA3-9D29-7B95FE96B7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5040" y="3619195"/>
            <a:ext cx="3045505" cy="4726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1B2CDE7D-F739-4DC4-AFEC-92E55F21DF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A7795F6C-F4BB-4490-A40D-A33EE3E203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47FCD3D5-E912-4362-A7B9-4065B3329A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DA6F3B77-EEF0-4B54-B174-90C4B26D13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C1FEDB37-F729-4D01-8E86-C8942C0FF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95960448-A0AD-4BA4-98AF-819E6B0CF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9EF81DF4-EABE-46F9-8D3E-6F99AEEB5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D979084-C930-4023-8860-D01E2E83D6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C2F4084F-7971-4FC2-A63B-6D5F3A249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010CF09C-3F6C-4E03-ABFC-15C16A832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46C29880-E91E-4A0E-97B8-A92E18949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vzdělání</a:t>
            </a:r>
          </a:p>
        </p:txBody>
      </p:sp>
    </p:spTree>
    <p:extLst>
      <p:ext uri="{BB962C8B-B14F-4D97-AF65-F5344CB8AC3E}">
        <p14:creationId xmlns:p14="http://schemas.microsoft.com/office/powerpoint/2010/main" val="24953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A8DC3-6ED2-4D10-A6BA-A8E403B38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02FBD4-BD44-4527-881D-DC516B364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54529"/>
            <a:ext cx="10753200" cy="451576"/>
          </a:xfrm>
        </p:spPr>
        <p:txBody>
          <a:bodyPr/>
          <a:lstStyle/>
          <a:p>
            <a:r>
              <a:rPr lang="cs-CZ" dirty="0" err="1"/>
              <a:t>Edukátor</a:t>
            </a:r>
            <a:r>
              <a:rPr lang="cs-CZ" dirty="0"/>
              <a:t> (vzdělavatel)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277F7D-FE39-480B-A55B-D32853999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94619"/>
            <a:ext cx="11226195" cy="489646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dirty="0"/>
              <a:t>= učitel, VŠ učitel, trenér, lektor, školitel, instruktor, </a:t>
            </a:r>
            <a:r>
              <a:rPr lang="cs-CZ" dirty="0" err="1"/>
              <a:t>facilitátor</a:t>
            </a:r>
            <a:r>
              <a:rPr lang="cs-CZ" dirty="0"/>
              <a:t>, kouč,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b="1" dirty="0"/>
              <a:t>Funkce </a:t>
            </a:r>
            <a:r>
              <a:rPr lang="cs-CZ" b="1" dirty="0" err="1"/>
              <a:t>edukátora</a:t>
            </a:r>
            <a:r>
              <a:rPr lang="cs-CZ" b="1" dirty="0"/>
              <a:t>: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/>
              <a:t>řídící</a:t>
            </a:r>
            <a:r>
              <a:rPr lang="cs-CZ" dirty="0"/>
              <a:t> – organizátor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organizační</a:t>
            </a:r>
            <a:r>
              <a:rPr lang="cs-CZ" dirty="0"/>
              <a:t> – iniciátor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koncepční</a:t>
            </a:r>
            <a:r>
              <a:rPr lang="cs-CZ" dirty="0"/>
              <a:t> – volba didaktických cílů a vzdělávacích obsahů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výkonná</a:t>
            </a:r>
            <a:r>
              <a:rPr lang="cs-CZ" dirty="0"/>
              <a:t> – pomocí didaktických forem, metod a prostředků</a:t>
            </a:r>
          </a:p>
          <a:p>
            <a:pPr>
              <a:lnSpc>
                <a:spcPts val="4000"/>
              </a:lnSpc>
            </a:pPr>
            <a:r>
              <a:rPr lang="cs-CZ" b="1" dirty="0"/>
              <a:t>diagnostická</a:t>
            </a:r>
            <a:r>
              <a:rPr lang="cs-CZ" dirty="0"/>
              <a:t> – úroveň vzdělání – vstup – průběh – výstup</a:t>
            </a:r>
          </a:p>
          <a:p>
            <a:pPr>
              <a:lnSpc>
                <a:spcPts val="4000"/>
              </a:lnSpc>
            </a:pPr>
            <a:r>
              <a:rPr lang="cs-CZ" b="1" dirty="0"/>
              <a:t>evaluační</a:t>
            </a:r>
            <a:r>
              <a:rPr lang="cs-CZ" dirty="0"/>
              <a:t> – hodnocení průběhu a výsledků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výzkumná</a:t>
            </a:r>
            <a:r>
              <a:rPr lang="cs-CZ" dirty="0"/>
              <a:t> (v akčním výzkumu)</a:t>
            </a:r>
          </a:p>
        </p:txBody>
      </p:sp>
    </p:spTree>
    <p:extLst>
      <p:ext uri="{BB962C8B-B14F-4D97-AF65-F5344CB8AC3E}">
        <p14:creationId xmlns:p14="http://schemas.microsoft.com/office/powerpoint/2010/main" val="186907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7440A3-0FF0-4D62-A50E-C306573DD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B011C8-C943-4165-A8F6-2443789AF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66E4D3-36F6-4BE3-84FD-F320B567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5035"/>
            <a:ext cx="10753200" cy="4712965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Hodnotová orientace: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tolerance, pluralismus, sebeúcta, demokratičnost,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Vzdělání: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všeobecné + odborné + </a:t>
            </a:r>
            <a:r>
              <a:rPr lang="cs-CZ" b="1" dirty="0">
                <a:solidFill>
                  <a:srgbClr val="0000DC"/>
                </a:solidFill>
              </a:rPr>
              <a:t>didaktické</a:t>
            </a:r>
          </a:p>
          <a:p>
            <a:pPr>
              <a:lnSpc>
                <a:spcPts val="4000"/>
              </a:lnSpc>
            </a:pPr>
            <a:r>
              <a:rPr lang="cs-CZ" b="1" dirty="0"/>
              <a:t>Rysy osobnosti:</a:t>
            </a:r>
            <a:br>
              <a:rPr lang="cs-CZ" b="1" dirty="0"/>
            </a:br>
            <a:r>
              <a:rPr lang="cs-CZ" dirty="0"/>
              <a:t>kreativita, optimismus, takt, klid, zaujetí, objektivnost, spravedlnost, humor, …</a:t>
            </a:r>
          </a:p>
          <a:p>
            <a:pPr marL="72000" indent="0">
              <a:lnSpc>
                <a:spcPts val="4000"/>
              </a:lnSpc>
              <a:buNone/>
            </a:pP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Kompetentnost </a:t>
            </a:r>
            <a:r>
              <a:rPr lang="cs-CZ" b="1" dirty="0" err="1">
                <a:solidFill>
                  <a:srgbClr val="FF0000"/>
                </a:solidFill>
              </a:rPr>
              <a:t>edukátora</a:t>
            </a:r>
            <a:r>
              <a:rPr lang="cs-CZ" b="1" dirty="0">
                <a:solidFill>
                  <a:srgbClr val="FF0000"/>
                </a:solidFill>
              </a:rPr>
              <a:t> = pedagogické kompetence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53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EFC61-A31C-4BFC-889E-C6B5F14718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D34EE-EB57-43A6-8560-AE21E5AB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9341"/>
            <a:ext cx="10753200" cy="451576"/>
          </a:xfrm>
        </p:spPr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858AED-B8E6-4ED4-A041-8D112D45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3012"/>
            <a:ext cx="10753200" cy="52149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b="1" dirty="0">
                <a:solidFill>
                  <a:srgbClr val="FF0000"/>
                </a:solidFill>
              </a:rPr>
              <a:t>souhrn způsobilostí</a:t>
            </a:r>
            <a:r>
              <a:rPr lang="cs-CZ" dirty="0"/>
              <a:t>, aby mohl efektivně vzdělávat</a:t>
            </a:r>
          </a:p>
          <a:p>
            <a:pPr marL="7200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0000DC"/>
                </a:solidFill>
              </a:rPr>
              <a:t>kompetence k vlastnímu vzdělávání:</a:t>
            </a:r>
          </a:p>
          <a:p>
            <a:r>
              <a:rPr lang="cs-CZ" b="1" dirty="0"/>
              <a:t>znalost oboru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psychodidaktická</a:t>
            </a:r>
            <a:r>
              <a:rPr lang="cs-CZ" b="1" dirty="0"/>
              <a:t> kompetence </a:t>
            </a:r>
            <a:r>
              <a:rPr lang="cs-CZ" dirty="0"/>
              <a:t>= projektování + realizace postupů podněcujících učení</a:t>
            </a:r>
          </a:p>
          <a:p>
            <a:r>
              <a:rPr lang="cs-CZ" b="1" dirty="0">
                <a:solidFill>
                  <a:srgbClr val="FF0000"/>
                </a:solidFill>
              </a:rPr>
              <a:t>komunikativní</a:t>
            </a:r>
            <a:r>
              <a:rPr lang="cs-CZ" b="1" dirty="0"/>
              <a:t> </a:t>
            </a:r>
            <a:r>
              <a:rPr lang="cs-CZ" dirty="0"/>
              <a:t>kompetence (verbální + nonverbální)</a:t>
            </a:r>
          </a:p>
          <a:p>
            <a:r>
              <a:rPr lang="cs-CZ" b="1" dirty="0"/>
              <a:t>diagnostická </a:t>
            </a:r>
            <a:r>
              <a:rPr lang="cs-CZ" dirty="0"/>
              <a:t>kompetence = určení stavu:</a:t>
            </a:r>
            <a:br>
              <a:rPr lang="cs-CZ" dirty="0"/>
            </a:br>
            <a:r>
              <a:rPr lang="cs-CZ" dirty="0"/>
              <a:t>- prekoncepcí (naivní teorie dítěte), vědomostí a dovedností</a:t>
            </a:r>
            <a:br>
              <a:rPr lang="cs-CZ" dirty="0"/>
            </a:br>
            <a:r>
              <a:rPr lang="cs-CZ" dirty="0"/>
              <a:t>- stylů učení </a:t>
            </a:r>
            <a:br>
              <a:rPr lang="cs-CZ" dirty="0"/>
            </a:br>
            <a:r>
              <a:rPr lang="cs-CZ" dirty="0"/>
              <a:t>- vztahů mezi učícími se jedinci (klima sociální skupiny)</a:t>
            </a:r>
            <a:br>
              <a:rPr lang="cs-CZ" dirty="0"/>
            </a:br>
            <a:r>
              <a:rPr lang="cs-CZ" dirty="0"/>
              <a:t>- sociálního, ekonomického, kulturního, … zázemí</a:t>
            </a:r>
          </a:p>
        </p:txBody>
      </p:sp>
    </p:spTree>
    <p:extLst>
      <p:ext uri="{BB962C8B-B14F-4D97-AF65-F5344CB8AC3E}">
        <p14:creationId xmlns:p14="http://schemas.microsoft.com/office/powerpoint/2010/main" val="10424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0FC765-E250-470C-90DD-0BA7EED60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C2022F-D5DE-4ED2-B624-78B61ED6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1A64F87-AB71-48D9-9A5E-618CFF13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b) </a:t>
            </a:r>
            <a:r>
              <a:rPr lang="cs-CZ" b="1" dirty="0">
                <a:solidFill>
                  <a:srgbClr val="0000DC"/>
                </a:solidFill>
              </a:rPr>
              <a:t>osobnostní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empatie</a:t>
            </a:r>
            <a:r>
              <a:rPr lang="cs-CZ" dirty="0"/>
              <a:t> (schopnost se do pocitů druhé osoby)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dovednost akceptovat sebe i druhé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38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E02082-3C06-4612-B320-2CF457085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D9C941-CE02-403B-B36E-51813CAD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3EEC76A-5C7C-40D0-8824-8287A298A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7788"/>
            <a:ext cx="10753200" cy="425421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c) </a:t>
            </a:r>
            <a:r>
              <a:rPr lang="cs-CZ" b="1" dirty="0">
                <a:solidFill>
                  <a:srgbClr val="0000DC"/>
                </a:solidFill>
              </a:rPr>
              <a:t>rozvíjející kompetence:</a:t>
            </a:r>
          </a:p>
          <a:p>
            <a:r>
              <a:rPr lang="cs-CZ" dirty="0"/>
              <a:t>adaptivní kompetence – orientovat se ve změnách </a:t>
            </a:r>
            <a:br>
              <a:rPr lang="cs-CZ" dirty="0"/>
            </a:br>
            <a:r>
              <a:rPr lang="cs-CZ" dirty="0"/>
              <a:t>a orientovat v nich druhé</a:t>
            </a:r>
          </a:p>
          <a:p>
            <a:r>
              <a:rPr lang="cs-CZ" b="1" dirty="0">
                <a:solidFill>
                  <a:srgbClr val="FF0000"/>
                </a:solidFill>
              </a:rPr>
              <a:t>informační kompetence </a:t>
            </a:r>
            <a:r>
              <a:rPr lang="cs-CZ" dirty="0"/>
              <a:t>– zvládnutí moderních informačních technologií – viz současné požadavky na distanční vzdělávání</a:t>
            </a:r>
          </a:p>
          <a:p>
            <a:r>
              <a:rPr lang="cs-CZ" dirty="0"/>
              <a:t>výzkumná kompetence – zkoumat a řešit problémy </a:t>
            </a:r>
            <a:br>
              <a:rPr lang="cs-CZ" dirty="0"/>
            </a:br>
            <a:r>
              <a:rPr lang="cs-CZ" dirty="0"/>
              <a:t>(= akční výzkum)</a:t>
            </a:r>
          </a:p>
          <a:p>
            <a:r>
              <a:rPr lang="cs-CZ" dirty="0" err="1"/>
              <a:t>sebereflektivní</a:t>
            </a:r>
            <a:r>
              <a:rPr lang="cs-CZ" dirty="0"/>
              <a:t> kompetence – zamýšlet se nad svou činností, projektovat její změny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053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126</TotalTime>
  <Words>965</Words>
  <Application>Microsoft Office PowerPoint</Application>
  <PresentationFormat>Širokoúhlá obrazovka</PresentationFormat>
  <Paragraphs>120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Prvky vzdělávacího procesu</vt:lpstr>
      <vt:lpstr>Pasivní koncepce vzdělávání </vt:lpstr>
      <vt:lpstr>Pasivní koncepce vzdělávání</vt:lpstr>
      <vt:lpstr>Prezentace aplikace PowerPoint</vt:lpstr>
      <vt:lpstr>Edukátor (vzdělavatel)</vt:lpstr>
      <vt:lpstr>Požadavky na edukátora</vt:lpstr>
      <vt:lpstr>Kompetence edukátora </vt:lpstr>
      <vt:lpstr>Kompetence edukátora</vt:lpstr>
      <vt:lpstr>Kompetence edukátora</vt:lpstr>
      <vt:lpstr>Vyučovací (vzdělávací) styl edukátora</vt:lpstr>
      <vt:lpstr>Edukant = učící se jedinec</vt:lpstr>
      <vt:lpstr>Edukant = učící se jedinec</vt:lpstr>
      <vt:lpstr>Styl učení</vt:lpstr>
      <vt:lpstr>Styl učení</vt:lpstr>
      <vt:lpstr>Styly učení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33</cp:revision>
  <cp:lastPrinted>2020-10-21T05:26:47Z</cp:lastPrinted>
  <dcterms:created xsi:type="dcterms:W3CDTF">2020-10-05T06:18:46Z</dcterms:created>
  <dcterms:modified xsi:type="dcterms:W3CDTF">2021-09-23T13:47:06Z</dcterms:modified>
</cp:coreProperties>
</file>