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7" r:id="rId2"/>
    <p:sldId id="378" r:id="rId3"/>
    <p:sldId id="379" r:id="rId4"/>
    <p:sldId id="261" r:id="rId5"/>
    <p:sldId id="265" r:id="rId6"/>
    <p:sldId id="381" r:id="rId7"/>
    <p:sldId id="257" r:id="rId8"/>
    <p:sldId id="394" r:id="rId9"/>
    <p:sldId id="395" r:id="rId10"/>
    <p:sldId id="267" r:id="rId11"/>
    <p:sldId id="268" r:id="rId12"/>
    <p:sldId id="384" r:id="rId13"/>
    <p:sldId id="385" r:id="rId14"/>
    <p:sldId id="365" r:id="rId15"/>
    <p:sldId id="269" r:id="rId16"/>
    <p:sldId id="387" r:id="rId17"/>
    <p:sldId id="389" r:id="rId18"/>
    <p:sldId id="390" r:id="rId19"/>
    <p:sldId id="391" r:id="rId20"/>
    <p:sldId id="396" r:id="rId21"/>
    <p:sldId id="397" r:id="rId22"/>
    <p:sldId id="398" r:id="rId23"/>
    <p:sldId id="399" r:id="rId24"/>
    <p:sldId id="400" r:id="rId25"/>
    <p:sldId id="401" r:id="rId26"/>
    <p:sldId id="402" r:id="rId27"/>
    <p:sldId id="403" r:id="rId28"/>
    <p:sldId id="404" r:id="rId29"/>
    <p:sldId id="405" r:id="rId30"/>
    <p:sldId id="406" r:id="rId31"/>
    <p:sldId id="409" r:id="rId32"/>
    <p:sldId id="407" r:id="rId33"/>
    <p:sldId id="408" r:id="rId34"/>
    <p:sldId id="393" r:id="rId35"/>
    <p:sldId id="410" r:id="rId36"/>
  </p:sldIdLst>
  <p:sldSz cx="9144000" cy="6858000" type="screen4x3"/>
  <p:notesSz cx="6858000" cy="9144000"/>
  <p:custDataLst>
    <p:tags r:id="rId37"/>
  </p:custDataLst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17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9528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18-10-18T07:03:12.05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22648 19032 0,'53'0'0,"-17"0"15,-1 0-15,-18 0 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00FD3-AC32-47F7-ADBE-6DB44A030C4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13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B7C35-89ED-45F7-A27F-10508D96A4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240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97BE7-559E-498D-806B-FB22F5EC20B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65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B0FB2-7838-49BB-9999-5EF9D0F1CA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33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1D37E-B0F7-4ABB-9E2C-CD742E8E00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050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84C90-87BC-4F09-A5EF-EC06527308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7835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06D75-88FA-45F9-BF85-85638EF977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67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71C0D-5EEC-4481-9BD6-94EEC222B3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4869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D64B5-11F8-44B5-BD1D-E0C2E035AB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4343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FAE76-C17D-436C-801E-AE1FDC5EEC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723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2E1E6-FCA7-4ADA-A42B-95D9D7700A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93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8DEA0CC1-D051-4C02-A26A-90FD172BCB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emf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lumbia.edu/itc/hs/medical/sbpm_histology_old/lab/micro_popup09.html" TargetMode="External"/><Relationship Id="rId3" Type="http://schemas.openxmlformats.org/officeDocument/2006/relationships/hyperlink" Target="http://www.med.muni.cz/histol/MedAtlas_2/HP_txt4-2-2.htm" TargetMode="External"/><Relationship Id="rId7" Type="http://schemas.openxmlformats.org/officeDocument/2006/relationships/hyperlink" Target="http://www.uni-mainz.de/FB/Medizin/Anatomie/workshop/EM/externes/Wartenberg/NHoden1.jpg" TargetMode="External"/><Relationship Id="rId2" Type="http://schemas.openxmlformats.org/officeDocument/2006/relationships/hyperlink" Target="http://apbrwww5.apsu.edu/thompsonj/Anatomy%20&amp;%20Physiology/2010/2010%20Exam%20Reviews/Exam%201%20Review/CH04%20General%20Terms%20and%20Membranes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old.lf3.cuni.cz/histologie/Atlas0/detail_el.php?preparat=8" TargetMode="External"/><Relationship Id="rId5" Type="http://schemas.openxmlformats.org/officeDocument/2006/relationships/hyperlink" Target="http://www.profimedia.cz/fotografie/rasinkami-epitelu-dychacich-cest-biti-rasinky-pomoci/0039867389/" TargetMode="External"/><Relationship Id="rId10" Type="http://schemas.openxmlformats.org/officeDocument/2006/relationships/hyperlink" Target="http://cellbiology.med.unsw.edu.au/units/images/epithelia_jns1.jpg" TargetMode="External"/><Relationship Id="rId4" Type="http://schemas.openxmlformats.org/officeDocument/2006/relationships/hyperlink" Target="http://heu.upol.cz/Atlas/trav/slides/tr023.html" TargetMode="External"/><Relationship Id="rId9" Type="http://schemas.openxmlformats.org/officeDocument/2006/relationships/hyperlink" Target="http://www.uff.br/atlashistovet/ComplexoUnitivo.JPG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1844824"/>
            <a:ext cx="6400800" cy="1752600"/>
          </a:xfrm>
        </p:spPr>
        <p:txBody>
          <a:bodyPr/>
          <a:lstStyle/>
          <a:p>
            <a:pPr eaLnBrk="1" hangingPunct="1"/>
            <a:r>
              <a:rPr lang="cs-CZ" sz="8000" b="1" u="sng" dirty="0">
                <a:solidFill>
                  <a:srgbClr val="00B050"/>
                </a:solidFill>
                <a:latin typeface="Times New Roman" pitchFamily="18" charset="0"/>
              </a:rPr>
              <a:t>EPITELY</a:t>
            </a:r>
            <a:endParaRPr lang="cs-CZ" sz="8000" u="sng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Rukopis 1"/>
              <p14:cNvContentPartPr/>
              <p14:nvPr/>
            </p14:nvContentPartPr>
            <p14:xfrm>
              <a:off x="8153280" y="6851520"/>
              <a:ext cx="51120" cy="360"/>
            </p14:xfrm>
          </p:contentPart>
        </mc:Choice>
        <mc:Fallback xmlns="">
          <p:pic>
            <p:nvPicPr>
              <p:cNvPr id="2" name="Rukopis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43920" y="6842160"/>
                <a:ext cx="6984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MARTInkShape-1">
            <a:extLst>
              <a:ext uri="{FF2B5EF4-FFF2-40B4-BE49-F238E27FC236}">
                <a16:creationId xmlns:a16="http://schemas.microsoft.com/office/drawing/2014/main" id="{7EE98A96-78F4-4E71-99EE-79E460473CE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34250" y="5435862"/>
            <a:ext cx="120651" cy="158489"/>
          </a:xfrm>
          <a:custGeom>
            <a:avLst/>
            <a:gdLst/>
            <a:ahLst/>
            <a:cxnLst/>
            <a:rect l="0" t="0" r="0" b="0"/>
            <a:pathLst>
              <a:path w="120651" h="158489">
                <a:moveTo>
                  <a:pt x="120650" y="6088"/>
                </a:moveTo>
                <a:lnTo>
                  <a:pt x="120650" y="6088"/>
                </a:lnTo>
                <a:lnTo>
                  <a:pt x="114169" y="5383"/>
                </a:lnTo>
                <a:lnTo>
                  <a:pt x="90206" y="1062"/>
                </a:lnTo>
                <a:lnTo>
                  <a:pt x="62033" y="0"/>
                </a:lnTo>
                <a:lnTo>
                  <a:pt x="56878" y="2735"/>
                </a:lnTo>
                <a:lnTo>
                  <a:pt x="42880" y="20069"/>
                </a:lnTo>
                <a:lnTo>
                  <a:pt x="25508" y="51209"/>
                </a:lnTo>
                <a:lnTo>
                  <a:pt x="14613" y="76137"/>
                </a:lnTo>
                <a:lnTo>
                  <a:pt x="4612" y="106473"/>
                </a:lnTo>
                <a:lnTo>
                  <a:pt x="608" y="136133"/>
                </a:lnTo>
                <a:lnTo>
                  <a:pt x="0" y="158488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2700338" cy="1728787"/>
          </a:xfrm>
        </p:spPr>
        <p:txBody>
          <a:bodyPr/>
          <a:lstStyle/>
          <a:p>
            <a:pPr eaLnBrk="1" hangingPunct="1"/>
            <a:r>
              <a:rPr lang="cs-CZ" sz="4800" b="1" i="1" dirty="0">
                <a:latin typeface="Times New Roman" pitchFamily="18" charset="0"/>
              </a:rPr>
              <a:t>I. Krycí epitel</a:t>
            </a:r>
          </a:p>
        </p:txBody>
      </p:sp>
      <p:pic>
        <p:nvPicPr>
          <p:cNvPr id="11267" name="Picture 4" descr="Z4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5888"/>
            <a:ext cx="600710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Z4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725" r="809" b="52824"/>
          <a:stretch>
            <a:fillRect/>
          </a:stretch>
        </p:blipFill>
        <p:spPr bwMode="auto">
          <a:xfrm>
            <a:off x="152545" y="4295901"/>
            <a:ext cx="835342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516688" y="2924175"/>
            <a:ext cx="2262187" cy="1800225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cs-CZ" sz="1400" u="sng" dirty="0">
                <a:latin typeface="Times New Roman" pitchFamily="18" charset="0"/>
              </a:rPr>
              <a:t>podle počtu vrstev</a:t>
            </a:r>
          </a:p>
          <a:p>
            <a:pPr eaLnBrk="1" hangingPunct="1">
              <a:spcAft>
                <a:spcPct val="50000"/>
              </a:spcAft>
            </a:pPr>
            <a:r>
              <a:rPr lang="cs-CZ" sz="1400" dirty="0">
                <a:latin typeface="Times New Roman" pitchFamily="18" charset="0"/>
              </a:rPr>
              <a:t>jednovrstevný</a:t>
            </a:r>
          </a:p>
          <a:p>
            <a:pPr eaLnBrk="1" hangingPunct="1">
              <a:spcAft>
                <a:spcPct val="50000"/>
              </a:spcAft>
            </a:pPr>
            <a:r>
              <a:rPr lang="cs-CZ" sz="1400" dirty="0">
                <a:latin typeface="Times New Roman" pitchFamily="18" charset="0"/>
              </a:rPr>
              <a:t>vrstevnatý – mnohovrstevný</a:t>
            </a:r>
          </a:p>
          <a:p>
            <a:pPr eaLnBrk="1" hangingPunct="1">
              <a:spcAft>
                <a:spcPct val="50000"/>
              </a:spcAft>
            </a:pPr>
            <a:r>
              <a:rPr lang="cs-CZ" sz="1400" dirty="0">
                <a:latin typeface="Times New Roman" pitchFamily="18" charset="0"/>
              </a:rPr>
              <a:t>víceřadý</a:t>
            </a:r>
          </a:p>
        </p:txBody>
      </p:sp>
      <p:pic>
        <p:nvPicPr>
          <p:cNvPr id="11270" name="Picture 4" descr="Z4_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50545" r="25311" b="1898"/>
          <a:stretch>
            <a:fillRect/>
          </a:stretch>
        </p:blipFill>
        <p:spPr>
          <a:xfrm>
            <a:off x="611188" y="2276475"/>
            <a:ext cx="3309937" cy="20161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15925" y="26988"/>
            <a:ext cx="8229600" cy="1143000"/>
          </a:xfrm>
        </p:spPr>
        <p:txBody>
          <a:bodyPr/>
          <a:lstStyle/>
          <a:p>
            <a:pPr eaLnBrk="1" hangingPunct="1"/>
            <a:r>
              <a:rPr lang="cs-CZ" sz="4800" b="1" i="1" dirty="0">
                <a:latin typeface="Times New Roman" pitchFamily="18" charset="0"/>
              </a:rPr>
              <a:t>Jednovrstevný</a:t>
            </a:r>
            <a:r>
              <a:rPr lang="cs-CZ" sz="4800" dirty="0">
                <a:latin typeface="Times New Roman" pitchFamily="18" charset="0"/>
              </a:rPr>
              <a:t>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163" y="1052513"/>
            <a:ext cx="3919537" cy="5429250"/>
          </a:xfrm>
        </p:spPr>
        <p:txBody>
          <a:bodyPr/>
          <a:lstStyle/>
          <a:p>
            <a:pPr eaLnBrk="1" hangingPunct="1">
              <a:spcAft>
                <a:spcPct val="30000"/>
              </a:spcAft>
            </a:pPr>
            <a:r>
              <a:rPr lang="cs-CZ" sz="1400" dirty="0">
                <a:latin typeface="Times New Roman" pitchFamily="18" charset="0"/>
              </a:rPr>
              <a:t>Plochý-A</a:t>
            </a:r>
          </a:p>
          <a:p>
            <a:pPr lvl="3" eaLnBrk="1" hangingPunct="1">
              <a:spcAft>
                <a:spcPct val="30000"/>
              </a:spcAft>
            </a:pPr>
            <a:r>
              <a:rPr lang="cs-CZ" sz="1400" dirty="0">
                <a:latin typeface="Times New Roman" pitchFamily="18" charset="0"/>
              </a:rPr>
              <a:t>výška buněk je menší než další rozměry</a:t>
            </a:r>
          </a:p>
          <a:p>
            <a:pPr eaLnBrk="1" hangingPunct="1">
              <a:spcAft>
                <a:spcPct val="30000"/>
              </a:spcAft>
            </a:pPr>
            <a:r>
              <a:rPr lang="cs-CZ" sz="1400" dirty="0">
                <a:latin typeface="Times New Roman" pitchFamily="18" charset="0"/>
              </a:rPr>
              <a:t>Kubický-B</a:t>
            </a:r>
          </a:p>
          <a:p>
            <a:pPr lvl="3" eaLnBrk="1" hangingPunct="1">
              <a:spcAft>
                <a:spcPct val="30000"/>
              </a:spcAft>
            </a:pPr>
            <a:r>
              <a:rPr lang="cs-CZ" sz="1400" dirty="0">
                <a:latin typeface="Times New Roman" pitchFamily="18" charset="0"/>
              </a:rPr>
              <a:t>buňky mají tvar kvádrů</a:t>
            </a:r>
          </a:p>
          <a:p>
            <a:pPr eaLnBrk="1" hangingPunct="1">
              <a:spcAft>
                <a:spcPct val="30000"/>
              </a:spcAft>
            </a:pPr>
            <a:r>
              <a:rPr lang="cs-CZ" sz="1400" dirty="0">
                <a:latin typeface="Times New Roman" pitchFamily="18" charset="0"/>
              </a:rPr>
              <a:t>Cylindrický-C</a:t>
            </a:r>
          </a:p>
          <a:p>
            <a:pPr lvl="3" eaLnBrk="1" hangingPunct="1">
              <a:spcAft>
                <a:spcPct val="30000"/>
              </a:spcAft>
            </a:pPr>
            <a:r>
              <a:rPr lang="cs-CZ" sz="1400" dirty="0">
                <a:latin typeface="Times New Roman" pitchFamily="18" charset="0"/>
              </a:rPr>
              <a:t>výška buněk je větší než další rozměry</a:t>
            </a:r>
          </a:p>
          <a:p>
            <a:pPr lvl="3" eaLnBrk="1" hangingPunct="1">
              <a:spcAft>
                <a:spcPct val="30000"/>
              </a:spcAft>
            </a:pPr>
            <a:r>
              <a:rPr lang="cs-CZ" sz="1400" dirty="0">
                <a:latin typeface="Times New Roman" pitchFamily="18" charset="0"/>
              </a:rPr>
              <a:t>Víceřadý : viz D všechny buňky v kontaktu s bazální membránou, ale ne všechny dosahují k  volnému povrchu </a:t>
            </a:r>
            <a:r>
              <a:rPr lang="cs-CZ" sz="1600" dirty="0"/>
              <a:t>	</a:t>
            </a:r>
            <a:endParaRPr lang="cs-CZ" sz="1600" dirty="0">
              <a:latin typeface="Times New Roman" pitchFamily="18" charset="0"/>
            </a:endParaRPr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1255713" y="1052513"/>
            <a:ext cx="1944687" cy="325437"/>
            <a:chOff x="1152" y="5760"/>
            <a:chExt cx="2160" cy="288"/>
          </a:xfrm>
        </p:grpSpPr>
        <p:sp>
          <p:nvSpPr>
            <p:cNvPr id="12314" name="AutoShape 5"/>
            <p:cNvSpPr>
              <a:spLocks noChangeArrowheads="1"/>
            </p:cNvSpPr>
            <p:nvPr/>
          </p:nvSpPr>
          <p:spPr bwMode="auto">
            <a:xfrm>
              <a:off x="1152" y="5760"/>
              <a:ext cx="720" cy="28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15" name="AutoShape 6"/>
            <p:cNvSpPr>
              <a:spLocks noChangeArrowheads="1"/>
            </p:cNvSpPr>
            <p:nvPr/>
          </p:nvSpPr>
          <p:spPr bwMode="auto">
            <a:xfrm>
              <a:off x="1872" y="5760"/>
              <a:ext cx="720" cy="28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16" name="AutoShape 7"/>
            <p:cNvSpPr>
              <a:spLocks noChangeArrowheads="1"/>
            </p:cNvSpPr>
            <p:nvPr/>
          </p:nvSpPr>
          <p:spPr bwMode="auto">
            <a:xfrm>
              <a:off x="2592" y="5760"/>
              <a:ext cx="720" cy="28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17" name="Oval 8"/>
            <p:cNvSpPr>
              <a:spLocks noChangeArrowheads="1"/>
            </p:cNvSpPr>
            <p:nvPr/>
          </p:nvSpPr>
          <p:spPr bwMode="auto">
            <a:xfrm>
              <a:off x="1440" y="5846"/>
              <a:ext cx="255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18" name="Oval 9"/>
            <p:cNvSpPr>
              <a:spLocks noChangeArrowheads="1"/>
            </p:cNvSpPr>
            <p:nvPr/>
          </p:nvSpPr>
          <p:spPr bwMode="auto">
            <a:xfrm>
              <a:off x="2160" y="5846"/>
              <a:ext cx="255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19" name="Oval 10"/>
            <p:cNvSpPr>
              <a:spLocks noChangeArrowheads="1"/>
            </p:cNvSpPr>
            <p:nvPr/>
          </p:nvSpPr>
          <p:spPr bwMode="auto">
            <a:xfrm>
              <a:off x="2880" y="5846"/>
              <a:ext cx="255" cy="14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293" name="Group 11"/>
          <p:cNvGrpSpPr>
            <a:grpSpLocks/>
          </p:cNvGrpSpPr>
          <p:nvPr/>
        </p:nvGrpSpPr>
        <p:grpSpPr bwMode="auto">
          <a:xfrm>
            <a:off x="2813050" y="1679575"/>
            <a:ext cx="1871663" cy="561975"/>
            <a:chOff x="1152" y="6192"/>
            <a:chExt cx="1727" cy="432"/>
          </a:xfrm>
        </p:grpSpPr>
        <p:sp>
          <p:nvSpPr>
            <p:cNvPr id="12306" name="AutoShape 12"/>
            <p:cNvSpPr>
              <a:spLocks noChangeArrowheads="1"/>
            </p:cNvSpPr>
            <p:nvPr/>
          </p:nvSpPr>
          <p:spPr bwMode="auto">
            <a:xfrm>
              <a:off x="1152" y="6192"/>
              <a:ext cx="431" cy="43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07" name="AutoShape 13"/>
            <p:cNvSpPr>
              <a:spLocks noChangeArrowheads="1"/>
            </p:cNvSpPr>
            <p:nvPr/>
          </p:nvSpPr>
          <p:spPr bwMode="auto">
            <a:xfrm>
              <a:off x="1584" y="6192"/>
              <a:ext cx="431" cy="43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08" name="AutoShape 14"/>
            <p:cNvSpPr>
              <a:spLocks noChangeArrowheads="1"/>
            </p:cNvSpPr>
            <p:nvPr/>
          </p:nvSpPr>
          <p:spPr bwMode="auto">
            <a:xfrm>
              <a:off x="2016" y="6192"/>
              <a:ext cx="431" cy="43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09" name="AutoShape 15"/>
            <p:cNvSpPr>
              <a:spLocks noChangeArrowheads="1"/>
            </p:cNvSpPr>
            <p:nvPr/>
          </p:nvSpPr>
          <p:spPr bwMode="auto">
            <a:xfrm>
              <a:off x="2448" y="6192"/>
              <a:ext cx="431" cy="43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10" name="Oval 16"/>
            <p:cNvSpPr>
              <a:spLocks noChangeArrowheads="1"/>
            </p:cNvSpPr>
            <p:nvPr/>
          </p:nvSpPr>
          <p:spPr bwMode="auto">
            <a:xfrm>
              <a:off x="1296" y="6336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11" name="Oval 17"/>
            <p:cNvSpPr>
              <a:spLocks noChangeArrowheads="1"/>
            </p:cNvSpPr>
            <p:nvPr/>
          </p:nvSpPr>
          <p:spPr bwMode="auto">
            <a:xfrm>
              <a:off x="1728" y="6336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12" name="Oval 18"/>
            <p:cNvSpPr>
              <a:spLocks noChangeArrowheads="1"/>
            </p:cNvSpPr>
            <p:nvPr/>
          </p:nvSpPr>
          <p:spPr bwMode="auto">
            <a:xfrm>
              <a:off x="2160" y="6336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13" name="Oval 19"/>
            <p:cNvSpPr>
              <a:spLocks noChangeArrowheads="1"/>
            </p:cNvSpPr>
            <p:nvPr/>
          </p:nvSpPr>
          <p:spPr bwMode="auto">
            <a:xfrm>
              <a:off x="2592" y="6336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294" name="Group 20"/>
          <p:cNvGrpSpPr>
            <a:grpSpLocks/>
          </p:cNvGrpSpPr>
          <p:nvPr/>
        </p:nvGrpSpPr>
        <p:grpSpPr bwMode="auto">
          <a:xfrm>
            <a:off x="642938" y="4325938"/>
            <a:ext cx="1871662" cy="727075"/>
            <a:chOff x="1152" y="6768"/>
            <a:chExt cx="1441" cy="576"/>
          </a:xfrm>
        </p:grpSpPr>
        <p:sp>
          <p:nvSpPr>
            <p:cNvPr id="12296" name="AutoShape 21"/>
            <p:cNvSpPr>
              <a:spLocks noChangeArrowheads="1"/>
            </p:cNvSpPr>
            <p:nvPr/>
          </p:nvSpPr>
          <p:spPr bwMode="auto">
            <a:xfrm>
              <a:off x="1152" y="6768"/>
              <a:ext cx="289" cy="57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7" name="AutoShape 22"/>
            <p:cNvSpPr>
              <a:spLocks noChangeArrowheads="1"/>
            </p:cNvSpPr>
            <p:nvPr/>
          </p:nvSpPr>
          <p:spPr bwMode="auto">
            <a:xfrm>
              <a:off x="1440" y="6768"/>
              <a:ext cx="289" cy="57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8" name="AutoShape 23"/>
            <p:cNvSpPr>
              <a:spLocks noChangeArrowheads="1"/>
            </p:cNvSpPr>
            <p:nvPr/>
          </p:nvSpPr>
          <p:spPr bwMode="auto">
            <a:xfrm>
              <a:off x="1728" y="6768"/>
              <a:ext cx="289" cy="57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9" name="AutoShape 24"/>
            <p:cNvSpPr>
              <a:spLocks noChangeArrowheads="1"/>
            </p:cNvSpPr>
            <p:nvPr/>
          </p:nvSpPr>
          <p:spPr bwMode="auto">
            <a:xfrm>
              <a:off x="2016" y="6768"/>
              <a:ext cx="289" cy="57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00" name="AutoShape 25"/>
            <p:cNvSpPr>
              <a:spLocks noChangeArrowheads="1"/>
            </p:cNvSpPr>
            <p:nvPr/>
          </p:nvSpPr>
          <p:spPr bwMode="auto">
            <a:xfrm>
              <a:off x="2304" y="6768"/>
              <a:ext cx="289" cy="57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01" name="Oval 26"/>
            <p:cNvSpPr>
              <a:spLocks noChangeArrowheads="1"/>
            </p:cNvSpPr>
            <p:nvPr/>
          </p:nvSpPr>
          <p:spPr bwMode="auto">
            <a:xfrm>
              <a:off x="2160" y="6912"/>
              <a:ext cx="113" cy="25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02" name="Oval 27"/>
            <p:cNvSpPr>
              <a:spLocks noChangeArrowheads="1"/>
            </p:cNvSpPr>
            <p:nvPr/>
          </p:nvSpPr>
          <p:spPr bwMode="auto">
            <a:xfrm>
              <a:off x="1584" y="6912"/>
              <a:ext cx="113" cy="25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03" name="Oval 28"/>
            <p:cNvSpPr>
              <a:spLocks noChangeArrowheads="1"/>
            </p:cNvSpPr>
            <p:nvPr/>
          </p:nvSpPr>
          <p:spPr bwMode="auto">
            <a:xfrm>
              <a:off x="1872" y="6912"/>
              <a:ext cx="113" cy="25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04" name="Oval 29"/>
            <p:cNvSpPr>
              <a:spLocks noChangeArrowheads="1"/>
            </p:cNvSpPr>
            <p:nvPr/>
          </p:nvSpPr>
          <p:spPr bwMode="auto">
            <a:xfrm>
              <a:off x="2448" y="6912"/>
              <a:ext cx="113" cy="25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05" name="Oval 30"/>
            <p:cNvSpPr>
              <a:spLocks noChangeArrowheads="1"/>
            </p:cNvSpPr>
            <p:nvPr/>
          </p:nvSpPr>
          <p:spPr bwMode="auto">
            <a:xfrm>
              <a:off x="1296" y="6912"/>
              <a:ext cx="113" cy="25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2295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2490788"/>
            <a:ext cx="47625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4716463" y="274638"/>
            <a:ext cx="3970337" cy="1143000"/>
          </a:xfrm>
        </p:spPr>
        <p:txBody>
          <a:bodyPr/>
          <a:lstStyle/>
          <a:p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Epitel jednovrstevný plochý</a:t>
            </a:r>
            <a:br>
              <a:rPr lang="cs-CZ" sz="2000" dirty="0">
                <a:latin typeface="Times New Roman" pitchFamily="18" charset="0"/>
                <a:cs typeface="Times New Roman" pitchFamily="18" charset="0"/>
              </a:rPr>
            </a:br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Zástupný symbol pro obsah 4"/>
          <p:cNvSpPr>
            <a:spLocks noGrp="1"/>
          </p:cNvSpPr>
          <p:nvPr>
            <p:ph idx="1"/>
          </p:nvPr>
        </p:nvSpPr>
        <p:spPr>
          <a:xfrm>
            <a:off x="4643438" y="1000125"/>
            <a:ext cx="4043362" cy="714375"/>
          </a:xfrm>
        </p:spPr>
        <p:txBody>
          <a:bodyPr/>
          <a:lstStyle/>
          <a:p>
            <a:pPr>
              <a:buFontTx/>
              <a:buNone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Výskyt: endotel,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mesotel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Henleova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klička</a:t>
            </a:r>
          </a:p>
        </p:txBody>
      </p:sp>
      <p:pic>
        <p:nvPicPr>
          <p:cNvPr id="14340" name="Picture 8" descr="05_0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0688"/>
            <a:ext cx="4621213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 descr="F04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1714500"/>
            <a:ext cx="3270250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 simple squamous epithelium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500438"/>
            <a:ext cx="498475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ovéPole 1"/>
          <p:cNvSpPr txBox="1">
            <a:spLocks noChangeArrowheads="1"/>
          </p:cNvSpPr>
          <p:nvPr/>
        </p:nvSpPr>
        <p:spPr bwMode="auto">
          <a:xfrm>
            <a:off x="3873500" y="3525838"/>
            <a:ext cx="12239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dirty="0"/>
              <a:t>glomerulus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 build="p"/>
      <p:bldP spid="143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05_0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15888"/>
            <a:ext cx="44735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F04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1844675"/>
            <a:ext cx="3203575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Nadpis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Epitel jednovrstevný kubický</a:t>
            </a:r>
            <a:br>
              <a:rPr lang="cs-CZ" sz="2000" dirty="0">
                <a:latin typeface="Times New Roman" pitchFamily="18" charset="0"/>
                <a:cs typeface="Times New Roman" pitchFamily="18" charset="0"/>
              </a:rPr>
            </a:br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ástupný symbol pro obsah 4"/>
          <p:cNvSpPr txBox="1">
            <a:spLocks/>
          </p:cNvSpPr>
          <p:nvPr/>
        </p:nvSpPr>
        <p:spPr>
          <a:xfrm>
            <a:off x="4427538" y="1000125"/>
            <a:ext cx="4259262" cy="71437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cs typeface="Times New Roman" pitchFamily="18" charset="0"/>
              </a:rPr>
              <a:t>Výskyt: kanálky ledvin, folikuly štítné žlázy, povrch ovaria</a:t>
            </a:r>
          </a:p>
        </p:txBody>
      </p:sp>
      <p:pic>
        <p:nvPicPr>
          <p:cNvPr id="15366" name="Picture 7" descr=" simple cuboidal epithelium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213100"/>
            <a:ext cx="50403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ovéPole 1"/>
          <p:cNvSpPr txBox="1">
            <a:spLocks noChangeArrowheads="1"/>
          </p:cNvSpPr>
          <p:nvPr/>
        </p:nvSpPr>
        <p:spPr bwMode="auto">
          <a:xfrm>
            <a:off x="3717925" y="3213100"/>
            <a:ext cx="12954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dirty="0"/>
              <a:t>Rete </a:t>
            </a:r>
            <a:r>
              <a:rPr lang="cs-CZ" dirty="0" err="1"/>
              <a:t>testis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9" grpId="0"/>
      <p:bldP spid="153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 bwMode="auto">
          <a:xfrm>
            <a:off x="4284663" y="274638"/>
            <a:ext cx="44307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cs-CZ" sz="2400" b="1" kern="0" dirty="0">
                <a:solidFill>
                  <a:schemeClr val="tx2"/>
                </a:solidFill>
                <a:ea typeface="+mj-ea"/>
                <a:cs typeface="Times New Roman" pitchFamily="18" charset="0"/>
              </a:rPr>
              <a:t>Epitel jednovrstevný cylindrický</a:t>
            </a:r>
            <a:br>
              <a:rPr lang="cs-CZ" sz="2000" kern="0" dirty="0">
                <a:solidFill>
                  <a:schemeClr val="tx2"/>
                </a:solidFill>
                <a:ea typeface="+mj-ea"/>
                <a:cs typeface="Times New Roman" pitchFamily="18" charset="0"/>
              </a:rPr>
            </a:br>
            <a:endParaRPr lang="cs-CZ" sz="2000" kern="0" dirty="0">
              <a:solidFill>
                <a:schemeClr val="tx2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7" name="Zástupný symbol pro obsah 4"/>
          <p:cNvSpPr txBox="1">
            <a:spLocks/>
          </p:cNvSpPr>
          <p:nvPr/>
        </p:nvSpPr>
        <p:spPr>
          <a:xfrm>
            <a:off x="4500563" y="1000125"/>
            <a:ext cx="4186237" cy="113347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cs typeface="Times New Roman" pitchFamily="18" charset="0"/>
              </a:rPr>
              <a:t>Výskyt: vývody žláz, tenké a tlusté střevo, žlučník, žaludek, vejcovod, děloha </a:t>
            </a:r>
          </a:p>
        </p:txBody>
      </p:sp>
      <p:pic>
        <p:nvPicPr>
          <p:cNvPr id="16388" name="Picture 6" descr="05_0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53975"/>
            <a:ext cx="4110037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F04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2492375"/>
            <a:ext cx="38322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 simple columnar epithelium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" y="3310515"/>
            <a:ext cx="49403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ovéPole 1"/>
          <p:cNvSpPr txBox="1">
            <a:spLocks noChangeArrowheads="1"/>
          </p:cNvSpPr>
          <p:nvPr/>
        </p:nvSpPr>
        <p:spPr bwMode="auto">
          <a:xfrm>
            <a:off x="3995738" y="3500438"/>
            <a:ext cx="8636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dirty="0"/>
              <a:t>žlučník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3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800" b="1" i="1" dirty="0">
                <a:latin typeface="Times New Roman" pitchFamily="18" charset="0"/>
              </a:rPr>
              <a:t>Vrstevnatý</a:t>
            </a:r>
            <a:r>
              <a:rPr lang="cs-CZ" b="1" dirty="0"/>
              <a:t>	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268413"/>
            <a:ext cx="4038600" cy="4525962"/>
          </a:xfrm>
        </p:spPr>
        <p:txBody>
          <a:bodyPr/>
          <a:lstStyle/>
          <a:p>
            <a:pPr eaLnBrk="1" hangingPunct="1">
              <a:spcAft>
                <a:spcPct val="30000"/>
              </a:spcAft>
            </a:pPr>
            <a:r>
              <a:rPr lang="cs-CZ" dirty="0"/>
              <a:t> </a:t>
            </a:r>
            <a:r>
              <a:rPr lang="cs-CZ" sz="2000" dirty="0">
                <a:latin typeface="Times New Roman" pitchFamily="18" charset="0"/>
              </a:rPr>
              <a:t>plochý		</a:t>
            </a:r>
          </a:p>
          <a:p>
            <a:pPr lvl="3" eaLnBrk="1" hangingPunct="1">
              <a:spcAft>
                <a:spcPct val="30000"/>
              </a:spcAft>
            </a:pPr>
            <a:r>
              <a:rPr lang="cs-CZ" sz="2000" dirty="0">
                <a:latin typeface="Times New Roman" pitchFamily="18" charset="0"/>
              </a:rPr>
              <a:t>rohovějící-</a:t>
            </a:r>
            <a:r>
              <a:rPr lang="cs-CZ" sz="2000" dirty="0" err="1">
                <a:latin typeface="Times New Roman" pitchFamily="18" charset="0"/>
              </a:rPr>
              <a:t>viz.B</a:t>
            </a:r>
            <a:endParaRPr lang="cs-CZ" sz="2000" dirty="0">
              <a:latin typeface="Times New Roman" pitchFamily="18" charset="0"/>
            </a:endParaRPr>
          </a:p>
          <a:p>
            <a:pPr lvl="3" eaLnBrk="1" hangingPunct="1">
              <a:spcAft>
                <a:spcPct val="30000"/>
              </a:spcAft>
            </a:pPr>
            <a:r>
              <a:rPr lang="cs-CZ" sz="2000" dirty="0">
                <a:latin typeface="Times New Roman" pitchFamily="18" charset="0"/>
              </a:rPr>
              <a:t>nerohovějící-viz. A</a:t>
            </a:r>
          </a:p>
          <a:p>
            <a:pPr eaLnBrk="1" hangingPunct="1">
              <a:spcAft>
                <a:spcPct val="30000"/>
              </a:spcAft>
            </a:pPr>
            <a:r>
              <a:rPr lang="cs-CZ" sz="2000" dirty="0">
                <a:latin typeface="Times New Roman" pitchFamily="18" charset="0"/>
              </a:rPr>
              <a:t>cylindrický- viz. C</a:t>
            </a:r>
          </a:p>
          <a:p>
            <a:pPr eaLnBrk="1" hangingPunct="1">
              <a:spcAft>
                <a:spcPct val="30000"/>
              </a:spcAft>
            </a:pPr>
            <a:r>
              <a:rPr lang="cs-CZ" sz="2000" dirty="0">
                <a:latin typeface="Times New Roman" pitchFamily="18" charset="0"/>
              </a:rPr>
              <a:t>přechodný – nemá konstantní tvar, ten se mění dle náplně močového měchýře; viz D</a:t>
            </a:r>
          </a:p>
        </p:txBody>
      </p:sp>
      <p:sp>
        <p:nvSpPr>
          <p:cNvPr id="1741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341438"/>
            <a:ext cx="4762500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2" descr="05_0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4004469"/>
            <a:ext cx="40671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3" descr="05_0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628775"/>
            <a:ext cx="401478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73025" y="0"/>
            <a:ext cx="3467100" cy="868363"/>
          </a:xfrm>
        </p:spPr>
        <p:txBody>
          <a:bodyPr/>
          <a:lstStyle/>
          <a:p>
            <a:pPr>
              <a:defRPr/>
            </a:pPr>
            <a:r>
              <a:rPr lang="cs-CZ" sz="24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Epitel vrstevnatý dlaždicový - nerohovějící</a:t>
            </a:r>
            <a:endParaRPr lang="cs-CZ" dirty="0"/>
          </a:p>
        </p:txBody>
      </p:sp>
      <p:sp>
        <p:nvSpPr>
          <p:cNvPr id="7" name="Zástupný symbol pro obsah 4"/>
          <p:cNvSpPr txBox="1">
            <a:spLocks/>
          </p:cNvSpPr>
          <p:nvPr/>
        </p:nvSpPr>
        <p:spPr>
          <a:xfrm>
            <a:off x="179388" y="836613"/>
            <a:ext cx="3538537" cy="71437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cs typeface="Times New Roman" pitchFamily="18" charset="0"/>
              </a:rPr>
              <a:t>Výskyt: jícen, dutina ústní, rektum, vagina </a:t>
            </a:r>
          </a:p>
        </p:txBody>
      </p:sp>
      <p:pic>
        <p:nvPicPr>
          <p:cNvPr id="19462" name="Picture 21" descr="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301408"/>
            <a:ext cx="4497387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4151313" y="115888"/>
            <a:ext cx="4762500" cy="86836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cs-CZ" sz="2400" b="1" kern="0" dirty="0">
                <a:solidFill>
                  <a:srgbClr val="000000"/>
                </a:solidFill>
                <a:cs typeface="Times New Roman" pitchFamily="18" charset="0"/>
              </a:rPr>
              <a:t>Epitel vrstevnatý dlaždicový - rohovějící</a:t>
            </a:r>
            <a:endParaRPr lang="cs-CZ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932363" y="984250"/>
            <a:ext cx="1941512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kern="0" dirty="0">
                <a:cs typeface="Times New Roman" pitchFamily="18" charset="0"/>
              </a:rPr>
              <a:t>Výskyt: epidermis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3924300" y="274638"/>
            <a:ext cx="4762500" cy="86836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cs-CZ" sz="2400" b="1" kern="0" dirty="0">
                <a:solidFill>
                  <a:srgbClr val="000000"/>
                </a:solidFill>
                <a:cs typeface="Times New Roman" pitchFamily="18" charset="0"/>
              </a:rPr>
              <a:t>Epitel vrstevnatý cylindrický</a:t>
            </a:r>
            <a:endParaRPr lang="cs-CZ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Zástupný symbol pro obsah 4"/>
          <p:cNvSpPr txBox="1">
            <a:spLocks/>
          </p:cNvSpPr>
          <p:nvPr/>
        </p:nvSpPr>
        <p:spPr>
          <a:xfrm>
            <a:off x="3348038" y="785813"/>
            <a:ext cx="5554662" cy="71437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cs typeface="Times New Roman" pitchFamily="18" charset="0"/>
              </a:rPr>
              <a:t>Výskyt: vývody velkých žláz, část mužské </a:t>
            </a:r>
            <a:r>
              <a:rPr lang="cs-CZ" sz="2000" kern="0" dirty="0" err="1">
                <a:cs typeface="Times New Roman" pitchFamily="18" charset="0"/>
              </a:rPr>
              <a:t>uretry</a:t>
            </a:r>
            <a:r>
              <a:rPr lang="cs-CZ" sz="2000" kern="0" dirty="0">
                <a:cs typeface="Times New Roman" pitchFamily="18" charset="0"/>
              </a:rPr>
              <a:t>, spojivka </a:t>
            </a:r>
          </a:p>
        </p:txBody>
      </p:sp>
      <p:pic>
        <p:nvPicPr>
          <p:cNvPr id="20484" name="Picture 6" descr="zl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3" t="27296" r="20473" b="13649"/>
          <a:stretch>
            <a:fillRect/>
          </a:stretch>
        </p:blipFill>
        <p:spPr bwMode="auto">
          <a:xfrm>
            <a:off x="4849813" y="1412875"/>
            <a:ext cx="422116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2492375"/>
            <a:ext cx="476250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cs-CZ" sz="2400" b="1" kern="0" dirty="0">
                <a:solidFill>
                  <a:srgbClr val="000000"/>
                </a:solidFill>
                <a:cs typeface="Times New Roman" pitchFamily="18" charset="0"/>
              </a:rPr>
              <a:t>Epitel přechodný</a:t>
            </a:r>
            <a:endParaRPr lang="cs-CZ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Zástupný symbol pro obsah 4"/>
          <p:cNvSpPr txBox="1">
            <a:spLocks/>
          </p:cNvSpPr>
          <p:nvPr/>
        </p:nvSpPr>
        <p:spPr>
          <a:xfrm>
            <a:off x="457200" y="1000125"/>
            <a:ext cx="8229600" cy="71437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cs typeface="Times New Roman" pitchFamily="18" charset="0"/>
              </a:rPr>
              <a:t>Výskyt: vývodné cesty močové  </a:t>
            </a:r>
          </a:p>
        </p:txBody>
      </p:sp>
      <p:pic>
        <p:nvPicPr>
          <p:cNvPr id="21508" name="Picture 9" descr="05_0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357313"/>
            <a:ext cx="3916362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05_09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989013"/>
            <a:ext cx="43211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 urinary bladder, transitional epithelium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3867150"/>
            <a:ext cx="46005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3550" y="260350"/>
            <a:ext cx="4392613" cy="868363"/>
          </a:xfrm>
        </p:spPr>
        <p:txBody>
          <a:bodyPr/>
          <a:lstStyle/>
          <a:p>
            <a:pPr>
              <a:defRPr/>
            </a:pPr>
            <a:r>
              <a:rPr lang="cs-CZ" sz="4800" b="1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Víceřadý cylindrický</a:t>
            </a:r>
            <a:endParaRPr lang="cs-CZ" sz="4800" i="1" dirty="0"/>
          </a:p>
        </p:txBody>
      </p:sp>
      <p:sp>
        <p:nvSpPr>
          <p:cNvPr id="4" name="Zástupný symbol pro obsah 4"/>
          <p:cNvSpPr txBox="1">
            <a:spLocks/>
          </p:cNvSpPr>
          <p:nvPr/>
        </p:nvSpPr>
        <p:spPr>
          <a:xfrm>
            <a:off x="6469063" y="188913"/>
            <a:ext cx="2649537" cy="71437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cs typeface="Times New Roman" pitchFamily="18" charset="0"/>
              </a:rPr>
              <a:t>Výskyt: dutina nosní, průdušnice, průdušky, kanálek nadvarlete, chámovod </a:t>
            </a:r>
          </a:p>
        </p:txBody>
      </p:sp>
      <p:pic>
        <p:nvPicPr>
          <p:cNvPr id="22532" name="Picture 6" descr="05_05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8" y="0"/>
            <a:ext cx="3621087" cy="2273300"/>
          </a:xfrm>
          <a:noFill/>
        </p:spPr>
      </p:pic>
      <p:pic>
        <p:nvPicPr>
          <p:cNvPr id="22533" name="Picture 8" descr="05_0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1773238"/>
            <a:ext cx="369093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27275"/>
            <a:ext cx="3384550" cy="451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5" name="TextovéPole 2"/>
          <p:cNvSpPr txBox="1">
            <a:spLocks noChangeArrowheads="1"/>
          </p:cNvSpPr>
          <p:nvPr/>
        </p:nvSpPr>
        <p:spPr bwMode="auto">
          <a:xfrm>
            <a:off x="107950" y="2393950"/>
            <a:ext cx="18002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/>
              <a:t>Ductus deferens</a:t>
            </a:r>
          </a:p>
        </p:txBody>
      </p:sp>
      <p:pic>
        <p:nvPicPr>
          <p:cNvPr id="22536" name="Picture 4" descr="Z4_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50545" r="25758" b="3883"/>
          <a:stretch>
            <a:fillRect/>
          </a:stretch>
        </p:blipFill>
        <p:spPr bwMode="auto">
          <a:xfrm>
            <a:off x="4427538" y="4178300"/>
            <a:ext cx="4443412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>
                <a:latin typeface="Times New Roman" pitchFamily="18" charset="0"/>
              </a:rPr>
              <a:t>Tkáň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8313" y="260350"/>
            <a:ext cx="2386012" cy="6264275"/>
          </a:xfrm>
        </p:spPr>
        <p:txBody>
          <a:bodyPr/>
          <a:lstStyle/>
          <a:p>
            <a:pPr eaLnBrk="1" hangingPunct="1"/>
            <a:r>
              <a:rPr lang="cs-CZ" sz="2000" dirty="0">
                <a:latin typeface="Times New Roman" pitchFamily="18" charset="0"/>
              </a:rPr>
              <a:t>soubor buněk, které mají podobnou morfologickou charakteristiku a jsou specializovány pro určitou funkci</a:t>
            </a:r>
          </a:p>
          <a:p>
            <a:pPr eaLnBrk="1" hangingPunct="1"/>
            <a:r>
              <a:rPr lang="cs-CZ" sz="2000" dirty="0">
                <a:latin typeface="Times New Roman" pitchFamily="18" charset="0"/>
              </a:rPr>
              <a:t>složená z buněk a mezibuněčné hmoty</a:t>
            </a:r>
          </a:p>
          <a:p>
            <a:pPr eaLnBrk="1" hangingPunct="1"/>
            <a:endParaRPr lang="cs-CZ" sz="2000" dirty="0">
              <a:latin typeface="Times New Roman" pitchFamily="18" charset="0"/>
            </a:endParaRPr>
          </a:p>
          <a:p>
            <a:pPr lvl="1" eaLnBrk="1" hangingPunct="1"/>
            <a:r>
              <a:rPr lang="cs-CZ" sz="2000" dirty="0">
                <a:latin typeface="Times New Roman" pitchFamily="18" charset="0"/>
              </a:rPr>
              <a:t>tkáň epitelová</a:t>
            </a:r>
          </a:p>
          <a:p>
            <a:pPr lvl="1" eaLnBrk="1" hangingPunct="1"/>
            <a:r>
              <a:rPr lang="cs-CZ" sz="2000" dirty="0">
                <a:latin typeface="Times New Roman" pitchFamily="18" charset="0"/>
              </a:rPr>
              <a:t>tkáň pojivová</a:t>
            </a:r>
          </a:p>
          <a:p>
            <a:pPr lvl="1" eaLnBrk="1" hangingPunct="1"/>
            <a:r>
              <a:rPr lang="cs-CZ" sz="2000" dirty="0">
                <a:latin typeface="Times New Roman" pitchFamily="18" charset="0"/>
              </a:rPr>
              <a:t>tkáň nervová</a:t>
            </a:r>
          </a:p>
          <a:p>
            <a:pPr lvl="1" eaLnBrk="1" hangingPunct="1"/>
            <a:r>
              <a:rPr lang="cs-CZ" sz="2000" dirty="0">
                <a:latin typeface="Times New Roman" pitchFamily="18" charset="0"/>
              </a:rPr>
              <a:t>tkáň svalová</a:t>
            </a:r>
          </a:p>
        </p:txBody>
      </p:sp>
      <p:sp>
        <p:nvSpPr>
          <p:cNvPr id="3076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1341438"/>
            <a:ext cx="6124575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572000" cy="1143000"/>
          </a:xfrm>
        </p:spPr>
        <p:txBody>
          <a:bodyPr/>
          <a:lstStyle/>
          <a:p>
            <a:pPr eaLnBrk="1" hangingPunct="1"/>
            <a:r>
              <a:rPr lang="cs-CZ" sz="4800" b="1" i="1" dirty="0">
                <a:solidFill>
                  <a:srgbClr val="00B050"/>
                </a:solidFill>
                <a:latin typeface="Times New Roman" pitchFamily="18" charset="0"/>
              </a:rPr>
              <a:t>II. Žlázový epitel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643438" y="836613"/>
            <a:ext cx="4330700" cy="5470525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cs-CZ" sz="2800" dirty="0">
                <a:latin typeface="Times New Roman" pitchFamily="18" charset="0"/>
              </a:rPr>
              <a:t>buňky žlázového epitelu se specializují na produkci látek, které nevyužívají k vlastním metabolickým pochodům</a:t>
            </a:r>
          </a:p>
          <a:p>
            <a:pPr eaLnBrk="1" hangingPunct="1">
              <a:spcAft>
                <a:spcPct val="50000"/>
              </a:spcAft>
            </a:pPr>
            <a:r>
              <a:rPr lang="cs-CZ" sz="2800" dirty="0">
                <a:latin typeface="Times New Roman" pitchFamily="18" charset="0"/>
              </a:rPr>
              <a:t>zřídkakdy se vyskytují ojediněle, většinou vytvářejí mnohobuněčné útvary – </a:t>
            </a:r>
            <a:r>
              <a:rPr lang="cs-CZ" sz="2800" i="1" u="sng" dirty="0">
                <a:solidFill>
                  <a:srgbClr val="00B050"/>
                </a:solidFill>
                <a:latin typeface="Times New Roman" pitchFamily="18" charset="0"/>
              </a:rPr>
              <a:t>žlázy</a:t>
            </a:r>
          </a:p>
          <a:p>
            <a:pPr eaLnBrk="1" hangingPunct="1">
              <a:spcAft>
                <a:spcPct val="50000"/>
              </a:spcAft>
              <a:buFontTx/>
              <a:buNone/>
            </a:pPr>
            <a:endParaRPr lang="cs-CZ" i="1" u="sng" dirty="0">
              <a:latin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4487863" cy="448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TextovéPole 1"/>
          <p:cNvSpPr txBox="1">
            <a:spLocks noChangeArrowheads="1"/>
          </p:cNvSpPr>
          <p:nvPr/>
        </p:nvSpPr>
        <p:spPr bwMode="auto">
          <a:xfrm>
            <a:off x="1042988" y="5661025"/>
            <a:ext cx="1944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/>
              <a:t>Štítná žláza – endokrinní žláza</a:t>
            </a:r>
          </a:p>
        </p:txBody>
      </p:sp>
    </p:spTree>
    <p:extLst>
      <p:ext uri="{BB962C8B-B14F-4D97-AF65-F5344CB8AC3E}">
        <p14:creationId xmlns:p14="http://schemas.microsoft.com/office/powerpoint/2010/main" val="50739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2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Typy žláz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0825" y="1125538"/>
            <a:ext cx="4038600" cy="1943100"/>
          </a:xfrm>
        </p:spPr>
        <p:txBody>
          <a:bodyPr/>
          <a:lstStyle/>
          <a:p>
            <a:pPr lvl="1" eaLnBrk="1" hangingPunct="1">
              <a:spcAft>
                <a:spcPct val="50000"/>
              </a:spcAft>
              <a:buFont typeface="Arial" charset="0"/>
              <a:buChar char="•"/>
            </a:pPr>
            <a:r>
              <a:rPr lang="cs-CZ" sz="1800" b="1" i="1" u="sng" dirty="0">
                <a:solidFill>
                  <a:srgbClr val="00B050"/>
                </a:solidFill>
                <a:latin typeface="Times New Roman" pitchFamily="18" charset="0"/>
              </a:rPr>
              <a:t>Endokrinní</a:t>
            </a:r>
          </a:p>
          <a:p>
            <a:pPr lvl="1" eaLnBrk="1" hangingPunct="1">
              <a:spcAft>
                <a:spcPct val="50000"/>
              </a:spcAft>
              <a:buFont typeface="Arial" charset="0"/>
              <a:buChar char="•"/>
            </a:pPr>
            <a:r>
              <a:rPr lang="cs-CZ" sz="1800" i="1" dirty="0">
                <a:latin typeface="Times New Roman" pitchFamily="18" charset="0"/>
              </a:rPr>
              <a:t>tvoří hormony, které vydávají přímo do krve, nemají vývody</a:t>
            </a:r>
          </a:p>
          <a:p>
            <a:pPr lvl="1" eaLnBrk="1" hangingPunct="1">
              <a:spcAft>
                <a:spcPct val="50000"/>
              </a:spcAft>
              <a:buFont typeface="Arial" charset="0"/>
              <a:buChar char="•"/>
            </a:pPr>
            <a:r>
              <a:rPr lang="cs-CZ" sz="1800" i="1" dirty="0">
                <a:latin typeface="Times New Roman" pitchFamily="18" charset="0"/>
              </a:rPr>
              <a:t>Př. Příštítná tělíska – buňky hlavní a buňky </a:t>
            </a:r>
            <a:r>
              <a:rPr lang="cs-CZ" sz="1800" i="1" dirty="0" err="1">
                <a:latin typeface="Times New Roman" pitchFamily="18" charset="0"/>
              </a:rPr>
              <a:t>oxyfilní</a:t>
            </a:r>
            <a:endParaRPr lang="cs-CZ" sz="1800" i="1" dirty="0">
              <a:latin typeface="Times New Roman" pitchFamily="18" charset="0"/>
            </a:endParaRPr>
          </a:p>
          <a:p>
            <a:pPr lvl="4" eaLnBrk="1" hangingPunct="1">
              <a:spcAft>
                <a:spcPct val="50000"/>
              </a:spcAft>
              <a:buFont typeface="Arial" charset="0"/>
              <a:buChar char="•"/>
            </a:pPr>
            <a:endParaRPr lang="cs-CZ" dirty="0">
              <a:latin typeface="Times New Roman" pitchFamily="18" charset="0"/>
            </a:endParaRPr>
          </a:p>
        </p:txBody>
      </p:sp>
      <p:sp>
        <p:nvSpPr>
          <p:cNvPr id="4100" name="Zástupný symbol pro obsah 1"/>
          <p:cNvSpPr>
            <a:spLocks noGrp="1"/>
          </p:cNvSpPr>
          <p:nvPr>
            <p:ph sz="half" idx="2"/>
          </p:nvPr>
        </p:nvSpPr>
        <p:spPr>
          <a:xfrm>
            <a:off x="4572000" y="1196975"/>
            <a:ext cx="4038600" cy="1108075"/>
          </a:xfrm>
        </p:spPr>
        <p:txBody>
          <a:bodyPr/>
          <a:lstStyle/>
          <a:p>
            <a:pPr lvl="1" eaLnBrk="1" hangingPunct="1">
              <a:spcAft>
                <a:spcPct val="50000"/>
              </a:spcAft>
              <a:buFont typeface="Arial" charset="0"/>
              <a:buChar char="•"/>
            </a:pPr>
            <a:r>
              <a:rPr lang="cs-CZ" sz="1800" b="1" i="1" u="sng" dirty="0">
                <a:solidFill>
                  <a:srgbClr val="00B050"/>
                </a:solidFill>
                <a:latin typeface="Times New Roman" pitchFamily="18" charset="0"/>
              </a:rPr>
              <a:t>Exokrinní</a:t>
            </a:r>
          </a:p>
          <a:p>
            <a:pPr lvl="1" eaLnBrk="1" hangingPunct="1">
              <a:spcAft>
                <a:spcPct val="50000"/>
              </a:spcAft>
              <a:buFont typeface="Arial" charset="0"/>
              <a:buChar char="•"/>
            </a:pPr>
            <a:r>
              <a:rPr lang="cs-CZ" sz="1800" i="1" dirty="0">
                <a:latin typeface="Times New Roman" pitchFamily="18" charset="0"/>
              </a:rPr>
              <a:t>vytváří sekrety, které vydávají do vývodů</a:t>
            </a:r>
          </a:p>
          <a:p>
            <a:pPr lvl="1" eaLnBrk="1" hangingPunct="1">
              <a:spcAft>
                <a:spcPct val="50000"/>
              </a:spcAft>
              <a:buFont typeface="Arial" charset="0"/>
              <a:buChar char="•"/>
            </a:pPr>
            <a:r>
              <a:rPr lang="cs-CZ" sz="1800" i="1" dirty="0">
                <a:latin typeface="Times New Roman" pitchFamily="18" charset="0"/>
              </a:rPr>
              <a:t>Př. </a:t>
            </a:r>
            <a:r>
              <a:rPr lang="cs-CZ" sz="1800" i="1" dirty="0" err="1">
                <a:latin typeface="Times New Roman" pitchFamily="18" charset="0"/>
              </a:rPr>
              <a:t>Glandula</a:t>
            </a:r>
            <a:r>
              <a:rPr lang="cs-CZ" sz="1800" i="1" dirty="0">
                <a:latin typeface="Times New Roman" pitchFamily="18" charset="0"/>
              </a:rPr>
              <a:t> </a:t>
            </a:r>
            <a:r>
              <a:rPr lang="cs-CZ" sz="1800" i="1" dirty="0" err="1">
                <a:latin typeface="Times New Roman" pitchFamily="18" charset="0"/>
              </a:rPr>
              <a:t>parotis</a:t>
            </a:r>
            <a:endParaRPr lang="cs-CZ" sz="1800" i="1" dirty="0">
              <a:latin typeface="Times New Roman" pitchFamily="18" charset="0"/>
            </a:endParaRPr>
          </a:p>
          <a:p>
            <a:pPr eaLnBrk="1" hangingPunct="1"/>
            <a:endParaRPr lang="cs-CZ" dirty="0"/>
          </a:p>
        </p:txBody>
      </p:sp>
      <p:pic>
        <p:nvPicPr>
          <p:cNvPr id="4101" name="Picture 6" descr=" parathyroid gland, chief and oxyphil cell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997200"/>
            <a:ext cx="45402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 parotid gland, striated and intercalated duct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83606"/>
            <a:ext cx="4230688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65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  <p:bldP spid="410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Produkce sekretu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6983412" cy="1655762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z="1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Ingesce</a:t>
            </a:r>
          </a:p>
          <a:p>
            <a:pPr lvl="3" eaLnBrk="1" hangingPunct="1">
              <a:spcBef>
                <a:spcPct val="0"/>
              </a:spcBef>
            </a:pPr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přijímání látek transportem přes bazální membránu</a:t>
            </a:r>
          </a:p>
          <a:p>
            <a:pPr eaLnBrk="1" hangingPunct="1">
              <a:spcBef>
                <a:spcPct val="0"/>
              </a:spcBef>
            </a:pPr>
            <a:r>
              <a:rPr lang="cs-CZ" sz="1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Syntéza</a:t>
            </a:r>
          </a:p>
          <a:p>
            <a:pPr lvl="3" eaLnBrk="1" hangingPunct="1">
              <a:spcBef>
                <a:spcPct val="0"/>
              </a:spcBef>
            </a:pPr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za účasti buněčných organel se tvoří sekreční granula nebo vakuoly</a:t>
            </a:r>
          </a:p>
          <a:p>
            <a:pPr eaLnBrk="1" hangingPunct="1">
              <a:spcBef>
                <a:spcPct val="0"/>
              </a:spcBef>
            </a:pPr>
            <a:r>
              <a:rPr lang="cs-CZ" sz="1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Extruze</a:t>
            </a:r>
          </a:p>
          <a:p>
            <a:pPr lvl="3" eaLnBrk="1" hangingPunct="1">
              <a:spcBef>
                <a:spcPct val="0"/>
              </a:spcBef>
            </a:pPr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uvolnění sekretu z buňky</a:t>
            </a:r>
          </a:p>
          <a:p>
            <a:pPr lvl="3" eaLnBrk="1" hangingPunct="1">
              <a:buFontTx/>
              <a:buNone/>
            </a:pPr>
            <a:endParaRPr lang="cs-CZ" sz="1400" dirty="0">
              <a:latin typeface="Times New Roman" pitchFamily="18" charset="0"/>
              <a:cs typeface="Times New Roman" pitchFamily="18" charset="0"/>
            </a:endParaRPr>
          </a:p>
          <a:p>
            <a:pPr lvl="3" eaLnBrk="1" hangingPunct="1">
              <a:buFontTx/>
              <a:buNone/>
            </a:pPr>
            <a:endParaRPr lang="cs-CZ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5" descr="C:\Users\CARBOL~1\AppData\Local\Temp\Rar$DI05.335\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b="71986"/>
          <a:stretch>
            <a:fillRect/>
          </a:stretch>
        </p:blipFill>
        <p:spPr bwMode="auto">
          <a:xfrm>
            <a:off x="184401" y="2640012"/>
            <a:ext cx="8742362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75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44900"/>
            <a:ext cx="7943850" cy="251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Zástupný symbol pro obsah 2"/>
          <p:cNvSpPr>
            <a:spLocks noGrp="1"/>
          </p:cNvSpPr>
          <p:nvPr>
            <p:ph sz="half" idx="1"/>
          </p:nvPr>
        </p:nvSpPr>
        <p:spPr>
          <a:xfrm>
            <a:off x="468313" y="1484313"/>
            <a:ext cx="7343775" cy="1944687"/>
          </a:xfrm>
        </p:spPr>
        <p:txBody>
          <a:bodyPr/>
          <a:lstStyle/>
          <a:p>
            <a:pPr algn="just" eaLnBrk="1" hangingPunct="1">
              <a:lnSpc>
                <a:spcPct val="95000"/>
              </a:lnSpc>
              <a:spcBef>
                <a:spcPct val="15000"/>
              </a:spcBef>
            </a:pPr>
            <a:r>
              <a:rPr lang="cs-CZ" sz="16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Merokrinní</a:t>
            </a:r>
            <a:r>
              <a:rPr lang="cs-CZ" sz="1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16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ekrinní</a:t>
            </a:r>
            <a:r>
              <a:rPr lang="cs-CZ" sz="1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– produkt je uvolňován </a:t>
            </a:r>
            <a:r>
              <a:rPr lang="cs-CZ" sz="1600" dirty="0" err="1">
                <a:latin typeface="Times New Roman" pitchFamily="18" charset="0"/>
                <a:cs typeface="Times New Roman" pitchFamily="18" charset="0"/>
              </a:rPr>
              <a:t>exocytózou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 (vezikuly splývají s plazmatickou membránou), tvar buňky se nemění – pankreas, slinné </a:t>
            </a:r>
            <a:r>
              <a:rPr lang="cs-CZ" sz="1600" dirty="0" err="1">
                <a:latin typeface="Times New Roman" pitchFamily="18" charset="0"/>
                <a:cs typeface="Times New Roman" pitchFamily="18" charset="0"/>
              </a:rPr>
              <a:t>žl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., potní žlázy…</a:t>
            </a:r>
          </a:p>
          <a:p>
            <a:pPr algn="just" eaLnBrk="1" hangingPunct="1">
              <a:lnSpc>
                <a:spcPct val="95000"/>
              </a:lnSpc>
              <a:spcBef>
                <a:spcPct val="15000"/>
              </a:spcBef>
            </a:pPr>
            <a:r>
              <a:rPr lang="cs-CZ" sz="1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Apokrinní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 – odlučuje se apikální část cytoplazma buňky s nahromaděným sekretem (buňka mění tvar  z cylindrického na kubický) – prsní žláza, aromatické potní žlázy</a:t>
            </a:r>
          </a:p>
          <a:p>
            <a:pPr algn="just" eaLnBrk="1" hangingPunct="1">
              <a:lnSpc>
                <a:spcPct val="95000"/>
              </a:lnSpc>
              <a:spcBef>
                <a:spcPct val="15000"/>
              </a:spcBef>
            </a:pPr>
            <a:r>
              <a:rPr lang="cs-CZ" sz="16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Holokrinní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 – buňky naplněná sekretem zaniká, uvolňuje se do </a:t>
            </a:r>
            <a:r>
              <a:rPr lang="cs-CZ" sz="1600" dirty="0" err="1">
                <a:latin typeface="Times New Roman" pitchFamily="18" charset="0"/>
                <a:cs typeface="Times New Roman" pitchFamily="18" charset="0"/>
              </a:rPr>
              <a:t>lumina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 a rozpadá se – mazové žlázy</a:t>
            </a:r>
          </a:p>
          <a:p>
            <a:pPr eaLnBrk="1" hangingPunct="1"/>
            <a:endParaRPr lang="cs-CZ" sz="1600" dirty="0"/>
          </a:p>
        </p:txBody>
      </p:sp>
      <p:sp>
        <p:nvSpPr>
          <p:cNvPr id="6148" name="Nadpis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8229600" cy="1143000"/>
          </a:xfrm>
        </p:spPr>
        <p:txBody>
          <a:bodyPr/>
          <a:lstStyle/>
          <a:p>
            <a:pPr eaLnBrk="1" hangingPunct="1"/>
            <a:r>
              <a:rPr lang="cs-CZ" sz="40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Uvolnění sekretu</a:t>
            </a:r>
            <a:br>
              <a:rPr lang="cs-CZ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cs-CZ" sz="3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Typy sekrece</a:t>
            </a:r>
            <a:br>
              <a:rPr lang="cs-CZ" dirty="0">
                <a:latin typeface="Times New Roman" pitchFamily="18" charset="0"/>
                <a:cs typeface="Times New Roman" pitchFamily="18" charset="0"/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37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  <p:bldP spid="61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tb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8642" r="46875" b="17511"/>
          <a:stretch>
            <a:fillRect/>
          </a:stretch>
        </p:blipFill>
        <p:spPr bwMode="auto">
          <a:xfrm>
            <a:off x="468313" y="836613"/>
            <a:ext cx="80835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36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 scalp, hair, sebaceou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 r="32578"/>
          <a:stretch>
            <a:fillRect/>
          </a:stretch>
        </p:blipFill>
        <p:spPr bwMode="auto">
          <a:xfrm>
            <a:off x="3175" y="44450"/>
            <a:ext cx="36322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 descr=" sweat gland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3068638"/>
            <a:ext cx="509428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 mammary gland, pregnancy, lobules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0"/>
            <a:ext cx="46101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ovéPole 4"/>
          <p:cNvSpPr txBox="1">
            <a:spLocks noChangeArrowheads="1"/>
          </p:cNvSpPr>
          <p:nvPr/>
        </p:nvSpPr>
        <p:spPr bwMode="auto">
          <a:xfrm>
            <a:off x="3175" y="44450"/>
            <a:ext cx="118427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err="1"/>
              <a:t>Holokrinní</a:t>
            </a:r>
            <a:r>
              <a:rPr lang="cs-CZ" sz="1200" dirty="0"/>
              <a:t> typ sekrece- mazová žláza</a:t>
            </a:r>
          </a:p>
        </p:txBody>
      </p:sp>
      <p:sp>
        <p:nvSpPr>
          <p:cNvPr id="8198" name="TextovéPole 5"/>
          <p:cNvSpPr txBox="1">
            <a:spLocks noChangeArrowheads="1"/>
          </p:cNvSpPr>
          <p:nvPr/>
        </p:nvSpPr>
        <p:spPr bwMode="auto">
          <a:xfrm>
            <a:off x="3808413" y="3068638"/>
            <a:ext cx="18002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err="1"/>
              <a:t>Merokrinní</a:t>
            </a:r>
            <a:r>
              <a:rPr lang="cs-CZ" sz="1200" dirty="0"/>
              <a:t> typ sekrece- potní žláza</a:t>
            </a:r>
          </a:p>
        </p:txBody>
      </p:sp>
      <p:sp>
        <p:nvSpPr>
          <p:cNvPr id="8199" name="TextovéPole 6"/>
          <p:cNvSpPr txBox="1">
            <a:spLocks noChangeArrowheads="1"/>
          </p:cNvSpPr>
          <p:nvPr/>
        </p:nvSpPr>
        <p:spPr bwMode="auto">
          <a:xfrm>
            <a:off x="4521200" y="0"/>
            <a:ext cx="127158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/>
              <a:t>Apokrinní typ sekrece – prsní žláza</a:t>
            </a:r>
          </a:p>
        </p:txBody>
      </p:sp>
    </p:spTree>
    <p:extLst>
      <p:ext uri="{BB962C8B-B14F-4D97-AF65-F5344CB8AC3E}">
        <p14:creationId xmlns:p14="http://schemas.microsoft.com/office/powerpoint/2010/main" val="207083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8" grpId="0" animBg="1"/>
      <p:bldP spid="819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eaLnBrk="1" hangingPunct="1"/>
            <a:r>
              <a:rPr lang="cs-CZ" b="1" i="1" u="sng" dirty="0">
                <a:solidFill>
                  <a:srgbClr val="00B050"/>
                </a:solidFill>
                <a:latin typeface="Times New Roman" pitchFamily="18" charset="0"/>
              </a:rPr>
              <a:t>Exokrinní žlázy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4546600" cy="1873250"/>
          </a:xfrm>
        </p:spPr>
        <p:txBody>
          <a:bodyPr/>
          <a:lstStyle/>
          <a:p>
            <a:pPr eaLnBrk="1" hangingPunct="1">
              <a:spcAft>
                <a:spcPct val="30000"/>
              </a:spcAft>
              <a:buFont typeface="Wingdings" pitchFamily="2" charset="2"/>
              <a:buNone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Počet buněk		jednobuněčné</a:t>
            </a:r>
            <a:endParaRPr lang="cs-CZ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Aft>
                <a:spcPct val="30000"/>
              </a:spcAft>
              <a:buFont typeface="Wingdings" pitchFamily="2" charset="2"/>
              <a:buNone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				mnohobuněčné </a:t>
            </a:r>
          </a:p>
          <a:p>
            <a:pPr eaLnBrk="1" hangingPunct="1">
              <a:spcAft>
                <a:spcPct val="30000"/>
              </a:spcAft>
              <a:buFont typeface="Wingdings" pitchFamily="2" charset="2"/>
              <a:buNone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Umístění		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intraepiteliální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Aft>
                <a:spcPct val="30000"/>
              </a:spcAft>
              <a:buFont typeface="Wingdings" pitchFamily="2" charset="2"/>
              <a:buNone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extraepiteliální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Aft>
                <a:spcPct val="50000"/>
              </a:spcAft>
              <a:buFontTx/>
              <a:buNone/>
            </a:pPr>
            <a:endParaRPr lang="cs-CZ" sz="2800" dirty="0">
              <a:latin typeface="Times New Roman" pitchFamily="18" charset="0"/>
            </a:endParaRPr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1928813" y="2143125"/>
            <a:ext cx="928687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1928813" y="2143125"/>
            <a:ext cx="928687" cy="4286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>
            <a:off x="1571625" y="3071813"/>
            <a:ext cx="15001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>
            <a:off x="1571625" y="3071813"/>
            <a:ext cx="1500188" cy="4286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4" name="Picture 12" descr=" jejunum, goblet cells and enterocyte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3" t="16522"/>
          <a:stretch>
            <a:fillRect/>
          </a:stretch>
        </p:blipFill>
        <p:spPr bwMode="auto">
          <a:xfrm>
            <a:off x="5076825" y="1412875"/>
            <a:ext cx="3687763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ovéPole 1"/>
          <p:cNvSpPr txBox="1">
            <a:spLocks noChangeArrowheads="1"/>
          </p:cNvSpPr>
          <p:nvPr/>
        </p:nvSpPr>
        <p:spPr bwMode="auto">
          <a:xfrm>
            <a:off x="5724525" y="3429000"/>
            <a:ext cx="2160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err="1"/>
              <a:t>jednobuněčné-pohárkové</a:t>
            </a:r>
            <a:r>
              <a:rPr lang="cs-CZ" sz="1200" dirty="0"/>
              <a:t> buňky ve střevě</a:t>
            </a:r>
          </a:p>
        </p:txBody>
      </p:sp>
    </p:spTree>
    <p:extLst>
      <p:ext uri="{BB962C8B-B14F-4D97-AF65-F5344CB8AC3E}">
        <p14:creationId xmlns:p14="http://schemas.microsoft.com/office/powerpoint/2010/main" val="156873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build="p"/>
      <p:bldP spid="92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5329238" cy="609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ovéPole 5"/>
          <p:cNvSpPr txBox="1">
            <a:spLocks noChangeArrowheads="1"/>
          </p:cNvSpPr>
          <p:nvPr/>
        </p:nvSpPr>
        <p:spPr bwMode="auto">
          <a:xfrm>
            <a:off x="611188" y="1377950"/>
            <a:ext cx="1322387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>
                <a:latin typeface="Times New Roman" pitchFamily="18" charset="0"/>
                <a:cs typeface="Times New Roman" pitchFamily="18" charset="0"/>
              </a:rPr>
              <a:t>Jednoduchá tubulózní přímá </a:t>
            </a:r>
            <a:endParaRPr lang="cs-CZ" sz="1400"/>
          </a:p>
        </p:txBody>
      </p:sp>
      <p:sp>
        <p:nvSpPr>
          <p:cNvPr id="10244" name="TextovéPole 7"/>
          <p:cNvSpPr txBox="1">
            <a:spLocks noChangeArrowheads="1"/>
          </p:cNvSpPr>
          <p:nvPr/>
        </p:nvSpPr>
        <p:spPr bwMode="auto">
          <a:xfrm>
            <a:off x="3203575" y="1400175"/>
            <a:ext cx="20891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>
                <a:latin typeface="Times New Roman" pitchFamily="18" charset="0"/>
                <a:cs typeface="Times New Roman" pitchFamily="18" charset="0"/>
              </a:rPr>
              <a:t>Jednoduchá tubulózní stočená</a:t>
            </a:r>
            <a:endParaRPr lang="cs-CZ" sz="1400"/>
          </a:p>
        </p:txBody>
      </p:sp>
      <p:sp>
        <p:nvSpPr>
          <p:cNvPr id="7" name="TextovéPole 6"/>
          <p:cNvSpPr txBox="1"/>
          <p:nvPr/>
        </p:nvSpPr>
        <p:spPr>
          <a:xfrm>
            <a:off x="5435600" y="112713"/>
            <a:ext cx="3708400" cy="6186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cs-CZ" dirty="0">
                <a:latin typeface="+mn-lt"/>
                <a:cs typeface="Times New Roman" pitchFamily="18" charset="0"/>
              </a:rPr>
              <a:t>Jednoduchá tubulózní přímá – př. žlázy žaludečního fundu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 dirty="0">
              <a:latin typeface="+mn-lt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dirty="0">
                <a:latin typeface="+mn-lt"/>
                <a:cs typeface="Times New Roman" pitchFamily="18" charset="0"/>
              </a:rPr>
              <a:t>Jednoduchá tubulózní stočená- př. </a:t>
            </a:r>
            <a:r>
              <a:rPr lang="cs-CZ" dirty="0" err="1">
                <a:latin typeface="+mn-lt"/>
                <a:cs typeface="Times New Roman" pitchFamily="18" charset="0"/>
              </a:rPr>
              <a:t>ekrinní</a:t>
            </a:r>
            <a:r>
              <a:rPr lang="cs-CZ" dirty="0">
                <a:latin typeface="+mn-lt"/>
                <a:cs typeface="Times New Roman" pitchFamily="18" charset="0"/>
              </a:rPr>
              <a:t> potní žlázy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 dirty="0">
              <a:latin typeface="+mn-lt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dirty="0">
                <a:latin typeface="+mn-lt"/>
                <a:cs typeface="Times New Roman" pitchFamily="18" charset="0"/>
              </a:rPr>
              <a:t>Jednoduchá alveolární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 dirty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dirty="0">
                <a:latin typeface="+mn-lt"/>
              </a:rPr>
              <a:t>Rozvětvená tubulózní – př. pylorické žlázy žaludku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 dirty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dirty="0">
                <a:latin typeface="+mn-lt"/>
              </a:rPr>
              <a:t>Rozvětvená alveolární – př. mazové žlázy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 dirty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dirty="0">
                <a:latin typeface="+mn-lt"/>
              </a:rPr>
              <a:t>Složená tubulózní – př. </a:t>
            </a:r>
            <a:r>
              <a:rPr lang="cs-CZ" dirty="0" err="1">
                <a:latin typeface="+mn-lt"/>
              </a:rPr>
              <a:t>glandulae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palatinae</a:t>
            </a:r>
            <a:endParaRPr lang="cs-CZ" dirty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 dirty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dirty="0">
                <a:latin typeface="+mn-lt"/>
              </a:rPr>
              <a:t>Složená alveolární – př. </a:t>
            </a:r>
            <a:r>
              <a:rPr lang="cs-CZ" dirty="0" err="1">
                <a:latin typeface="+mn-lt"/>
              </a:rPr>
              <a:t>glandula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parotis</a:t>
            </a:r>
            <a:r>
              <a:rPr lang="cs-CZ" dirty="0">
                <a:latin typeface="+mn-lt"/>
              </a:rPr>
              <a:t>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 dirty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dirty="0">
                <a:latin typeface="+mn-lt"/>
              </a:rPr>
              <a:t>Složená </a:t>
            </a:r>
            <a:r>
              <a:rPr lang="cs-CZ" dirty="0" err="1">
                <a:latin typeface="+mn-lt"/>
              </a:rPr>
              <a:t>tubuloalveolární</a:t>
            </a:r>
            <a:r>
              <a:rPr lang="cs-CZ" dirty="0">
                <a:latin typeface="+mn-lt"/>
              </a:rPr>
              <a:t> – př. </a:t>
            </a:r>
            <a:r>
              <a:rPr lang="cs-CZ" dirty="0" err="1">
                <a:latin typeface="+mn-lt"/>
              </a:rPr>
              <a:t>glandula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submandibularis</a:t>
            </a:r>
            <a:endParaRPr lang="cs-CZ" dirty="0">
              <a:latin typeface="+mn-lt"/>
            </a:endParaRPr>
          </a:p>
        </p:txBody>
      </p:sp>
      <p:sp>
        <p:nvSpPr>
          <p:cNvPr id="10246" name="TextovéPole 8"/>
          <p:cNvSpPr txBox="1">
            <a:spLocks noChangeArrowheads="1"/>
          </p:cNvSpPr>
          <p:nvPr/>
        </p:nvSpPr>
        <p:spPr bwMode="auto">
          <a:xfrm>
            <a:off x="3349625" y="2986088"/>
            <a:ext cx="17970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>
                <a:latin typeface="Times New Roman" pitchFamily="18" charset="0"/>
                <a:cs typeface="Times New Roman" pitchFamily="18" charset="0"/>
              </a:rPr>
              <a:t>Jednoduchá alveolární</a:t>
            </a:r>
            <a:endParaRPr lang="cs-CZ" sz="1400"/>
          </a:p>
        </p:txBody>
      </p:sp>
      <p:sp>
        <p:nvSpPr>
          <p:cNvPr id="10247" name="TextovéPole 9"/>
          <p:cNvSpPr txBox="1">
            <a:spLocks noChangeArrowheads="1"/>
          </p:cNvSpPr>
          <p:nvPr/>
        </p:nvSpPr>
        <p:spPr bwMode="auto">
          <a:xfrm>
            <a:off x="265113" y="2986088"/>
            <a:ext cx="25304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Rozvětvená tubulózní</a:t>
            </a:r>
          </a:p>
        </p:txBody>
      </p:sp>
      <p:sp>
        <p:nvSpPr>
          <p:cNvPr id="10248" name="TextovéPole 10"/>
          <p:cNvSpPr txBox="1">
            <a:spLocks noChangeArrowheads="1"/>
          </p:cNvSpPr>
          <p:nvPr/>
        </p:nvSpPr>
        <p:spPr bwMode="auto">
          <a:xfrm>
            <a:off x="349250" y="4437063"/>
            <a:ext cx="21351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Rozvětvená alveolární </a:t>
            </a:r>
          </a:p>
        </p:txBody>
      </p:sp>
      <p:sp>
        <p:nvSpPr>
          <p:cNvPr id="10249" name="TextovéPole 11"/>
          <p:cNvSpPr txBox="1">
            <a:spLocks noChangeArrowheads="1"/>
          </p:cNvSpPr>
          <p:nvPr/>
        </p:nvSpPr>
        <p:spPr bwMode="auto">
          <a:xfrm>
            <a:off x="3349625" y="4437063"/>
            <a:ext cx="18002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Složená tubulózní </a:t>
            </a:r>
          </a:p>
        </p:txBody>
      </p:sp>
      <p:sp>
        <p:nvSpPr>
          <p:cNvPr id="10250" name="TextovéPole 12"/>
          <p:cNvSpPr txBox="1">
            <a:spLocks noChangeArrowheads="1"/>
          </p:cNvSpPr>
          <p:nvPr/>
        </p:nvSpPr>
        <p:spPr bwMode="auto">
          <a:xfrm>
            <a:off x="298450" y="5967413"/>
            <a:ext cx="2185988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sz="1400"/>
              <a:t>Složená alveolární </a:t>
            </a:r>
          </a:p>
        </p:txBody>
      </p:sp>
      <p:sp>
        <p:nvSpPr>
          <p:cNvPr id="10251" name="TextovéPole 14"/>
          <p:cNvSpPr txBox="1">
            <a:spLocks noChangeArrowheads="1"/>
          </p:cNvSpPr>
          <p:nvPr/>
        </p:nvSpPr>
        <p:spPr bwMode="auto">
          <a:xfrm>
            <a:off x="3057525" y="5945188"/>
            <a:ext cx="23780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Složená tubuloalveolární </a:t>
            </a:r>
          </a:p>
        </p:txBody>
      </p:sp>
    </p:spTree>
    <p:extLst>
      <p:ext uri="{BB962C8B-B14F-4D97-AF65-F5344CB8AC3E}">
        <p14:creationId xmlns:p14="http://schemas.microsoft.com/office/powerpoint/2010/main" val="5118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 pyloric stomach, glands, bas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 fundic stomach, gastric glands, lumen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4602163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Obdélník 6"/>
          <p:cNvSpPr>
            <a:spLocks noChangeArrowheads="1"/>
          </p:cNvSpPr>
          <p:nvPr/>
        </p:nvSpPr>
        <p:spPr bwMode="auto">
          <a:xfrm>
            <a:off x="2460625" y="125413"/>
            <a:ext cx="2141538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sz="1200" dirty="0"/>
              <a:t>Rozvětvená tubulózní – př. pylorické žlázy žaludku</a:t>
            </a:r>
          </a:p>
        </p:txBody>
      </p:sp>
      <p:sp>
        <p:nvSpPr>
          <p:cNvPr id="11269" name="TextovéPole 4"/>
          <p:cNvSpPr txBox="1">
            <a:spLocks noChangeArrowheads="1"/>
          </p:cNvSpPr>
          <p:nvPr/>
        </p:nvSpPr>
        <p:spPr bwMode="auto">
          <a:xfrm>
            <a:off x="7488238" y="-31750"/>
            <a:ext cx="1655762" cy="1385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sz="1400" dirty="0">
                <a:cs typeface="Times New Roman" pitchFamily="18" charset="0"/>
              </a:rPr>
              <a:t>Jednoduchá tubulózní přímá – př. žlázy žaludečního fundu</a:t>
            </a:r>
          </a:p>
        </p:txBody>
      </p:sp>
      <p:pic>
        <p:nvPicPr>
          <p:cNvPr id="11270" name="Picture 6" descr=" sweat glands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429000"/>
            <a:ext cx="4729162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ovéPole 10"/>
          <p:cNvSpPr txBox="1">
            <a:spLocks noChangeArrowheads="1"/>
          </p:cNvSpPr>
          <p:nvPr/>
        </p:nvSpPr>
        <p:spPr bwMode="auto">
          <a:xfrm>
            <a:off x="1803400" y="3425825"/>
            <a:ext cx="2951163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sz="1400" dirty="0">
                <a:cs typeface="Times New Roman" pitchFamily="18" charset="0"/>
              </a:rPr>
              <a:t>Jednoduchá tubulózní stočená- př. </a:t>
            </a:r>
            <a:r>
              <a:rPr lang="cs-CZ" sz="1400" dirty="0" err="1">
                <a:cs typeface="Times New Roman" pitchFamily="18" charset="0"/>
              </a:rPr>
              <a:t>ekrinní</a:t>
            </a:r>
            <a:r>
              <a:rPr lang="cs-CZ" sz="1400" dirty="0">
                <a:cs typeface="Times New Roman" pitchFamily="18" charset="0"/>
              </a:rPr>
              <a:t> potní žlázy</a:t>
            </a:r>
          </a:p>
        </p:txBody>
      </p:sp>
      <p:pic>
        <p:nvPicPr>
          <p:cNvPr id="11272" name="Picture 8" descr=" scalp, hair, sebaceous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3808413"/>
            <a:ext cx="4652962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ovéPole 7"/>
          <p:cNvSpPr txBox="1">
            <a:spLocks noChangeArrowheads="1"/>
          </p:cNvSpPr>
          <p:nvPr/>
        </p:nvSpPr>
        <p:spPr bwMode="auto">
          <a:xfrm>
            <a:off x="7412038" y="6076950"/>
            <a:ext cx="1728787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sz="1400" dirty="0"/>
              <a:t>Rozvětvená alveolární – př. mazové žlázy</a:t>
            </a:r>
          </a:p>
        </p:txBody>
      </p:sp>
    </p:spTree>
    <p:extLst>
      <p:ext uri="{BB962C8B-B14F-4D97-AF65-F5344CB8AC3E}">
        <p14:creationId xmlns:p14="http://schemas.microsoft.com/office/powerpoint/2010/main" val="425664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1127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 parotid gland, striated and intercalated duct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40948"/>
            <a:ext cx="52054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ovéPole 3"/>
          <p:cNvSpPr txBox="1">
            <a:spLocks noChangeArrowheads="1"/>
          </p:cNvSpPr>
          <p:nvPr/>
        </p:nvSpPr>
        <p:spPr bwMode="auto">
          <a:xfrm>
            <a:off x="3203575" y="2589213"/>
            <a:ext cx="1965325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sz="1400" dirty="0"/>
              <a:t>Složená alveolární – př. </a:t>
            </a:r>
            <a:r>
              <a:rPr lang="cs-CZ" sz="1400" dirty="0" err="1"/>
              <a:t>glandula</a:t>
            </a:r>
            <a:r>
              <a:rPr lang="cs-CZ" sz="1400" dirty="0"/>
              <a:t> </a:t>
            </a:r>
            <a:r>
              <a:rPr lang="cs-CZ" sz="1400" dirty="0" err="1"/>
              <a:t>parotis</a:t>
            </a:r>
            <a:r>
              <a:rPr lang="cs-CZ" sz="1400" dirty="0"/>
              <a:t> </a:t>
            </a:r>
          </a:p>
        </p:txBody>
      </p:sp>
      <p:pic>
        <p:nvPicPr>
          <p:cNvPr id="12292" name="Picture 4" descr=" submandibular gland, striated and intercalated duct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3394075"/>
            <a:ext cx="5329238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ovéPole 4"/>
          <p:cNvSpPr txBox="1">
            <a:spLocks noChangeArrowheads="1"/>
          </p:cNvSpPr>
          <p:nvPr/>
        </p:nvSpPr>
        <p:spPr bwMode="auto">
          <a:xfrm>
            <a:off x="7235825" y="3402013"/>
            <a:ext cx="1900238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sz="1400" dirty="0"/>
              <a:t>Složená </a:t>
            </a:r>
            <a:r>
              <a:rPr lang="cs-CZ" sz="1400" dirty="0" err="1"/>
              <a:t>tubuloalveolární</a:t>
            </a:r>
            <a:r>
              <a:rPr lang="cs-CZ" sz="1400" dirty="0"/>
              <a:t> – př. </a:t>
            </a:r>
            <a:r>
              <a:rPr lang="cs-CZ" sz="1400" dirty="0" err="1"/>
              <a:t>glandula</a:t>
            </a:r>
            <a:r>
              <a:rPr lang="cs-CZ" sz="1400" dirty="0"/>
              <a:t> </a:t>
            </a:r>
            <a:r>
              <a:rPr lang="cs-CZ" sz="1400" dirty="0" err="1"/>
              <a:t>submandibularis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78260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  <p:bldP spid="122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Times New Roman" pitchFamily="18" charset="0"/>
                <a:cs typeface="Times New Roman" pitchFamily="18" charset="0"/>
              </a:rPr>
              <a:t>Charakteristika epitelové tkáně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2962275" cy="4929188"/>
          </a:xfrm>
        </p:spPr>
        <p:txBody>
          <a:bodyPr/>
          <a:lstStyle/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buňky jsou těsně nahloučené s </a:t>
            </a:r>
            <a:r>
              <a:rPr lang="cs-CZ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minimem mezibuněčné hmoty</a:t>
            </a: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množství pevných mezibuněčných spojů</a:t>
            </a: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různé tvary buněk</a:t>
            </a: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rozmanitost funkcí</a:t>
            </a:r>
          </a:p>
          <a:p>
            <a:r>
              <a:rPr lang="cs-CZ" sz="2000" dirty="0">
                <a:latin typeface="Times New Roman" pitchFamily="18" charset="0"/>
              </a:rPr>
              <a:t>Od pojivové tkáně je epiteliální tkáň oddělena vrstvičkou extracelulárního materiálu – </a:t>
            </a:r>
            <a:r>
              <a:rPr lang="cs-CZ" sz="2000" b="1" dirty="0">
                <a:solidFill>
                  <a:srgbClr val="00B050"/>
                </a:solidFill>
                <a:latin typeface="Times New Roman" pitchFamily="18" charset="0"/>
              </a:rPr>
              <a:t>BAZÁLNÍ MEMBRÁNOU</a:t>
            </a:r>
            <a:r>
              <a:rPr lang="cs-CZ" sz="2000" dirty="0">
                <a:latin typeface="Times New Roman" pitchFamily="18" charset="0"/>
              </a:rPr>
              <a:t>.</a:t>
            </a:r>
          </a:p>
          <a:p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060575"/>
            <a:ext cx="5267325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7092950" y="115888"/>
            <a:ext cx="1897063" cy="2233612"/>
          </a:xfrm>
        </p:spPr>
        <p:txBody>
          <a:bodyPr/>
          <a:lstStyle/>
          <a:p>
            <a:pPr eaLnBrk="1" hangingPunct="1"/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Větvení stromu vývodů u složených žláz</a:t>
            </a:r>
          </a:p>
        </p:txBody>
      </p:sp>
      <p:sp>
        <p:nvSpPr>
          <p:cNvPr id="31747" name="Zástupný symbol pro obsah 2"/>
          <p:cNvSpPr>
            <a:spLocks noGrp="1"/>
          </p:cNvSpPr>
          <p:nvPr>
            <p:ph sz="half" idx="1"/>
          </p:nvPr>
        </p:nvSpPr>
        <p:spPr>
          <a:xfrm>
            <a:off x="179388" y="115888"/>
            <a:ext cx="6696075" cy="338455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Istmická část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– vsunutá část navazuje na sekreční úsek, vystlána jednovrstevným  plochým epitelem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Žíhaná část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intralobulární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část je uložena uvnitř žlázových lalůčků a tvoří ji kubický epitel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000" b="1" dirty="0" err="1">
                <a:latin typeface="Times New Roman" pitchFamily="18" charset="0"/>
                <a:cs typeface="Times New Roman" pitchFamily="18" charset="0"/>
              </a:rPr>
              <a:t>Interlobulární</a:t>
            </a: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 vývod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– ve vazivu mezi lalůčky, vystlán jednovrstevným epitelem kubickým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000" b="1" dirty="0" err="1">
                <a:latin typeface="Times New Roman" pitchFamily="18" charset="0"/>
                <a:cs typeface="Times New Roman" pitchFamily="18" charset="0"/>
              </a:rPr>
              <a:t>Interlobální</a:t>
            </a: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 vývod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– u velkých žláz mezi většími laloky, vrstevnatý cylindrický epitel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Hlavní vývod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– vrstevnatý cylindrický epitel při vyústění přechází ve vrstevnatý dlaždicový</a:t>
            </a:r>
          </a:p>
        </p:txBody>
      </p:sp>
      <p:pic>
        <p:nvPicPr>
          <p:cNvPr id="13316" name="Obrázek 2" descr="skenování0004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57"/>
          <a:stretch>
            <a:fillRect/>
          </a:stretch>
        </p:blipFill>
        <p:spPr>
          <a:xfrm>
            <a:off x="251520" y="3356992"/>
            <a:ext cx="7712075" cy="3014662"/>
          </a:xfrm>
          <a:noFill/>
        </p:spPr>
      </p:pic>
    </p:spTree>
    <p:extLst>
      <p:ext uri="{BB962C8B-B14F-4D97-AF65-F5344CB8AC3E}">
        <p14:creationId xmlns:p14="http://schemas.microsoft.com/office/powerpoint/2010/main" val="179556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3174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143000"/>
          </a:xfrm>
        </p:spPr>
        <p:txBody>
          <a:bodyPr/>
          <a:lstStyle/>
          <a:p>
            <a:r>
              <a:rPr lang="cs-CZ" dirty="0"/>
              <a:t>Dle typu sekretu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3600400" cy="4525963"/>
          </a:xfrm>
        </p:spPr>
        <p:txBody>
          <a:bodyPr/>
          <a:lstStyle/>
          <a:p>
            <a:r>
              <a:rPr lang="cs-CZ" sz="2000" dirty="0"/>
              <a:t>Serózní</a:t>
            </a:r>
          </a:p>
          <a:p>
            <a:pPr lvl="1"/>
            <a:r>
              <a:rPr lang="cs-CZ" sz="1800" dirty="0"/>
              <a:t>Řídký vodnatý sekret, oválné jádro v dolní třetině buňky, cytoplazma je tmavá, sekreční granula v apikální části; př. </a:t>
            </a:r>
            <a:r>
              <a:rPr lang="cs-CZ" sz="1800" dirty="0" err="1"/>
              <a:t>Glandula</a:t>
            </a:r>
            <a:r>
              <a:rPr lang="cs-CZ" sz="1800" dirty="0"/>
              <a:t> </a:t>
            </a:r>
            <a:r>
              <a:rPr lang="cs-CZ" sz="1800" dirty="0" err="1"/>
              <a:t>parotis</a:t>
            </a:r>
            <a:endParaRPr lang="cs-CZ" sz="1800" dirty="0"/>
          </a:p>
          <a:p>
            <a:r>
              <a:rPr lang="cs-CZ" sz="2000" dirty="0" err="1"/>
              <a:t>Mucinózní</a:t>
            </a:r>
            <a:endParaRPr lang="cs-CZ" sz="2000" dirty="0"/>
          </a:p>
          <a:p>
            <a:pPr lvl="1"/>
            <a:r>
              <a:rPr lang="cs-CZ" sz="1800" dirty="0"/>
              <a:t>Vazký, hlenovitý sekret, větší buňky, pyramidové, jádro tmavé, </a:t>
            </a:r>
            <a:r>
              <a:rPr lang="cs-CZ" sz="1800" dirty="0" err="1"/>
              <a:t>oploštělé</a:t>
            </a:r>
            <a:r>
              <a:rPr lang="cs-CZ" sz="1800" dirty="0"/>
              <a:t> u báze buňky, velmi světlé – sekreční vakuoly s mucinem nad jádrem; př. Brunnerovy žlázy duodena</a:t>
            </a:r>
          </a:p>
          <a:p>
            <a:r>
              <a:rPr lang="cs-CZ" sz="2000" dirty="0" err="1"/>
              <a:t>Seromucinózní</a:t>
            </a:r>
            <a:endParaRPr lang="cs-CZ" sz="2000" dirty="0"/>
          </a:p>
          <a:p>
            <a:pPr lvl="1"/>
            <a:r>
              <a:rPr lang="cs-CZ" sz="1800" dirty="0"/>
              <a:t>př. </a:t>
            </a:r>
            <a:r>
              <a:rPr lang="cs-CZ" sz="1800" dirty="0" err="1"/>
              <a:t>Glandula</a:t>
            </a:r>
            <a:r>
              <a:rPr lang="cs-CZ" sz="1800" dirty="0"/>
              <a:t> </a:t>
            </a:r>
            <a:r>
              <a:rPr lang="cs-CZ" sz="1800" dirty="0" err="1"/>
              <a:t>sublingualis</a:t>
            </a:r>
            <a:endParaRPr lang="cs-CZ" sz="1800" dirty="0"/>
          </a:p>
          <a:p>
            <a:endParaRPr lang="cs-CZ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t="7867" r="14242" b="25030"/>
          <a:stretch/>
        </p:blipFill>
        <p:spPr bwMode="auto">
          <a:xfrm>
            <a:off x="4760216" y="280443"/>
            <a:ext cx="4147127" cy="319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11164" r="15576" b="17855"/>
          <a:stretch/>
        </p:blipFill>
        <p:spPr bwMode="auto">
          <a:xfrm>
            <a:off x="4283968" y="3789040"/>
            <a:ext cx="4711359" cy="26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44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572000" cy="1143000"/>
          </a:xfrm>
        </p:spPr>
        <p:txBody>
          <a:bodyPr/>
          <a:lstStyle/>
          <a:p>
            <a:pPr eaLnBrk="1" hangingPunct="1"/>
            <a:r>
              <a:rPr lang="cs-CZ" sz="4000" b="1" i="1" dirty="0">
                <a:latin typeface="Times New Roman" pitchFamily="18" charset="0"/>
              </a:rPr>
              <a:t>Endokrinní žlázy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5900" y="1052513"/>
            <a:ext cx="3490913" cy="2305050"/>
          </a:xfrm>
        </p:spPr>
        <p:txBody>
          <a:bodyPr/>
          <a:lstStyle/>
          <a:p>
            <a:pPr eaLnBrk="1" hangingPunct="1">
              <a:spcAft>
                <a:spcPct val="50000"/>
              </a:spcAft>
              <a:buFontTx/>
              <a:buNone/>
            </a:pPr>
            <a:r>
              <a:rPr lang="cs-CZ" sz="1800" b="1" u="sng" dirty="0" err="1">
                <a:solidFill>
                  <a:srgbClr val="00B050"/>
                </a:solidFill>
                <a:latin typeface="Times New Roman" pitchFamily="18" charset="0"/>
              </a:rPr>
              <a:t>Trámčitý</a:t>
            </a:r>
            <a:r>
              <a:rPr lang="cs-CZ" sz="1800" b="1" u="sng" dirty="0">
                <a:solidFill>
                  <a:srgbClr val="00B050"/>
                </a:solidFill>
                <a:latin typeface="Times New Roman" pitchFamily="18" charset="0"/>
              </a:rPr>
              <a:t> typ </a:t>
            </a:r>
            <a:r>
              <a:rPr lang="cs-CZ" sz="1800" dirty="0">
                <a:latin typeface="Times New Roman" pitchFamily="18" charset="0"/>
              </a:rPr>
              <a:t>– buňky uspořádány do trámců nebo trojrozměrných útvarů, ve vazivovém </a:t>
            </a:r>
            <a:r>
              <a:rPr lang="cs-CZ" sz="1800" dirty="0" err="1">
                <a:latin typeface="Times New Roman" pitchFamily="18" charset="0"/>
              </a:rPr>
              <a:t>intersticiu</a:t>
            </a:r>
            <a:r>
              <a:rPr lang="cs-CZ" sz="1800" dirty="0">
                <a:latin typeface="Times New Roman" pitchFamily="18" charset="0"/>
              </a:rPr>
              <a:t> četné krevní sinusoidy </a:t>
            </a:r>
            <a:r>
              <a:rPr lang="cs-CZ" sz="1800" i="1" dirty="0">
                <a:latin typeface="Times New Roman" pitchFamily="18" charset="0"/>
              </a:rPr>
              <a:t>(adenohypofýzy, kůra a dřeň nadledvin, Langerhansovy ostrůvky)</a:t>
            </a:r>
          </a:p>
          <a:p>
            <a:pPr eaLnBrk="1" hangingPunct="1">
              <a:spcAft>
                <a:spcPct val="50000"/>
              </a:spcAft>
              <a:buFontTx/>
              <a:buNone/>
            </a:pPr>
            <a:endParaRPr lang="cs-CZ" sz="1800" dirty="0">
              <a:latin typeface="Times New Roman" pitchFamily="18" charset="0"/>
            </a:endParaRPr>
          </a:p>
          <a:p>
            <a:pPr eaLnBrk="1" hangingPunct="1">
              <a:spcAft>
                <a:spcPct val="50000"/>
              </a:spcAft>
              <a:buFontTx/>
              <a:buNone/>
            </a:pPr>
            <a:r>
              <a:rPr lang="cs-CZ" sz="1800" i="1" dirty="0">
                <a:latin typeface="Times New Roman" pitchFamily="18" charset="0"/>
              </a:rPr>
              <a:t>	</a:t>
            </a:r>
          </a:p>
          <a:p>
            <a:pPr eaLnBrk="1" hangingPunct="1">
              <a:spcAft>
                <a:spcPct val="50000"/>
              </a:spcAft>
              <a:buFontTx/>
              <a:buNone/>
            </a:pPr>
            <a:endParaRPr lang="cs-CZ" sz="1800" dirty="0">
              <a:latin typeface="Times New Roman" pitchFamily="18" charset="0"/>
            </a:endParaRPr>
          </a:p>
        </p:txBody>
      </p:sp>
      <p:pic>
        <p:nvPicPr>
          <p:cNvPr id="14340" name="Picture 6" descr=" anterior pituitary gland, H&amp;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463675"/>
            <a:ext cx="386397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ovéPole 1"/>
          <p:cNvSpPr txBox="1">
            <a:spLocks noChangeArrowheads="1"/>
          </p:cNvSpPr>
          <p:nvPr/>
        </p:nvSpPr>
        <p:spPr bwMode="auto">
          <a:xfrm>
            <a:off x="7451725" y="1466850"/>
            <a:ext cx="15128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dirty="0"/>
              <a:t>adenohypofýza</a:t>
            </a:r>
          </a:p>
        </p:txBody>
      </p:sp>
      <p:pic>
        <p:nvPicPr>
          <p:cNvPr id="14342" name="Picture 8" descr=" adrenal gland, cortex; zona fasciculata and glomerulosa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394075"/>
            <a:ext cx="5133975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ovéPole 2"/>
          <p:cNvSpPr txBox="1">
            <a:spLocks noChangeArrowheads="1"/>
          </p:cNvSpPr>
          <p:nvPr/>
        </p:nvSpPr>
        <p:spPr bwMode="auto">
          <a:xfrm>
            <a:off x="2987675" y="3789363"/>
            <a:ext cx="14382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dirty="0"/>
              <a:t>kůra nadledviny</a:t>
            </a:r>
          </a:p>
        </p:txBody>
      </p:sp>
      <p:pic>
        <p:nvPicPr>
          <p:cNvPr id="14344" name="Picture 10" descr=" pancreas, islets of Langerhans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3943350"/>
            <a:ext cx="4240212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ovéPole 3"/>
          <p:cNvSpPr txBox="1">
            <a:spLocks noChangeArrowheads="1"/>
          </p:cNvSpPr>
          <p:nvPr/>
        </p:nvSpPr>
        <p:spPr bwMode="auto">
          <a:xfrm>
            <a:off x="7099300" y="3943350"/>
            <a:ext cx="20447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dirty="0"/>
              <a:t>Langerhansův ostrůvek</a:t>
            </a:r>
          </a:p>
        </p:txBody>
      </p:sp>
      <p:pic>
        <p:nvPicPr>
          <p:cNvPr id="14346" name="Obrázek 1" descr="skenování000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7" r="63684"/>
          <a:stretch>
            <a:fillRect/>
          </a:stretch>
        </p:blipFill>
        <p:spPr bwMode="auto">
          <a:xfrm>
            <a:off x="4067175" y="4763"/>
            <a:ext cx="2798763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84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 build="p"/>
      <p:bldP spid="14341" grpId="0" animBg="1"/>
      <p:bldP spid="14343" grpId="0" animBg="1"/>
      <p:bldP spid="1434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sah 2"/>
          <p:cNvSpPr>
            <a:spLocks noGrp="1"/>
          </p:cNvSpPr>
          <p:nvPr>
            <p:ph sz="half" idx="1"/>
          </p:nvPr>
        </p:nvSpPr>
        <p:spPr>
          <a:xfrm>
            <a:off x="4932363" y="49213"/>
            <a:ext cx="4038600" cy="1079500"/>
          </a:xfrm>
        </p:spPr>
        <p:txBody>
          <a:bodyPr/>
          <a:lstStyle/>
          <a:p>
            <a:r>
              <a:rPr lang="cs-CZ" sz="1800" b="1" u="sng" dirty="0">
                <a:solidFill>
                  <a:srgbClr val="00B050"/>
                </a:solidFill>
                <a:latin typeface="Times New Roman" pitchFamily="18" charset="0"/>
              </a:rPr>
              <a:t>Disperzní typ </a:t>
            </a:r>
            <a:r>
              <a:rPr lang="cs-CZ" sz="1800" dirty="0">
                <a:latin typeface="Times New Roman" pitchFamily="18" charset="0"/>
              </a:rPr>
              <a:t>– buňky netvoří souvislou žlázu, jsou rozptýleny </a:t>
            </a:r>
            <a:r>
              <a:rPr lang="cs-CZ" sz="1800" i="1" dirty="0">
                <a:latin typeface="Times New Roman" pitchFamily="18" charset="0"/>
              </a:rPr>
              <a:t>(</a:t>
            </a:r>
            <a:r>
              <a:rPr lang="cs-CZ" sz="1800" i="1" dirty="0" err="1">
                <a:latin typeface="Times New Roman" pitchFamily="18" charset="0"/>
              </a:rPr>
              <a:t>Leydigovy</a:t>
            </a:r>
            <a:r>
              <a:rPr lang="cs-CZ" sz="1800" i="1" dirty="0">
                <a:latin typeface="Times New Roman" pitchFamily="18" charset="0"/>
              </a:rPr>
              <a:t> buňky ve vazivu varlete)</a:t>
            </a:r>
            <a:endParaRPr lang="cs-CZ" sz="1800" dirty="0">
              <a:latin typeface="Times New Roman" pitchFamily="18" charset="0"/>
            </a:endParaRPr>
          </a:p>
          <a:p>
            <a:endParaRPr lang="cs-CZ" dirty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688975"/>
            <a:ext cx="46990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Obdélník 4"/>
          <p:cNvSpPr>
            <a:spLocks noChangeArrowheads="1"/>
          </p:cNvSpPr>
          <p:nvPr/>
        </p:nvSpPr>
        <p:spPr bwMode="auto">
          <a:xfrm>
            <a:off x="17463" y="412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B050"/>
                </a:solidFill>
                <a:latin typeface="Times New Roman" pitchFamily="18" charset="0"/>
              </a:rPr>
              <a:t>Folikulární typ </a:t>
            </a:r>
            <a:r>
              <a:rPr lang="cs-CZ" dirty="0">
                <a:latin typeface="Times New Roman" pitchFamily="18" charset="0"/>
              </a:rPr>
              <a:t>– uzavřené váčky, které obsahují koloid </a:t>
            </a:r>
            <a:r>
              <a:rPr lang="cs-CZ" i="1" dirty="0">
                <a:latin typeface="Times New Roman" pitchFamily="18" charset="0"/>
              </a:rPr>
              <a:t>(štítná žláza)</a:t>
            </a:r>
          </a:p>
        </p:txBody>
      </p:sp>
      <p:pic>
        <p:nvPicPr>
          <p:cNvPr id="15365" name="Picture 4" descr=" testis, Leydig cell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175000"/>
            <a:ext cx="5580062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Obrázek 1" descr="skenování0005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1" r="36459"/>
          <a:stretch>
            <a:fillRect/>
          </a:stretch>
        </p:blipFill>
        <p:spPr>
          <a:xfrm>
            <a:off x="468313" y="4213225"/>
            <a:ext cx="2159000" cy="2540000"/>
          </a:xfrm>
          <a:noFill/>
        </p:spPr>
      </p:pic>
      <p:pic>
        <p:nvPicPr>
          <p:cNvPr id="15367" name="Obrázek 1" descr="skenování0005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5"/>
          <a:stretch>
            <a:fillRect/>
          </a:stretch>
        </p:blipFill>
        <p:spPr>
          <a:xfrm>
            <a:off x="5651500" y="971550"/>
            <a:ext cx="2449513" cy="2189163"/>
          </a:xfrm>
          <a:noFill/>
        </p:spPr>
      </p:pic>
    </p:spTree>
    <p:extLst>
      <p:ext uri="{BB962C8B-B14F-4D97-AF65-F5344CB8AC3E}">
        <p14:creationId xmlns:p14="http://schemas.microsoft.com/office/powerpoint/2010/main" val="30696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/>
      <p:bldP spid="1536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bdélník 1"/>
          <p:cNvSpPr>
            <a:spLocks noChangeArrowheads="1"/>
          </p:cNvSpPr>
          <p:nvPr/>
        </p:nvSpPr>
        <p:spPr bwMode="auto">
          <a:xfrm>
            <a:off x="1692275" y="771525"/>
            <a:ext cx="6119813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1600" dirty="0">
                <a:hlinkClick r:id="rId2"/>
              </a:rPr>
              <a:t>http://apbrwww5.apsu.edu/thompsonj/Anatomy%20&amp;%20Physiology/2010/2010%20Exam%20Reviews/Exam%201%20Review/CH04%20General%20Terms%20and%20Membranes.htm</a:t>
            </a:r>
            <a:endParaRPr lang="cs-CZ" sz="1600" dirty="0"/>
          </a:p>
          <a:p>
            <a:r>
              <a:rPr lang="cs-CZ" sz="1600" dirty="0">
                <a:hlinkClick r:id="rId3"/>
              </a:rPr>
              <a:t>http://www.med.muni.cz/histol/MedAtlas_2/HP_txt4-2-2.htm</a:t>
            </a:r>
            <a:endParaRPr lang="cs-CZ" sz="1600" dirty="0"/>
          </a:p>
          <a:p>
            <a:r>
              <a:rPr lang="cs-CZ" sz="1600" dirty="0">
                <a:hlinkClick r:id="rId4"/>
              </a:rPr>
              <a:t>http://heu.upol.cz/Atlas/trav/slides/tr023.html</a:t>
            </a:r>
            <a:endParaRPr lang="cs-CZ" sz="1600" dirty="0"/>
          </a:p>
          <a:p>
            <a:r>
              <a:rPr lang="cs-CZ" sz="1600" dirty="0">
                <a:hlinkClick r:id="rId5"/>
              </a:rPr>
              <a:t>http://www.profimedia.cz/fotografie/rasinkami-epitelu-dychacich-cest-biti-rasinky-pomoci/0039867389/</a:t>
            </a:r>
            <a:endParaRPr lang="cs-CZ" sz="1600" dirty="0"/>
          </a:p>
          <a:p>
            <a:r>
              <a:rPr lang="cs-CZ" sz="1600" dirty="0">
                <a:hlinkClick r:id="rId6"/>
              </a:rPr>
              <a:t>http://old.lf3.cuni.cz/histologie/Atlas0/detail_el.php?preparat=8</a:t>
            </a:r>
            <a:endParaRPr lang="cs-CZ" sz="1600" dirty="0"/>
          </a:p>
          <a:p>
            <a:r>
              <a:rPr lang="cs-CZ" sz="1600" dirty="0">
                <a:hlinkClick r:id="rId7"/>
              </a:rPr>
              <a:t>http://www.uni-mainz.de/FB/Medizin/Anatomie/workshop/EM/externes/Wartenberg/NHoden1.jpg</a:t>
            </a:r>
            <a:endParaRPr lang="cs-CZ" sz="1600" dirty="0"/>
          </a:p>
          <a:p>
            <a:r>
              <a:rPr lang="cs-CZ" sz="1600" dirty="0">
                <a:hlinkClick r:id="rId8"/>
              </a:rPr>
              <a:t>http://www.columbia.edu/itc/hs/medical/sbpm_histology_old/lab/micro_popup09.html</a:t>
            </a:r>
            <a:endParaRPr lang="cs-CZ" sz="1600" dirty="0"/>
          </a:p>
          <a:p>
            <a:r>
              <a:rPr lang="cs-CZ" sz="1600" dirty="0">
                <a:hlinkClick r:id="rId9"/>
              </a:rPr>
              <a:t>http://www.uff.br/atlashistovet/ComplexoUnitivo.JPG</a:t>
            </a:r>
            <a:endParaRPr lang="cs-CZ" sz="1600" dirty="0"/>
          </a:p>
          <a:p>
            <a:r>
              <a:rPr lang="cs-CZ" sz="1600" dirty="0">
                <a:hlinkClick r:id="rId10"/>
              </a:rPr>
              <a:t>http://cellbiology.med.unsw.edu.au/units/images/epithelia_jns1.jpg</a:t>
            </a:r>
            <a:endParaRPr lang="cs-CZ" sz="1600" dirty="0"/>
          </a:p>
          <a:p>
            <a:endParaRPr lang="cs-CZ" sz="1600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600" dirty="0">
                <a:solidFill>
                  <a:schemeClr val="accent2"/>
                </a:solidFill>
              </a:rPr>
              <a:t>Děkuji za pozornost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492527" cy="434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996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1275" y="214313"/>
            <a:ext cx="4835525" cy="24003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sz="2800" dirty="0">
                <a:latin typeface="Times New Roman" pitchFamily="18" charset="0"/>
              </a:rPr>
              <a:t>lamina </a:t>
            </a:r>
            <a:r>
              <a:rPr lang="cs-CZ" sz="2800" dirty="0" err="1">
                <a:latin typeface="Times New Roman" pitchFamily="18" charset="0"/>
              </a:rPr>
              <a:t>basalis</a:t>
            </a:r>
            <a:r>
              <a:rPr lang="cs-CZ" sz="2800" dirty="0">
                <a:latin typeface="Times New Roman" pitchFamily="18" charset="0"/>
              </a:rPr>
              <a:t>	</a:t>
            </a:r>
          </a:p>
          <a:p>
            <a:pPr eaLnBrk="1" hangingPunct="1">
              <a:buFontTx/>
              <a:buNone/>
              <a:defRPr/>
            </a:pPr>
            <a:r>
              <a:rPr lang="cs-CZ" sz="2800" dirty="0">
                <a:latin typeface="Times New Roman" pitchFamily="18" charset="0"/>
              </a:rPr>
              <a:t>		lamina </a:t>
            </a:r>
            <a:r>
              <a:rPr lang="cs-CZ" sz="2800" dirty="0" err="1">
                <a:latin typeface="Times New Roman" pitchFamily="18" charset="0"/>
              </a:rPr>
              <a:t>lucida</a:t>
            </a:r>
            <a:endParaRPr lang="cs-CZ" sz="2800" dirty="0">
              <a:latin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cs-CZ" sz="2800" dirty="0">
                <a:latin typeface="Times New Roman" pitchFamily="18" charset="0"/>
              </a:rPr>
              <a:t>		lamina </a:t>
            </a:r>
            <a:r>
              <a:rPr lang="cs-CZ" sz="2800" dirty="0" err="1">
                <a:latin typeface="Times New Roman" pitchFamily="18" charset="0"/>
              </a:rPr>
              <a:t>densa</a:t>
            </a:r>
            <a:endParaRPr lang="cs-CZ" sz="2800" dirty="0">
              <a:latin typeface="Times New Roman" pitchFamily="18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800" dirty="0">
                <a:latin typeface="Times New Roman" pitchFamily="18" charset="0"/>
              </a:rPr>
              <a:t>lamina </a:t>
            </a:r>
            <a:r>
              <a:rPr lang="en-US" sz="2800" dirty="0" err="1">
                <a:latin typeface="Times New Roman" pitchFamily="18" charset="0"/>
              </a:rPr>
              <a:t>reticularis</a:t>
            </a:r>
            <a:endParaRPr lang="en-US" sz="2800" dirty="0">
              <a:latin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endParaRPr lang="cs-CZ" sz="3600" dirty="0">
              <a:latin typeface="Times New Roman" pitchFamily="18" charset="0"/>
            </a:endParaRPr>
          </a:p>
        </p:txBody>
      </p:sp>
      <p:sp>
        <p:nvSpPr>
          <p:cNvPr id="5123" name="Text Box 46"/>
          <p:cNvSpPr txBox="1">
            <a:spLocks noChangeArrowheads="1"/>
          </p:cNvSpPr>
          <p:nvPr/>
        </p:nvSpPr>
        <p:spPr bwMode="auto">
          <a:xfrm>
            <a:off x="7143750" y="4572000"/>
            <a:ext cx="3603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>
              <a:latin typeface="Arial" charset="0"/>
            </a:endParaRPr>
          </a:p>
        </p:txBody>
      </p:sp>
      <p:sp>
        <p:nvSpPr>
          <p:cNvPr id="5124" name="TextovéPole 1"/>
          <p:cNvSpPr txBox="1">
            <a:spLocks noChangeArrowheads="1"/>
          </p:cNvSpPr>
          <p:nvPr/>
        </p:nvSpPr>
        <p:spPr bwMode="auto">
          <a:xfrm>
            <a:off x="188913" y="244475"/>
            <a:ext cx="32893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sz="3600" b="1" u="sng" dirty="0"/>
              <a:t>Ultrastruktura bazální membrány:</a:t>
            </a:r>
            <a:endParaRPr lang="en-US" sz="3600" b="1" dirty="0"/>
          </a:p>
        </p:txBody>
      </p:sp>
      <p:pic>
        <p:nvPicPr>
          <p:cNvPr id="5125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614613"/>
            <a:ext cx="7983537" cy="405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build="p"/>
      <p:bldP spid="51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-9525" y="0"/>
            <a:ext cx="3616325" cy="2940050"/>
          </a:xfrm>
        </p:spPr>
        <p:txBody>
          <a:bodyPr/>
          <a:lstStyle/>
          <a:p>
            <a:pPr eaLnBrk="1" hangingPunct="1"/>
            <a:r>
              <a:rPr lang="cs-CZ" sz="1200" b="1" i="1" u="sng" dirty="0">
                <a:solidFill>
                  <a:srgbClr val="00B050"/>
                </a:solidFill>
                <a:latin typeface="Times New Roman" pitchFamily="18" charset="0"/>
              </a:rPr>
              <a:t>mikroklky</a:t>
            </a:r>
          </a:p>
          <a:p>
            <a:pPr lvl="3" eaLnBrk="1" hangingPunct="1">
              <a:lnSpc>
                <a:spcPct val="90000"/>
              </a:lnSpc>
            </a:pPr>
            <a:r>
              <a:rPr lang="cs-CZ" sz="1200" dirty="0">
                <a:latin typeface="Times New Roman" pitchFamily="18" charset="0"/>
              </a:rPr>
              <a:t>tenké prstovité výběžky</a:t>
            </a:r>
          </a:p>
          <a:p>
            <a:pPr lvl="3" eaLnBrk="1" hangingPunct="1">
              <a:lnSpc>
                <a:spcPct val="90000"/>
              </a:lnSpc>
            </a:pPr>
            <a:r>
              <a:rPr lang="cs-CZ" sz="1200" dirty="0">
                <a:latin typeface="Times New Roman" pitchFamily="18" charset="0"/>
              </a:rPr>
              <a:t>nepohyblivé</a:t>
            </a:r>
          </a:p>
          <a:p>
            <a:pPr lvl="3" eaLnBrk="1" hangingPunct="1">
              <a:lnSpc>
                <a:spcPct val="90000"/>
              </a:lnSpc>
            </a:pPr>
            <a:r>
              <a:rPr lang="cs-CZ" sz="1200" dirty="0">
                <a:latin typeface="Times New Roman" pitchFamily="18" charset="0"/>
              </a:rPr>
              <a:t>na povrchu </a:t>
            </a:r>
            <a:r>
              <a:rPr lang="cs-CZ" sz="1200" dirty="0" err="1">
                <a:latin typeface="Times New Roman" pitchFamily="18" charset="0"/>
              </a:rPr>
              <a:t>enterocytů</a:t>
            </a:r>
            <a:endParaRPr lang="cs-CZ" sz="1200" dirty="0">
              <a:latin typeface="Times New Roman" pitchFamily="18" charset="0"/>
            </a:endParaRPr>
          </a:p>
          <a:p>
            <a:pPr eaLnBrk="1" hangingPunct="1"/>
            <a:r>
              <a:rPr lang="cs-CZ" sz="1200" b="1" i="1" u="sng" dirty="0" err="1">
                <a:solidFill>
                  <a:srgbClr val="00B050"/>
                </a:solidFill>
                <a:latin typeface="Times New Roman" pitchFamily="18" charset="0"/>
              </a:rPr>
              <a:t>stereocilie</a:t>
            </a:r>
            <a:endParaRPr lang="cs-CZ" sz="1200" b="1" i="1" u="sng" dirty="0">
              <a:solidFill>
                <a:srgbClr val="00B050"/>
              </a:solidFill>
              <a:latin typeface="Times New Roman" pitchFamily="18" charset="0"/>
            </a:endParaRPr>
          </a:p>
          <a:p>
            <a:pPr lvl="3" eaLnBrk="1" hangingPunct="1">
              <a:lnSpc>
                <a:spcPct val="90000"/>
              </a:lnSpc>
            </a:pPr>
            <a:r>
              <a:rPr lang="cs-CZ" sz="1200" dirty="0">
                <a:latin typeface="Times New Roman" pitchFamily="18" charset="0"/>
              </a:rPr>
              <a:t>dlouhé výběžky nepravidelně větvené</a:t>
            </a:r>
          </a:p>
          <a:p>
            <a:pPr lvl="3" eaLnBrk="1" hangingPunct="1">
              <a:lnSpc>
                <a:spcPct val="90000"/>
              </a:lnSpc>
            </a:pPr>
            <a:r>
              <a:rPr lang="cs-CZ" sz="1200" dirty="0">
                <a:latin typeface="Times New Roman" pitchFamily="18" charset="0"/>
              </a:rPr>
              <a:t>nepohyblivé </a:t>
            </a:r>
          </a:p>
          <a:p>
            <a:pPr lvl="3" eaLnBrk="1" hangingPunct="1">
              <a:lnSpc>
                <a:spcPct val="90000"/>
              </a:lnSpc>
            </a:pPr>
            <a:r>
              <a:rPr lang="cs-CZ" sz="1200" dirty="0">
                <a:latin typeface="Times New Roman" pitchFamily="18" charset="0"/>
              </a:rPr>
              <a:t>kanálky nadvarlete, vláskové buňky vnitřního ucha</a:t>
            </a:r>
          </a:p>
          <a:p>
            <a:pPr eaLnBrk="1" hangingPunct="1"/>
            <a:r>
              <a:rPr lang="cs-CZ" sz="1200" b="1" i="1" u="sng" dirty="0" err="1">
                <a:solidFill>
                  <a:srgbClr val="00B050"/>
                </a:solidFill>
                <a:latin typeface="Times New Roman" pitchFamily="18" charset="0"/>
              </a:rPr>
              <a:t>kinocilie</a:t>
            </a:r>
            <a:endParaRPr lang="cs-CZ" sz="1200" b="1" i="1" u="sng" dirty="0">
              <a:solidFill>
                <a:srgbClr val="00B050"/>
              </a:solidFill>
              <a:latin typeface="Times New Roman" pitchFamily="18" charset="0"/>
            </a:endParaRPr>
          </a:p>
          <a:p>
            <a:pPr lvl="3" eaLnBrk="1" hangingPunct="1">
              <a:lnSpc>
                <a:spcPct val="90000"/>
              </a:lnSpc>
            </a:pPr>
            <a:r>
              <a:rPr lang="cs-CZ" sz="1200" dirty="0">
                <a:latin typeface="Times New Roman" pitchFamily="18" charset="0"/>
              </a:rPr>
              <a:t>pohyblivé výběžky</a:t>
            </a:r>
          </a:p>
          <a:p>
            <a:pPr lvl="3" eaLnBrk="1" hangingPunct="1">
              <a:lnSpc>
                <a:spcPct val="90000"/>
              </a:lnSpc>
            </a:pPr>
            <a:r>
              <a:rPr lang="cs-CZ" sz="1200" dirty="0">
                <a:latin typeface="Times New Roman" pitchFamily="18" charset="0"/>
              </a:rPr>
              <a:t>umožňují transport částic</a:t>
            </a:r>
          </a:p>
          <a:p>
            <a:pPr lvl="3" eaLnBrk="1" hangingPunct="1">
              <a:lnSpc>
                <a:spcPct val="90000"/>
              </a:lnSpc>
            </a:pPr>
            <a:r>
              <a:rPr lang="cs-CZ" sz="1200" dirty="0">
                <a:latin typeface="Times New Roman" pitchFamily="18" charset="0"/>
              </a:rPr>
              <a:t>dýchací cesty, vejcovod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3617913" cy="271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TextovéPole 3"/>
          <p:cNvSpPr txBox="1">
            <a:spLocks noChangeArrowheads="1"/>
          </p:cNvSpPr>
          <p:nvPr/>
        </p:nvSpPr>
        <p:spPr bwMode="auto">
          <a:xfrm>
            <a:off x="7778750" y="2339975"/>
            <a:ext cx="96996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sz="1400" dirty="0"/>
              <a:t>duodenum</a:t>
            </a:r>
          </a:p>
        </p:txBody>
      </p:sp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2940050"/>
            <a:ext cx="3746500" cy="37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2374900"/>
            <a:ext cx="3648075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227388"/>
            <a:ext cx="3700462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TextovéPole 5"/>
          <p:cNvSpPr txBox="1">
            <a:spLocks noChangeArrowheads="1"/>
          </p:cNvSpPr>
          <p:nvPr/>
        </p:nvSpPr>
        <p:spPr bwMode="auto">
          <a:xfrm>
            <a:off x="134938" y="5724525"/>
            <a:ext cx="226853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sz="1400" dirty="0" err="1"/>
              <a:t>Stereocilie-ductus</a:t>
            </a:r>
            <a:r>
              <a:rPr lang="cs-CZ" sz="1400" dirty="0"/>
              <a:t> </a:t>
            </a:r>
            <a:r>
              <a:rPr lang="cs-CZ" sz="1400" dirty="0" err="1"/>
              <a:t>deferens</a:t>
            </a:r>
            <a:endParaRPr lang="cs-CZ" sz="1400" dirty="0"/>
          </a:p>
        </p:txBody>
      </p:sp>
      <p:sp>
        <p:nvSpPr>
          <p:cNvPr id="6153" name="TextovéPole 11"/>
          <p:cNvSpPr txBox="1">
            <a:spLocks noChangeArrowheads="1"/>
          </p:cNvSpPr>
          <p:nvPr/>
        </p:nvSpPr>
        <p:spPr bwMode="auto">
          <a:xfrm>
            <a:off x="5341938" y="4505325"/>
            <a:ext cx="900112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sz="1400" dirty="0" err="1"/>
              <a:t>Kinocilie</a:t>
            </a:r>
            <a:r>
              <a:rPr lang="cs-CZ" sz="1400" dirty="0"/>
              <a:t>-dýchací cesty</a:t>
            </a:r>
          </a:p>
        </p:txBody>
      </p:sp>
      <p:sp>
        <p:nvSpPr>
          <p:cNvPr id="2" name="Obdélník 1"/>
          <p:cNvSpPr/>
          <p:nvPr/>
        </p:nvSpPr>
        <p:spPr>
          <a:xfrm>
            <a:off x="3498850" y="30163"/>
            <a:ext cx="2314575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8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Specializace apikálních povrchů buněk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  <p:bldP spid="6148" grpId="0" animBg="1"/>
      <p:bldP spid="6152" grpId="0" animBg="1"/>
      <p:bldP spid="6153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u="sng" dirty="0">
                <a:solidFill>
                  <a:srgbClr val="00B050"/>
                </a:solidFill>
                <a:latin typeface="Times New Roman" pitchFamily="18" charset="0"/>
              </a:rPr>
              <a:t>Specializace laterálních povrchů buněk</a:t>
            </a:r>
            <a:br>
              <a:rPr lang="cs-CZ" sz="4000" b="1" u="sng" dirty="0">
                <a:solidFill>
                  <a:srgbClr val="00B050"/>
                </a:solidFill>
                <a:latin typeface="Times New Roman" pitchFamily="18" charset="0"/>
              </a:rPr>
            </a:br>
            <a:endParaRPr lang="cs-CZ" sz="4000" b="1" u="sng" dirty="0">
              <a:solidFill>
                <a:srgbClr val="00B05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281613" y="549275"/>
            <a:ext cx="3784600" cy="3068638"/>
          </a:xfrm>
        </p:spPr>
        <p:txBody>
          <a:bodyPr/>
          <a:lstStyle/>
          <a:p>
            <a:pPr eaLnBrk="1" hangingPunct="1">
              <a:buFontTx/>
              <a:buNone/>
            </a:pPr>
            <a:endParaRPr lang="cs-CZ" sz="1400" dirty="0">
              <a:latin typeface="Times New Roman" pitchFamily="18" charset="0"/>
            </a:endParaRPr>
          </a:p>
          <a:p>
            <a:pPr eaLnBrk="1" hangingPunct="1"/>
            <a:r>
              <a:rPr lang="cs-CZ" sz="1200" b="1" dirty="0" err="1">
                <a:solidFill>
                  <a:srgbClr val="00B050"/>
                </a:solidFill>
                <a:latin typeface="Times New Roman" pitchFamily="18" charset="0"/>
              </a:rPr>
              <a:t>zonula</a:t>
            </a:r>
            <a:r>
              <a:rPr lang="cs-CZ" sz="12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1200" b="1" dirty="0" err="1">
                <a:solidFill>
                  <a:srgbClr val="00B050"/>
                </a:solidFill>
                <a:latin typeface="Times New Roman" pitchFamily="18" charset="0"/>
              </a:rPr>
              <a:t>occludens</a:t>
            </a:r>
            <a:r>
              <a:rPr lang="cs-CZ" sz="12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1200" dirty="0">
                <a:latin typeface="Times New Roman" pitchFamily="18" charset="0"/>
              </a:rPr>
              <a:t>– těsný spoj, buňky naléhají těsně na sebe, spojení formou úzkých pruhů, do kterých se ukládají spojovací proteiny</a:t>
            </a:r>
          </a:p>
          <a:p>
            <a:pPr eaLnBrk="1" hangingPunct="1"/>
            <a:r>
              <a:rPr lang="cs-CZ" sz="1200" b="1" dirty="0" err="1">
                <a:solidFill>
                  <a:srgbClr val="00B050"/>
                </a:solidFill>
                <a:latin typeface="Times New Roman" pitchFamily="18" charset="0"/>
              </a:rPr>
              <a:t>zonula</a:t>
            </a:r>
            <a:r>
              <a:rPr lang="cs-CZ" sz="12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1200" b="1" dirty="0" err="1">
                <a:solidFill>
                  <a:srgbClr val="00B050"/>
                </a:solidFill>
                <a:latin typeface="Times New Roman" pitchFamily="18" charset="0"/>
              </a:rPr>
              <a:t>adherens</a:t>
            </a:r>
            <a:r>
              <a:rPr lang="cs-CZ" sz="12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1200" dirty="0">
                <a:latin typeface="Times New Roman" pitchFamily="18" charset="0"/>
              </a:rPr>
              <a:t>– intracelulární prostor o šířce 20nm, zasahují do něj </a:t>
            </a:r>
            <a:r>
              <a:rPr lang="cs-CZ" sz="1200" dirty="0" err="1">
                <a:latin typeface="Times New Roman" pitchFamily="18" charset="0"/>
              </a:rPr>
              <a:t>transmembránové</a:t>
            </a:r>
            <a:r>
              <a:rPr lang="cs-CZ" sz="1200" dirty="0">
                <a:latin typeface="Times New Roman" pitchFamily="18" charset="0"/>
              </a:rPr>
              <a:t> proteiny </a:t>
            </a:r>
            <a:r>
              <a:rPr lang="cs-CZ" sz="1200" i="1" dirty="0" err="1">
                <a:latin typeface="Times New Roman" pitchFamily="18" charset="0"/>
              </a:rPr>
              <a:t>kadheriny</a:t>
            </a:r>
            <a:r>
              <a:rPr lang="cs-CZ" sz="1200" dirty="0">
                <a:latin typeface="Times New Roman" pitchFamily="18" charset="0"/>
              </a:rPr>
              <a:t> (molekula z jedné membrány se přímo váže na molekulu z protilehlé membrány)</a:t>
            </a:r>
          </a:p>
          <a:p>
            <a:pPr eaLnBrk="1" hangingPunct="1"/>
            <a:r>
              <a:rPr lang="cs-CZ" sz="1200" b="1" dirty="0" err="1">
                <a:solidFill>
                  <a:srgbClr val="00B050"/>
                </a:solidFill>
                <a:latin typeface="Times New Roman" pitchFamily="18" charset="0"/>
              </a:rPr>
              <a:t>dezmosom</a:t>
            </a:r>
            <a:r>
              <a:rPr lang="cs-CZ" sz="1200" dirty="0">
                <a:latin typeface="Times New Roman" pitchFamily="18" charset="0"/>
              </a:rPr>
              <a:t> – „bodový spoj“, </a:t>
            </a:r>
            <a:r>
              <a:rPr lang="cs-CZ" sz="1200" dirty="0" err="1">
                <a:latin typeface="Times New Roman" pitchFamily="18" charset="0"/>
              </a:rPr>
              <a:t>kadheriny</a:t>
            </a:r>
            <a:r>
              <a:rPr lang="cs-CZ" sz="1200" dirty="0">
                <a:latin typeface="Times New Roman" pitchFamily="18" charset="0"/>
              </a:rPr>
              <a:t> + úponové ploténky, intermediální </a:t>
            </a:r>
            <a:r>
              <a:rPr lang="cs-CZ" sz="1200" dirty="0" err="1">
                <a:latin typeface="Times New Roman" pitchFamily="18" charset="0"/>
              </a:rPr>
              <a:t>filamenta</a:t>
            </a:r>
            <a:endParaRPr lang="cs-CZ" sz="1200" dirty="0">
              <a:latin typeface="Times New Roman" pitchFamily="18" charset="0"/>
            </a:endParaRPr>
          </a:p>
          <a:p>
            <a:pPr eaLnBrk="1" hangingPunct="1"/>
            <a:r>
              <a:rPr lang="cs-CZ" sz="1200" b="1" dirty="0" err="1">
                <a:solidFill>
                  <a:srgbClr val="00B050"/>
                </a:solidFill>
                <a:latin typeface="Times New Roman" pitchFamily="18" charset="0"/>
              </a:rPr>
              <a:t>hemidezmosom</a:t>
            </a:r>
            <a:r>
              <a:rPr lang="cs-CZ" sz="1200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1200" dirty="0">
                <a:latin typeface="Times New Roman" pitchFamily="18" charset="0"/>
              </a:rPr>
              <a:t>– uložen na bazální části buněk, připojuje epitelové buňky k mezibuněčné matrix, stavba odpovídá polovině </a:t>
            </a:r>
            <a:r>
              <a:rPr lang="cs-CZ" sz="1200" dirty="0" err="1">
                <a:latin typeface="Times New Roman" pitchFamily="18" charset="0"/>
              </a:rPr>
              <a:t>dezmosomu</a:t>
            </a:r>
            <a:endParaRPr lang="cs-CZ" sz="1200" dirty="0">
              <a:latin typeface="Times New Roman" pitchFamily="18" charset="0"/>
            </a:endParaRPr>
          </a:p>
          <a:p>
            <a:pPr eaLnBrk="1" hangingPunct="1"/>
            <a:r>
              <a:rPr lang="cs-CZ" sz="1200" b="1" dirty="0">
                <a:solidFill>
                  <a:srgbClr val="00B050"/>
                </a:solidFill>
                <a:latin typeface="Times New Roman" pitchFamily="18" charset="0"/>
              </a:rPr>
              <a:t>nexus</a:t>
            </a:r>
            <a:r>
              <a:rPr lang="cs-CZ" sz="1200" dirty="0">
                <a:latin typeface="Times New Roman" pitchFamily="18" charset="0"/>
              </a:rPr>
              <a:t> – mezibuněčný prostor 2nm, proteinové komplexy – </a:t>
            </a:r>
            <a:r>
              <a:rPr lang="cs-CZ" sz="1200" i="1" dirty="0" err="1">
                <a:latin typeface="Times New Roman" pitchFamily="18" charset="0"/>
              </a:rPr>
              <a:t>konexony</a:t>
            </a:r>
            <a:r>
              <a:rPr lang="cs-CZ" sz="1200" dirty="0">
                <a:latin typeface="Times New Roman" pitchFamily="18" charset="0"/>
              </a:rPr>
              <a:t> tvoří kanálky pro transport látek</a:t>
            </a:r>
          </a:p>
          <a:p>
            <a:pPr eaLnBrk="1" hangingPunct="1">
              <a:buFontTx/>
              <a:buNone/>
            </a:pPr>
            <a:endParaRPr lang="cs-CZ" sz="1400" dirty="0">
              <a:latin typeface="Times New Roman" pitchFamily="18" charset="0"/>
            </a:endParaRP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t="4839" r="5396" b="2814"/>
          <a:stretch>
            <a:fillRect/>
          </a:stretch>
        </p:blipFill>
        <p:spPr bwMode="auto">
          <a:xfrm>
            <a:off x="130175" y="1673225"/>
            <a:ext cx="2647950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r="4617"/>
          <a:stretch>
            <a:fillRect/>
          </a:stretch>
        </p:blipFill>
        <p:spPr bwMode="auto">
          <a:xfrm>
            <a:off x="5446713" y="3833813"/>
            <a:ext cx="3630612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5" b="6783"/>
          <a:stretch>
            <a:fillRect/>
          </a:stretch>
        </p:blipFill>
        <p:spPr bwMode="auto">
          <a:xfrm>
            <a:off x="2916238" y="1273175"/>
            <a:ext cx="2232025" cy="374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-11113" y="620713"/>
            <a:ext cx="3798888" cy="2352675"/>
          </a:xfrm>
        </p:spPr>
        <p:txBody>
          <a:bodyPr/>
          <a:lstStyle/>
          <a:p>
            <a:pPr eaLnBrk="1" hangingPunct="1"/>
            <a:r>
              <a:rPr lang="cs-CZ" sz="4800" b="1" u="sng" dirty="0">
                <a:solidFill>
                  <a:srgbClr val="00B050"/>
                </a:solidFill>
                <a:latin typeface="Times New Roman" pitchFamily="18" charset="0"/>
              </a:rPr>
              <a:t>Prostorové uspořádání epitelu</a:t>
            </a:r>
          </a:p>
        </p:txBody>
      </p:sp>
      <p:sp>
        <p:nvSpPr>
          <p:cNvPr id="8195" name="Nadpis 1"/>
          <p:cNvSpPr txBox="1">
            <a:spLocks/>
          </p:cNvSpPr>
          <p:nvPr/>
        </p:nvSpPr>
        <p:spPr bwMode="auto">
          <a:xfrm>
            <a:off x="4284663" y="333375"/>
            <a:ext cx="4257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cs-CZ" sz="4000" b="1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8196" name="Picture 7" descr=" thick ski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44307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 liver; sinusoids and Kupffer cell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901700"/>
            <a:ext cx="465296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 thymus, cortical vessels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38600"/>
            <a:ext cx="4087812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ovéPole 2"/>
          <p:cNvSpPr txBox="1">
            <a:spLocks noChangeArrowheads="1"/>
          </p:cNvSpPr>
          <p:nvPr/>
        </p:nvSpPr>
        <p:spPr bwMode="auto">
          <a:xfrm>
            <a:off x="7451725" y="904875"/>
            <a:ext cx="119697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dirty="0" err="1"/>
              <a:t>Trámčitý</a:t>
            </a:r>
            <a:r>
              <a:rPr lang="cs-CZ" dirty="0"/>
              <a:t> - játra</a:t>
            </a:r>
          </a:p>
        </p:txBody>
      </p:sp>
      <p:sp>
        <p:nvSpPr>
          <p:cNvPr id="8200" name="TextovéPole 3"/>
          <p:cNvSpPr txBox="1">
            <a:spLocks noChangeArrowheads="1"/>
          </p:cNvSpPr>
          <p:nvPr/>
        </p:nvSpPr>
        <p:spPr bwMode="auto">
          <a:xfrm>
            <a:off x="3492500" y="3925888"/>
            <a:ext cx="11176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dirty="0"/>
              <a:t>Plošný - epidermis</a:t>
            </a:r>
          </a:p>
        </p:txBody>
      </p:sp>
      <p:sp>
        <p:nvSpPr>
          <p:cNvPr id="8201" name="TextovéPole 4"/>
          <p:cNvSpPr txBox="1">
            <a:spLocks noChangeArrowheads="1"/>
          </p:cNvSpPr>
          <p:nvPr/>
        </p:nvSpPr>
        <p:spPr bwMode="auto">
          <a:xfrm>
            <a:off x="7594600" y="4048125"/>
            <a:ext cx="1350963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dirty="0"/>
              <a:t>Retikulární - </a:t>
            </a:r>
            <a:r>
              <a:rPr lang="cs-CZ" dirty="0" err="1"/>
              <a:t>thymus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9" grpId="0" animBg="1"/>
      <p:bldP spid="8200" grpId="0" animBg="1"/>
      <p:bldP spid="82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2411413" y="476250"/>
            <a:ext cx="6286500" cy="1143000"/>
          </a:xfrm>
        </p:spPr>
        <p:txBody>
          <a:bodyPr/>
          <a:lstStyle/>
          <a:p>
            <a:r>
              <a:rPr lang="cs-CZ" b="1" u="sng" dirty="0">
                <a:solidFill>
                  <a:srgbClr val="00B050"/>
                </a:solidFill>
                <a:cs typeface="Times New Roman" pitchFamily="18" charset="0"/>
              </a:rPr>
              <a:t>Klasifikace epitelů podle funkce</a:t>
            </a:r>
            <a:br>
              <a:rPr lang="cs-CZ" b="1" dirty="0">
                <a:cs typeface="Times New Roman" pitchFamily="18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1113"/>
            <a:ext cx="3059113" cy="1617662"/>
          </a:xfrm>
        </p:spPr>
        <p:txBody>
          <a:bodyPr/>
          <a:lstStyle/>
          <a:p>
            <a:pPr marL="571500" indent="-571500">
              <a:buFontTx/>
              <a:buAutoNum type="romanUcPeriod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Krycí </a:t>
            </a:r>
          </a:p>
          <a:p>
            <a:pPr marL="571500" indent="-571500">
              <a:buFontTx/>
              <a:buAutoNum type="romanUcPeriod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žlázový</a:t>
            </a:r>
          </a:p>
          <a:p>
            <a:pPr marL="571500" indent="-571500">
              <a:buFontTx/>
              <a:buAutoNum type="romanUcPeriod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resorpční</a:t>
            </a:r>
          </a:p>
          <a:p>
            <a:pPr marL="571500" indent="-571500">
              <a:buFontTx/>
              <a:buAutoNum type="romanUcPeriod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vířivý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9220" name="Picture 21" descr="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1557338"/>
            <a:ext cx="38401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ovéPole 3"/>
          <p:cNvSpPr txBox="1">
            <a:spLocks noChangeArrowheads="1"/>
          </p:cNvSpPr>
          <p:nvPr/>
        </p:nvSpPr>
        <p:spPr bwMode="auto">
          <a:xfrm>
            <a:off x="7556500" y="1541463"/>
            <a:ext cx="1296988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dirty="0"/>
              <a:t>Ad I. Epidermis</a:t>
            </a:r>
          </a:p>
        </p:txBody>
      </p:sp>
      <p:pic>
        <p:nvPicPr>
          <p:cNvPr id="9222" name="Picture 6" descr=" multicellular; pure serous gland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0"/>
            <a:ext cx="42481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ovéPole 5"/>
          <p:cNvSpPr txBox="1">
            <a:spLocks noChangeArrowheads="1"/>
          </p:cNvSpPr>
          <p:nvPr/>
        </p:nvSpPr>
        <p:spPr bwMode="auto">
          <a:xfrm>
            <a:off x="3132138" y="4095750"/>
            <a:ext cx="1044575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dirty="0"/>
              <a:t>Ad II. 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parotis</a:t>
            </a:r>
            <a:endParaRPr lang="cs-CZ" dirty="0"/>
          </a:p>
        </p:txBody>
      </p:sp>
      <p:pic>
        <p:nvPicPr>
          <p:cNvPr id="9224" name="Picture 8" descr=" jejunum, goblet cells and enterocytes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5" r="29562" b="11429"/>
          <a:stretch>
            <a:fillRect/>
          </a:stretch>
        </p:blipFill>
        <p:spPr bwMode="auto">
          <a:xfrm>
            <a:off x="4572000" y="4154488"/>
            <a:ext cx="404495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ovéPole 6"/>
          <p:cNvSpPr txBox="1">
            <a:spLocks noChangeArrowheads="1"/>
          </p:cNvSpPr>
          <p:nvPr/>
        </p:nvSpPr>
        <p:spPr bwMode="auto">
          <a:xfrm>
            <a:off x="7524750" y="6216650"/>
            <a:ext cx="10922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dirty="0"/>
              <a:t>Ad III. Jejunum</a:t>
            </a:r>
          </a:p>
        </p:txBody>
      </p:sp>
      <p:pic>
        <p:nvPicPr>
          <p:cNvPr id="9226" name="Picture 10" descr=" oviduct; ampulla, epithelium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493838"/>
            <a:ext cx="39020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TextovéPole 7"/>
          <p:cNvSpPr txBox="1">
            <a:spLocks noChangeArrowheads="1"/>
          </p:cNvSpPr>
          <p:nvPr/>
        </p:nvSpPr>
        <p:spPr bwMode="auto">
          <a:xfrm>
            <a:off x="179388" y="3284538"/>
            <a:ext cx="115252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dirty="0"/>
              <a:t>Ad IV. </a:t>
            </a:r>
            <a:r>
              <a:rPr lang="cs-CZ" dirty="0" err="1"/>
              <a:t>Oviductus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3" grpId="0" build="p"/>
      <p:bldP spid="9221" grpId="0" animBg="1"/>
      <p:bldP spid="9223" grpId="0" animBg="1"/>
      <p:bldP spid="9225" grpId="0" animBg="1"/>
      <p:bldP spid="92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8738" y="33338"/>
            <a:ext cx="1944687" cy="803275"/>
          </a:xfrm>
        </p:spPr>
        <p:txBody>
          <a:bodyPr/>
          <a:lstStyle/>
          <a:p>
            <a:pPr marL="571500" indent="-571500">
              <a:buFontTx/>
              <a:buAutoNum type="romanUcPeriod" startAt="5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respirační</a:t>
            </a:r>
          </a:p>
          <a:p>
            <a:pPr marL="571500" indent="-571500">
              <a:buFontTx/>
              <a:buAutoNum type="romanUcPeriod" startAt="5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smyslový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0243" name="Picture 2" descr=" lung (human), type I and II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t="2402" r="4390"/>
          <a:stretch>
            <a:fillRect/>
          </a:stretch>
        </p:blipFill>
        <p:spPr bwMode="auto">
          <a:xfrm>
            <a:off x="5729288" y="33338"/>
            <a:ext cx="3400425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ovéPole 4"/>
          <p:cNvSpPr txBox="1">
            <a:spLocks noChangeArrowheads="1"/>
          </p:cNvSpPr>
          <p:nvPr/>
        </p:nvSpPr>
        <p:spPr bwMode="auto">
          <a:xfrm>
            <a:off x="6881813" y="1844675"/>
            <a:ext cx="15128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dirty="0"/>
              <a:t>Ad V. </a:t>
            </a:r>
            <a:r>
              <a:rPr lang="cs-CZ" dirty="0" err="1"/>
              <a:t>Pneumocyty</a:t>
            </a:r>
            <a:endParaRPr lang="cs-CZ" dirty="0"/>
          </a:p>
        </p:txBody>
      </p:sp>
      <p:pic>
        <p:nvPicPr>
          <p:cNvPr id="10245" name="Picture 4" descr=" tongue, taste bud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5" t="35051" r="12924"/>
          <a:stretch>
            <a:fillRect/>
          </a:stretch>
        </p:blipFill>
        <p:spPr bwMode="auto">
          <a:xfrm>
            <a:off x="5514975" y="4597400"/>
            <a:ext cx="347345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ovéPole 5"/>
          <p:cNvSpPr txBox="1">
            <a:spLocks noChangeArrowheads="1"/>
          </p:cNvSpPr>
          <p:nvPr/>
        </p:nvSpPr>
        <p:spPr bwMode="auto">
          <a:xfrm>
            <a:off x="7800975" y="5926138"/>
            <a:ext cx="1187450" cy="922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dirty="0"/>
              <a:t>Ad VI. Chuťový pohárek</a:t>
            </a:r>
          </a:p>
        </p:txBody>
      </p:sp>
      <p:pic>
        <p:nvPicPr>
          <p:cNvPr id="10247" name="Picture 6" descr=" testis, late spermatids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776663"/>
            <a:ext cx="4398963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ovéPole 6"/>
          <p:cNvSpPr txBox="1">
            <a:spLocks noChangeArrowheads="1"/>
          </p:cNvSpPr>
          <p:nvPr/>
        </p:nvSpPr>
        <p:spPr bwMode="auto">
          <a:xfrm>
            <a:off x="3276600" y="5619750"/>
            <a:ext cx="1223963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sz="1600" dirty="0"/>
              <a:t>Ad VII. Tubulus </a:t>
            </a:r>
            <a:r>
              <a:rPr lang="cs-CZ" sz="1600" dirty="0" err="1"/>
              <a:t>seminiferus</a:t>
            </a:r>
            <a:r>
              <a:rPr lang="cs-CZ" sz="1600" dirty="0"/>
              <a:t> </a:t>
            </a:r>
            <a:r>
              <a:rPr lang="cs-CZ" sz="1600" dirty="0" err="1"/>
              <a:t>contortus</a:t>
            </a:r>
            <a:endParaRPr lang="cs-CZ" sz="1600" dirty="0"/>
          </a:p>
        </p:txBody>
      </p:sp>
      <p:pic>
        <p:nvPicPr>
          <p:cNvPr id="10249" name="Picture 8" descr=" fovea, RPE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17563"/>
            <a:ext cx="39401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Obdélník 7"/>
          <p:cNvSpPr>
            <a:spLocks noChangeArrowheads="1"/>
          </p:cNvSpPr>
          <p:nvPr/>
        </p:nvSpPr>
        <p:spPr bwMode="auto">
          <a:xfrm>
            <a:off x="3533775" y="33338"/>
            <a:ext cx="2195513" cy="922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>
              <a:buFont typeface="Arial" charset="0"/>
              <a:buAutoNum type="romanUcPeriod" startAt="7"/>
            </a:pPr>
            <a:r>
              <a:rPr lang="cs-CZ" dirty="0">
                <a:cs typeface="Times New Roman" pitchFamily="18" charset="0"/>
              </a:rPr>
              <a:t>zárodečný</a:t>
            </a:r>
          </a:p>
          <a:p>
            <a:pPr marL="571500" indent="-571500">
              <a:buFontTx/>
              <a:buAutoNum type="romanUcPeriod" startAt="7"/>
            </a:pPr>
            <a:r>
              <a:rPr lang="cs-CZ" dirty="0">
                <a:cs typeface="Times New Roman" pitchFamily="18" charset="0"/>
              </a:rPr>
              <a:t>svalový</a:t>
            </a:r>
          </a:p>
          <a:p>
            <a:pPr marL="571500" indent="-571500">
              <a:buFontTx/>
              <a:buAutoNum type="romanUcPeriod" startAt="7"/>
            </a:pPr>
            <a:r>
              <a:rPr lang="cs-CZ" dirty="0">
                <a:cs typeface="Times New Roman" pitchFamily="18" charset="0"/>
              </a:rPr>
              <a:t>pigmentový</a:t>
            </a:r>
          </a:p>
        </p:txBody>
      </p:sp>
      <p:sp>
        <p:nvSpPr>
          <p:cNvPr id="10251" name="TextovéPole 8"/>
          <p:cNvSpPr txBox="1">
            <a:spLocks noChangeArrowheads="1"/>
          </p:cNvSpPr>
          <p:nvPr/>
        </p:nvSpPr>
        <p:spPr bwMode="auto">
          <a:xfrm>
            <a:off x="2803525" y="2733675"/>
            <a:ext cx="124142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/>
              <a:t>Ad IX. Retina</a:t>
            </a:r>
          </a:p>
        </p:txBody>
      </p:sp>
      <p:pic>
        <p:nvPicPr>
          <p:cNvPr id="10252" name="Picture 10" descr=" sweat glands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" t="18066" r="9969" b="15567"/>
          <a:stretch>
            <a:fillRect/>
          </a:stretch>
        </p:blipFill>
        <p:spPr bwMode="auto">
          <a:xfrm>
            <a:off x="4044950" y="2582863"/>
            <a:ext cx="403383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TextovéPole 9"/>
          <p:cNvSpPr txBox="1">
            <a:spLocks noChangeArrowheads="1"/>
          </p:cNvSpPr>
          <p:nvPr/>
        </p:nvSpPr>
        <p:spPr bwMode="auto">
          <a:xfrm>
            <a:off x="7908925" y="3300413"/>
            <a:ext cx="10795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sz="1400" dirty="0"/>
              <a:t>Ad VIII. </a:t>
            </a:r>
            <a:r>
              <a:rPr lang="cs-CZ" sz="1400" dirty="0" err="1"/>
              <a:t>Myoepitelové</a:t>
            </a:r>
            <a:r>
              <a:rPr lang="cs-CZ" sz="1400" dirty="0"/>
              <a:t> buňky v potní žláze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244" grpId="0" animBg="1"/>
      <p:bldP spid="10246" grpId="0" animBg="1"/>
      <p:bldP spid="10248" grpId="0" animBg="1"/>
      <p:bldP spid="10250" grpId="0" animBg="1"/>
      <p:bldP spid="10251" grpId="0" animBg="1"/>
      <p:bldP spid="102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2dc27f12-0686-4182-bb91-57633f1e39df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Tkáň epitelová  I. LF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Tkáň epitelová  I. LF</Template>
  <TotalTime>285</TotalTime>
  <Words>1138</Words>
  <Application>Microsoft Office PowerPoint</Application>
  <PresentationFormat>Předvádění na obrazovce (4:3)</PresentationFormat>
  <Paragraphs>202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Times New Roman</vt:lpstr>
      <vt:lpstr>Wingdings</vt:lpstr>
      <vt:lpstr>Tkáň epitelová  I. LF</vt:lpstr>
      <vt:lpstr>Prezentace aplikace PowerPoint</vt:lpstr>
      <vt:lpstr>Tkáň</vt:lpstr>
      <vt:lpstr>Charakteristika epitelové tkáně</vt:lpstr>
      <vt:lpstr>Prezentace aplikace PowerPoint</vt:lpstr>
      <vt:lpstr>Prezentace aplikace PowerPoint</vt:lpstr>
      <vt:lpstr>Specializace laterálních povrchů buněk </vt:lpstr>
      <vt:lpstr>Prostorové uspořádání epitelu</vt:lpstr>
      <vt:lpstr>Klasifikace epitelů podle funkce </vt:lpstr>
      <vt:lpstr>Prezentace aplikace PowerPoint</vt:lpstr>
      <vt:lpstr>I. Krycí epitel</vt:lpstr>
      <vt:lpstr>Jednovrstevný </vt:lpstr>
      <vt:lpstr>Epitel jednovrstevný plochý </vt:lpstr>
      <vt:lpstr>Epitel jednovrstevný kubický </vt:lpstr>
      <vt:lpstr>Prezentace aplikace PowerPoint</vt:lpstr>
      <vt:lpstr>Vrstevnatý </vt:lpstr>
      <vt:lpstr>Epitel vrstevnatý dlaždicový - nerohovějící</vt:lpstr>
      <vt:lpstr>Prezentace aplikace PowerPoint</vt:lpstr>
      <vt:lpstr>Prezentace aplikace PowerPoint</vt:lpstr>
      <vt:lpstr>Víceřadý cylindrický</vt:lpstr>
      <vt:lpstr>II. Žlázový epitel</vt:lpstr>
      <vt:lpstr>Typy žláz</vt:lpstr>
      <vt:lpstr>Produkce sekretu</vt:lpstr>
      <vt:lpstr>Uvolnění sekretu Typy sekrece </vt:lpstr>
      <vt:lpstr>Prezentace aplikace PowerPoint</vt:lpstr>
      <vt:lpstr>Prezentace aplikace PowerPoint</vt:lpstr>
      <vt:lpstr>Exokrinní žlázy</vt:lpstr>
      <vt:lpstr>Prezentace aplikace PowerPoint</vt:lpstr>
      <vt:lpstr>Prezentace aplikace PowerPoint</vt:lpstr>
      <vt:lpstr>Prezentace aplikace PowerPoint</vt:lpstr>
      <vt:lpstr>Větvení stromu vývodů u složených žláz</vt:lpstr>
      <vt:lpstr>Dle typu sekretu</vt:lpstr>
      <vt:lpstr>Endokrinní žlázy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carbolova</dc:creator>
  <cp:lastModifiedBy>ucitel</cp:lastModifiedBy>
  <cp:revision>25</cp:revision>
  <dcterms:created xsi:type="dcterms:W3CDTF">2012-02-22T08:21:41Z</dcterms:created>
  <dcterms:modified xsi:type="dcterms:W3CDTF">2019-10-10T10:03:07Z</dcterms:modified>
</cp:coreProperties>
</file>