
<file path=[Content_Types].xml><?xml version="1.0" encoding="utf-8"?>
<Types xmlns="http://schemas.openxmlformats.org/package/2006/content-types">
  <Default Extension="png" ContentType="image/png"/>
  <Default Extension="jfif" ContentType="image/jpe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25" r:id="rId2"/>
    <p:sldId id="258" r:id="rId3"/>
    <p:sldId id="259" r:id="rId4"/>
    <p:sldId id="260" r:id="rId5"/>
    <p:sldId id="324" r:id="rId6"/>
    <p:sldId id="261" r:id="rId7"/>
    <p:sldId id="262" r:id="rId8"/>
    <p:sldId id="326" r:id="rId9"/>
    <p:sldId id="263" r:id="rId10"/>
    <p:sldId id="299" r:id="rId11"/>
    <p:sldId id="264" r:id="rId12"/>
    <p:sldId id="265" r:id="rId13"/>
    <p:sldId id="329" r:id="rId14"/>
    <p:sldId id="266" r:id="rId15"/>
    <p:sldId id="267" r:id="rId16"/>
    <p:sldId id="268" r:id="rId17"/>
    <p:sldId id="300" r:id="rId18"/>
    <p:sldId id="269" r:id="rId19"/>
    <p:sldId id="270" r:id="rId20"/>
    <p:sldId id="271" r:id="rId21"/>
    <p:sldId id="272" r:id="rId22"/>
    <p:sldId id="273" r:id="rId23"/>
    <p:sldId id="275" r:id="rId24"/>
    <p:sldId id="327" r:id="rId25"/>
    <p:sldId id="276" r:id="rId26"/>
    <p:sldId id="277" r:id="rId27"/>
    <p:sldId id="278" r:id="rId28"/>
    <p:sldId id="282" r:id="rId29"/>
    <p:sldId id="283" r:id="rId30"/>
    <p:sldId id="284" r:id="rId31"/>
    <p:sldId id="285" r:id="rId32"/>
    <p:sldId id="274" r:id="rId33"/>
    <p:sldId id="288" r:id="rId34"/>
    <p:sldId id="280" r:id="rId35"/>
    <p:sldId id="297" r:id="rId36"/>
    <p:sldId id="293" r:id="rId37"/>
    <p:sldId id="295" r:id="rId38"/>
    <p:sldId id="292" r:id="rId3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20016" autoAdjust="0"/>
    <p:restoredTop sz="94660"/>
  </p:normalViewPr>
  <p:slideViewPr>
    <p:cSldViewPr snapToGrid="0">
      <p:cViewPr varScale="1">
        <p:scale>
          <a:sx n="90" d="100"/>
          <a:sy n="90" d="100"/>
        </p:scale>
        <p:origin x="77" y="77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image" Target="../media/image2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F6C290-DCD7-459C-833E-7CC7FCDC3C42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2F73D-05C3-4108-8AEB-1A36CD931A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2453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62D-FAD0-4397-952C-6C4989D13491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44E7-99C7-41B7-90B7-1CE897E14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7171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62D-FAD0-4397-952C-6C4989D13491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44E7-99C7-41B7-90B7-1CE897E14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8817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62D-FAD0-4397-952C-6C4989D13491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44E7-99C7-41B7-90B7-1CE897E14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584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62D-FAD0-4397-952C-6C4989D13491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44E7-99C7-41B7-90B7-1CE897E14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2577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62D-FAD0-4397-952C-6C4989D13491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44E7-99C7-41B7-90B7-1CE897E14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6122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62D-FAD0-4397-952C-6C4989D13491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44E7-99C7-41B7-90B7-1CE897E14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3288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62D-FAD0-4397-952C-6C4989D13491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44E7-99C7-41B7-90B7-1CE897E14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5591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62D-FAD0-4397-952C-6C4989D13491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44E7-99C7-41B7-90B7-1CE897E14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9958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62D-FAD0-4397-952C-6C4989D13491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44E7-99C7-41B7-90B7-1CE897E14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1399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62D-FAD0-4397-952C-6C4989D13491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44E7-99C7-41B7-90B7-1CE897E14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810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62D-FAD0-4397-952C-6C4989D13491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44E7-99C7-41B7-90B7-1CE897E14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0629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9B62D-FAD0-4397-952C-6C4989D13491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C44E7-99C7-41B7-90B7-1CE897E14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529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f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hyperlink" Target="http://www.bartleby.com/107/illus392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hyperlink" Target="http://www.bartleby.com/107/illus395.htm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www.bartleby.com/107/illus397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9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f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fif"/><Relationship Id="rId4" Type="http://schemas.openxmlformats.org/officeDocument/2006/relationships/image" Target="../media/image6.jf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f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5.jfif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944771" y="2170171"/>
            <a:ext cx="8642796" cy="112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Svaly hrudníku, břicha, </a:t>
            </a:r>
            <a:r>
              <a:rPr lang="cs-CZ" sz="4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pánve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cs-CZ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    (</a:t>
            </a:r>
            <a:r>
              <a:rPr lang="cs-CZ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Musculi</a:t>
            </a:r>
            <a:r>
              <a:rPr lang="cs-CZ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thoracis</a:t>
            </a:r>
            <a:r>
              <a:rPr lang="cs-CZ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abdominis</a:t>
            </a:r>
            <a:r>
              <a:rPr lang="cs-CZ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et pelvis)</a:t>
            </a:r>
          </a:p>
        </p:txBody>
      </p:sp>
    </p:spTree>
    <p:extLst>
      <p:ext uri="{BB962C8B-B14F-4D97-AF65-F5344CB8AC3E}">
        <p14:creationId xmlns:p14="http://schemas.microsoft.com/office/powerpoint/2010/main" val="2156231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3" name="Rectangle 19"/>
          <p:cNvSpPr>
            <a:spLocks noChangeArrowheads="1"/>
          </p:cNvSpPr>
          <p:nvPr/>
        </p:nvSpPr>
        <p:spPr bwMode="auto">
          <a:xfrm>
            <a:off x="1905000" y="333376"/>
            <a:ext cx="8382000" cy="62579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9" y="562006"/>
            <a:ext cx="5162550" cy="568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508000" y="741364"/>
            <a:ext cx="5227639" cy="2662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 b="1" dirty="0">
                <a:latin typeface="Arial" panose="020B0604020202020204" pitchFamily="34" charset="0"/>
              </a:rPr>
              <a:t>Bránice - </a:t>
            </a:r>
            <a:r>
              <a:rPr lang="cs-CZ" altLang="cs-CZ" sz="3200" b="1" dirty="0" err="1">
                <a:latin typeface="Arial" panose="020B0604020202020204" pitchFamily="34" charset="0"/>
              </a:rPr>
              <a:t>diaphragma</a:t>
            </a:r>
            <a:endParaRPr lang="cs-CZ" altLang="cs-CZ" sz="32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cs-CZ" altLang="cs-CZ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cs-CZ" altLang="cs-CZ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</a:pPr>
            <a:r>
              <a:rPr lang="cs-CZ" altLang="cs-CZ" b="1" i="1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hiatus</a:t>
            </a:r>
            <a:r>
              <a:rPr lang="cs-CZ" altLang="cs-CZ" b="1" i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i="1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aorticus</a:t>
            </a:r>
            <a:r>
              <a:rPr lang="cs-CZ" altLang="cs-CZ" b="1" i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cs-CZ" alt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(+ </a:t>
            </a:r>
            <a:r>
              <a:rPr lang="cs-CZ" alt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r>
              <a:rPr lang="cs-CZ" alt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thoracicus</a:t>
            </a:r>
            <a:r>
              <a:rPr lang="cs-CZ" alt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cs-CZ" altLang="cs-CZ" b="1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hiatus</a:t>
            </a:r>
            <a:r>
              <a:rPr lang="cs-CZ" altLang="cs-CZ" b="1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oesophageus</a:t>
            </a:r>
            <a:r>
              <a:rPr lang="cs-CZ" altLang="cs-CZ" b="1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cs-CZ" alt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(+ </a:t>
            </a:r>
            <a:r>
              <a:rPr lang="cs-CZ" alt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nn</a:t>
            </a:r>
            <a:r>
              <a:rPr lang="cs-CZ" alt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vagi</a:t>
            </a:r>
            <a:r>
              <a:rPr lang="cs-CZ" alt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cs-CZ" b="1" i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cs-CZ" altLang="cs-CZ" b="1" i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cs-CZ" altLang="cs-CZ" b="1" i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i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venae</a:t>
            </a:r>
            <a:r>
              <a:rPr lang="cs-CZ" altLang="cs-CZ" b="1" i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i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cavae</a:t>
            </a:r>
            <a:r>
              <a:rPr lang="cs-CZ" altLang="cs-CZ" b="1" i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i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inferioris</a:t>
            </a:r>
            <a:r>
              <a:rPr lang="cs-CZ" altLang="cs-CZ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284" name="Text Box 20"/>
          <p:cNvSpPr txBox="1">
            <a:spLocks noChangeArrowheads="1"/>
          </p:cNvSpPr>
          <p:nvPr/>
        </p:nvSpPr>
        <p:spPr bwMode="auto">
          <a:xfrm>
            <a:off x="7573169" y="1498630"/>
            <a:ext cx="3048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7200" dirty="0">
                <a:solidFill>
                  <a:srgbClr val="006600"/>
                </a:solidFill>
              </a:rPr>
              <a:t>*</a:t>
            </a:r>
          </a:p>
        </p:txBody>
      </p:sp>
      <p:sp>
        <p:nvSpPr>
          <p:cNvPr id="11286" name="Text Box 22"/>
          <p:cNvSpPr txBox="1">
            <a:spLocks noChangeArrowheads="1"/>
          </p:cNvSpPr>
          <p:nvPr/>
        </p:nvSpPr>
        <p:spPr bwMode="auto">
          <a:xfrm>
            <a:off x="8110538" y="2670234"/>
            <a:ext cx="3048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7200" dirty="0">
                <a:solidFill>
                  <a:srgbClr val="FF3300"/>
                </a:solidFill>
              </a:rPr>
              <a:t>*</a:t>
            </a:r>
          </a:p>
        </p:txBody>
      </p:sp>
      <p:sp>
        <p:nvSpPr>
          <p:cNvPr id="11287" name="Rectangle 23"/>
          <p:cNvSpPr>
            <a:spLocks noChangeArrowheads="1"/>
          </p:cNvSpPr>
          <p:nvPr/>
        </p:nvSpPr>
        <p:spPr bwMode="auto">
          <a:xfrm>
            <a:off x="8154194" y="1729670"/>
            <a:ext cx="522288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7200" dirty="0">
                <a:solidFill>
                  <a:schemeClr val="accent2"/>
                </a:solidFill>
              </a:rPr>
              <a:t>*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7386558" y="1452671"/>
            <a:ext cx="1447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Centrum </a:t>
            </a:r>
            <a:r>
              <a:rPr lang="cs-CZ" sz="1200" dirty="0" err="1" smtClean="0"/>
              <a:t>tendineum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93378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Scan0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71" y="765175"/>
            <a:ext cx="2746375" cy="56165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618" y="765174"/>
            <a:ext cx="5076825" cy="56165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310237" y="266700"/>
            <a:ext cx="3733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Vztah bránice a osrdečníku (perikard)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5" r="13362"/>
          <a:stretch/>
        </p:blipFill>
        <p:spPr>
          <a:xfrm>
            <a:off x="8500056" y="991673"/>
            <a:ext cx="3782903" cy="539007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9581882" y="636032"/>
            <a:ext cx="1382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N. </a:t>
            </a:r>
            <a:r>
              <a:rPr lang="cs-CZ" b="1" dirty="0" err="1"/>
              <a:t>phrenicus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702014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3"/>
          <a:stretch>
            <a:fillRect/>
          </a:stretch>
        </p:blipFill>
        <p:spPr bwMode="auto">
          <a:xfrm>
            <a:off x="2495550" y="1557339"/>
            <a:ext cx="2884488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32"/>
          <a:stretch>
            <a:fillRect/>
          </a:stretch>
        </p:blipFill>
        <p:spPr bwMode="auto">
          <a:xfrm>
            <a:off x="6816725" y="1773238"/>
            <a:ext cx="268128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8" name="Text Box 10"/>
          <p:cNvSpPr txBox="1">
            <a:spLocks noChangeArrowheads="1"/>
          </p:cNvSpPr>
          <p:nvPr/>
        </p:nvSpPr>
        <p:spPr bwMode="auto">
          <a:xfrm>
            <a:off x="4448176" y="403007"/>
            <a:ext cx="31154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Pohyby bránice</a:t>
            </a:r>
          </a:p>
        </p:txBody>
      </p:sp>
      <p:sp>
        <p:nvSpPr>
          <p:cNvPr id="10245" name="Text Box 11"/>
          <p:cNvSpPr txBox="1">
            <a:spLocks noChangeArrowheads="1"/>
          </p:cNvSpPr>
          <p:nvPr/>
        </p:nvSpPr>
        <p:spPr bwMode="auto">
          <a:xfrm>
            <a:off x="2206625" y="1157288"/>
            <a:ext cx="35189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Kontrakce bránice – vdech </a:t>
            </a:r>
          </a:p>
        </p:txBody>
      </p:sp>
      <p:sp>
        <p:nvSpPr>
          <p:cNvPr id="10246" name="Text Box 12"/>
          <p:cNvSpPr txBox="1">
            <a:spLocks noChangeArrowheads="1"/>
          </p:cNvSpPr>
          <p:nvPr/>
        </p:nvSpPr>
        <p:spPr bwMode="auto">
          <a:xfrm>
            <a:off x="6446838" y="1157288"/>
            <a:ext cx="34483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Relaxace bránice – výdech</a:t>
            </a:r>
          </a:p>
        </p:txBody>
      </p:sp>
      <p:cxnSp>
        <p:nvCxnSpPr>
          <p:cNvPr id="3" name="Přímá spojnice se šipkou 2"/>
          <p:cNvCxnSpPr/>
          <p:nvPr/>
        </p:nvCxnSpPr>
        <p:spPr>
          <a:xfrm>
            <a:off x="2086377" y="3181082"/>
            <a:ext cx="25758" cy="2034862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se šipkou 4"/>
          <p:cNvCxnSpPr/>
          <p:nvPr/>
        </p:nvCxnSpPr>
        <p:spPr>
          <a:xfrm flipH="1" flipV="1">
            <a:off x="9895221" y="3232597"/>
            <a:ext cx="25756" cy="193183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7585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0" y="269876"/>
            <a:ext cx="12065000" cy="5047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 sz="2400" b="1" dirty="0"/>
          </a:p>
          <a:p>
            <a:r>
              <a:rPr lang="cs-CZ" altLang="cs-CZ" sz="2400" b="1" dirty="0" smtClean="0"/>
              <a:t>PLEXUS </a:t>
            </a:r>
            <a:r>
              <a:rPr lang="cs-CZ" altLang="cs-CZ" sz="2400" b="1" dirty="0"/>
              <a:t>CERVICALIS</a:t>
            </a:r>
            <a:r>
              <a:rPr lang="cs-CZ" altLang="cs-CZ" b="1" dirty="0"/>
              <a:t> (C1-C4)</a:t>
            </a:r>
          </a:p>
          <a:p>
            <a:r>
              <a:rPr lang="cs-CZ" altLang="cs-CZ" sz="1600" b="1" dirty="0"/>
              <a:t>Uložení: </a:t>
            </a:r>
            <a:r>
              <a:rPr lang="cs-CZ" altLang="cs-CZ" sz="1400" dirty="0"/>
              <a:t>pod m</a:t>
            </a:r>
            <a:r>
              <a:rPr lang="cs-CZ" altLang="cs-CZ" sz="1400" dirty="0" smtClean="0"/>
              <a:t>. </a:t>
            </a:r>
            <a:r>
              <a:rPr lang="cs-CZ" altLang="cs-CZ" sz="1400" dirty="0" err="1" smtClean="0"/>
              <a:t>sternocleidomastoideus</a:t>
            </a:r>
            <a:r>
              <a:rPr lang="cs-CZ" altLang="cs-CZ" sz="1400" dirty="0" smtClean="0"/>
              <a:t> </a:t>
            </a:r>
            <a:r>
              <a:rPr lang="cs-CZ" altLang="cs-CZ" sz="1400" dirty="0"/>
              <a:t>na m. </a:t>
            </a:r>
            <a:r>
              <a:rPr lang="cs-CZ" altLang="cs-CZ" sz="1400" dirty="0" err="1"/>
              <a:t>scalenus</a:t>
            </a:r>
            <a:r>
              <a:rPr lang="cs-CZ" altLang="cs-CZ" sz="1400" dirty="0"/>
              <a:t> </a:t>
            </a:r>
            <a:r>
              <a:rPr lang="cs-CZ" altLang="cs-CZ" sz="1400" dirty="0" err="1" smtClean="0"/>
              <a:t>medius</a:t>
            </a:r>
            <a:r>
              <a:rPr lang="cs-CZ" altLang="cs-CZ" sz="1400" dirty="0" smtClean="0"/>
              <a:t>, </a:t>
            </a:r>
            <a:r>
              <a:rPr lang="cs-CZ" altLang="cs-CZ" sz="1400" dirty="0"/>
              <a:t>pokryt hlubokým listem krční fascie</a:t>
            </a:r>
          </a:p>
          <a:p>
            <a:endParaRPr lang="cs-CZ" altLang="cs-CZ" b="1" dirty="0"/>
          </a:p>
          <a:p>
            <a:pPr marL="457200" indent="-457200">
              <a:buAutoNum type="arabicPeriod"/>
            </a:pPr>
            <a:r>
              <a:rPr lang="cs-CZ" altLang="cs-CZ" sz="2400" b="1" dirty="0" smtClean="0">
                <a:solidFill>
                  <a:srgbClr val="00B0F0"/>
                </a:solidFill>
              </a:rPr>
              <a:t>Sensitivní </a:t>
            </a:r>
            <a:r>
              <a:rPr lang="cs-CZ" altLang="cs-CZ" sz="2400" b="1" dirty="0">
                <a:solidFill>
                  <a:srgbClr val="00B0F0"/>
                </a:solidFill>
              </a:rPr>
              <a:t>nervy</a:t>
            </a:r>
            <a:r>
              <a:rPr lang="cs-CZ" altLang="cs-CZ" sz="2400" b="1" dirty="0" smtClean="0">
                <a:solidFill>
                  <a:srgbClr val="00B0F0"/>
                </a:solidFill>
              </a:rPr>
              <a:t>: </a:t>
            </a:r>
            <a:r>
              <a:rPr lang="cs-CZ" altLang="cs-CZ" sz="1600" dirty="0" smtClean="0"/>
              <a:t>výstup</a:t>
            </a:r>
            <a:r>
              <a:rPr lang="cs-CZ" altLang="cs-CZ" sz="2400" b="1" dirty="0" smtClean="0">
                <a:solidFill>
                  <a:srgbClr val="00B0F0"/>
                </a:solidFill>
              </a:rPr>
              <a:t> </a:t>
            </a:r>
            <a:r>
              <a:rPr lang="cs-CZ" altLang="cs-CZ" sz="1400" dirty="0" smtClean="0"/>
              <a:t>za </a:t>
            </a:r>
            <a:r>
              <a:rPr lang="cs-CZ" altLang="cs-CZ" sz="1400" dirty="0"/>
              <a:t>½ dorzálního okraje m</a:t>
            </a:r>
            <a:r>
              <a:rPr lang="cs-CZ" altLang="cs-CZ" sz="1400" dirty="0" smtClean="0"/>
              <a:t>. </a:t>
            </a:r>
            <a:r>
              <a:rPr lang="cs-CZ" altLang="cs-CZ" sz="1400" dirty="0" err="1" smtClean="0"/>
              <a:t>sternocleidomastoideus</a:t>
            </a:r>
            <a:r>
              <a:rPr lang="cs-CZ" altLang="cs-CZ" sz="1400" dirty="0" smtClean="0"/>
              <a:t>  </a:t>
            </a:r>
            <a:r>
              <a:rPr lang="cs-CZ" altLang="cs-CZ" sz="1400" dirty="0"/>
              <a:t>–  </a:t>
            </a:r>
            <a:r>
              <a:rPr lang="cs-CZ" altLang="cs-CZ" sz="1400" b="1" dirty="0" err="1"/>
              <a:t>punctum</a:t>
            </a:r>
            <a:r>
              <a:rPr lang="cs-CZ" altLang="cs-CZ" sz="1400" b="1" dirty="0"/>
              <a:t> </a:t>
            </a:r>
            <a:r>
              <a:rPr lang="cs-CZ" altLang="cs-CZ" sz="1400" b="1" dirty="0" err="1" smtClean="0"/>
              <a:t>nervosum</a:t>
            </a:r>
            <a:r>
              <a:rPr lang="cs-CZ" altLang="cs-CZ" sz="1400" b="1" dirty="0" smtClean="0"/>
              <a:t> </a:t>
            </a:r>
          </a:p>
          <a:p>
            <a:pPr marL="0" indent="0"/>
            <a:r>
              <a:rPr lang="cs-CZ" altLang="cs-CZ" sz="1400" b="1" dirty="0"/>
              <a:t> </a:t>
            </a:r>
            <a:r>
              <a:rPr lang="cs-CZ" altLang="cs-CZ" sz="1400" b="1" dirty="0" smtClean="0"/>
              <a:t>                                                                                                                                                                  (Erbův bod)</a:t>
            </a:r>
            <a:endParaRPr lang="cs-CZ" altLang="cs-CZ" b="1" dirty="0" smtClean="0"/>
          </a:p>
          <a:p>
            <a:r>
              <a:rPr lang="cs-CZ" altLang="cs-CZ" sz="1200" b="1" dirty="0" smtClean="0"/>
              <a:t> N</a:t>
            </a:r>
            <a:r>
              <a:rPr lang="cs-CZ" altLang="cs-CZ" sz="1200" b="1" dirty="0"/>
              <a:t>. </a:t>
            </a:r>
            <a:r>
              <a:rPr lang="cs-CZ" altLang="cs-CZ" sz="1200" b="1" dirty="0" err="1"/>
              <a:t>occipitalis</a:t>
            </a:r>
            <a:r>
              <a:rPr lang="cs-CZ" altLang="cs-CZ" sz="1200" b="1" dirty="0"/>
              <a:t> </a:t>
            </a:r>
            <a:r>
              <a:rPr lang="cs-CZ" altLang="cs-CZ" sz="1200" b="1" dirty="0" smtClean="0"/>
              <a:t>minor</a:t>
            </a:r>
          </a:p>
          <a:p>
            <a:r>
              <a:rPr lang="cs-CZ" altLang="cs-CZ" sz="1200" b="1" dirty="0" smtClean="0"/>
              <a:t> N</a:t>
            </a:r>
            <a:r>
              <a:rPr lang="cs-CZ" altLang="cs-CZ" sz="1200" b="1" dirty="0"/>
              <a:t>. </a:t>
            </a:r>
            <a:r>
              <a:rPr lang="cs-CZ" altLang="cs-CZ" sz="1200" b="1" dirty="0" err="1"/>
              <a:t>auricularis</a:t>
            </a:r>
            <a:r>
              <a:rPr lang="cs-CZ" altLang="cs-CZ" sz="1200" b="1" dirty="0"/>
              <a:t> </a:t>
            </a:r>
            <a:r>
              <a:rPr lang="cs-CZ" altLang="cs-CZ" sz="1200" b="1" dirty="0" err="1"/>
              <a:t>magnus</a:t>
            </a:r>
            <a:r>
              <a:rPr lang="cs-CZ" altLang="cs-CZ" sz="1200" b="1" dirty="0"/>
              <a:t> </a:t>
            </a:r>
            <a:endParaRPr lang="cs-CZ" altLang="cs-CZ" sz="1200" b="1" dirty="0" smtClean="0"/>
          </a:p>
          <a:p>
            <a:r>
              <a:rPr lang="cs-CZ" altLang="cs-CZ" sz="1200" b="1" dirty="0" smtClean="0"/>
              <a:t> N</a:t>
            </a:r>
            <a:r>
              <a:rPr lang="cs-CZ" altLang="cs-CZ" sz="1200" b="1" dirty="0"/>
              <a:t>. </a:t>
            </a:r>
            <a:r>
              <a:rPr lang="cs-CZ" altLang="cs-CZ" sz="1200" b="1" dirty="0" err="1"/>
              <a:t>transversus</a:t>
            </a:r>
            <a:r>
              <a:rPr lang="cs-CZ" altLang="cs-CZ" sz="1200" b="1" dirty="0"/>
              <a:t> </a:t>
            </a:r>
            <a:r>
              <a:rPr lang="cs-CZ" altLang="cs-CZ" sz="1200" b="1" dirty="0" err="1"/>
              <a:t>colli</a:t>
            </a:r>
            <a:r>
              <a:rPr lang="cs-CZ" altLang="cs-CZ" sz="1200" b="1" dirty="0"/>
              <a:t> </a:t>
            </a:r>
            <a:r>
              <a:rPr lang="cs-CZ" altLang="cs-CZ" sz="1400" dirty="0" smtClean="0"/>
              <a:t> </a:t>
            </a:r>
            <a:r>
              <a:rPr lang="cs-CZ" altLang="cs-CZ" sz="1200" dirty="0" smtClean="0"/>
              <a:t>(</a:t>
            </a:r>
            <a:r>
              <a:rPr lang="cs-CZ" altLang="cs-CZ" sz="1200" dirty="0" err="1"/>
              <a:t>ansa</a:t>
            </a:r>
            <a:r>
              <a:rPr lang="cs-CZ" altLang="cs-CZ" sz="1200" dirty="0"/>
              <a:t> </a:t>
            </a:r>
            <a:r>
              <a:rPr lang="cs-CZ" altLang="cs-CZ" sz="1200" dirty="0" err="1"/>
              <a:t>cervicalis</a:t>
            </a:r>
            <a:r>
              <a:rPr lang="cs-CZ" altLang="cs-CZ" sz="1200" dirty="0"/>
              <a:t> </a:t>
            </a:r>
            <a:r>
              <a:rPr lang="cs-CZ" altLang="cs-CZ" sz="1200" dirty="0" err="1"/>
              <a:t>superficialis</a:t>
            </a:r>
            <a:r>
              <a:rPr lang="cs-CZ" altLang="cs-CZ" sz="1200" dirty="0"/>
              <a:t> </a:t>
            </a:r>
            <a:r>
              <a:rPr lang="cs-CZ" altLang="cs-CZ" sz="1200" dirty="0">
                <a:solidFill>
                  <a:srgbClr val="FF0000"/>
                </a:solidFill>
              </a:rPr>
              <a:t>s</a:t>
            </a:r>
            <a:r>
              <a:rPr lang="cs-CZ" altLang="cs-CZ" sz="1200" dirty="0"/>
              <a:t> </a:t>
            </a:r>
            <a:r>
              <a:rPr lang="cs-CZ" altLang="cs-CZ" sz="1200" dirty="0" err="1">
                <a:solidFill>
                  <a:srgbClr val="FF0000"/>
                </a:solidFill>
              </a:rPr>
              <a:t>ramus</a:t>
            </a:r>
            <a:r>
              <a:rPr lang="cs-CZ" altLang="cs-CZ" sz="1200" dirty="0">
                <a:solidFill>
                  <a:srgbClr val="FF0000"/>
                </a:solidFill>
              </a:rPr>
              <a:t> </a:t>
            </a:r>
            <a:r>
              <a:rPr lang="cs-CZ" altLang="cs-CZ" sz="1200" dirty="0" err="1">
                <a:solidFill>
                  <a:srgbClr val="FF0000"/>
                </a:solidFill>
              </a:rPr>
              <a:t>colli</a:t>
            </a:r>
            <a:r>
              <a:rPr lang="cs-CZ" altLang="cs-CZ" sz="1200" dirty="0">
                <a:solidFill>
                  <a:srgbClr val="FF0000"/>
                </a:solidFill>
              </a:rPr>
              <a:t> </a:t>
            </a:r>
            <a:r>
              <a:rPr lang="cs-CZ" altLang="cs-CZ" sz="1200" dirty="0" err="1">
                <a:solidFill>
                  <a:srgbClr val="FF0000"/>
                </a:solidFill>
              </a:rPr>
              <a:t>n.VII</a:t>
            </a:r>
            <a:r>
              <a:rPr lang="cs-CZ" altLang="cs-CZ" sz="1200" dirty="0">
                <a:solidFill>
                  <a:srgbClr val="FF0000"/>
                </a:solidFill>
              </a:rPr>
              <a:t> pro </a:t>
            </a:r>
            <a:r>
              <a:rPr lang="cs-CZ" altLang="cs-CZ" sz="1200" dirty="0" err="1">
                <a:solidFill>
                  <a:srgbClr val="FF0000"/>
                </a:solidFill>
              </a:rPr>
              <a:t>platysmu</a:t>
            </a:r>
            <a:r>
              <a:rPr lang="cs-CZ" altLang="cs-CZ" sz="1200" dirty="0" smtClean="0"/>
              <a:t>)</a:t>
            </a:r>
            <a:endParaRPr lang="cs-CZ" altLang="cs-CZ" b="1" dirty="0" smtClean="0">
              <a:solidFill>
                <a:schemeClr val="accent1"/>
              </a:solidFill>
            </a:endParaRPr>
          </a:p>
          <a:p>
            <a:r>
              <a:rPr lang="cs-CZ" altLang="cs-CZ" sz="1200" b="1" dirty="0" smtClean="0"/>
              <a:t> </a:t>
            </a:r>
            <a:r>
              <a:rPr lang="cs-CZ" altLang="cs-CZ" sz="1200" b="1" dirty="0" err="1" smtClean="0"/>
              <a:t>Nn</a:t>
            </a:r>
            <a:r>
              <a:rPr lang="cs-CZ" altLang="cs-CZ" sz="1200" b="1" dirty="0"/>
              <a:t>. </a:t>
            </a:r>
            <a:r>
              <a:rPr lang="cs-CZ" altLang="cs-CZ" sz="1200" b="1" dirty="0" err="1" smtClean="0"/>
              <a:t>supraclaviculares</a:t>
            </a:r>
            <a:endParaRPr lang="cs-CZ" altLang="cs-CZ" sz="1200" b="1" dirty="0" smtClean="0"/>
          </a:p>
          <a:p>
            <a:endParaRPr lang="cs-CZ" altLang="cs-CZ" sz="1200" b="1" dirty="0"/>
          </a:p>
          <a:p>
            <a:endParaRPr lang="cs-CZ" altLang="cs-CZ" sz="2400" b="1" dirty="0" smtClean="0">
              <a:solidFill>
                <a:srgbClr val="FF0000"/>
              </a:solidFill>
            </a:endParaRPr>
          </a:p>
          <a:p>
            <a:r>
              <a:rPr lang="cs-CZ" altLang="cs-CZ" sz="2400" b="1" dirty="0" smtClean="0">
                <a:solidFill>
                  <a:srgbClr val="FF0000"/>
                </a:solidFill>
              </a:rPr>
              <a:t>2</a:t>
            </a:r>
            <a:r>
              <a:rPr lang="cs-CZ" altLang="cs-CZ" sz="2400" b="1" dirty="0">
                <a:solidFill>
                  <a:srgbClr val="FF0000"/>
                </a:solidFill>
              </a:rPr>
              <a:t>. Motorické </a:t>
            </a:r>
            <a:r>
              <a:rPr lang="cs-CZ" altLang="cs-CZ" sz="2400" b="1" dirty="0" smtClean="0">
                <a:solidFill>
                  <a:srgbClr val="FF0000"/>
                </a:solidFill>
              </a:rPr>
              <a:t>nervy</a:t>
            </a:r>
            <a:endParaRPr lang="cs-CZ" altLang="cs-CZ" sz="1400" b="1" dirty="0"/>
          </a:p>
          <a:p>
            <a:r>
              <a:rPr lang="cs-CZ" altLang="cs-CZ" b="1" dirty="0">
                <a:solidFill>
                  <a:srgbClr val="FF0000"/>
                </a:solidFill>
              </a:rPr>
              <a:t>Rami </a:t>
            </a:r>
            <a:r>
              <a:rPr lang="cs-CZ" altLang="cs-CZ" b="1" dirty="0" err="1" smtClean="0">
                <a:solidFill>
                  <a:srgbClr val="FF0000"/>
                </a:solidFill>
              </a:rPr>
              <a:t>musculares</a:t>
            </a:r>
            <a:r>
              <a:rPr lang="cs-CZ" altLang="cs-CZ" b="1" dirty="0">
                <a:solidFill>
                  <a:srgbClr val="FF0000"/>
                </a:solidFill>
              </a:rPr>
              <a:t> + </a:t>
            </a:r>
            <a:r>
              <a:rPr lang="cs-CZ" altLang="cs-CZ" sz="1600" b="1" dirty="0">
                <a:solidFill>
                  <a:srgbClr val="FF0000"/>
                </a:solidFill>
              </a:rPr>
              <a:t>R. </a:t>
            </a:r>
            <a:r>
              <a:rPr lang="cs-CZ" altLang="cs-CZ" sz="1600" b="1" dirty="0" err="1">
                <a:solidFill>
                  <a:srgbClr val="FF0000"/>
                </a:solidFill>
              </a:rPr>
              <a:t>inferior</a:t>
            </a:r>
            <a:r>
              <a:rPr lang="cs-CZ" altLang="cs-CZ" sz="1600" b="1" dirty="0">
                <a:solidFill>
                  <a:srgbClr val="FF0000"/>
                </a:solidFill>
              </a:rPr>
              <a:t> </a:t>
            </a:r>
            <a:r>
              <a:rPr lang="cs-CZ" altLang="cs-CZ" sz="1600" b="1" dirty="0" err="1">
                <a:solidFill>
                  <a:srgbClr val="FF0000"/>
                </a:solidFill>
              </a:rPr>
              <a:t>ansae</a:t>
            </a:r>
            <a:r>
              <a:rPr lang="cs-CZ" altLang="cs-CZ" sz="1600" b="1" dirty="0">
                <a:solidFill>
                  <a:srgbClr val="FF0000"/>
                </a:solidFill>
              </a:rPr>
              <a:t> </a:t>
            </a:r>
            <a:r>
              <a:rPr lang="cs-CZ" altLang="cs-CZ" sz="1600" b="1" dirty="0" err="1">
                <a:solidFill>
                  <a:srgbClr val="FF0000"/>
                </a:solidFill>
              </a:rPr>
              <a:t>cervicales</a:t>
            </a:r>
            <a:r>
              <a:rPr lang="cs-CZ" altLang="cs-CZ" sz="1600" b="1" dirty="0">
                <a:solidFill>
                  <a:srgbClr val="FF0000"/>
                </a:solidFill>
              </a:rPr>
              <a:t> </a:t>
            </a:r>
            <a:r>
              <a:rPr lang="cs-CZ" altLang="cs-CZ" sz="1600" b="1" dirty="0" err="1">
                <a:solidFill>
                  <a:srgbClr val="FF0000"/>
                </a:solidFill>
              </a:rPr>
              <a:t>profundae</a:t>
            </a:r>
            <a:r>
              <a:rPr lang="cs-CZ" altLang="cs-CZ" sz="1600" b="1" dirty="0">
                <a:solidFill>
                  <a:srgbClr val="FF0000"/>
                </a:solidFill>
              </a:rPr>
              <a:t> </a:t>
            </a:r>
            <a:r>
              <a:rPr lang="cs-CZ" altLang="cs-CZ" sz="1600" dirty="0"/>
              <a:t>pro </a:t>
            </a:r>
            <a:r>
              <a:rPr lang="cs-CZ" altLang="cs-CZ" sz="1600" dirty="0" err="1"/>
              <a:t>infrahyoidní</a:t>
            </a:r>
            <a:r>
              <a:rPr lang="cs-CZ" altLang="cs-CZ" sz="1600" dirty="0"/>
              <a:t> svaly</a:t>
            </a:r>
          </a:p>
          <a:p>
            <a:endParaRPr lang="cs-CZ" altLang="cs-CZ" b="1" dirty="0"/>
          </a:p>
          <a:p>
            <a:r>
              <a:rPr lang="cs-CZ" altLang="cs-CZ" b="1" dirty="0">
                <a:solidFill>
                  <a:srgbClr val="FF0000"/>
                </a:solidFill>
              </a:rPr>
              <a:t>N. </a:t>
            </a:r>
            <a:r>
              <a:rPr lang="cs-CZ" altLang="cs-CZ" b="1" dirty="0" err="1">
                <a:solidFill>
                  <a:srgbClr val="FF0000"/>
                </a:solidFill>
              </a:rPr>
              <a:t>phrenicus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  <a:r>
              <a:rPr lang="cs-CZ" altLang="cs-CZ" sz="1100" dirty="0" smtClean="0"/>
              <a:t>(</a:t>
            </a:r>
            <a:r>
              <a:rPr lang="cs-CZ" altLang="cs-CZ" sz="1100" dirty="0">
                <a:solidFill>
                  <a:srgbClr val="00B0F0"/>
                </a:solidFill>
              </a:rPr>
              <a:t>sensitivní</a:t>
            </a:r>
            <a:r>
              <a:rPr lang="cs-CZ" altLang="cs-CZ" sz="1100" dirty="0"/>
              <a:t> vlákna pro </a:t>
            </a:r>
            <a:r>
              <a:rPr lang="cs-CZ" altLang="cs-CZ" sz="1100" dirty="0" smtClean="0"/>
              <a:t>perikard </a:t>
            </a:r>
            <a:r>
              <a:rPr lang="cs-CZ" altLang="cs-CZ" sz="1100" dirty="0"/>
              <a:t>a pleuru), </a:t>
            </a:r>
            <a:r>
              <a:rPr lang="cs-CZ" altLang="cs-CZ" sz="1200" b="1" dirty="0" err="1">
                <a:solidFill>
                  <a:srgbClr val="FF0000"/>
                </a:solidFill>
              </a:rPr>
              <a:t>rr</a:t>
            </a:r>
            <a:r>
              <a:rPr lang="cs-CZ" altLang="cs-CZ" sz="1200" b="1" dirty="0">
                <a:solidFill>
                  <a:srgbClr val="FF0000"/>
                </a:solidFill>
              </a:rPr>
              <a:t>. </a:t>
            </a:r>
            <a:r>
              <a:rPr lang="cs-CZ" altLang="cs-CZ" sz="1200" b="1" dirty="0" err="1">
                <a:solidFill>
                  <a:srgbClr val="FF0000"/>
                </a:solidFill>
              </a:rPr>
              <a:t>phrenici</a:t>
            </a:r>
            <a:r>
              <a:rPr lang="cs-CZ" altLang="cs-CZ" sz="1200" b="1" dirty="0">
                <a:solidFill>
                  <a:srgbClr val="FF0000"/>
                </a:solidFill>
              </a:rPr>
              <a:t> </a:t>
            </a:r>
            <a:r>
              <a:rPr lang="cs-CZ" altLang="cs-CZ" sz="1200" dirty="0"/>
              <a:t>pro bránici. Dráždění n. </a:t>
            </a:r>
            <a:r>
              <a:rPr lang="cs-CZ" altLang="cs-CZ" sz="1200" dirty="0" err="1"/>
              <a:t>phrenicus</a:t>
            </a:r>
            <a:r>
              <a:rPr lang="cs-CZ" altLang="cs-CZ" sz="1200" dirty="0"/>
              <a:t>  a bránice způsobuje </a:t>
            </a:r>
            <a:endParaRPr lang="cs-CZ" altLang="cs-CZ" sz="1200" dirty="0" smtClean="0"/>
          </a:p>
          <a:p>
            <a:r>
              <a:rPr lang="cs-CZ" altLang="cs-CZ" sz="1200" dirty="0" smtClean="0"/>
              <a:t>škytavku </a:t>
            </a:r>
            <a:r>
              <a:rPr lang="cs-CZ" altLang="cs-CZ" sz="1200" dirty="0"/>
              <a:t>(</a:t>
            </a:r>
            <a:r>
              <a:rPr lang="cs-CZ" altLang="cs-CZ" sz="1200" dirty="0" err="1"/>
              <a:t>singultus</a:t>
            </a:r>
            <a:r>
              <a:rPr lang="cs-CZ" altLang="cs-CZ" sz="1200" dirty="0"/>
              <a:t>), důležité </a:t>
            </a:r>
            <a:r>
              <a:rPr lang="cs-CZ" altLang="cs-CZ" sz="1200" dirty="0" smtClean="0"/>
              <a:t>spojky </a:t>
            </a:r>
            <a:r>
              <a:rPr lang="cs-CZ" altLang="cs-CZ" sz="1200" dirty="0"/>
              <a:t>s n. </a:t>
            </a:r>
            <a:r>
              <a:rPr lang="cs-CZ" altLang="cs-CZ" sz="1200" dirty="0" err="1"/>
              <a:t>subclavius</a:t>
            </a:r>
            <a:r>
              <a:rPr lang="cs-CZ" altLang="cs-CZ" sz="1200" dirty="0"/>
              <a:t>.</a:t>
            </a:r>
          </a:p>
          <a:p>
            <a:endParaRPr lang="cs-CZ" altLang="cs-CZ" sz="1400" b="1" dirty="0"/>
          </a:p>
          <a:p>
            <a:endParaRPr lang="cs-CZ" altLang="cs-CZ" sz="1400" dirty="0"/>
          </a:p>
        </p:txBody>
      </p:sp>
      <p:pic>
        <p:nvPicPr>
          <p:cNvPr id="3" name="Picture 2" descr="sejmout00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362" y="2444091"/>
            <a:ext cx="3672937" cy="401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348" y="93226"/>
            <a:ext cx="2324652" cy="193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434" y="4676592"/>
            <a:ext cx="1864633" cy="2062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1101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634466" y="303511"/>
            <a:ext cx="473128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Hrudní fascie </a:t>
            </a:r>
            <a:r>
              <a:rPr lang="cs-CZ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(</a:t>
            </a:r>
            <a:r>
              <a:rPr lang="cs-CZ" b="1" i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fasciae</a:t>
            </a:r>
            <a:r>
              <a:rPr lang="cs-CZ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b="1" i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thoracis</a:t>
            </a:r>
            <a:r>
              <a:rPr lang="cs-CZ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)</a:t>
            </a:r>
          </a:p>
        </p:txBody>
      </p:sp>
      <p:sp>
        <p:nvSpPr>
          <p:cNvPr id="11267" name="Rectangle 8"/>
          <p:cNvSpPr>
            <a:spLocks noChangeArrowheads="1"/>
          </p:cNvSpPr>
          <p:nvPr/>
        </p:nvSpPr>
        <p:spPr bwMode="auto">
          <a:xfrm>
            <a:off x="477839" y="1055065"/>
            <a:ext cx="46767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 err="1">
                <a:cs typeface="Arial" panose="020B0604020202020204" pitchFamily="34" charset="0"/>
              </a:rPr>
              <a:t>fascia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pectoralis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superficialis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 err="1">
                <a:cs typeface="Arial" panose="020B0604020202020204" pitchFamily="34" charset="0"/>
              </a:rPr>
              <a:t>fascia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clavipectoralis</a:t>
            </a:r>
            <a:endParaRPr lang="cs-CZ" altLang="cs-CZ" sz="20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 err="1">
                <a:cs typeface="Arial" panose="020B0604020202020204" pitchFamily="34" charset="0"/>
              </a:rPr>
              <a:t>fascia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endothoracica</a:t>
            </a:r>
            <a:endParaRPr lang="cs-CZ" altLang="cs-CZ" sz="2000" b="1" i="1" dirty="0">
              <a:cs typeface="Arial" panose="020B0604020202020204" pitchFamily="34" charset="0"/>
            </a:endParaRPr>
          </a:p>
        </p:txBody>
      </p:sp>
      <p:grpSp>
        <p:nvGrpSpPr>
          <p:cNvPr id="11268" name="Group 21"/>
          <p:cNvGrpSpPr>
            <a:grpSpLocks/>
          </p:cNvGrpSpPr>
          <p:nvPr/>
        </p:nvGrpSpPr>
        <p:grpSpPr bwMode="auto">
          <a:xfrm>
            <a:off x="1515533" y="515798"/>
            <a:ext cx="9730616" cy="6039463"/>
            <a:chOff x="340" y="245"/>
            <a:chExt cx="5922" cy="3771"/>
          </a:xfrm>
        </p:grpSpPr>
        <p:grpSp>
          <p:nvGrpSpPr>
            <p:cNvPr id="11271" name="Group 19"/>
            <p:cNvGrpSpPr>
              <a:grpSpLocks/>
            </p:cNvGrpSpPr>
            <p:nvPr/>
          </p:nvGrpSpPr>
          <p:grpSpPr bwMode="auto">
            <a:xfrm>
              <a:off x="340" y="245"/>
              <a:ext cx="5922" cy="3771"/>
              <a:chOff x="340" y="245"/>
              <a:chExt cx="5922" cy="3771"/>
            </a:xfrm>
          </p:grpSpPr>
          <p:grpSp>
            <p:nvGrpSpPr>
              <p:cNvPr id="11273" name="Group 17"/>
              <p:cNvGrpSpPr>
                <a:grpSpLocks/>
              </p:cNvGrpSpPr>
              <p:nvPr/>
            </p:nvGrpSpPr>
            <p:grpSpPr bwMode="auto">
              <a:xfrm>
                <a:off x="340" y="245"/>
                <a:ext cx="5922" cy="3771"/>
                <a:chOff x="340" y="245"/>
                <a:chExt cx="5922" cy="3771"/>
              </a:xfrm>
            </p:grpSpPr>
            <p:grpSp>
              <p:nvGrpSpPr>
                <p:cNvPr id="11275" name="Group 14"/>
                <p:cNvGrpSpPr>
                  <a:grpSpLocks/>
                </p:cNvGrpSpPr>
                <p:nvPr/>
              </p:nvGrpSpPr>
              <p:grpSpPr bwMode="auto">
                <a:xfrm>
                  <a:off x="340" y="245"/>
                  <a:ext cx="5148" cy="3771"/>
                  <a:chOff x="340" y="245"/>
                  <a:chExt cx="5148" cy="3771"/>
                </a:xfrm>
              </p:grpSpPr>
              <p:grpSp>
                <p:nvGrpSpPr>
                  <p:cNvPr id="11277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340" y="478"/>
                    <a:ext cx="5148" cy="3538"/>
                    <a:chOff x="340" y="478"/>
                    <a:chExt cx="5148" cy="3538"/>
                  </a:xfrm>
                </p:grpSpPr>
                <p:pic>
                  <p:nvPicPr>
                    <p:cNvPr id="11279" name="Picture 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9000" t="10440" r="67500" b="59039"/>
                    <a:stretch>
                      <a:fillRect/>
                    </a:stretch>
                  </p:blipFill>
                  <p:spPr bwMode="auto">
                    <a:xfrm>
                      <a:off x="340" y="1616"/>
                      <a:ext cx="2725" cy="221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280" name="Picture 9" descr="hrudní fascie_NEW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244" y="478"/>
                      <a:ext cx="2244" cy="353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11281" name="Rectangle 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3" y="478"/>
                      <a:ext cx="1343" cy="32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cs-CZ" altLang="cs-CZ" sz="1400" b="1" dirty="0" smtClean="0">
                          <a:cs typeface="Arial" panose="020B0604020202020204" pitchFamily="34" charset="0"/>
                        </a:rPr>
                        <a:t>m</a:t>
                      </a:r>
                      <a:r>
                        <a:rPr lang="cs-CZ" altLang="cs-CZ" sz="1400" b="1" dirty="0">
                          <a:cs typeface="Arial" panose="020B0604020202020204" pitchFamily="34" charset="0"/>
                        </a:rPr>
                        <a:t>. </a:t>
                      </a:r>
                      <a:r>
                        <a:rPr lang="cs-CZ" altLang="cs-CZ" sz="1400" b="1" dirty="0" err="1">
                          <a:cs typeface="Arial" panose="020B0604020202020204" pitchFamily="34" charset="0"/>
                        </a:rPr>
                        <a:t>pectoralis</a:t>
                      </a:r>
                      <a:r>
                        <a:rPr lang="cs-CZ" altLang="cs-CZ" sz="1400" b="1" dirty="0">
                          <a:cs typeface="Arial" panose="020B0604020202020204" pitchFamily="34" charset="0"/>
                        </a:rPr>
                        <a:t> major</a:t>
                      </a:r>
                    </a:p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cs-CZ" altLang="cs-CZ" sz="1400" b="1" dirty="0" smtClean="0">
                          <a:cs typeface="Arial" panose="020B0604020202020204" pitchFamily="34" charset="0"/>
                        </a:rPr>
                        <a:t>+</a:t>
                      </a:r>
                      <a:r>
                        <a:rPr lang="cs-CZ" altLang="cs-CZ" sz="1400" b="1" dirty="0" err="1" smtClean="0">
                          <a:cs typeface="Arial" panose="020B0604020202020204" pitchFamily="34" charset="0"/>
                        </a:rPr>
                        <a:t>fascia</a:t>
                      </a:r>
                      <a:r>
                        <a:rPr lang="cs-CZ" altLang="cs-CZ" sz="1400" b="1" dirty="0" smtClean="0"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altLang="cs-CZ" sz="1400" b="1" dirty="0" err="1">
                          <a:cs typeface="Arial" panose="020B0604020202020204" pitchFamily="34" charset="0"/>
                        </a:rPr>
                        <a:t>pectoralis</a:t>
                      </a:r>
                      <a:r>
                        <a:rPr lang="cs-CZ" altLang="cs-CZ" sz="1400" b="1" dirty="0"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altLang="cs-CZ" sz="1400" b="1" dirty="0" err="1">
                          <a:cs typeface="Arial" panose="020B0604020202020204" pitchFamily="34" charset="0"/>
                        </a:rPr>
                        <a:t>spf</a:t>
                      </a:r>
                      <a:r>
                        <a:rPr lang="cs-CZ" altLang="cs-CZ" sz="1400" b="1" dirty="0">
                          <a:cs typeface="Arial" panose="020B0604020202020204" pitchFamily="34" charset="0"/>
                        </a:rPr>
                        <a:t>.</a:t>
                      </a:r>
                    </a:p>
                  </p:txBody>
                </p:sp>
              </p:grpSp>
              <p:sp>
                <p:nvSpPr>
                  <p:cNvPr id="11278" name="Text Box 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56" y="245"/>
                    <a:ext cx="1311" cy="21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cs-CZ" altLang="cs-CZ" sz="1600" b="1" dirty="0">
                        <a:cs typeface="Arial" panose="020B0604020202020204" pitchFamily="34" charset="0"/>
                      </a:rPr>
                      <a:t>m. </a:t>
                    </a:r>
                    <a:r>
                      <a:rPr lang="cs-CZ" altLang="cs-CZ" sz="1600" b="1" dirty="0" err="1">
                        <a:cs typeface="Arial" panose="020B0604020202020204" pitchFamily="34" charset="0"/>
                      </a:rPr>
                      <a:t>pectoralis</a:t>
                    </a:r>
                    <a:r>
                      <a:rPr lang="cs-CZ" altLang="cs-CZ" sz="1600" b="1" dirty="0">
                        <a:cs typeface="Arial" panose="020B0604020202020204" pitchFamily="34" charset="0"/>
                      </a:rPr>
                      <a:t> minor</a:t>
                    </a:r>
                  </a:p>
                </p:txBody>
              </p:sp>
            </p:grpSp>
            <p:sp>
              <p:nvSpPr>
                <p:cNvPr id="11276" name="Rectangle 16"/>
                <p:cNvSpPr>
                  <a:spLocks noChangeArrowheads="1"/>
                </p:cNvSpPr>
                <p:nvPr/>
              </p:nvSpPr>
              <p:spPr bwMode="auto">
                <a:xfrm>
                  <a:off x="5261" y="835"/>
                  <a:ext cx="1001" cy="48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400" b="1" dirty="0" smtClean="0"/>
                    <a:t>m. </a:t>
                  </a:r>
                  <a:r>
                    <a:rPr lang="cs-CZ" altLang="cs-CZ" sz="1400" b="1" dirty="0" err="1" smtClean="0"/>
                    <a:t>subclavius</a:t>
                  </a:r>
                  <a:endParaRPr lang="cs-CZ" altLang="cs-CZ" sz="1400" b="1" dirty="0"/>
                </a:p>
              </p:txBody>
            </p:sp>
          </p:grpSp>
          <p:sp>
            <p:nvSpPr>
              <p:cNvPr id="11274" name="Rectangle 18"/>
              <p:cNvSpPr>
                <a:spLocks noChangeArrowheads="1"/>
              </p:cNvSpPr>
              <p:nvPr/>
            </p:nvSpPr>
            <p:spPr bwMode="auto">
              <a:xfrm>
                <a:off x="4967" y="1434"/>
                <a:ext cx="498" cy="1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</p:grpSp>
        <p:sp>
          <p:nvSpPr>
            <p:cNvPr id="11272" name="Text Box 20"/>
            <p:cNvSpPr txBox="1">
              <a:spLocks noChangeArrowheads="1"/>
            </p:cNvSpPr>
            <p:nvPr/>
          </p:nvSpPr>
          <p:spPr bwMode="auto">
            <a:xfrm>
              <a:off x="4876" y="2024"/>
              <a:ext cx="886" cy="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>
                  <a:cs typeface="Arial" panose="020B0604020202020204" pitchFamily="34" charset="0"/>
                </a:rPr>
                <a:t>interkostální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>
                  <a:cs typeface="Arial" panose="020B0604020202020204" pitchFamily="34" charset="0"/>
                </a:rPr>
                <a:t>svaly</a:t>
              </a:r>
            </a:p>
          </p:txBody>
        </p:sp>
      </p:grpSp>
      <p:sp>
        <p:nvSpPr>
          <p:cNvPr id="11269" name="Text Box 22"/>
          <p:cNvSpPr txBox="1">
            <a:spLocks noChangeArrowheads="1"/>
          </p:cNvSpPr>
          <p:nvPr/>
        </p:nvSpPr>
        <p:spPr bwMode="auto">
          <a:xfrm>
            <a:off x="8904289" y="4894263"/>
            <a:ext cx="1716087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cs typeface="Arial" panose="020B0604020202020204" pitchFamily="34" charset="0"/>
              </a:rPr>
              <a:t>m. serratus ant.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cs typeface="Arial" panose="020B0604020202020204" pitchFamily="34" charset="0"/>
              </a:rPr>
              <a:t>a jeho fascie </a:t>
            </a:r>
          </a:p>
        </p:txBody>
      </p:sp>
      <p:sp>
        <p:nvSpPr>
          <p:cNvPr id="11270" name="Rectangle 15"/>
          <p:cNvSpPr>
            <a:spLocks noChangeArrowheads="1"/>
          </p:cNvSpPr>
          <p:nvPr/>
        </p:nvSpPr>
        <p:spPr bwMode="auto">
          <a:xfrm>
            <a:off x="8465621" y="828957"/>
            <a:ext cx="2251075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 err="1">
                <a:cs typeface="Arial" panose="020B0604020202020204" pitchFamily="34" charset="0"/>
              </a:rPr>
              <a:t>fascia</a:t>
            </a:r>
            <a:r>
              <a:rPr lang="cs-CZ" altLang="cs-CZ" sz="1600" b="1" dirty="0"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cs typeface="Arial" panose="020B0604020202020204" pitchFamily="34" charset="0"/>
              </a:rPr>
              <a:t>clavipectoralis</a:t>
            </a:r>
            <a:endParaRPr lang="cs-CZ" altLang="cs-CZ" sz="16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394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4260057" y="2813050"/>
            <a:ext cx="6992142" cy="1184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4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Svaly </a:t>
            </a:r>
            <a:r>
              <a:rPr lang="cs-CZ" sz="4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břicha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cs-CZ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(</a:t>
            </a:r>
            <a:r>
              <a:rPr lang="cs-CZ" b="1" i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musculi</a:t>
            </a:r>
            <a:r>
              <a:rPr lang="cs-CZ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i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abdominis</a:t>
            </a:r>
            <a:r>
              <a:rPr lang="cs-CZ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28614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6"/>
          <p:cNvSpPr txBox="1">
            <a:spLocks noChangeArrowheads="1"/>
          </p:cNvSpPr>
          <p:nvPr/>
        </p:nvSpPr>
        <p:spPr bwMode="auto">
          <a:xfrm>
            <a:off x="236539" y="1440230"/>
            <a:ext cx="8551861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800000"/>
                </a:solidFill>
                <a:cs typeface="Arial" panose="020B0604020202020204" pitchFamily="34" charset="0"/>
              </a:rPr>
              <a:t>a) Přední skupina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>
                <a:cs typeface="Arial" panose="020B0604020202020204" pitchFamily="34" charset="0"/>
              </a:rPr>
              <a:t>m. </a:t>
            </a:r>
            <a:r>
              <a:rPr lang="cs-CZ" altLang="cs-CZ" sz="2000" b="1" i="1" dirty="0" err="1">
                <a:cs typeface="Arial" panose="020B0604020202020204" pitchFamily="34" charset="0"/>
              </a:rPr>
              <a:t>rectus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abdominis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(přímý břišní sval)</a:t>
            </a:r>
            <a:endParaRPr lang="cs-CZ" altLang="cs-CZ" sz="2000" b="1" i="1" dirty="0">
              <a:cs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>
                <a:cs typeface="Arial" panose="020B0604020202020204" pitchFamily="34" charset="0"/>
              </a:rPr>
              <a:t>m. </a:t>
            </a:r>
            <a:r>
              <a:rPr lang="cs-CZ" altLang="cs-CZ" sz="2000" b="1" i="1" dirty="0" err="1">
                <a:cs typeface="Arial" panose="020B0604020202020204" pitchFamily="34" charset="0"/>
              </a:rPr>
              <a:t>pyramidalis</a:t>
            </a:r>
            <a:endParaRPr lang="cs-CZ" altLang="cs-CZ" sz="20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800000"/>
                </a:solidFill>
                <a:cs typeface="Arial" panose="020B0604020202020204" pitchFamily="34" charset="0"/>
              </a:rPr>
              <a:t>b) Laterální skupina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>
                <a:cs typeface="Arial" panose="020B0604020202020204" pitchFamily="34" charset="0"/>
              </a:rPr>
              <a:t>     m. </a:t>
            </a:r>
            <a:r>
              <a:rPr lang="cs-CZ" altLang="cs-CZ" sz="2000" b="1" i="1" dirty="0" err="1">
                <a:cs typeface="Arial" panose="020B0604020202020204" pitchFamily="34" charset="0"/>
              </a:rPr>
              <a:t>obliquus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externus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abdominis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(zevní šikmý břišní sval)</a:t>
            </a:r>
            <a:endParaRPr lang="cs-CZ" altLang="cs-CZ" sz="20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>
                <a:cs typeface="Arial" panose="020B0604020202020204" pitchFamily="34" charset="0"/>
              </a:rPr>
              <a:t>     m. </a:t>
            </a:r>
            <a:r>
              <a:rPr lang="cs-CZ" altLang="cs-CZ" sz="2000" b="1" i="1" dirty="0" err="1">
                <a:cs typeface="Arial" panose="020B0604020202020204" pitchFamily="34" charset="0"/>
              </a:rPr>
              <a:t>obliquus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internus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abdominis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(vnitřní šikmý břišní sval)</a:t>
            </a:r>
            <a:endParaRPr lang="cs-CZ" altLang="cs-CZ" sz="20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>
                <a:cs typeface="Arial" panose="020B0604020202020204" pitchFamily="34" charset="0"/>
              </a:rPr>
              <a:t>     m. </a:t>
            </a:r>
            <a:r>
              <a:rPr lang="cs-CZ" altLang="cs-CZ" sz="2000" b="1" i="1" dirty="0" err="1">
                <a:cs typeface="Arial" panose="020B0604020202020204" pitchFamily="34" charset="0"/>
              </a:rPr>
              <a:t>transversus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abdominis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(příčný břišní sval)</a:t>
            </a:r>
            <a:endParaRPr lang="cs-CZ" altLang="cs-CZ" sz="20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>
                <a:cs typeface="Arial" panose="020B0604020202020204" pitchFamily="34" charset="0"/>
              </a:rPr>
              <a:t>     (m. </a:t>
            </a:r>
            <a:r>
              <a:rPr lang="cs-CZ" altLang="cs-CZ" sz="2000" b="1" i="1" dirty="0" err="1">
                <a:cs typeface="Arial" panose="020B0604020202020204" pitchFamily="34" charset="0"/>
              </a:rPr>
              <a:t>cremaster</a:t>
            </a:r>
            <a:r>
              <a:rPr lang="cs-CZ" altLang="cs-CZ" sz="2000" b="1" i="1" dirty="0">
                <a:cs typeface="Arial" panose="020B0604020202020204" pitchFamily="34" charset="0"/>
              </a:rPr>
              <a:t>)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800000"/>
                </a:solidFill>
                <a:cs typeface="Arial" panose="020B0604020202020204" pitchFamily="34" charset="0"/>
              </a:rPr>
              <a:t>c) Dorsální skupina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>
                <a:cs typeface="Arial" panose="020B0604020202020204" pitchFamily="34" charset="0"/>
              </a:rPr>
              <a:t>m. </a:t>
            </a:r>
            <a:r>
              <a:rPr lang="cs-CZ" altLang="cs-CZ" sz="2000" b="1" i="1" dirty="0" err="1">
                <a:cs typeface="Arial" panose="020B0604020202020204" pitchFamily="34" charset="0"/>
              </a:rPr>
              <a:t>quadratus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lumborum</a:t>
            </a:r>
            <a:endParaRPr lang="cs-CZ" altLang="cs-CZ" sz="2000" b="1" i="1" dirty="0">
              <a:cs typeface="Arial" panose="020B0604020202020204" pitchFamily="34" charset="0"/>
            </a:endParaRPr>
          </a:p>
        </p:txBody>
      </p:sp>
      <p:pic>
        <p:nvPicPr>
          <p:cNvPr id="1331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208" y="641637"/>
            <a:ext cx="3199068" cy="47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723900" y="349250"/>
            <a:ext cx="84089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Svaly břicha </a:t>
            </a:r>
            <a:r>
              <a:rPr lang="cs-CZ" sz="24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400" b="1" i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musculi</a:t>
            </a:r>
            <a:r>
              <a:rPr lang="cs-CZ" sz="24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i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abdominis</a:t>
            </a:r>
            <a:r>
              <a:rPr lang="cs-CZ" sz="24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027" y="741858"/>
            <a:ext cx="1911181" cy="191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638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381" y="424578"/>
            <a:ext cx="8051800" cy="60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9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773851" y="1533876"/>
            <a:ext cx="4127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M.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rectus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abdominis</a:t>
            </a:r>
            <a:endParaRPr lang="cs-CZ" sz="24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1433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5400" r="72000" b="55800"/>
          <a:stretch>
            <a:fillRect/>
          </a:stretch>
        </p:blipFill>
        <p:spPr bwMode="auto">
          <a:xfrm>
            <a:off x="6372226" y="908050"/>
            <a:ext cx="4106863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533684" y="767706"/>
            <a:ext cx="54148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a) </a:t>
            </a:r>
            <a:r>
              <a:rPr 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Přední skupina břišních svalů</a:t>
            </a:r>
          </a:p>
        </p:txBody>
      </p:sp>
      <p:sp>
        <p:nvSpPr>
          <p:cNvPr id="14341" name="Text Box 7"/>
          <p:cNvSpPr txBox="1">
            <a:spLocks noChangeArrowheads="1"/>
          </p:cNvSpPr>
          <p:nvPr/>
        </p:nvSpPr>
        <p:spPr bwMode="auto">
          <a:xfrm>
            <a:off x="773851" y="1969469"/>
            <a:ext cx="48990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endParaRPr lang="cs-CZ" altLang="cs-CZ" sz="18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   </a:t>
            </a:r>
            <a:r>
              <a:rPr lang="cs-CZ" altLang="cs-CZ" sz="1800" b="1" dirty="0" smtClean="0">
                <a:cs typeface="Arial" panose="020B0604020202020204" pitchFamily="34" charset="0"/>
              </a:rPr>
              <a:t>(+3-4 </a:t>
            </a:r>
            <a:r>
              <a:rPr lang="cs-CZ" altLang="cs-CZ" sz="1800" b="1" i="1" dirty="0" err="1">
                <a:cs typeface="Arial" panose="020B0604020202020204" pitchFamily="34" charset="0"/>
              </a:rPr>
              <a:t>intersectiones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tendineae</a:t>
            </a:r>
            <a:r>
              <a:rPr lang="cs-CZ" altLang="cs-CZ" sz="1800" b="1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f: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flexe trupu / zvedá pánev, břišní 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nn</a:t>
            </a:r>
            <a:r>
              <a:rPr lang="cs-CZ" altLang="cs-CZ" sz="1800" b="1" i="1" dirty="0">
                <a:cs typeface="Arial" panose="020B0604020202020204" pitchFamily="34" charset="0"/>
              </a:rPr>
              <a:t>. </a:t>
            </a:r>
            <a:r>
              <a:rPr lang="cs-CZ" altLang="cs-CZ" sz="1800" b="1" i="1" dirty="0" err="1">
                <a:cs typeface="Arial" panose="020B0604020202020204" pitchFamily="34" charset="0"/>
              </a:rPr>
              <a:t>intercostales</a:t>
            </a:r>
            <a:endParaRPr lang="cs-CZ" altLang="cs-CZ" sz="1800" b="1" i="1" dirty="0">
              <a:cs typeface="Arial" panose="020B0604020202020204" pitchFamily="34" charset="0"/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723051" y="3883025"/>
            <a:ext cx="34777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M.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pyramidalis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16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(rudimentární)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723051" y="4310065"/>
            <a:ext cx="48958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  <a:endParaRPr lang="cs-CZ" altLang="cs-CZ" sz="18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sz="1800" b="1" i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>
                <a:solidFill>
                  <a:srgbClr val="800000"/>
                </a:solidFill>
                <a:cs typeface="Arial" panose="020B0604020202020204" pitchFamily="34" charset="0"/>
              </a:rPr>
              <a:t>f:</a:t>
            </a:r>
            <a:r>
              <a:rPr lang="cs-CZ" altLang="cs-CZ" sz="1800" b="1" i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napíná </a:t>
            </a:r>
            <a:r>
              <a:rPr lang="cs-CZ" altLang="cs-CZ" sz="1800" b="1" i="1" dirty="0">
                <a:cs typeface="Arial" panose="020B0604020202020204" pitchFamily="34" charset="0"/>
              </a:rPr>
              <a:t>linea alba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sz="1800" b="1" i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nn</a:t>
            </a:r>
            <a:r>
              <a:rPr lang="cs-CZ" altLang="cs-CZ" sz="1800" b="1" i="1" dirty="0">
                <a:cs typeface="Arial" panose="020B0604020202020204" pitchFamily="34" charset="0"/>
              </a:rPr>
              <a:t>. </a:t>
            </a:r>
            <a:r>
              <a:rPr lang="cs-CZ" altLang="cs-CZ" sz="1800" b="1" i="1" dirty="0" err="1">
                <a:cs typeface="Arial" panose="020B0604020202020204" pitchFamily="34" charset="0"/>
              </a:rPr>
              <a:t>intercostales</a:t>
            </a:r>
            <a:endParaRPr lang="cs-CZ" altLang="cs-CZ" sz="1800" b="1" i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147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426078" y="1199505"/>
            <a:ext cx="42925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M.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obliquus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externus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abdominis</a:t>
            </a:r>
            <a:endParaRPr lang="cs-CZ" sz="24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426078" y="300286"/>
            <a:ext cx="579754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b) </a:t>
            </a:r>
            <a:r>
              <a:rPr 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Laterální skupina břišních svalů</a:t>
            </a:r>
          </a:p>
        </p:txBody>
      </p:sp>
      <p:pic>
        <p:nvPicPr>
          <p:cNvPr id="1536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6480" r="76724" b="56880"/>
          <a:stretch>
            <a:fillRect/>
          </a:stretch>
        </p:blipFill>
        <p:spPr bwMode="auto">
          <a:xfrm>
            <a:off x="6942138" y="549276"/>
            <a:ext cx="3313112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 descr="1435_3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" t="717" r="53543" b="8606"/>
          <a:stretch>
            <a:fillRect/>
          </a:stretch>
        </p:blipFill>
        <p:spPr bwMode="auto">
          <a:xfrm>
            <a:off x="5813425" y="2924176"/>
            <a:ext cx="2139950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7"/>
          <p:cNvSpPr txBox="1">
            <a:spLocks noChangeArrowheads="1"/>
          </p:cNvSpPr>
          <p:nvPr/>
        </p:nvSpPr>
        <p:spPr bwMode="auto">
          <a:xfrm>
            <a:off x="426078" y="1661170"/>
            <a:ext cx="575945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  <a:endParaRPr lang="cs-CZ" altLang="cs-CZ" sz="18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>
              <a:solidFill>
                <a:srgbClr val="80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i="1" dirty="0">
              <a:solidFill>
                <a:srgbClr val="80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f: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oboustranný stah - předklon, břišní lis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  jednostranný stah - úklon trupu na svou stranu,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  pootočení na opačnou stranu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nn</a:t>
            </a:r>
            <a:r>
              <a:rPr lang="cs-CZ" altLang="cs-CZ" sz="1800" b="1" i="1" dirty="0">
                <a:cs typeface="Arial" panose="020B0604020202020204" pitchFamily="34" charset="0"/>
              </a:rPr>
              <a:t>. </a:t>
            </a:r>
            <a:r>
              <a:rPr lang="cs-CZ" altLang="cs-CZ" sz="1800" b="1" i="1" dirty="0" err="1">
                <a:cs typeface="Arial" panose="020B0604020202020204" pitchFamily="34" charset="0"/>
              </a:rPr>
              <a:t>intercostales</a:t>
            </a:r>
            <a:endParaRPr lang="cs-CZ" altLang="cs-CZ" sz="1800" b="1" i="1" dirty="0">
              <a:cs typeface="Arial" panose="020B0604020202020204" pitchFamily="34" charset="0"/>
            </a:endParaRPr>
          </a:p>
        </p:txBody>
      </p:sp>
      <p:pic>
        <p:nvPicPr>
          <p:cNvPr id="15367" name="Picture 12" descr="image39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4292600"/>
            <a:ext cx="1928812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5358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900" y="4459286"/>
            <a:ext cx="2398714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4" y="4508501"/>
            <a:ext cx="248443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846559" y="289973"/>
            <a:ext cx="54006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Svaly hrudníku </a:t>
            </a:r>
            <a:r>
              <a:rPr lang="cs-CZ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</a:t>
            </a:r>
            <a:r>
              <a:rPr lang="cs-CZ" b="1" i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musculi</a:t>
            </a:r>
            <a:r>
              <a:rPr lang="cs-CZ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i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thoracis</a:t>
            </a:r>
            <a:r>
              <a:rPr lang="cs-CZ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</a:t>
            </a:r>
          </a:p>
        </p:txBody>
      </p:sp>
      <p:sp>
        <p:nvSpPr>
          <p:cNvPr id="3077" name="Rectangle 13"/>
          <p:cNvSpPr>
            <a:spLocks noChangeArrowheads="1"/>
          </p:cNvSpPr>
          <p:nvPr/>
        </p:nvSpPr>
        <p:spPr bwMode="auto">
          <a:xfrm>
            <a:off x="114300" y="1676401"/>
            <a:ext cx="60579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cs-CZ" sz="2000" b="1" i="1" dirty="0" err="1">
                <a:cs typeface="Arial" panose="020B0604020202020204" pitchFamily="34" charset="0"/>
              </a:rPr>
              <a:t>Musculus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pectoralis</a:t>
            </a:r>
            <a:r>
              <a:rPr lang="cs-CZ" altLang="cs-CZ" sz="2000" b="1" i="1" dirty="0">
                <a:cs typeface="Arial" panose="020B0604020202020204" pitchFamily="34" charset="0"/>
              </a:rPr>
              <a:t> major </a:t>
            </a:r>
            <a:r>
              <a:rPr lang="cs-CZ" altLang="cs-CZ" sz="2000" b="1" dirty="0">
                <a:cs typeface="Arial" panose="020B0604020202020204" pitchFamily="34" charset="0"/>
              </a:rPr>
              <a:t>(velký prsní sval)</a:t>
            </a:r>
            <a:endParaRPr lang="cs-CZ" altLang="cs-CZ" sz="2000" b="1" i="1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cs-CZ" altLang="cs-CZ" sz="2000" b="1" i="1" dirty="0" err="1">
                <a:cs typeface="Arial" panose="020B0604020202020204" pitchFamily="34" charset="0"/>
              </a:rPr>
              <a:t>Musculus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pectoralis</a:t>
            </a:r>
            <a:r>
              <a:rPr lang="cs-CZ" altLang="cs-CZ" sz="2000" b="1" i="1" dirty="0">
                <a:cs typeface="Arial" panose="020B0604020202020204" pitchFamily="34" charset="0"/>
              </a:rPr>
              <a:t> minor </a:t>
            </a:r>
            <a:r>
              <a:rPr lang="cs-CZ" altLang="cs-CZ" sz="2000" b="1" dirty="0">
                <a:cs typeface="Arial" panose="020B0604020202020204" pitchFamily="34" charset="0"/>
              </a:rPr>
              <a:t>(</a:t>
            </a:r>
            <a:r>
              <a:rPr lang="cs-CZ" altLang="cs-CZ" sz="2000" b="1" i="1" dirty="0">
                <a:cs typeface="Arial" panose="020B0604020202020204" pitchFamily="34" charset="0"/>
              </a:rPr>
              <a:t>malý prsní sval</a:t>
            </a:r>
            <a:r>
              <a:rPr lang="cs-CZ" altLang="cs-CZ" sz="2000" b="1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 err="1">
                <a:cs typeface="Arial" panose="020B0604020202020204" pitchFamily="34" charset="0"/>
              </a:rPr>
              <a:t>Musculus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subclavius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(podklíčkový sval)</a:t>
            </a:r>
            <a:endParaRPr lang="cs-CZ" altLang="cs-CZ" sz="20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 err="1">
                <a:cs typeface="Arial" panose="020B0604020202020204" pitchFamily="34" charset="0"/>
              </a:rPr>
              <a:t>Musculus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serratus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anterior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(přední zubatý sval)</a:t>
            </a:r>
            <a:endParaRPr lang="cs-CZ" altLang="cs-CZ" sz="2000" b="1" i="1" dirty="0">
              <a:cs typeface="Arial" panose="020B0604020202020204" pitchFamily="34" charset="0"/>
            </a:endParaRPr>
          </a:p>
        </p:txBody>
      </p:sp>
      <p:sp>
        <p:nvSpPr>
          <p:cNvPr id="3078" name="Rectangle 15"/>
          <p:cNvSpPr>
            <a:spLocks noChangeArrowheads="1"/>
          </p:cNvSpPr>
          <p:nvPr/>
        </p:nvSpPr>
        <p:spPr bwMode="auto">
          <a:xfrm>
            <a:off x="1774826" y="5084763"/>
            <a:ext cx="31181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800000"/>
                </a:solidFill>
                <a:cs typeface="Arial" panose="020B0604020202020204" pitchFamily="34" charset="0"/>
              </a:rPr>
              <a:t>3) </a:t>
            </a:r>
            <a:r>
              <a:rPr lang="cs-CZ" altLang="cs-CZ" sz="2000" b="1" i="1" dirty="0" err="1">
                <a:solidFill>
                  <a:srgbClr val="800000"/>
                </a:solidFill>
                <a:cs typeface="Arial" panose="020B0604020202020204" pitchFamily="34" charset="0"/>
              </a:rPr>
              <a:t>Diaphragma</a:t>
            </a:r>
            <a:r>
              <a:rPr lang="cs-CZ" altLang="cs-CZ" sz="2000" b="1" dirty="0">
                <a:solidFill>
                  <a:srgbClr val="800000"/>
                </a:solidFill>
                <a:cs typeface="Arial" panose="020B0604020202020204" pitchFamily="34" charset="0"/>
              </a:rPr>
              <a:t> (bránice)</a:t>
            </a:r>
          </a:p>
        </p:txBody>
      </p:sp>
      <p:pic>
        <p:nvPicPr>
          <p:cNvPr id="307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725" y="382588"/>
            <a:ext cx="2736850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Rectangle 14"/>
          <p:cNvSpPr>
            <a:spLocks noChangeArrowheads="1"/>
          </p:cNvSpPr>
          <p:nvPr/>
        </p:nvSpPr>
        <p:spPr bwMode="auto">
          <a:xfrm>
            <a:off x="1631950" y="3446463"/>
            <a:ext cx="41280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800000"/>
                </a:solidFill>
                <a:cs typeface="Arial" panose="020B0604020202020204" pitchFamily="34" charset="0"/>
              </a:rPr>
              <a:t>2) Vlastní svaly hrudní (hluboké)</a:t>
            </a:r>
          </a:p>
        </p:txBody>
      </p:sp>
      <p:sp>
        <p:nvSpPr>
          <p:cNvPr id="3081" name="Rectangle 4"/>
          <p:cNvSpPr>
            <a:spLocks noChangeArrowheads="1"/>
          </p:cNvSpPr>
          <p:nvPr/>
        </p:nvSpPr>
        <p:spPr bwMode="auto">
          <a:xfrm>
            <a:off x="184995" y="3906907"/>
            <a:ext cx="10553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 err="1">
                <a:cs typeface="Arial" panose="020B0604020202020204" pitchFamily="34" charset="0"/>
              </a:rPr>
              <a:t>Musculi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intercostales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externi</a:t>
            </a:r>
            <a:r>
              <a:rPr lang="cs-CZ" altLang="cs-CZ" sz="2000" b="1" i="1" dirty="0">
                <a:cs typeface="Arial" panose="020B0604020202020204" pitchFamily="34" charset="0"/>
              </a:rPr>
              <a:t>, </a:t>
            </a:r>
            <a:r>
              <a:rPr lang="cs-CZ" altLang="cs-CZ" sz="2000" b="1" i="1" dirty="0" err="1">
                <a:cs typeface="Arial" panose="020B0604020202020204" pitchFamily="34" charset="0"/>
              </a:rPr>
              <a:t>interni</a:t>
            </a:r>
            <a:r>
              <a:rPr lang="cs-CZ" altLang="cs-CZ" sz="2000" b="1" i="1" dirty="0">
                <a:cs typeface="Arial" panose="020B0604020202020204" pitchFamily="34" charset="0"/>
              </a:rPr>
              <a:t> et </a:t>
            </a:r>
            <a:r>
              <a:rPr lang="cs-CZ" altLang="cs-CZ" sz="2000" b="1" i="1" dirty="0" err="1">
                <a:cs typeface="Arial" panose="020B0604020202020204" pitchFamily="34" charset="0"/>
              </a:rPr>
              <a:t>intimi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(mezižeberní svaly vnější, vnitřní)</a:t>
            </a:r>
            <a:endParaRPr lang="cs-CZ" altLang="cs-CZ" sz="20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 err="1">
                <a:cs typeface="Arial" panose="020B0604020202020204" pitchFamily="34" charset="0"/>
              </a:rPr>
              <a:t>Musculus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transversus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thoracis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(příčný hrudní sval)</a:t>
            </a:r>
            <a:endParaRPr lang="cs-CZ" altLang="cs-CZ" sz="2800" b="1" i="1" dirty="0">
              <a:solidFill>
                <a:srgbClr val="800000"/>
              </a:solidFill>
              <a:cs typeface="Arial" panose="020B0604020202020204" pitchFamily="34" charset="0"/>
            </a:endParaRPr>
          </a:p>
        </p:txBody>
      </p:sp>
      <p:pic>
        <p:nvPicPr>
          <p:cNvPr id="3082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7"/>
          <a:stretch>
            <a:fillRect/>
          </a:stretch>
        </p:blipFill>
        <p:spPr bwMode="auto">
          <a:xfrm>
            <a:off x="8256588" y="1268414"/>
            <a:ext cx="2411412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1630363" y="1150938"/>
            <a:ext cx="37444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1)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Thorakohumerální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(povrchové)</a:t>
            </a:r>
          </a:p>
        </p:txBody>
      </p:sp>
    </p:spTree>
    <p:extLst>
      <p:ext uri="{BB962C8B-B14F-4D97-AF65-F5344CB8AC3E}">
        <p14:creationId xmlns:p14="http://schemas.microsoft.com/office/powerpoint/2010/main" val="21478955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304800" y="627262"/>
            <a:ext cx="491384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M. </a:t>
            </a:r>
            <a:r>
              <a:rPr lang="cs-CZ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obliquus</a:t>
            </a:r>
            <a:r>
              <a:rPr 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internus</a:t>
            </a:r>
            <a:r>
              <a:rPr 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abdominis</a:t>
            </a:r>
            <a:endParaRPr lang="cs-CZ" sz="28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1638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7201" r="76276" b="57240"/>
          <a:stretch>
            <a:fillRect/>
          </a:stretch>
        </p:blipFill>
        <p:spPr bwMode="auto">
          <a:xfrm>
            <a:off x="7880871" y="1610520"/>
            <a:ext cx="2863170" cy="51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1435_3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3" r="3149" b="7172"/>
          <a:stretch>
            <a:fillRect/>
          </a:stretch>
        </p:blipFill>
        <p:spPr bwMode="auto">
          <a:xfrm>
            <a:off x="5087889" y="3013380"/>
            <a:ext cx="1996537" cy="381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8" descr="image395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219" y="3429001"/>
            <a:ext cx="252730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 Box 7"/>
          <p:cNvSpPr txBox="1">
            <a:spLocks noChangeArrowheads="1"/>
          </p:cNvSpPr>
          <p:nvPr/>
        </p:nvSpPr>
        <p:spPr bwMode="auto">
          <a:xfrm>
            <a:off x="190500" y="1397676"/>
            <a:ext cx="8567738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sz="1800" b="1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f: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oboustranný stah – předklon, výdech, břišní lis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  jednostranný stah - úklon a otočení trupu na svou stranu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 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nn</a:t>
            </a:r>
            <a:r>
              <a:rPr lang="cs-CZ" altLang="cs-CZ" sz="1800" b="1" i="1" dirty="0">
                <a:cs typeface="Arial" panose="020B0604020202020204" pitchFamily="34" charset="0"/>
              </a:rPr>
              <a:t>. </a:t>
            </a:r>
            <a:r>
              <a:rPr lang="cs-CZ" altLang="cs-CZ" sz="1800" b="1" i="1" dirty="0" err="1">
                <a:cs typeface="Arial" panose="020B0604020202020204" pitchFamily="34" charset="0"/>
              </a:rPr>
              <a:t>intercostales</a:t>
            </a:r>
            <a:r>
              <a:rPr lang="cs-CZ" altLang="cs-CZ" sz="1800" b="1" i="1" dirty="0">
                <a:cs typeface="Arial" panose="020B0604020202020204" pitchFamily="34" charset="0"/>
              </a:rPr>
              <a:t>, n. </a:t>
            </a:r>
            <a:r>
              <a:rPr lang="cs-CZ" altLang="cs-CZ" sz="1800" b="1" i="1" dirty="0" err="1">
                <a:cs typeface="Arial" panose="020B0604020202020204" pitchFamily="34" charset="0"/>
              </a:rPr>
              <a:t>iliohypogastricus</a:t>
            </a:r>
            <a:r>
              <a:rPr lang="cs-CZ" altLang="cs-CZ" sz="1800" b="1" i="1" dirty="0">
                <a:cs typeface="Arial" panose="020B0604020202020204" pitchFamily="34" charset="0"/>
              </a:rPr>
              <a:t>, n. </a:t>
            </a:r>
            <a:r>
              <a:rPr lang="cs-CZ" altLang="cs-CZ" sz="1800" b="1" i="1" dirty="0" err="1">
                <a:cs typeface="Arial" panose="020B0604020202020204" pitchFamily="34" charset="0"/>
              </a:rPr>
              <a:t>ilioinguinalis</a:t>
            </a:r>
            <a:r>
              <a:rPr lang="cs-CZ" altLang="cs-CZ" sz="1800" b="1" i="1" dirty="0">
                <a:cs typeface="Arial" panose="020B0604020202020204" pitchFamily="34" charset="0"/>
              </a:rPr>
              <a:t> (plexus </a:t>
            </a:r>
            <a:r>
              <a:rPr lang="cs-CZ" altLang="cs-CZ" sz="1800" b="1" i="1" dirty="0" err="1">
                <a:cs typeface="Arial" panose="020B0604020202020204" pitchFamily="34" charset="0"/>
              </a:rPr>
              <a:t>lumbalis</a:t>
            </a:r>
            <a:r>
              <a:rPr lang="cs-CZ" altLang="cs-CZ" sz="1800" b="1" i="1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i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8136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407820" y="856430"/>
            <a:ext cx="45630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M. </a:t>
            </a:r>
            <a:r>
              <a:rPr lang="cs-CZ" sz="32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transversus</a:t>
            </a:r>
            <a:r>
              <a:rPr 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32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abdominis</a:t>
            </a:r>
            <a:endParaRPr lang="cs-CZ" sz="32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7412" name="Text Box 7"/>
          <p:cNvSpPr txBox="1">
            <a:spLocks noChangeArrowheads="1"/>
          </p:cNvSpPr>
          <p:nvPr/>
        </p:nvSpPr>
        <p:spPr bwMode="auto">
          <a:xfrm>
            <a:off x="0" y="1460320"/>
            <a:ext cx="1099467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f: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oboustranný stah – „zatahuje“ břicho, břišní lis                                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nn</a:t>
            </a:r>
            <a:r>
              <a:rPr lang="cs-CZ" altLang="cs-CZ" sz="1800" b="1" i="1" dirty="0">
                <a:cs typeface="Arial" panose="020B0604020202020204" pitchFamily="34" charset="0"/>
              </a:rPr>
              <a:t>. </a:t>
            </a:r>
            <a:r>
              <a:rPr lang="cs-CZ" altLang="cs-CZ" sz="1800" b="1" i="1" dirty="0" err="1">
                <a:cs typeface="Arial" panose="020B0604020202020204" pitchFamily="34" charset="0"/>
              </a:rPr>
              <a:t>intercostales</a:t>
            </a:r>
            <a:r>
              <a:rPr lang="cs-CZ" altLang="cs-CZ" sz="1800" b="1" i="1" dirty="0">
                <a:cs typeface="Arial" panose="020B0604020202020204" pitchFamily="34" charset="0"/>
              </a:rPr>
              <a:t>, </a:t>
            </a:r>
            <a:r>
              <a:rPr lang="cs-CZ" altLang="cs-CZ" sz="1200" b="1" i="1" dirty="0">
                <a:cs typeface="Arial" panose="020B0604020202020204" pitchFamily="34" charset="0"/>
              </a:rPr>
              <a:t>n. </a:t>
            </a:r>
            <a:r>
              <a:rPr lang="cs-CZ" altLang="cs-CZ" sz="1200" b="1" i="1" dirty="0" err="1">
                <a:cs typeface="Arial" panose="020B0604020202020204" pitchFamily="34" charset="0"/>
              </a:rPr>
              <a:t>iliohypogastricus</a:t>
            </a:r>
            <a:r>
              <a:rPr lang="cs-CZ" altLang="cs-CZ" sz="1200" b="1" i="1" dirty="0">
                <a:cs typeface="Arial" panose="020B0604020202020204" pitchFamily="34" charset="0"/>
              </a:rPr>
              <a:t>, n. </a:t>
            </a:r>
            <a:r>
              <a:rPr lang="cs-CZ" altLang="cs-CZ" sz="1200" b="1" i="1" dirty="0" err="1" smtClean="0">
                <a:cs typeface="Arial" panose="020B0604020202020204" pitchFamily="34" charset="0"/>
              </a:rPr>
              <a:t>ilioinguinalis</a:t>
            </a:r>
            <a:r>
              <a:rPr lang="cs-CZ" altLang="cs-CZ" sz="1200" b="1" i="1" dirty="0" smtClean="0">
                <a:cs typeface="Arial" panose="020B0604020202020204" pitchFamily="34" charset="0"/>
              </a:rPr>
              <a:t> </a:t>
            </a:r>
            <a:r>
              <a:rPr lang="cs-CZ" altLang="cs-CZ" sz="1800" b="1" i="1" dirty="0" smtClean="0">
                <a:cs typeface="Arial" panose="020B0604020202020204" pitchFamily="34" charset="0"/>
              </a:rPr>
              <a:t>(plexus </a:t>
            </a:r>
            <a:r>
              <a:rPr lang="cs-CZ" altLang="cs-CZ" sz="1800" b="1" i="1" dirty="0" err="1">
                <a:cs typeface="Arial" panose="020B0604020202020204" pitchFamily="34" charset="0"/>
              </a:rPr>
              <a:t>lumbalis</a:t>
            </a:r>
            <a:r>
              <a:rPr lang="cs-CZ" altLang="cs-CZ" sz="1800" b="1" i="1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i="1" dirty="0">
              <a:cs typeface="Arial" panose="020B0604020202020204" pitchFamily="34" charset="0"/>
            </a:endParaRPr>
          </a:p>
        </p:txBody>
      </p:sp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407820" y="3330317"/>
            <a:ext cx="244990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M. </a:t>
            </a:r>
            <a:r>
              <a:rPr lang="cs-CZ" sz="32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cremaster</a:t>
            </a:r>
            <a:endParaRPr lang="cs-CZ" sz="32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17414" name="Picture 10" descr="image397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9"/>
          <a:stretch>
            <a:fillRect/>
          </a:stretch>
        </p:blipFill>
        <p:spPr bwMode="auto">
          <a:xfrm>
            <a:off x="6808757" y="1277902"/>
            <a:ext cx="1935310" cy="2862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125985" y="3902675"/>
            <a:ext cx="64009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snopce z </a:t>
            </a:r>
            <a:r>
              <a:rPr lang="cs-CZ" altLang="cs-CZ" sz="1800" b="1" i="1" dirty="0">
                <a:cs typeface="Arial" panose="020B0604020202020204" pitchFamily="34" charset="0"/>
              </a:rPr>
              <a:t>m. </a:t>
            </a:r>
            <a:r>
              <a:rPr lang="cs-CZ" altLang="cs-CZ" sz="1800" b="1" i="1" dirty="0" err="1">
                <a:cs typeface="Arial" panose="020B0604020202020204" pitchFamily="34" charset="0"/>
              </a:rPr>
              <a:t>obliquus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int</a:t>
            </a:r>
            <a:r>
              <a:rPr lang="cs-CZ" altLang="cs-CZ" sz="1800" b="1" i="1" dirty="0">
                <a:cs typeface="Arial" panose="020B0604020202020204" pitchFamily="34" charset="0"/>
              </a:rPr>
              <a:t>. </a:t>
            </a:r>
            <a:r>
              <a:rPr lang="cs-CZ" altLang="cs-CZ" sz="1800" b="1" dirty="0">
                <a:cs typeface="Arial" panose="020B0604020202020204" pitchFamily="34" charset="0"/>
              </a:rPr>
              <a:t>a</a:t>
            </a:r>
            <a:r>
              <a:rPr lang="cs-CZ" altLang="cs-CZ" sz="1800" b="1" i="1" dirty="0">
                <a:cs typeface="Arial" panose="020B0604020202020204" pitchFamily="34" charset="0"/>
              </a:rPr>
              <a:t> m. </a:t>
            </a:r>
            <a:r>
              <a:rPr lang="cs-CZ" altLang="cs-CZ" sz="1800" b="1" i="1" dirty="0" err="1">
                <a:cs typeface="Arial" panose="020B0604020202020204" pitchFamily="34" charset="0"/>
              </a:rPr>
              <a:t>transversus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abdominis</a:t>
            </a:r>
            <a:endParaRPr lang="cs-CZ" altLang="cs-CZ" sz="18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♂</a:t>
            </a:r>
            <a:r>
              <a:rPr lang="cs-CZ" altLang="cs-CZ" sz="1800" dirty="0"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kličky kolem semenného provazce, ♀ lig. </a:t>
            </a:r>
            <a:r>
              <a:rPr lang="cs-CZ" altLang="cs-CZ" sz="1800" b="1" dirty="0" err="1">
                <a:cs typeface="Arial" panose="020B0604020202020204" pitchFamily="34" charset="0"/>
              </a:rPr>
              <a:t>teres</a:t>
            </a:r>
            <a:r>
              <a:rPr lang="cs-CZ" altLang="cs-CZ" sz="1800" b="1" dirty="0"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cs typeface="Arial" panose="020B0604020202020204" pitchFamily="34" charset="0"/>
              </a:rPr>
              <a:t>uteri</a:t>
            </a:r>
            <a:endParaRPr lang="cs-CZ" altLang="cs-CZ" sz="18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f: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zvedá </a:t>
            </a:r>
            <a:r>
              <a:rPr lang="cs-CZ" altLang="cs-CZ" sz="1800" b="1" dirty="0" smtClean="0">
                <a:cs typeface="Arial" panose="020B0604020202020204" pitchFamily="34" charset="0"/>
              </a:rPr>
              <a:t>varle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>
                <a:solidFill>
                  <a:srgbClr val="800000"/>
                </a:solidFill>
                <a:cs typeface="Arial" panose="020B0604020202020204" pitchFamily="34" charset="0"/>
              </a:rPr>
              <a:t>i</a:t>
            </a: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200" b="1" i="1" dirty="0">
                <a:cs typeface="Arial" panose="020B0604020202020204" pitchFamily="34" charset="0"/>
              </a:rPr>
              <a:t>n. </a:t>
            </a:r>
            <a:r>
              <a:rPr lang="cs-CZ" altLang="cs-CZ" sz="1200" b="1" i="1" dirty="0" err="1">
                <a:cs typeface="Arial" panose="020B0604020202020204" pitchFamily="34" charset="0"/>
              </a:rPr>
              <a:t>genitofemoralis</a:t>
            </a:r>
            <a:r>
              <a:rPr lang="cs-CZ" altLang="cs-CZ" sz="12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>
                <a:cs typeface="Arial" panose="020B0604020202020204" pitchFamily="34" charset="0"/>
              </a:rPr>
              <a:t>(plexus </a:t>
            </a:r>
            <a:r>
              <a:rPr lang="cs-CZ" altLang="cs-CZ" sz="1800" b="1" i="1" dirty="0" err="1">
                <a:cs typeface="Arial" panose="020B0604020202020204" pitchFamily="34" charset="0"/>
              </a:rPr>
              <a:t>lumbalis</a:t>
            </a:r>
            <a:r>
              <a:rPr lang="cs-CZ" altLang="cs-CZ" sz="1800" b="1" i="1" dirty="0">
                <a:cs typeface="Arial" panose="020B0604020202020204" pitchFamily="34" charset="0"/>
              </a:rPr>
              <a:t>)</a:t>
            </a:r>
          </a:p>
        </p:txBody>
      </p:sp>
      <p:pic>
        <p:nvPicPr>
          <p:cNvPr id="9" name="Picture 7" descr="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76"/>
          <a:stretch/>
        </p:blipFill>
        <p:spPr bwMode="auto">
          <a:xfrm>
            <a:off x="5080000" y="4602759"/>
            <a:ext cx="1587839" cy="2182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922" y="4231677"/>
            <a:ext cx="2535114" cy="2535114"/>
          </a:xfrm>
          <a:prstGeom prst="rect">
            <a:avLst/>
          </a:prstGeom>
        </p:spPr>
      </p:pic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9" t="5400" r="72000" b="55800"/>
          <a:stretch>
            <a:fillRect/>
          </a:stretch>
        </p:blipFill>
        <p:spPr bwMode="auto">
          <a:xfrm>
            <a:off x="8474878" y="947350"/>
            <a:ext cx="3645105" cy="591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611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144" y="-37378"/>
            <a:ext cx="4496695" cy="6895378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367144" y="0"/>
            <a:ext cx="201556" cy="166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3367144" y="-37378"/>
            <a:ext cx="2411356" cy="1701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6769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468689" y="387522"/>
            <a:ext cx="531966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c) Zadní skupina břišních svalů</a:t>
            </a:r>
          </a:p>
        </p:txBody>
      </p:sp>
      <p:graphicFrame>
        <p:nvGraphicFramePr>
          <p:cNvPr id="20483" name="Object 5"/>
          <p:cNvGraphicFramePr>
            <a:graphicFrameLocks noChangeAspect="1"/>
          </p:cNvGraphicFramePr>
          <p:nvPr/>
        </p:nvGraphicFramePr>
        <p:xfrm>
          <a:off x="6807712" y="1340768"/>
          <a:ext cx="3860289" cy="5047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5" name="Fotografie" r:id="rId3" imgW="8009524" imgH="7542857" progId="MSPhotoEd.3">
                  <p:embed/>
                </p:oleObj>
              </mc:Choice>
              <mc:Fallback>
                <p:oleObj name="Fotografie" r:id="rId3" imgW="8009524" imgH="754285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1687" r="22473" b="8591"/>
                      <a:stretch>
                        <a:fillRect/>
                      </a:stretch>
                    </p:blipFill>
                    <p:spPr bwMode="auto">
                      <a:xfrm>
                        <a:off x="6807712" y="1340768"/>
                        <a:ext cx="3860289" cy="50473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556587" y="1078895"/>
            <a:ext cx="33137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M.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quadratus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lumborum</a:t>
            </a:r>
            <a:endParaRPr lang="cs-CZ" sz="24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0486" name="Text Box 7"/>
          <p:cNvSpPr txBox="1">
            <a:spLocks noChangeArrowheads="1"/>
          </p:cNvSpPr>
          <p:nvPr/>
        </p:nvSpPr>
        <p:spPr bwMode="auto">
          <a:xfrm>
            <a:off x="468689" y="1540560"/>
            <a:ext cx="561617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  <a:endParaRPr lang="cs-CZ" altLang="cs-CZ" sz="18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endParaRPr lang="cs-CZ" altLang="cs-CZ" sz="18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f: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jednostranný stah –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úklon trupu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   oboustranný stah – záklon trupu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>
              <a:solidFill>
                <a:srgbClr val="80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i="1" dirty="0">
                <a:cs typeface="Arial" panose="020B0604020202020204" pitchFamily="34" charset="0"/>
              </a:rPr>
              <a:t>n. </a:t>
            </a:r>
            <a:r>
              <a:rPr lang="cs-CZ" altLang="cs-CZ" sz="1800" b="1" i="1" dirty="0" err="1">
                <a:cs typeface="Arial" panose="020B0604020202020204" pitchFamily="34" charset="0"/>
              </a:rPr>
              <a:t>subcostalis</a:t>
            </a:r>
            <a:r>
              <a:rPr lang="cs-CZ" altLang="cs-CZ" sz="1800" b="1" i="1" dirty="0">
                <a:cs typeface="Arial" panose="020B0604020202020204" pitchFamily="34" charset="0"/>
              </a:rPr>
              <a:t>, plexus </a:t>
            </a:r>
            <a:r>
              <a:rPr lang="cs-CZ" altLang="cs-CZ" sz="1800" b="1" i="1" dirty="0" err="1">
                <a:cs typeface="Arial" panose="020B0604020202020204" pitchFamily="34" charset="0"/>
              </a:rPr>
              <a:t>lumbalis</a:t>
            </a:r>
            <a:endParaRPr lang="cs-CZ" altLang="cs-CZ" sz="1800" b="1" i="1" dirty="0">
              <a:cs typeface="Arial" panose="020B0604020202020204" pitchFamily="34" charset="0"/>
            </a:endParaRP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1050368"/>
              </p:ext>
            </p:extLst>
          </p:nvPr>
        </p:nvGraphicFramePr>
        <p:xfrm>
          <a:off x="4226888" y="2783703"/>
          <a:ext cx="2770812" cy="3544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6" name="CorelPhotoPaint.Image.8" r:id="rId5" imgW="2651765" imgH="3392144" progId="CorelPhotoPaint.Image.8">
                  <p:embed/>
                </p:oleObj>
              </mc:Choice>
              <mc:Fallback>
                <p:oleObj name="CorelPhotoPaint.Image.8" r:id="rId5" imgW="2651765" imgH="3392144" progId="CorelPhotoPaint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6888" y="2783703"/>
                        <a:ext cx="2770812" cy="35445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Obráze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87" y="3482517"/>
            <a:ext cx="3522397" cy="264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101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134" y="641161"/>
            <a:ext cx="8008394" cy="6143426"/>
          </a:xfrm>
          <a:prstGeom prst="rect">
            <a:avLst/>
          </a:prstGeom>
        </p:spPr>
      </p:pic>
      <p:pic>
        <p:nvPicPr>
          <p:cNvPr id="4" name="Picture 5" descr="sejmout00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151" y="-95367"/>
            <a:ext cx="3195849" cy="223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4" y="135466"/>
            <a:ext cx="2979589" cy="281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3058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17999" r="63225" b="68401"/>
          <a:stretch>
            <a:fillRect/>
          </a:stretch>
        </p:blipFill>
        <p:spPr bwMode="auto">
          <a:xfrm>
            <a:off x="757238" y="2029797"/>
            <a:ext cx="448627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17999" r="63675" b="68401"/>
          <a:stretch>
            <a:fillRect/>
          </a:stretch>
        </p:blipFill>
        <p:spPr bwMode="auto">
          <a:xfrm>
            <a:off x="6109560" y="2011392"/>
            <a:ext cx="4427538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7" name="Rectangle 7"/>
          <p:cNvSpPr>
            <a:spLocks noChangeArrowheads="1"/>
          </p:cNvSpPr>
          <p:nvPr/>
        </p:nvSpPr>
        <p:spPr bwMode="auto">
          <a:xfrm>
            <a:off x="573130" y="250369"/>
            <a:ext cx="96058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Pochva přímého břišního svalu </a:t>
            </a:r>
            <a:r>
              <a:rPr lang="cs-CZ" sz="24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(vagina </a:t>
            </a:r>
            <a:r>
              <a:rPr lang="cs-CZ" sz="2400" b="1" i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musculi</a:t>
            </a:r>
            <a:r>
              <a:rPr lang="cs-CZ" sz="24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400" b="1" i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recti</a:t>
            </a:r>
            <a:r>
              <a:rPr lang="cs-CZ" sz="24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400" b="1" i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abdominis</a:t>
            </a:r>
            <a:r>
              <a:rPr lang="cs-CZ" sz="24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)</a:t>
            </a:r>
          </a:p>
        </p:txBody>
      </p:sp>
      <p:sp>
        <p:nvSpPr>
          <p:cNvPr id="21509" name="Text Box 8"/>
          <p:cNvSpPr txBox="1">
            <a:spLocks noChangeArrowheads="1"/>
          </p:cNvSpPr>
          <p:nvPr/>
        </p:nvSpPr>
        <p:spPr bwMode="auto">
          <a:xfrm>
            <a:off x="2524264" y="916017"/>
            <a:ext cx="63722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(tvořená </a:t>
            </a:r>
            <a:r>
              <a:rPr lang="cs-CZ" altLang="cs-CZ" sz="1800" b="1" u="sng" dirty="0">
                <a:cs typeface="Arial" panose="020B0604020202020204" pitchFamily="34" charset="0"/>
              </a:rPr>
              <a:t>aponeurózami</a:t>
            </a:r>
            <a:r>
              <a:rPr lang="cs-CZ" altLang="cs-CZ" sz="1800" b="1" dirty="0">
                <a:cs typeface="Arial" panose="020B0604020202020204" pitchFamily="34" charset="0"/>
              </a:rPr>
              <a:t> laterální skupiny břišních svalů)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21510" name="Text Box 9"/>
          <p:cNvSpPr txBox="1">
            <a:spLocks noChangeArrowheads="1"/>
          </p:cNvSpPr>
          <p:nvPr/>
        </p:nvSpPr>
        <p:spPr bwMode="auto">
          <a:xfrm>
            <a:off x="2309814" y="1521797"/>
            <a:ext cx="16850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Horní čtvrtina</a:t>
            </a:r>
          </a:p>
        </p:txBody>
      </p:sp>
      <p:sp>
        <p:nvSpPr>
          <p:cNvPr id="21511" name="Text Box 10"/>
          <p:cNvSpPr txBox="1">
            <a:spLocks noChangeArrowheads="1"/>
          </p:cNvSpPr>
          <p:nvPr/>
        </p:nvSpPr>
        <p:spPr bwMode="auto">
          <a:xfrm>
            <a:off x="7493614" y="1532374"/>
            <a:ext cx="16594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Dolní čtvrtina</a:t>
            </a:r>
          </a:p>
        </p:txBody>
      </p:sp>
      <p:sp>
        <p:nvSpPr>
          <p:cNvPr id="21512" name="Text Box 12"/>
          <p:cNvSpPr txBox="1">
            <a:spLocks noChangeArrowheads="1"/>
          </p:cNvSpPr>
          <p:nvPr/>
        </p:nvSpPr>
        <p:spPr bwMode="auto">
          <a:xfrm>
            <a:off x="101600" y="3394015"/>
            <a:ext cx="61722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Ventrálně:</a:t>
            </a:r>
            <a:r>
              <a:rPr lang="cs-CZ" altLang="cs-CZ" sz="1800" b="1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aponeuróza </a:t>
            </a:r>
            <a:r>
              <a:rPr lang="cs-CZ" altLang="cs-CZ" sz="1800" b="1" i="1" dirty="0">
                <a:cs typeface="Arial" panose="020B0604020202020204" pitchFamily="34" charset="0"/>
              </a:rPr>
              <a:t>m. </a:t>
            </a:r>
            <a:r>
              <a:rPr lang="cs-CZ" altLang="cs-CZ" sz="1800" b="1" i="1" dirty="0" err="1">
                <a:cs typeface="Arial" panose="020B0604020202020204" pitchFamily="34" charset="0"/>
              </a:rPr>
              <a:t>obliquus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externus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abdominis</a:t>
            </a:r>
            <a:r>
              <a:rPr lang="cs-CZ" altLang="cs-CZ" sz="1800" b="1" dirty="0">
                <a:cs typeface="Arial" panose="020B0604020202020204" pitchFamily="34" charset="0"/>
              </a:rPr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u="sng" dirty="0">
                <a:cs typeface="Arial" panose="020B0604020202020204" pitchFamily="34" charset="0"/>
              </a:rPr>
              <a:t>přední list </a:t>
            </a:r>
            <a:r>
              <a:rPr lang="cs-CZ" altLang="cs-CZ" sz="1800" b="1" dirty="0">
                <a:cs typeface="Arial" panose="020B0604020202020204" pitchFamily="34" charset="0"/>
              </a:rPr>
              <a:t>aponeurózy </a:t>
            </a:r>
            <a:r>
              <a:rPr lang="cs-CZ" altLang="cs-CZ" sz="1800" b="1" i="1" dirty="0">
                <a:cs typeface="Arial" panose="020B0604020202020204" pitchFamily="34" charset="0"/>
              </a:rPr>
              <a:t>m. </a:t>
            </a:r>
            <a:r>
              <a:rPr lang="cs-CZ" altLang="cs-CZ" sz="1800" b="1" i="1" dirty="0" err="1">
                <a:cs typeface="Arial" panose="020B0604020202020204" pitchFamily="34" charset="0"/>
              </a:rPr>
              <a:t>obliquus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internus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abdominis</a:t>
            </a:r>
            <a:endParaRPr lang="cs-CZ" altLang="cs-CZ" sz="18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Dorzálně: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u="sng" dirty="0">
                <a:cs typeface="Arial" panose="020B0604020202020204" pitchFamily="34" charset="0"/>
              </a:rPr>
              <a:t>zadní list </a:t>
            </a:r>
            <a:r>
              <a:rPr lang="cs-CZ" altLang="cs-CZ" sz="1800" b="1" dirty="0">
                <a:cs typeface="Arial" panose="020B0604020202020204" pitchFamily="34" charset="0"/>
              </a:rPr>
              <a:t>aponeurózy </a:t>
            </a:r>
            <a:r>
              <a:rPr lang="cs-CZ" altLang="cs-CZ" sz="1800" b="1" i="1" dirty="0">
                <a:cs typeface="Arial" panose="020B0604020202020204" pitchFamily="34" charset="0"/>
              </a:rPr>
              <a:t>m. </a:t>
            </a:r>
            <a:r>
              <a:rPr lang="cs-CZ" altLang="cs-CZ" sz="1800" b="1" i="1" dirty="0" err="1">
                <a:cs typeface="Arial" panose="020B0604020202020204" pitchFamily="34" charset="0"/>
              </a:rPr>
              <a:t>obliquus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internus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abdominis</a:t>
            </a:r>
            <a:endParaRPr lang="cs-CZ" altLang="cs-CZ" sz="18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aponeuróza </a:t>
            </a:r>
            <a:r>
              <a:rPr lang="cs-CZ" altLang="cs-CZ" sz="1800" b="1" i="1" dirty="0">
                <a:cs typeface="Arial" panose="020B0604020202020204" pitchFamily="34" charset="0"/>
              </a:rPr>
              <a:t>m. </a:t>
            </a:r>
            <a:r>
              <a:rPr lang="cs-CZ" altLang="cs-CZ" sz="1800" b="1" i="1" dirty="0" err="1">
                <a:cs typeface="Arial" panose="020B0604020202020204" pitchFamily="34" charset="0"/>
              </a:rPr>
              <a:t>transversus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abdominis</a:t>
            </a:r>
            <a:endParaRPr lang="cs-CZ" altLang="cs-CZ" sz="18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 err="1">
                <a:cs typeface="Arial" panose="020B0604020202020204" pitchFamily="34" charset="0"/>
              </a:rPr>
              <a:t>fascia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transversalis</a:t>
            </a:r>
            <a:endParaRPr lang="cs-CZ" altLang="cs-CZ" sz="18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cs typeface="Arial" panose="020B0604020202020204" pitchFamily="34" charset="0"/>
              </a:rPr>
              <a:t>+pobřišnice </a:t>
            </a:r>
            <a:r>
              <a:rPr lang="cs-CZ" altLang="cs-CZ" sz="1400" i="1" dirty="0">
                <a:cs typeface="Arial" panose="020B0604020202020204" pitchFamily="34" charset="0"/>
              </a:rPr>
              <a:t>(peritoneum)</a:t>
            </a:r>
          </a:p>
        </p:txBody>
      </p:sp>
      <p:sp>
        <p:nvSpPr>
          <p:cNvPr id="21513" name="Text Box 13"/>
          <p:cNvSpPr txBox="1">
            <a:spLocks noChangeArrowheads="1"/>
          </p:cNvSpPr>
          <p:nvPr/>
        </p:nvSpPr>
        <p:spPr bwMode="auto">
          <a:xfrm>
            <a:off x="6409432" y="3532514"/>
            <a:ext cx="4547538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Ventrálně:</a:t>
            </a:r>
            <a:r>
              <a:rPr lang="cs-CZ" altLang="cs-CZ" sz="1800" b="1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aponeuróza </a:t>
            </a:r>
            <a:r>
              <a:rPr lang="cs-CZ" altLang="cs-CZ" sz="1800" b="1" i="1" dirty="0">
                <a:cs typeface="Arial" panose="020B0604020202020204" pitchFamily="34" charset="0"/>
              </a:rPr>
              <a:t>m. </a:t>
            </a:r>
            <a:r>
              <a:rPr lang="cs-CZ" altLang="cs-CZ" sz="1800" b="1" i="1" dirty="0" err="1">
                <a:cs typeface="Arial" panose="020B0604020202020204" pitchFamily="34" charset="0"/>
              </a:rPr>
              <a:t>obliquus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ext</a:t>
            </a:r>
            <a:r>
              <a:rPr lang="cs-CZ" altLang="cs-CZ" sz="1800" b="1" i="1" dirty="0">
                <a:cs typeface="Arial" panose="020B0604020202020204" pitchFamily="34" charset="0"/>
              </a:rPr>
              <a:t>. </a:t>
            </a:r>
            <a:r>
              <a:rPr lang="cs-CZ" altLang="cs-CZ" sz="1800" b="1" i="1" dirty="0" err="1">
                <a:cs typeface="Arial" panose="020B0604020202020204" pitchFamily="34" charset="0"/>
              </a:rPr>
              <a:t>abdominis</a:t>
            </a:r>
            <a:r>
              <a:rPr lang="cs-CZ" altLang="cs-CZ" sz="1800" b="1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aponeuróza </a:t>
            </a:r>
            <a:r>
              <a:rPr lang="cs-CZ" altLang="cs-CZ" sz="1800" b="1" i="1" dirty="0">
                <a:cs typeface="Arial" panose="020B0604020202020204" pitchFamily="34" charset="0"/>
              </a:rPr>
              <a:t>m. </a:t>
            </a:r>
            <a:r>
              <a:rPr lang="cs-CZ" altLang="cs-CZ" sz="1800" b="1" i="1" dirty="0" err="1">
                <a:cs typeface="Arial" panose="020B0604020202020204" pitchFamily="34" charset="0"/>
              </a:rPr>
              <a:t>obliquus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int</a:t>
            </a:r>
            <a:r>
              <a:rPr lang="cs-CZ" altLang="cs-CZ" sz="1800" b="1" i="1" dirty="0">
                <a:cs typeface="Arial" panose="020B0604020202020204" pitchFamily="34" charset="0"/>
              </a:rPr>
              <a:t>. </a:t>
            </a:r>
            <a:r>
              <a:rPr lang="cs-CZ" altLang="cs-CZ" sz="1800" b="1" i="1" dirty="0" err="1">
                <a:cs typeface="Arial" panose="020B0604020202020204" pitchFamily="34" charset="0"/>
              </a:rPr>
              <a:t>abdominis</a:t>
            </a:r>
            <a:endParaRPr lang="cs-CZ" altLang="cs-CZ" sz="18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aponeuróza </a:t>
            </a:r>
            <a:r>
              <a:rPr lang="cs-CZ" altLang="cs-CZ" sz="1800" b="1" i="1" dirty="0">
                <a:cs typeface="Arial" panose="020B0604020202020204" pitchFamily="34" charset="0"/>
              </a:rPr>
              <a:t>m. </a:t>
            </a:r>
            <a:r>
              <a:rPr lang="cs-CZ" altLang="cs-CZ" sz="1800" b="1" i="1" dirty="0" err="1">
                <a:cs typeface="Arial" panose="020B0604020202020204" pitchFamily="34" charset="0"/>
              </a:rPr>
              <a:t>transversus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abdominis</a:t>
            </a:r>
            <a:endParaRPr lang="cs-CZ" altLang="cs-CZ" sz="18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Dorzálně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 err="1">
                <a:cs typeface="Arial" panose="020B0604020202020204" pitchFamily="34" charset="0"/>
              </a:rPr>
              <a:t>fascia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transversalis</a:t>
            </a:r>
            <a:endParaRPr lang="cs-CZ" altLang="cs-CZ" sz="1800" b="1" i="1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cs-CZ" altLang="cs-CZ" sz="1400" dirty="0">
                <a:cs typeface="Arial" panose="020B0604020202020204" pitchFamily="34" charset="0"/>
              </a:rPr>
              <a:t>+pobřišnice </a:t>
            </a:r>
            <a:r>
              <a:rPr lang="cs-CZ" altLang="cs-CZ" sz="1400" i="1" dirty="0">
                <a:cs typeface="Arial" panose="020B0604020202020204" pitchFamily="34" charset="0"/>
              </a:rPr>
              <a:t>(peritoneum)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i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9281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1905000" y="300039"/>
            <a:ext cx="8382000" cy="62579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cs-CZ" altLang="cs-CZ">
              <a:cs typeface="Arial" panose="020B0604020202020204" pitchFamily="34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464950" y="188913"/>
            <a:ext cx="9066508" cy="6858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cs-CZ" altLang="cs-CZ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Pochva přímého břišního svalu </a:t>
            </a:r>
            <a:r>
              <a:rPr lang="cs-CZ" altLang="cs-CZ" sz="1800" b="1" i="1" dirty="0">
                <a:solidFill>
                  <a:srgbClr val="800000"/>
                </a:solidFill>
              </a:rPr>
              <a:t>(vagina m. </a:t>
            </a:r>
            <a:r>
              <a:rPr lang="cs-CZ" altLang="cs-CZ" sz="1800" b="1" i="1" dirty="0" err="1">
                <a:solidFill>
                  <a:srgbClr val="800000"/>
                </a:solidFill>
              </a:rPr>
              <a:t>recti</a:t>
            </a:r>
            <a:r>
              <a:rPr lang="cs-CZ" altLang="cs-CZ" sz="1800" b="1" i="1" dirty="0">
                <a:solidFill>
                  <a:srgbClr val="800000"/>
                </a:solidFill>
              </a:rPr>
              <a:t> </a:t>
            </a:r>
            <a:r>
              <a:rPr lang="cs-CZ" altLang="cs-CZ" sz="1800" b="1" i="1" dirty="0" err="1">
                <a:solidFill>
                  <a:srgbClr val="800000"/>
                </a:solidFill>
              </a:rPr>
              <a:t>abdominis</a:t>
            </a:r>
            <a:r>
              <a:rPr lang="cs-CZ" altLang="cs-CZ" sz="1800" b="1" i="1" dirty="0">
                <a:solidFill>
                  <a:srgbClr val="800000"/>
                </a:solidFill>
              </a:rPr>
              <a:t>)</a:t>
            </a: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6" y="1412876"/>
            <a:ext cx="3406775" cy="403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2208213" y="1412875"/>
            <a:ext cx="1492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 b="1" dirty="0">
                <a:cs typeface="Arial" panose="020B0604020202020204" pitchFamily="34" charset="0"/>
              </a:rPr>
              <a:t>Nad pupkem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2135188" y="2852738"/>
            <a:ext cx="1473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 b="1" dirty="0">
                <a:cs typeface="Arial" panose="020B0604020202020204" pitchFamily="34" charset="0"/>
              </a:rPr>
              <a:t>Pod pupkem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8759826" y="981076"/>
            <a:ext cx="1439863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cs typeface="Arial" panose="020B0604020202020204" pitchFamily="34" charset="0"/>
              </a:rPr>
              <a:t>externus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600">
                <a:cs typeface="Arial" panose="020B0604020202020204" pitchFamily="34" charset="0"/>
              </a:rPr>
              <a:t>internus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600">
                <a:cs typeface="Arial" panose="020B0604020202020204" pitchFamily="34" charset="0"/>
              </a:rPr>
              <a:t>transversus</a:t>
            </a:r>
          </a:p>
        </p:txBody>
      </p:sp>
      <p:grpSp>
        <p:nvGrpSpPr>
          <p:cNvPr id="22536" name="Group 8"/>
          <p:cNvGrpSpPr>
            <a:grpSpLocks/>
          </p:cNvGrpSpPr>
          <p:nvPr/>
        </p:nvGrpSpPr>
        <p:grpSpPr bwMode="auto">
          <a:xfrm>
            <a:off x="7824788" y="1341438"/>
            <a:ext cx="844550" cy="417512"/>
            <a:chOff x="4176" y="720"/>
            <a:chExt cx="954" cy="384"/>
          </a:xfrm>
        </p:grpSpPr>
        <p:sp>
          <p:nvSpPr>
            <p:cNvPr id="22547" name="Line 9"/>
            <p:cNvSpPr>
              <a:spLocks noChangeShapeType="1"/>
            </p:cNvSpPr>
            <p:nvPr/>
          </p:nvSpPr>
          <p:spPr bwMode="auto">
            <a:xfrm flipH="1">
              <a:off x="4224" y="720"/>
              <a:ext cx="90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548" name="Line 10"/>
            <p:cNvSpPr>
              <a:spLocks noChangeShapeType="1"/>
            </p:cNvSpPr>
            <p:nvPr/>
          </p:nvSpPr>
          <p:spPr bwMode="auto">
            <a:xfrm flipH="1">
              <a:off x="4602" y="912"/>
              <a:ext cx="52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549" name="Line 11"/>
            <p:cNvSpPr>
              <a:spLocks noChangeShapeType="1"/>
            </p:cNvSpPr>
            <p:nvPr/>
          </p:nvSpPr>
          <p:spPr bwMode="auto">
            <a:xfrm flipH="1">
              <a:off x="4224" y="1104"/>
              <a:ext cx="90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550" name="Line 12"/>
            <p:cNvSpPr>
              <a:spLocks noChangeShapeType="1"/>
            </p:cNvSpPr>
            <p:nvPr/>
          </p:nvSpPr>
          <p:spPr bwMode="auto">
            <a:xfrm flipH="1" flipV="1">
              <a:off x="4464" y="816"/>
              <a:ext cx="138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551" name="Line 13"/>
            <p:cNvSpPr>
              <a:spLocks noChangeShapeType="1"/>
            </p:cNvSpPr>
            <p:nvPr/>
          </p:nvSpPr>
          <p:spPr bwMode="auto">
            <a:xfrm flipH="1">
              <a:off x="4464" y="912"/>
              <a:ext cx="138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552" name="Oval 14"/>
            <p:cNvSpPr>
              <a:spLocks noChangeArrowheads="1"/>
            </p:cNvSpPr>
            <p:nvPr/>
          </p:nvSpPr>
          <p:spPr bwMode="auto">
            <a:xfrm>
              <a:off x="4176" y="864"/>
              <a:ext cx="336" cy="144"/>
            </a:xfrm>
            <a:prstGeom prst="ellipse">
              <a:avLst/>
            </a:prstGeom>
            <a:solidFill>
              <a:srgbClr val="FF3300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</p:grpSp>
      <p:sp>
        <p:nvSpPr>
          <p:cNvPr id="22537" name="Line 15"/>
          <p:cNvSpPr>
            <a:spLocks noChangeShapeType="1"/>
          </p:cNvSpPr>
          <p:nvPr/>
        </p:nvSpPr>
        <p:spPr bwMode="auto">
          <a:xfrm flipH="1">
            <a:off x="7608888" y="3661474"/>
            <a:ext cx="106045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8" name="Oval 16"/>
          <p:cNvSpPr>
            <a:spLocks noChangeArrowheads="1"/>
          </p:cNvSpPr>
          <p:nvPr/>
        </p:nvSpPr>
        <p:spPr bwMode="auto">
          <a:xfrm>
            <a:off x="7655719" y="3307300"/>
            <a:ext cx="338137" cy="136525"/>
          </a:xfrm>
          <a:prstGeom prst="ellipse">
            <a:avLst/>
          </a:prstGeom>
          <a:solidFill>
            <a:srgbClr val="FF33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2539" name="Line 17"/>
          <p:cNvSpPr>
            <a:spLocks noChangeShapeType="1"/>
          </p:cNvSpPr>
          <p:nvPr/>
        </p:nvSpPr>
        <p:spPr bwMode="auto">
          <a:xfrm flipH="1">
            <a:off x="8040689" y="2636838"/>
            <a:ext cx="542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40" name="Line 18"/>
          <p:cNvSpPr>
            <a:spLocks noChangeShapeType="1"/>
          </p:cNvSpPr>
          <p:nvPr/>
        </p:nvSpPr>
        <p:spPr bwMode="auto">
          <a:xfrm flipH="1">
            <a:off x="8040688" y="2924175"/>
            <a:ext cx="5318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41" name="Line 19"/>
          <p:cNvSpPr>
            <a:spLocks noChangeShapeType="1"/>
          </p:cNvSpPr>
          <p:nvPr/>
        </p:nvSpPr>
        <p:spPr bwMode="auto">
          <a:xfrm flipH="1">
            <a:off x="8040688" y="3141663"/>
            <a:ext cx="5318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42" name="Line 20"/>
          <p:cNvSpPr>
            <a:spLocks noChangeShapeType="1"/>
          </p:cNvSpPr>
          <p:nvPr/>
        </p:nvSpPr>
        <p:spPr bwMode="auto">
          <a:xfrm flipH="1" flipV="1">
            <a:off x="7680326" y="2492376"/>
            <a:ext cx="385763" cy="130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43" name="Line 21"/>
          <p:cNvSpPr>
            <a:spLocks noChangeShapeType="1"/>
          </p:cNvSpPr>
          <p:nvPr/>
        </p:nvSpPr>
        <p:spPr bwMode="auto">
          <a:xfrm flipH="1" flipV="1">
            <a:off x="7680326" y="2781301"/>
            <a:ext cx="385763" cy="130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44" name="Line 22"/>
          <p:cNvSpPr>
            <a:spLocks noChangeShapeType="1"/>
          </p:cNvSpPr>
          <p:nvPr/>
        </p:nvSpPr>
        <p:spPr bwMode="auto">
          <a:xfrm flipH="1" flipV="1">
            <a:off x="7680326" y="2997201"/>
            <a:ext cx="385763" cy="130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45" name="Text Box 23"/>
          <p:cNvSpPr txBox="1">
            <a:spLocks noChangeArrowheads="1"/>
          </p:cNvSpPr>
          <p:nvPr/>
        </p:nvSpPr>
        <p:spPr bwMode="auto">
          <a:xfrm>
            <a:off x="8759826" y="2349500"/>
            <a:ext cx="143986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 dirty="0" err="1">
                <a:cs typeface="Arial" panose="020B0604020202020204" pitchFamily="34" charset="0"/>
              </a:rPr>
              <a:t>externus</a:t>
            </a:r>
            <a:endParaRPr lang="cs-CZ" altLang="cs-CZ" sz="1600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sz="1600" dirty="0" err="1">
                <a:cs typeface="Arial" panose="020B0604020202020204" pitchFamily="34" charset="0"/>
              </a:rPr>
              <a:t>internus</a:t>
            </a:r>
            <a:endParaRPr lang="cs-CZ" altLang="cs-CZ" sz="1600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sz="1600" dirty="0" err="1">
                <a:cs typeface="Arial" panose="020B0604020202020204" pitchFamily="34" charset="0"/>
              </a:rPr>
              <a:t>transversus</a:t>
            </a:r>
            <a:endParaRPr lang="cs-CZ" altLang="cs-CZ" sz="1600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sz="1600" dirty="0" err="1">
                <a:cs typeface="Arial" panose="020B0604020202020204" pitchFamily="34" charset="0"/>
              </a:rPr>
              <a:t>Fascia</a:t>
            </a:r>
            <a:r>
              <a:rPr lang="cs-CZ" altLang="cs-CZ" sz="1600" dirty="0">
                <a:cs typeface="Arial" panose="020B0604020202020204" pitchFamily="34" charset="0"/>
              </a:rPr>
              <a:t> </a:t>
            </a:r>
            <a:r>
              <a:rPr lang="cs-CZ" altLang="cs-CZ" sz="1600" dirty="0" err="1">
                <a:cs typeface="Arial" panose="020B0604020202020204" pitchFamily="34" charset="0"/>
              </a:rPr>
              <a:t>transversalis</a:t>
            </a:r>
            <a:r>
              <a:rPr lang="cs-CZ" altLang="cs-CZ" sz="1600" dirty="0">
                <a:cs typeface="Arial" panose="020B0604020202020204" pitchFamily="34" charset="0"/>
              </a:rPr>
              <a:t> a peritoneum</a:t>
            </a:r>
          </a:p>
        </p:txBody>
      </p:sp>
      <p:sp>
        <p:nvSpPr>
          <p:cNvPr id="22546" name="Text Box 24"/>
          <p:cNvSpPr txBox="1">
            <a:spLocks noChangeArrowheads="1"/>
          </p:cNvSpPr>
          <p:nvPr/>
        </p:nvSpPr>
        <p:spPr bwMode="auto">
          <a:xfrm>
            <a:off x="4367214" y="981075"/>
            <a:ext cx="118814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600" b="1" i="1" dirty="0">
                <a:cs typeface="Arial" panose="020B0604020202020204" pitchFamily="34" charset="0"/>
              </a:rPr>
              <a:t>Linea alba</a:t>
            </a:r>
          </a:p>
        </p:txBody>
      </p:sp>
    </p:spTree>
    <p:extLst>
      <p:ext uri="{BB962C8B-B14F-4D97-AF65-F5344CB8AC3E}">
        <p14:creationId xmlns:p14="http://schemas.microsoft.com/office/powerpoint/2010/main" val="16258994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5"/>
          <a:stretch>
            <a:fillRect/>
          </a:stretch>
        </p:blipFill>
        <p:spPr bwMode="auto">
          <a:xfrm>
            <a:off x="6527800" y="1916113"/>
            <a:ext cx="3130550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0"/>
          <a:stretch>
            <a:fillRect/>
          </a:stretch>
        </p:blipFill>
        <p:spPr bwMode="auto">
          <a:xfrm>
            <a:off x="2135188" y="1989138"/>
            <a:ext cx="3738562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1745536" y="408008"/>
            <a:ext cx="9856994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8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Linea alba </a:t>
            </a:r>
            <a:r>
              <a:rPr lang="cs-CZ" sz="16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= vazivový pruh  </a:t>
            </a:r>
            <a:r>
              <a:rPr lang="cs-CZ" sz="16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(od </a:t>
            </a:r>
            <a:r>
              <a:rPr lang="cs-CZ" sz="2000" b="1" i="1" dirty="0" err="1" smtClean="0">
                <a:cs typeface="Arial" panose="020B0604020202020204" pitchFamily="34" charset="0"/>
              </a:rPr>
              <a:t>processus</a:t>
            </a:r>
            <a:r>
              <a:rPr lang="cs-CZ" sz="2000" b="1" i="1" dirty="0" smtClean="0"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cs typeface="Arial" panose="020B0604020202020204" pitchFamily="34" charset="0"/>
              </a:rPr>
              <a:t>xiphoideus</a:t>
            </a:r>
            <a:r>
              <a:rPr lang="cs-CZ" sz="2000" b="1" i="1" dirty="0">
                <a:cs typeface="Arial" panose="020B0604020202020204" pitchFamily="34" charset="0"/>
              </a:rPr>
              <a:t> </a:t>
            </a:r>
            <a:r>
              <a:rPr lang="cs-CZ" sz="1600" b="1" i="1" dirty="0" smtClean="0">
                <a:cs typeface="Arial" panose="020B0604020202020204" pitchFamily="34" charset="0"/>
              </a:rPr>
              <a:t>k</a:t>
            </a:r>
            <a:r>
              <a:rPr lang="cs-CZ" sz="2000" b="1" i="1" dirty="0" smtClean="0"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cs typeface="Arial" panose="020B0604020202020204" pitchFamily="34" charset="0"/>
              </a:rPr>
              <a:t>symphysis</a:t>
            </a:r>
            <a:r>
              <a:rPr lang="cs-CZ" sz="2000" b="1" i="1" dirty="0">
                <a:cs typeface="Arial" panose="020B0604020202020204" pitchFamily="34" charset="0"/>
              </a:rPr>
              <a:t> </a:t>
            </a:r>
            <a:r>
              <a:rPr lang="cs-CZ" sz="2000" b="1" i="1" dirty="0" err="1" smtClean="0">
                <a:cs typeface="Arial" panose="020B0604020202020204" pitchFamily="34" charset="0"/>
              </a:rPr>
              <a:t>pubica</a:t>
            </a:r>
            <a:r>
              <a:rPr lang="cs-CZ" sz="2000" b="1" i="1" dirty="0" smtClean="0">
                <a:cs typeface="Arial" panose="020B0604020202020204" pitchFamily="34" charset="0"/>
              </a:rPr>
              <a:t>; </a:t>
            </a:r>
            <a:r>
              <a:rPr lang="cs-CZ" sz="2000" b="1" i="1" dirty="0" err="1">
                <a:cs typeface="Arial" panose="020B0604020202020204" pitchFamily="34" charset="0"/>
              </a:rPr>
              <a:t>anulus</a:t>
            </a:r>
            <a:r>
              <a:rPr lang="cs-CZ" sz="2000" b="1" i="1" dirty="0"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cs typeface="Arial" panose="020B0604020202020204" pitchFamily="34" charset="0"/>
              </a:rPr>
              <a:t>umbilicalis</a:t>
            </a:r>
            <a:r>
              <a:rPr lang="cs-CZ" sz="2000" b="1" i="1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defRPr/>
            </a:pPr>
            <a:endParaRPr lang="cs-CZ" sz="2000" b="1" i="1" dirty="0"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cs-CZ" sz="2400" b="1" i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umbilicus</a:t>
            </a:r>
            <a:r>
              <a:rPr lang="cs-CZ" sz="20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000" b="1" i="1" dirty="0">
                <a:cs typeface="Arial" panose="020B0604020202020204" pitchFamily="34" charset="0"/>
              </a:rPr>
              <a:t>– pupeční jizva</a:t>
            </a:r>
          </a:p>
          <a:p>
            <a:pPr eaLnBrk="1" hangingPunct="1">
              <a:defRPr/>
            </a:pPr>
            <a:endParaRPr lang="cs-CZ" sz="2000" b="1" i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2517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" t="5400" r="66376" b="55800"/>
          <a:stretch>
            <a:fillRect/>
          </a:stretch>
        </p:blipFill>
        <p:spPr bwMode="auto">
          <a:xfrm>
            <a:off x="6904298" y="1276926"/>
            <a:ext cx="5292204" cy="4987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3009901" y="233154"/>
            <a:ext cx="558678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32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Canalis</a:t>
            </a:r>
            <a:r>
              <a:rPr 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inguinalis</a:t>
            </a:r>
            <a:r>
              <a:rPr 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(tříselný kanál)</a:t>
            </a:r>
          </a:p>
        </p:txBody>
      </p:sp>
      <p:sp>
        <p:nvSpPr>
          <p:cNvPr id="58374" name="Text Box 7"/>
          <p:cNvSpPr txBox="1">
            <a:spLocks noChangeArrowheads="1"/>
          </p:cNvSpPr>
          <p:nvPr/>
        </p:nvSpPr>
        <p:spPr bwMode="auto">
          <a:xfrm>
            <a:off x="0" y="692151"/>
            <a:ext cx="12196502" cy="578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000" b="1" dirty="0">
                <a:cs typeface="Arial" panose="020B0604020202020204" pitchFamily="34" charset="0"/>
              </a:rPr>
              <a:t> </a:t>
            </a:r>
            <a:r>
              <a:rPr lang="cs-CZ" sz="2000" b="1" dirty="0" smtClean="0">
                <a:cs typeface="Arial" panose="020B0604020202020204" pitchFamily="34" charset="0"/>
              </a:rPr>
              <a:t>kanálek </a:t>
            </a:r>
            <a:r>
              <a:rPr lang="cs-CZ" b="1" dirty="0">
                <a:cs typeface="Arial" panose="020B0604020202020204" pitchFamily="34" charset="0"/>
              </a:rPr>
              <a:t>v laterální skupině břišních svalů </a:t>
            </a:r>
            <a:r>
              <a:rPr lang="cs-CZ" b="1" u="sng" dirty="0">
                <a:cs typeface="Arial" panose="020B0604020202020204" pitchFamily="34" charset="0"/>
              </a:rPr>
              <a:t>asi </a:t>
            </a:r>
            <a:r>
              <a:rPr lang="cs-CZ" b="1" dirty="0">
                <a:cs typeface="Arial" panose="020B0604020202020204" pitchFamily="34" charset="0"/>
              </a:rPr>
              <a:t>4 </a:t>
            </a:r>
            <a:r>
              <a:rPr lang="cs-CZ" b="1" dirty="0" smtClean="0">
                <a:cs typeface="Arial" panose="020B0604020202020204" pitchFamily="34" charset="0"/>
              </a:rPr>
              <a:t>cm dlouhý</a:t>
            </a:r>
            <a:r>
              <a:rPr lang="cs-CZ" sz="2000" b="1" dirty="0" smtClean="0">
                <a:cs typeface="Arial" panose="020B0604020202020204" pitchFamily="34" charset="0"/>
              </a:rPr>
              <a:t>; probíhá </a:t>
            </a:r>
            <a:r>
              <a:rPr lang="cs-CZ" sz="1600" b="1" dirty="0" smtClean="0">
                <a:cs typeface="Arial" panose="020B0604020202020204" pitchFamily="34" charset="0"/>
              </a:rPr>
              <a:t>od </a:t>
            </a:r>
            <a:r>
              <a:rPr lang="cs-CZ" sz="2000" b="1" i="1" dirty="0" err="1" smtClean="0">
                <a:cs typeface="Arial" panose="020B0604020202020204" pitchFamily="34" charset="0"/>
              </a:rPr>
              <a:t>anulus</a:t>
            </a:r>
            <a:r>
              <a:rPr lang="cs-CZ" sz="2000" b="1" i="1" dirty="0" smtClean="0"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cs typeface="Arial" panose="020B0604020202020204" pitchFamily="34" charset="0"/>
              </a:rPr>
              <a:t>inguinalis</a:t>
            </a:r>
            <a:r>
              <a:rPr lang="cs-CZ" sz="2000" b="1" i="1" dirty="0">
                <a:cs typeface="Arial" panose="020B0604020202020204" pitchFamily="34" charset="0"/>
              </a:rPr>
              <a:t> </a:t>
            </a:r>
            <a:r>
              <a:rPr lang="cs-CZ" sz="2000" b="1" i="1" dirty="0" err="1" smtClean="0">
                <a:cs typeface="Arial" panose="020B0604020202020204" pitchFamily="34" charset="0"/>
              </a:rPr>
              <a:t>profundus</a:t>
            </a:r>
            <a:r>
              <a:rPr lang="cs-CZ" sz="2000" b="1" i="1" dirty="0" smtClean="0">
                <a:cs typeface="Arial" panose="020B0604020202020204" pitchFamily="34" charset="0"/>
              </a:rPr>
              <a:t> </a:t>
            </a:r>
            <a:r>
              <a:rPr lang="cs-CZ" sz="1600" b="1" i="1" dirty="0" smtClean="0">
                <a:cs typeface="Arial" panose="020B0604020202020204" pitchFamily="34" charset="0"/>
              </a:rPr>
              <a:t>k</a:t>
            </a:r>
            <a:r>
              <a:rPr lang="cs-CZ" sz="2000" b="1" i="1" dirty="0" smtClean="0">
                <a:cs typeface="Arial" panose="020B0604020202020204" pitchFamily="34" charset="0"/>
              </a:rPr>
              <a:t> </a:t>
            </a:r>
            <a:r>
              <a:rPr lang="cs-CZ" sz="2000" b="1" i="1" dirty="0" err="1" smtClean="0">
                <a:cs typeface="Arial" panose="020B0604020202020204" pitchFamily="34" charset="0"/>
              </a:rPr>
              <a:t>anulus</a:t>
            </a:r>
            <a:r>
              <a:rPr lang="cs-CZ" sz="2000" b="1" i="1" dirty="0" smtClean="0">
                <a:cs typeface="Arial" panose="020B0604020202020204" pitchFamily="34" charset="0"/>
              </a:rPr>
              <a:t> </a:t>
            </a:r>
            <a:r>
              <a:rPr lang="cs-CZ" sz="2000" b="1" i="1" dirty="0" err="1" smtClean="0">
                <a:cs typeface="Arial" panose="020B0604020202020204" pitchFamily="34" charset="0"/>
              </a:rPr>
              <a:t>inguinalis</a:t>
            </a:r>
            <a:r>
              <a:rPr lang="cs-CZ" sz="2000" b="1" i="1" dirty="0" smtClean="0">
                <a:cs typeface="Arial" panose="020B0604020202020204" pitchFamily="34" charset="0"/>
              </a:rPr>
              <a:t> </a:t>
            </a:r>
            <a:r>
              <a:rPr lang="cs-CZ" sz="2000" b="1" i="1" dirty="0" err="1" smtClean="0">
                <a:cs typeface="Arial" panose="020B0604020202020204" pitchFamily="34" charset="0"/>
              </a:rPr>
              <a:t>superficialis</a:t>
            </a:r>
            <a:endParaRPr lang="cs-CZ" sz="2000" b="1" i="1" dirty="0"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cs-CZ" b="1" dirty="0" smtClean="0">
              <a:solidFill>
                <a:srgbClr val="8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cs-CZ" b="1" dirty="0">
              <a:solidFill>
                <a:srgbClr val="8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cs-CZ" b="1" dirty="0">
                <a:solidFill>
                  <a:srgbClr val="800000"/>
                </a:solidFill>
                <a:cs typeface="Arial" panose="020B0604020202020204" pitchFamily="34" charset="0"/>
              </a:rPr>
              <a:t>Přední stěna:</a:t>
            </a:r>
            <a:r>
              <a:rPr 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sz="2400" b="1" dirty="0">
                <a:cs typeface="Arial" panose="020B0604020202020204" pitchFamily="34" charset="0"/>
              </a:rPr>
              <a:t>aponeuróza </a:t>
            </a:r>
            <a:r>
              <a:rPr lang="cs-CZ" sz="2400" b="1" i="1" dirty="0">
                <a:cs typeface="Arial" panose="020B0604020202020204" pitchFamily="34" charset="0"/>
              </a:rPr>
              <a:t>m. </a:t>
            </a:r>
            <a:r>
              <a:rPr lang="cs-CZ" sz="2400" b="1" i="1" dirty="0" err="1">
                <a:cs typeface="Arial" panose="020B0604020202020204" pitchFamily="34" charset="0"/>
              </a:rPr>
              <a:t>obliquus</a:t>
            </a:r>
            <a:r>
              <a:rPr lang="cs-CZ" sz="2400" b="1" i="1" dirty="0">
                <a:cs typeface="Arial" panose="020B0604020202020204" pitchFamily="34" charset="0"/>
              </a:rPr>
              <a:t> </a:t>
            </a:r>
            <a:r>
              <a:rPr lang="cs-CZ" sz="2400" b="1" i="1" dirty="0" err="1">
                <a:cs typeface="Arial" panose="020B0604020202020204" pitchFamily="34" charset="0"/>
              </a:rPr>
              <a:t>ext</a:t>
            </a:r>
            <a:r>
              <a:rPr lang="cs-CZ" sz="2400" b="1" i="1" dirty="0">
                <a:cs typeface="Arial" panose="020B0604020202020204" pitchFamily="34" charset="0"/>
              </a:rPr>
              <a:t>. </a:t>
            </a:r>
            <a:r>
              <a:rPr lang="cs-CZ" sz="2400" b="1" i="1" dirty="0" err="1" smtClean="0">
                <a:cs typeface="Arial" panose="020B0604020202020204" pitchFamily="34" charset="0"/>
              </a:rPr>
              <a:t>abdominis</a:t>
            </a:r>
            <a:endParaRPr lang="cs-CZ" sz="2400" b="1" i="1" dirty="0" smtClean="0"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cs-CZ" b="1" dirty="0">
              <a:solidFill>
                <a:srgbClr val="8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cs-CZ" b="1" dirty="0">
                <a:solidFill>
                  <a:srgbClr val="800000"/>
                </a:solidFill>
                <a:cs typeface="Arial" panose="020B0604020202020204" pitchFamily="34" charset="0"/>
              </a:rPr>
              <a:t>Horní stěna:</a:t>
            </a:r>
            <a:r>
              <a:rPr 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sz="2400" b="1" i="1" dirty="0">
                <a:cs typeface="Arial" panose="020B0604020202020204" pitchFamily="34" charset="0"/>
              </a:rPr>
              <a:t>m. </a:t>
            </a:r>
            <a:r>
              <a:rPr lang="cs-CZ" sz="2400" b="1" i="1" dirty="0" err="1">
                <a:cs typeface="Arial" panose="020B0604020202020204" pitchFamily="34" charset="0"/>
              </a:rPr>
              <a:t>obliquus</a:t>
            </a:r>
            <a:r>
              <a:rPr lang="cs-CZ" sz="2400" b="1" i="1" dirty="0">
                <a:cs typeface="Arial" panose="020B0604020202020204" pitchFamily="34" charset="0"/>
              </a:rPr>
              <a:t> </a:t>
            </a:r>
            <a:r>
              <a:rPr lang="cs-CZ" sz="2400" b="1" i="1" dirty="0" err="1">
                <a:cs typeface="Arial" panose="020B0604020202020204" pitchFamily="34" charset="0"/>
              </a:rPr>
              <a:t>internus</a:t>
            </a:r>
            <a:r>
              <a:rPr lang="cs-CZ" sz="2400" b="1" i="1" dirty="0">
                <a:cs typeface="Arial" panose="020B0604020202020204" pitchFamily="34" charset="0"/>
              </a:rPr>
              <a:t> </a:t>
            </a:r>
            <a:r>
              <a:rPr lang="cs-CZ" sz="2400" b="1" i="1" dirty="0" err="1">
                <a:cs typeface="Arial" panose="020B0604020202020204" pitchFamily="34" charset="0"/>
              </a:rPr>
              <a:t>abdominis</a:t>
            </a:r>
            <a:r>
              <a:rPr lang="cs-CZ" sz="2400" b="1" i="1" dirty="0">
                <a:cs typeface="Arial" panose="020B0604020202020204" pitchFamily="34" charset="0"/>
              </a:rPr>
              <a:t> </a:t>
            </a:r>
            <a:r>
              <a:rPr lang="cs-CZ" sz="2400" b="1" dirty="0">
                <a:cs typeface="Arial" panose="020B0604020202020204" pitchFamily="34" charset="0"/>
              </a:rPr>
              <a:t>a</a:t>
            </a:r>
            <a:r>
              <a:rPr lang="cs-CZ" sz="2400" b="1" i="1" dirty="0">
                <a:cs typeface="Arial" panose="020B0604020202020204" pitchFamily="34" charset="0"/>
              </a:rPr>
              <a:t> m. </a:t>
            </a:r>
            <a:r>
              <a:rPr lang="cs-CZ" sz="2400" b="1" i="1" dirty="0" err="1">
                <a:cs typeface="Arial" panose="020B0604020202020204" pitchFamily="34" charset="0"/>
              </a:rPr>
              <a:t>transversus</a:t>
            </a:r>
            <a:r>
              <a:rPr lang="cs-CZ" sz="2400" b="1" i="1" dirty="0">
                <a:cs typeface="Arial" panose="020B0604020202020204" pitchFamily="34" charset="0"/>
              </a:rPr>
              <a:t> </a:t>
            </a:r>
            <a:r>
              <a:rPr lang="cs-CZ" sz="2400" b="1" i="1" dirty="0" err="1">
                <a:cs typeface="Arial" panose="020B0604020202020204" pitchFamily="34" charset="0"/>
              </a:rPr>
              <a:t>abdominis</a:t>
            </a:r>
            <a:endParaRPr lang="cs-CZ" sz="2400" b="1" i="1" dirty="0"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cs-CZ" sz="2400" b="1" dirty="0">
              <a:solidFill>
                <a:srgbClr val="8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cs-CZ" b="1" dirty="0">
                <a:solidFill>
                  <a:srgbClr val="800000"/>
                </a:solidFill>
                <a:cs typeface="Arial" panose="020B0604020202020204" pitchFamily="34" charset="0"/>
              </a:rPr>
              <a:t>Dolní stěna:</a:t>
            </a:r>
            <a:r>
              <a:rPr 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sz="2400" b="1" i="1" dirty="0">
                <a:cs typeface="Arial" panose="020B0604020202020204" pitchFamily="34" charset="0"/>
              </a:rPr>
              <a:t>lig. </a:t>
            </a:r>
            <a:r>
              <a:rPr lang="cs-CZ" sz="2400" b="1" i="1" dirty="0" err="1">
                <a:cs typeface="Arial" panose="020B0604020202020204" pitchFamily="34" charset="0"/>
              </a:rPr>
              <a:t>inguinale</a:t>
            </a:r>
            <a:endParaRPr lang="cs-CZ" sz="2400" b="1" i="1" dirty="0"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cs-CZ" b="1" dirty="0">
              <a:solidFill>
                <a:srgbClr val="8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cs-CZ" b="1" dirty="0">
                <a:solidFill>
                  <a:srgbClr val="800000"/>
                </a:solidFill>
                <a:cs typeface="Arial" panose="020B0604020202020204" pitchFamily="34" charset="0"/>
              </a:rPr>
              <a:t>Zadní stěna:</a:t>
            </a:r>
            <a:r>
              <a:rPr 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sz="2400" b="1" i="1" dirty="0" err="1">
                <a:cs typeface="Arial" panose="020B0604020202020204" pitchFamily="34" charset="0"/>
              </a:rPr>
              <a:t>fascia</a:t>
            </a:r>
            <a:r>
              <a:rPr lang="cs-CZ" sz="2400" b="1" i="1" dirty="0">
                <a:cs typeface="Arial" panose="020B0604020202020204" pitchFamily="34" charset="0"/>
              </a:rPr>
              <a:t> </a:t>
            </a:r>
            <a:r>
              <a:rPr lang="cs-CZ" sz="2400" b="1" i="1" dirty="0" err="1">
                <a:cs typeface="Arial" panose="020B0604020202020204" pitchFamily="34" charset="0"/>
              </a:rPr>
              <a:t>transversalis</a:t>
            </a:r>
            <a:endParaRPr lang="cs-CZ" sz="2400" b="1" i="1" dirty="0"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cs-CZ" b="1" dirty="0"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cs-CZ" sz="20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Obsah:</a:t>
            </a:r>
          </a:p>
          <a:p>
            <a:pPr marL="742950" lvl="1" indent="-285750">
              <a:defRPr/>
            </a:pPr>
            <a:r>
              <a:rPr lang="cs-CZ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♀ oblý vaz děložní </a:t>
            </a:r>
            <a:r>
              <a:rPr lang="cs-CZ" sz="16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(lig. </a:t>
            </a:r>
            <a:r>
              <a:rPr lang="cs-CZ" sz="1600" b="1" i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teres</a:t>
            </a:r>
            <a:r>
              <a:rPr lang="cs-CZ" sz="16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1600" b="1" i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uteri</a:t>
            </a:r>
            <a:r>
              <a:rPr lang="cs-CZ" sz="16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)</a:t>
            </a:r>
            <a:endParaRPr lang="cs-CZ" sz="2000" b="1" dirty="0"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  <a:p>
            <a:pPr marL="742950" lvl="1" indent="-285750">
              <a:defRPr/>
            </a:pPr>
            <a:r>
              <a:rPr lang="cs-CZ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♂ semenný provazec </a:t>
            </a:r>
            <a:r>
              <a:rPr lang="cs-CZ" sz="16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(</a:t>
            </a:r>
            <a:r>
              <a:rPr lang="cs-CZ" sz="1600" b="1" i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funiculus</a:t>
            </a:r>
            <a:r>
              <a:rPr lang="cs-CZ" sz="16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1600" b="1" i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spermaticus</a:t>
            </a:r>
            <a:r>
              <a:rPr lang="cs-CZ" sz="16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)</a:t>
            </a:r>
          </a:p>
          <a:p>
            <a:pPr eaLnBrk="1" hangingPunct="1">
              <a:defRPr/>
            </a:pPr>
            <a:endParaRPr lang="cs-CZ" sz="20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eaLnBrk="1" hangingPunct="1">
              <a:defRPr/>
            </a:pPr>
            <a:endParaRPr lang="cs-CZ" sz="20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7041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581" y="706181"/>
            <a:ext cx="3887788" cy="254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1703389" y="115888"/>
            <a:ext cx="100550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Přední stěna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canalis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inguinalis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: aponeuróza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musculus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obliquus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ext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.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abdominis</a:t>
            </a:r>
            <a:endParaRPr lang="cs-CZ" sz="24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8676" name="Text Box 7"/>
          <p:cNvSpPr txBox="1">
            <a:spLocks noChangeArrowheads="1"/>
          </p:cNvSpPr>
          <p:nvPr/>
        </p:nvSpPr>
        <p:spPr bwMode="auto">
          <a:xfrm>
            <a:off x="6602258" y="877977"/>
            <a:ext cx="3956532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 err="1">
                <a:solidFill>
                  <a:srgbClr val="800000"/>
                </a:solidFill>
                <a:cs typeface="Arial" panose="020B0604020202020204" pitchFamily="34" charset="0"/>
              </a:rPr>
              <a:t>Anulus</a:t>
            </a:r>
            <a:r>
              <a:rPr lang="cs-CZ" altLang="cs-CZ" sz="2000" b="1" i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solidFill>
                  <a:srgbClr val="800000"/>
                </a:solidFill>
                <a:cs typeface="Arial" panose="020B0604020202020204" pitchFamily="34" charset="0"/>
              </a:rPr>
              <a:t>inguinalis</a:t>
            </a:r>
            <a:r>
              <a:rPr lang="cs-CZ" altLang="cs-CZ" sz="2000" b="1" i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solidFill>
                  <a:srgbClr val="800000"/>
                </a:solidFill>
                <a:cs typeface="Arial" panose="020B0604020202020204" pitchFamily="34" charset="0"/>
              </a:rPr>
              <a:t>superficialis</a:t>
            </a:r>
            <a:r>
              <a:rPr lang="cs-CZ" altLang="cs-CZ" sz="2000" b="1" i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i="1" dirty="0">
              <a:solidFill>
                <a:srgbClr val="800000"/>
              </a:solidFill>
              <a:cs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1400" b="1" i="1" dirty="0" err="1">
                <a:cs typeface="Arial" panose="020B0604020202020204" pitchFamily="34" charset="0"/>
              </a:rPr>
              <a:t>crus</a:t>
            </a:r>
            <a:r>
              <a:rPr lang="cs-CZ" altLang="cs-CZ" sz="1400" b="1" i="1" dirty="0">
                <a:cs typeface="Arial" panose="020B0604020202020204" pitchFamily="34" charset="0"/>
              </a:rPr>
              <a:t> </a:t>
            </a:r>
            <a:r>
              <a:rPr lang="cs-CZ" altLang="cs-CZ" sz="1400" b="1" i="1" dirty="0" err="1">
                <a:cs typeface="Arial" panose="020B0604020202020204" pitchFamily="34" charset="0"/>
              </a:rPr>
              <a:t>mediale</a:t>
            </a:r>
            <a:endParaRPr lang="cs-CZ" altLang="cs-CZ" sz="1400" b="1" i="1" dirty="0">
              <a:cs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1400" b="1" i="1" dirty="0" err="1">
                <a:cs typeface="Arial" panose="020B0604020202020204" pitchFamily="34" charset="0"/>
              </a:rPr>
              <a:t>crus</a:t>
            </a:r>
            <a:r>
              <a:rPr lang="cs-CZ" altLang="cs-CZ" sz="1400" b="1" i="1" dirty="0">
                <a:cs typeface="Arial" panose="020B0604020202020204" pitchFamily="34" charset="0"/>
              </a:rPr>
              <a:t> </a:t>
            </a:r>
            <a:r>
              <a:rPr lang="cs-CZ" altLang="cs-CZ" sz="1400" b="1" i="1" dirty="0" err="1">
                <a:cs typeface="Arial" panose="020B0604020202020204" pitchFamily="34" charset="0"/>
              </a:rPr>
              <a:t>laterale</a:t>
            </a:r>
            <a:endParaRPr lang="cs-CZ" altLang="cs-CZ" sz="1400" b="1" i="1" dirty="0">
              <a:cs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1400" b="1" i="1" dirty="0" err="1">
                <a:cs typeface="Arial" panose="020B0604020202020204" pitchFamily="34" charset="0"/>
              </a:rPr>
              <a:t>fibrae</a:t>
            </a:r>
            <a:r>
              <a:rPr lang="cs-CZ" altLang="cs-CZ" sz="1400" b="1" i="1" dirty="0">
                <a:cs typeface="Arial" panose="020B0604020202020204" pitchFamily="34" charset="0"/>
              </a:rPr>
              <a:t> </a:t>
            </a:r>
            <a:r>
              <a:rPr lang="cs-CZ" altLang="cs-CZ" sz="1400" b="1" i="1" dirty="0" err="1">
                <a:cs typeface="Arial" panose="020B0604020202020204" pitchFamily="34" charset="0"/>
              </a:rPr>
              <a:t>intercrurales</a:t>
            </a:r>
            <a:endParaRPr lang="cs-CZ" altLang="cs-CZ" sz="1400" b="1" i="1" dirty="0">
              <a:cs typeface="Arial" panose="020B0604020202020204" pitchFamily="34" charset="0"/>
            </a:endParaRPr>
          </a:p>
        </p:txBody>
      </p:sp>
      <p:pic>
        <p:nvPicPr>
          <p:cNvPr id="2867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3783653"/>
            <a:ext cx="3600450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1" name="Rectangle 9"/>
          <p:cNvSpPr>
            <a:spLocks noChangeArrowheads="1"/>
          </p:cNvSpPr>
          <p:nvPr/>
        </p:nvSpPr>
        <p:spPr bwMode="auto">
          <a:xfrm>
            <a:off x="1703389" y="3379226"/>
            <a:ext cx="114427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Dolní stěna </a:t>
            </a:r>
            <a:r>
              <a:rPr lang="cs-CZ" sz="2400" b="1" i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canalis</a:t>
            </a:r>
            <a:r>
              <a:rPr lang="cs-CZ" sz="24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400" b="1" i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inguinalis</a:t>
            </a:r>
            <a:r>
              <a:rPr lang="cs-CZ" sz="24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: lig. </a:t>
            </a:r>
            <a:r>
              <a:rPr lang="cs-CZ" sz="2400" b="1" i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inguinale</a:t>
            </a:r>
            <a:endParaRPr lang="cs-CZ" sz="1600" b="1" i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8679" name="Text Box 10"/>
          <p:cNvSpPr txBox="1">
            <a:spLocks noChangeArrowheads="1"/>
          </p:cNvSpPr>
          <p:nvPr/>
        </p:nvSpPr>
        <p:spPr bwMode="auto">
          <a:xfrm>
            <a:off x="5467082" y="4587591"/>
            <a:ext cx="6519734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cs-CZ" sz="1600" b="1" dirty="0">
                <a:cs typeface="Arial" panose="020B0604020202020204" pitchFamily="34" charset="0"/>
              </a:rPr>
              <a:t>Lig. </a:t>
            </a:r>
            <a:r>
              <a:rPr lang="cs-CZ" altLang="cs-CZ" sz="1600" b="1" dirty="0" err="1">
                <a:cs typeface="Arial" panose="020B0604020202020204" pitchFamily="34" charset="0"/>
              </a:rPr>
              <a:t>inguinale</a:t>
            </a:r>
            <a:r>
              <a:rPr lang="cs-CZ" altLang="cs-CZ" sz="1600" b="1" dirty="0">
                <a:cs typeface="Arial" panose="020B0604020202020204" pitchFamily="34" charset="0"/>
              </a:rPr>
              <a:t> </a:t>
            </a:r>
            <a:r>
              <a:rPr lang="cs-CZ" altLang="cs-CZ" sz="1600" b="1" dirty="0" smtClean="0">
                <a:cs typeface="Arial" panose="020B0604020202020204" pitchFamily="34" charset="0"/>
              </a:rPr>
              <a:t>– zesílený dolní </a:t>
            </a:r>
            <a:r>
              <a:rPr lang="cs-CZ" altLang="cs-CZ" sz="1600" b="1" dirty="0">
                <a:cs typeface="Arial" panose="020B0604020202020204" pitchFamily="34" charset="0"/>
              </a:rPr>
              <a:t>okraj </a:t>
            </a:r>
            <a:r>
              <a:rPr lang="cs-CZ" altLang="cs-CZ" sz="1600" b="1" u="sng" dirty="0">
                <a:cs typeface="Arial" panose="020B0604020202020204" pitchFamily="34" charset="0"/>
              </a:rPr>
              <a:t>aponeurózy</a:t>
            </a:r>
            <a:r>
              <a:rPr lang="cs-CZ" altLang="cs-CZ" sz="1600" b="1" dirty="0">
                <a:cs typeface="Arial" panose="020B0604020202020204" pitchFamily="34" charset="0"/>
              </a:rPr>
              <a:t> </a:t>
            </a:r>
            <a:r>
              <a:rPr lang="cs-CZ" altLang="cs-CZ" sz="1600" b="1" i="1" dirty="0">
                <a:cs typeface="Arial" panose="020B0604020202020204" pitchFamily="34" charset="0"/>
              </a:rPr>
              <a:t>m. </a:t>
            </a:r>
            <a:r>
              <a:rPr lang="cs-CZ" sz="1600" b="1" i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obliquus</a:t>
            </a:r>
            <a:r>
              <a:rPr lang="cs-CZ" sz="16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1600" b="1" i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ext</a:t>
            </a:r>
            <a:r>
              <a:rPr lang="cs-CZ" sz="16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. </a:t>
            </a:r>
            <a:endParaRPr lang="cs-CZ" sz="1600" b="1" i="1" dirty="0" smtClean="0"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cs-CZ" sz="1600" b="1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abdominis</a:t>
            </a:r>
            <a:r>
              <a:rPr lang="cs-CZ" sz="16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- </a:t>
            </a:r>
            <a:r>
              <a:rPr lang="cs-CZ" altLang="cs-CZ" sz="1600" b="1" dirty="0" smtClean="0">
                <a:cs typeface="Arial" panose="020B0604020202020204" pitchFamily="34" charset="0"/>
              </a:rPr>
              <a:t>od</a:t>
            </a:r>
            <a:r>
              <a:rPr lang="cs-CZ" altLang="cs-CZ" sz="1600" b="1" i="1" dirty="0" smtClean="0">
                <a:cs typeface="Arial" panose="020B0604020202020204" pitchFamily="34" charset="0"/>
              </a:rPr>
              <a:t> </a:t>
            </a:r>
            <a:r>
              <a:rPr lang="cs-CZ" altLang="cs-CZ" sz="1600" b="1" i="1" dirty="0">
                <a:cs typeface="Arial" panose="020B0604020202020204" pitchFamily="34" charset="0"/>
              </a:rPr>
              <a:t>spina </a:t>
            </a:r>
            <a:r>
              <a:rPr lang="cs-CZ" altLang="cs-CZ" sz="1600" b="1" i="1" dirty="0" err="1">
                <a:cs typeface="Arial" panose="020B0604020202020204" pitchFamily="34" charset="0"/>
              </a:rPr>
              <a:t>iliaca</a:t>
            </a:r>
            <a:r>
              <a:rPr lang="cs-CZ" altLang="cs-CZ" sz="1600" b="1" i="1" dirty="0">
                <a:cs typeface="Arial" panose="020B0604020202020204" pitchFamily="34" charset="0"/>
              </a:rPr>
              <a:t> ant. sup</a:t>
            </a:r>
            <a:r>
              <a:rPr lang="cs-CZ" altLang="cs-CZ" sz="1600" b="1" i="1" dirty="0" smtClean="0">
                <a:cs typeface="Arial" panose="020B0604020202020204" pitchFamily="34" charset="0"/>
              </a:rPr>
              <a:t>. </a:t>
            </a:r>
            <a:r>
              <a:rPr lang="cs-CZ" altLang="cs-CZ" sz="1600" b="1" i="1" dirty="0">
                <a:cs typeface="Arial" panose="020B0604020202020204" pitchFamily="34" charset="0"/>
              </a:rPr>
              <a:t>k </a:t>
            </a:r>
            <a:r>
              <a:rPr lang="cs-CZ" altLang="cs-CZ" sz="1600" b="1" i="1" dirty="0" err="1">
                <a:cs typeface="Arial" panose="020B0604020202020204" pitchFamily="34" charset="0"/>
              </a:rPr>
              <a:t>tuberculum</a:t>
            </a:r>
            <a:r>
              <a:rPr lang="cs-CZ" altLang="cs-CZ" sz="1600" b="1" i="1" dirty="0">
                <a:cs typeface="Arial" panose="020B0604020202020204" pitchFamily="34" charset="0"/>
              </a:rPr>
              <a:t> </a:t>
            </a:r>
            <a:r>
              <a:rPr lang="cs-CZ" altLang="cs-CZ" sz="1600" b="1" i="1" dirty="0" err="1">
                <a:cs typeface="Arial" panose="020B0604020202020204" pitchFamily="34" charset="0"/>
              </a:rPr>
              <a:t>pubicum</a:t>
            </a:r>
            <a:r>
              <a:rPr lang="cs-CZ" altLang="cs-CZ" sz="1600" b="1" i="1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803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0" b="18900"/>
          <a:stretch>
            <a:fillRect/>
          </a:stretch>
        </p:blipFill>
        <p:spPr bwMode="auto">
          <a:xfrm>
            <a:off x="5963081" y="289249"/>
            <a:ext cx="3392487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5" r="46379" b="9830"/>
          <a:stretch>
            <a:fillRect/>
          </a:stretch>
        </p:blipFill>
        <p:spPr bwMode="auto">
          <a:xfrm>
            <a:off x="6888999" y="3752970"/>
            <a:ext cx="2271713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343737" y="707319"/>
            <a:ext cx="467339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a) </a:t>
            </a:r>
            <a:r>
              <a:rPr lang="cs-CZ" sz="32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Thorakohumerální</a:t>
            </a:r>
            <a:r>
              <a:rPr 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svaly</a:t>
            </a:r>
          </a:p>
        </p:txBody>
      </p:sp>
      <p:sp>
        <p:nvSpPr>
          <p:cNvPr id="4101" name="Text Box 7"/>
          <p:cNvSpPr txBox="1">
            <a:spLocks noChangeArrowheads="1"/>
          </p:cNvSpPr>
          <p:nvPr/>
        </p:nvSpPr>
        <p:spPr bwMode="auto">
          <a:xfrm>
            <a:off x="301328" y="1752600"/>
            <a:ext cx="60483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sz="1800" b="1" i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f: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pronace, flexe, addukce, pomocný vdechový sval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nn</a:t>
            </a:r>
            <a:r>
              <a:rPr lang="cs-CZ" altLang="cs-CZ" sz="1800" b="1" i="1" dirty="0">
                <a:cs typeface="Arial" panose="020B0604020202020204" pitchFamily="34" charset="0"/>
              </a:rPr>
              <a:t>. </a:t>
            </a:r>
            <a:r>
              <a:rPr lang="cs-CZ" altLang="cs-CZ" sz="1800" b="1" i="1" dirty="0" err="1">
                <a:cs typeface="Arial" panose="020B0604020202020204" pitchFamily="34" charset="0"/>
              </a:rPr>
              <a:t>pectorales</a:t>
            </a:r>
            <a:r>
              <a:rPr lang="cs-CZ" altLang="cs-CZ" sz="1800" b="1" i="1" dirty="0">
                <a:cs typeface="Arial" panose="020B0604020202020204" pitchFamily="34" charset="0"/>
              </a:rPr>
              <a:t> (plexus </a:t>
            </a:r>
            <a:r>
              <a:rPr lang="cs-CZ" altLang="cs-CZ" sz="1800" b="1" i="1" dirty="0" err="1">
                <a:cs typeface="Arial" panose="020B0604020202020204" pitchFamily="34" charset="0"/>
              </a:rPr>
              <a:t>brachialis</a:t>
            </a:r>
            <a:r>
              <a:rPr lang="cs-CZ" altLang="cs-CZ" sz="1800" b="1" i="1" dirty="0">
                <a:cs typeface="Arial" panose="020B0604020202020204" pitchFamily="34" charset="0"/>
              </a:rPr>
              <a:t>)</a:t>
            </a: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343737" y="1352490"/>
            <a:ext cx="29817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Musculus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pectoralis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major</a:t>
            </a: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343737" y="3352860"/>
            <a:ext cx="298979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Musculus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pectoralis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minor</a:t>
            </a:r>
          </a:p>
        </p:txBody>
      </p:sp>
      <p:sp>
        <p:nvSpPr>
          <p:cNvPr id="4104" name="Text Box 7"/>
          <p:cNvSpPr txBox="1">
            <a:spLocks noChangeArrowheads="1"/>
          </p:cNvSpPr>
          <p:nvPr/>
        </p:nvSpPr>
        <p:spPr bwMode="auto">
          <a:xfrm>
            <a:off x="343737" y="3825875"/>
            <a:ext cx="654526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f: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táhne lopatku dopředu a dolů, pomocný vdechový sval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nn</a:t>
            </a:r>
            <a:r>
              <a:rPr lang="cs-CZ" altLang="cs-CZ" sz="1800" b="1" i="1" dirty="0">
                <a:cs typeface="Arial" panose="020B0604020202020204" pitchFamily="34" charset="0"/>
              </a:rPr>
              <a:t>. </a:t>
            </a:r>
            <a:r>
              <a:rPr lang="cs-CZ" altLang="cs-CZ" sz="1800" b="1" i="1" dirty="0" err="1" smtClean="0">
                <a:cs typeface="Arial" panose="020B0604020202020204" pitchFamily="34" charset="0"/>
              </a:rPr>
              <a:t>pectorales</a:t>
            </a:r>
            <a:r>
              <a:rPr lang="cs-CZ" altLang="cs-CZ" sz="1800" b="1" i="1" dirty="0">
                <a:cs typeface="Arial" panose="020B0604020202020204" pitchFamily="34" charset="0"/>
              </a:rPr>
              <a:t> (plexus </a:t>
            </a:r>
            <a:r>
              <a:rPr lang="cs-CZ" altLang="cs-CZ" sz="1800" b="1" i="1" dirty="0" err="1">
                <a:cs typeface="Arial" panose="020B0604020202020204" pitchFamily="34" charset="0"/>
              </a:rPr>
              <a:t>brachialis</a:t>
            </a:r>
            <a:r>
              <a:rPr lang="cs-CZ" altLang="cs-CZ" sz="1800" b="1" i="1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i="1" dirty="0"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0" y="-1534414"/>
            <a:ext cx="1441525" cy="145487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909" y="-1653782"/>
            <a:ext cx="1440831" cy="157424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2" t="18634" b="11479"/>
          <a:stretch/>
        </p:blipFill>
        <p:spPr>
          <a:xfrm>
            <a:off x="9355568" y="428258"/>
            <a:ext cx="2441336" cy="264868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6" t="32144" r="51762" b="7196"/>
          <a:stretch/>
        </p:blipFill>
        <p:spPr>
          <a:xfrm>
            <a:off x="9424812" y="3825875"/>
            <a:ext cx="2581932" cy="274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520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4" t="7919" r="69749" b="57600"/>
          <a:stretch>
            <a:fillRect/>
          </a:stretch>
        </p:blipFill>
        <p:spPr bwMode="auto">
          <a:xfrm>
            <a:off x="4677917" y="1827240"/>
            <a:ext cx="32861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6"/>
          <p:cNvSpPr>
            <a:spLocks noChangeArrowheads="1"/>
          </p:cNvSpPr>
          <p:nvPr/>
        </p:nvSpPr>
        <p:spPr bwMode="auto">
          <a:xfrm>
            <a:off x="1550988" y="650281"/>
            <a:ext cx="9540345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</a:rPr>
              <a:t>               </a:t>
            </a:r>
            <a:r>
              <a:rPr lang="cs-CZ" altLang="cs-CZ" sz="2800" b="1" dirty="0">
                <a:solidFill>
                  <a:srgbClr val="800000"/>
                </a:solidFill>
              </a:rPr>
              <a:t>Horní stěna </a:t>
            </a:r>
            <a:r>
              <a:rPr lang="cs-CZ" altLang="cs-CZ" sz="2800" b="1" dirty="0" err="1">
                <a:solidFill>
                  <a:srgbClr val="800000"/>
                </a:solidFill>
              </a:rPr>
              <a:t>canalis</a:t>
            </a:r>
            <a:r>
              <a:rPr lang="cs-CZ" altLang="cs-CZ" sz="2800" b="1" dirty="0">
                <a:solidFill>
                  <a:srgbClr val="800000"/>
                </a:solidFill>
              </a:rPr>
              <a:t> </a:t>
            </a:r>
            <a:r>
              <a:rPr lang="cs-CZ" altLang="cs-CZ" sz="2800" b="1" dirty="0" err="1">
                <a:solidFill>
                  <a:srgbClr val="800000"/>
                </a:solidFill>
              </a:rPr>
              <a:t>inguinalis</a:t>
            </a:r>
            <a:r>
              <a:rPr lang="cs-CZ" altLang="cs-CZ" sz="2800" b="1" dirty="0">
                <a:solidFill>
                  <a:schemeClr val="bg1"/>
                </a:solidFill>
              </a:rPr>
              <a:t> </a:t>
            </a:r>
            <a:endParaRPr lang="cs-CZ" altLang="cs-CZ" sz="2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okraj </a:t>
            </a:r>
            <a:r>
              <a:rPr lang="cs-CZ" altLang="cs-CZ" sz="1800" b="1" i="1" dirty="0" err="1"/>
              <a:t>musculus</a:t>
            </a:r>
            <a:r>
              <a:rPr lang="cs-CZ" altLang="cs-CZ" sz="1800" b="1" i="1" dirty="0"/>
              <a:t> </a:t>
            </a:r>
            <a:r>
              <a:rPr lang="cs-CZ" altLang="cs-CZ" sz="1800" b="1" i="1" dirty="0" err="1"/>
              <a:t>obliquus</a:t>
            </a:r>
            <a:r>
              <a:rPr lang="cs-CZ" altLang="cs-CZ" sz="1800" b="1" i="1" dirty="0"/>
              <a:t> </a:t>
            </a:r>
            <a:r>
              <a:rPr lang="cs-CZ" altLang="cs-CZ" sz="1800" b="1" i="1" dirty="0" err="1"/>
              <a:t>int</a:t>
            </a:r>
            <a:r>
              <a:rPr lang="cs-CZ" altLang="cs-CZ" sz="1800" b="1" i="1" dirty="0"/>
              <a:t>. </a:t>
            </a:r>
            <a:r>
              <a:rPr lang="cs-CZ" altLang="cs-CZ" sz="1800" b="1" i="1" dirty="0" err="1"/>
              <a:t>abdominis</a:t>
            </a:r>
            <a:r>
              <a:rPr lang="cs-CZ" altLang="cs-CZ" sz="1800" b="1" i="1" dirty="0"/>
              <a:t> a m. </a:t>
            </a:r>
            <a:r>
              <a:rPr lang="cs-CZ" altLang="cs-CZ" sz="1800" b="1" i="1" dirty="0" err="1"/>
              <a:t>transversus</a:t>
            </a:r>
            <a:r>
              <a:rPr lang="cs-CZ" altLang="cs-CZ" sz="1800" b="1" i="1" dirty="0"/>
              <a:t> </a:t>
            </a:r>
            <a:r>
              <a:rPr lang="cs-CZ" altLang="cs-CZ" sz="1800" b="1" i="1" dirty="0" err="1" smtClean="0"/>
              <a:t>abdominis</a:t>
            </a:r>
            <a:r>
              <a:rPr lang="cs-CZ" altLang="cs-CZ" sz="1800" b="1" i="1" dirty="0" smtClean="0"/>
              <a:t> </a:t>
            </a:r>
            <a:r>
              <a:rPr lang="cs-CZ" altLang="cs-CZ" sz="1200" b="1" i="1" dirty="0" smtClean="0"/>
              <a:t>(</a:t>
            </a:r>
            <a:r>
              <a:rPr lang="cs-CZ" altLang="cs-CZ" sz="1200" b="1" i="1" dirty="0" err="1" smtClean="0"/>
              <a:t>falx</a:t>
            </a:r>
            <a:r>
              <a:rPr lang="cs-CZ" altLang="cs-CZ" sz="1200" b="1" i="1" dirty="0" smtClean="0"/>
              <a:t> </a:t>
            </a:r>
            <a:r>
              <a:rPr lang="cs-CZ" altLang="cs-CZ" sz="1200" b="1" i="1" dirty="0" err="1" smtClean="0"/>
              <a:t>inguinalis</a:t>
            </a:r>
            <a:r>
              <a:rPr lang="cs-CZ" altLang="cs-CZ" sz="1200" b="1" i="1" dirty="0" smtClean="0"/>
              <a:t>=</a:t>
            </a:r>
            <a:r>
              <a:rPr lang="cs-CZ" altLang="cs-CZ" sz="1200" b="1" i="1" dirty="0" err="1" smtClean="0"/>
              <a:t>tendo</a:t>
            </a:r>
            <a:r>
              <a:rPr lang="cs-CZ" altLang="cs-CZ" sz="1200" b="1" i="1" dirty="0" smtClean="0"/>
              <a:t> </a:t>
            </a:r>
            <a:r>
              <a:rPr lang="cs-CZ" altLang="cs-CZ" sz="1200" b="1" i="1" dirty="0" err="1" smtClean="0"/>
              <a:t>conjunctivus</a:t>
            </a:r>
            <a:r>
              <a:rPr lang="cs-CZ" altLang="cs-CZ" sz="1200" b="1" i="1" dirty="0" smtClean="0"/>
              <a:t>)</a:t>
            </a:r>
            <a:endParaRPr lang="cs-CZ" altLang="cs-CZ" sz="1200" b="1" i="1" dirty="0"/>
          </a:p>
        </p:txBody>
      </p:sp>
      <p:pic>
        <p:nvPicPr>
          <p:cNvPr id="2970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" t="5400" r="66376" b="55800"/>
          <a:stretch>
            <a:fillRect/>
          </a:stretch>
        </p:blipFill>
        <p:spPr bwMode="auto">
          <a:xfrm>
            <a:off x="513905" y="1628803"/>
            <a:ext cx="4032250" cy="379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995" y="1827240"/>
            <a:ext cx="3571875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495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2614093" y="446892"/>
            <a:ext cx="567661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Zadní stěna </a:t>
            </a:r>
            <a:r>
              <a:rPr lang="cs-CZ" sz="32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canalis</a:t>
            </a:r>
            <a:r>
              <a:rPr 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32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inguinalis</a:t>
            </a:r>
            <a:endParaRPr lang="cs-CZ" sz="32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400" b="1" u="sng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fascia</a:t>
            </a:r>
            <a:r>
              <a:rPr lang="cs-CZ" sz="2400" b="1" u="sng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400" b="1" u="sng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transversalis</a:t>
            </a:r>
            <a:r>
              <a:rPr lang="cs-CZ" sz="2400" b="1" u="sng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+ peritoneum </a:t>
            </a:r>
            <a:r>
              <a:rPr lang="cs-CZ" b="1" u="sng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(pobřišnice)</a:t>
            </a:r>
          </a:p>
        </p:txBody>
      </p:sp>
      <p:pic>
        <p:nvPicPr>
          <p:cNvPr id="3072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" t="5400" r="67500" b="55800"/>
          <a:stretch>
            <a:fillRect/>
          </a:stretch>
        </p:blipFill>
        <p:spPr bwMode="auto">
          <a:xfrm>
            <a:off x="6921502" y="2267060"/>
            <a:ext cx="3473450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862" y="1759506"/>
            <a:ext cx="5403174" cy="390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1204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1919288" y="333376"/>
            <a:ext cx="8382000" cy="62579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041" y="739278"/>
            <a:ext cx="3357562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2124215" y="554037"/>
            <a:ext cx="4183062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endParaRPr lang="cs-CZ" altLang="cs-CZ" sz="1400" b="1" dirty="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endParaRPr lang="cs-CZ" altLang="cs-CZ" sz="1400" dirty="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endParaRPr lang="cs-CZ" altLang="cs-CZ" sz="1400" dirty="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cs-CZ" altLang="cs-CZ" sz="2000" b="1" dirty="0">
                <a:solidFill>
                  <a:srgbClr val="FF0000"/>
                </a:solidFill>
                <a:cs typeface="Arial" panose="020B0604020202020204" pitchFamily="34" charset="0"/>
              </a:rPr>
              <a:t>M. </a:t>
            </a:r>
            <a:r>
              <a:rPr lang="cs-CZ" altLang="cs-CZ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cremaster</a:t>
            </a:r>
            <a:endParaRPr lang="cs-CZ" altLang="cs-CZ" sz="20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cs-CZ" altLang="cs-CZ" sz="1400" b="1" dirty="0">
                <a:cs typeface="Arial" panose="020B0604020202020204" pitchFamily="34" charset="0"/>
              </a:rPr>
              <a:t>    Zvedá varle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endParaRPr lang="cs-CZ" altLang="cs-CZ" sz="1400" b="1" dirty="0">
              <a:cs typeface="Arial" panose="020B0604020202020204" pitchFamily="34" charset="0"/>
            </a:endParaRP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7608888" y="5734051"/>
            <a:ext cx="23749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400" dirty="0">
                <a:solidFill>
                  <a:srgbClr val="FF3300"/>
                </a:solidFill>
                <a:cs typeface="Arial" panose="020B0604020202020204" pitchFamily="34" charset="0"/>
              </a:rPr>
              <a:t>*</a:t>
            </a:r>
            <a:r>
              <a:rPr lang="cs-CZ" altLang="cs-CZ" sz="1400" dirty="0">
                <a:cs typeface="Arial" panose="020B0604020202020204" pitchFamily="34" charset="0"/>
              </a:rPr>
              <a:t> </a:t>
            </a:r>
            <a:r>
              <a:rPr lang="cs-CZ" altLang="cs-CZ" sz="1400" i="1" dirty="0">
                <a:cs typeface="Arial" panose="020B0604020202020204" pitchFamily="34" charset="0"/>
              </a:rPr>
              <a:t>linea </a:t>
            </a:r>
            <a:r>
              <a:rPr lang="cs-CZ" altLang="cs-CZ" sz="1400" i="1" dirty="0" err="1">
                <a:cs typeface="Arial" panose="020B0604020202020204" pitchFamily="34" charset="0"/>
              </a:rPr>
              <a:t>semilunaris</a:t>
            </a:r>
            <a:endParaRPr lang="cs-CZ" altLang="cs-CZ" sz="1400" i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1400" i="1" dirty="0">
                <a:cs typeface="Arial" panose="020B0604020202020204" pitchFamily="34" charset="0"/>
              </a:rPr>
              <a:t>** linea </a:t>
            </a:r>
            <a:r>
              <a:rPr lang="cs-CZ" altLang="cs-CZ" sz="1400" i="1" dirty="0" err="1">
                <a:cs typeface="Arial" panose="020B0604020202020204" pitchFamily="34" charset="0"/>
              </a:rPr>
              <a:t>arcuata</a:t>
            </a:r>
            <a:endParaRPr lang="cs-CZ" altLang="cs-CZ" sz="1400" i="1" dirty="0">
              <a:cs typeface="Arial" panose="020B0604020202020204" pitchFamily="34" charset="0"/>
            </a:endParaRP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8285163" y="3436938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*</a:t>
            </a:r>
          </a:p>
        </p:txBody>
      </p:sp>
      <p:pic>
        <p:nvPicPr>
          <p:cNvPr id="19463" name="Picture 7" descr="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524" y="2205038"/>
            <a:ext cx="4717985" cy="409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8025205" y="3881438"/>
            <a:ext cx="71715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>
                <a:cs typeface="Arial" panose="020B0604020202020204" pitchFamily="34" charset="0"/>
              </a:rPr>
              <a:t>**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63334" y="46205"/>
            <a:ext cx="1013795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Obsah </a:t>
            </a:r>
            <a:r>
              <a:rPr lang="cs-CZ" sz="2800" b="1" dirty="0" err="1" smtClean="0"/>
              <a:t>canalis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inguinalis</a:t>
            </a:r>
            <a:r>
              <a:rPr lang="cs-CZ" sz="2800" b="1" dirty="0" smtClean="0"/>
              <a:t> </a:t>
            </a:r>
          </a:p>
          <a:p>
            <a:r>
              <a:rPr lang="cs-CZ" sz="1400" b="1" dirty="0" smtClean="0"/>
              <a:t>U mužů </a:t>
            </a:r>
            <a:r>
              <a:rPr lang="cs-CZ" sz="1600" b="1" dirty="0" smtClean="0"/>
              <a:t>semenný provazec (</a:t>
            </a:r>
            <a:r>
              <a:rPr lang="cs-CZ" sz="1600" b="1" dirty="0" err="1" smtClean="0"/>
              <a:t>funiculus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spermaticus</a:t>
            </a:r>
            <a:r>
              <a:rPr lang="cs-CZ" sz="1600" b="1" dirty="0" smtClean="0"/>
              <a:t>) + </a:t>
            </a:r>
            <a:r>
              <a:rPr lang="cs-CZ" sz="1600" b="1" dirty="0"/>
              <a:t>za nitroděložního vývoje sestup varlat do </a:t>
            </a:r>
            <a:r>
              <a:rPr lang="cs-CZ" sz="1600" b="1" dirty="0" err="1"/>
              <a:t>scrota</a:t>
            </a:r>
            <a:r>
              <a:rPr lang="cs-CZ" sz="1600" b="1" dirty="0"/>
              <a:t> </a:t>
            </a:r>
            <a:endParaRPr lang="cs-CZ" sz="1600" b="1" dirty="0" smtClean="0"/>
          </a:p>
          <a:p>
            <a:r>
              <a:rPr lang="cs-CZ" sz="1600" b="1" dirty="0" smtClean="0"/>
              <a:t>U žen lig. </a:t>
            </a:r>
            <a:r>
              <a:rPr lang="cs-CZ" sz="1600" b="1" dirty="0" err="1" smtClean="0"/>
              <a:t>teres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uteri</a:t>
            </a:r>
            <a:r>
              <a:rPr lang="cs-CZ" sz="1600" b="1" dirty="0" smtClean="0"/>
              <a:t> (oblý vaz děložní)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17169117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scan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7" t="45049" b="20477"/>
          <a:stretch>
            <a:fillRect/>
          </a:stretch>
        </p:blipFill>
        <p:spPr bwMode="auto">
          <a:xfrm>
            <a:off x="1472339" y="491425"/>
            <a:ext cx="9800486" cy="4328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472339" y="491425"/>
            <a:ext cx="9004515" cy="13483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Tříselné kýly </a:t>
            </a: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(nepřímá a přímá)</a:t>
            </a:r>
            <a:endParaRPr lang="cs-CZ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332854" y="491425"/>
            <a:ext cx="1115878" cy="1395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1890793" y="4819973"/>
            <a:ext cx="2177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Nepřímá tříselná kýla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7281333" y="4819973"/>
            <a:ext cx="1909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Přímá </a:t>
            </a:r>
            <a:r>
              <a:rPr lang="cs-CZ" dirty="0"/>
              <a:t>tříselná kýla</a:t>
            </a:r>
          </a:p>
          <a:p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7171267" y="5143138"/>
            <a:ext cx="48041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/>
              <a:t>Trigonum</a:t>
            </a:r>
            <a:r>
              <a:rPr lang="cs-CZ" b="1" dirty="0"/>
              <a:t> </a:t>
            </a:r>
            <a:r>
              <a:rPr lang="cs-CZ" b="1" dirty="0" err="1"/>
              <a:t>inguinale</a:t>
            </a:r>
            <a:r>
              <a:rPr lang="cs-CZ" b="1" dirty="0"/>
              <a:t> </a:t>
            </a:r>
            <a:r>
              <a:rPr lang="cs-CZ" b="1" dirty="0" err="1"/>
              <a:t>Hesselbachi</a:t>
            </a:r>
            <a:r>
              <a:rPr lang="cs-CZ" dirty="0"/>
              <a:t> je </a:t>
            </a:r>
            <a:r>
              <a:rPr lang="cs-CZ" dirty="0" smtClean="0"/>
              <a:t>zeslabené </a:t>
            </a:r>
            <a:r>
              <a:rPr lang="cs-CZ" dirty="0"/>
              <a:t>místo </a:t>
            </a:r>
            <a:r>
              <a:rPr lang="cs-CZ" dirty="0" smtClean="0"/>
              <a:t>přední stěny břišní ohraničené </a:t>
            </a:r>
            <a:r>
              <a:rPr lang="cs-CZ" dirty="0"/>
              <a:t>zesílenými pruhy transversální fascie </a:t>
            </a:r>
            <a:r>
              <a:rPr lang="cs-CZ" sz="1400" dirty="0"/>
              <a:t>(</a:t>
            </a:r>
            <a:r>
              <a:rPr lang="cs-CZ" sz="1600" i="1" dirty="0"/>
              <a:t>lig. </a:t>
            </a:r>
            <a:r>
              <a:rPr lang="cs-CZ" sz="1600" i="1" dirty="0" err="1"/>
              <a:t>interfoveolare</a:t>
            </a:r>
            <a:r>
              <a:rPr lang="cs-CZ" sz="1600" dirty="0"/>
              <a:t>, </a:t>
            </a:r>
            <a:r>
              <a:rPr lang="cs-CZ" sz="1600" i="1" dirty="0" err="1"/>
              <a:t>falx</a:t>
            </a:r>
            <a:r>
              <a:rPr lang="cs-CZ" sz="1600" i="1" dirty="0"/>
              <a:t> </a:t>
            </a:r>
            <a:r>
              <a:rPr lang="cs-CZ" sz="1600" i="1" dirty="0" err="1"/>
              <a:t>inguinalis</a:t>
            </a:r>
            <a:r>
              <a:rPr lang="cs-CZ" sz="1600" dirty="0"/>
              <a:t>) </a:t>
            </a:r>
            <a:r>
              <a:rPr lang="cs-CZ" dirty="0"/>
              <a:t>a </a:t>
            </a:r>
            <a:r>
              <a:rPr lang="cs-CZ" i="1" dirty="0" err="1"/>
              <a:t>ligamentum</a:t>
            </a:r>
            <a:r>
              <a:rPr lang="cs-CZ" i="1" dirty="0"/>
              <a:t> </a:t>
            </a:r>
            <a:r>
              <a:rPr lang="cs-CZ" i="1" dirty="0" err="1"/>
              <a:t>inguinale</a:t>
            </a:r>
            <a:r>
              <a:rPr lang="cs-CZ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273388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600856" y="13841"/>
            <a:ext cx="9450023" cy="384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 sz="3200" b="1" dirty="0">
              <a:solidFill>
                <a:srgbClr val="80000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3200" b="1" dirty="0">
                <a:solidFill>
                  <a:srgbClr val="800000"/>
                </a:solidFill>
                <a:cs typeface="Arial" panose="020B0604020202020204" pitchFamily="34" charset="0"/>
              </a:rPr>
              <a:t>Fascie břišních svalů</a:t>
            </a:r>
          </a:p>
          <a:p>
            <a:pPr eaLnBrk="1" hangingPunct="1"/>
            <a:endParaRPr lang="cs-CZ" altLang="cs-CZ" sz="3200" b="1" dirty="0">
              <a:solidFill>
                <a:srgbClr val="800000"/>
              </a:solidFill>
              <a:cs typeface="Arial" panose="020B0604020202020204" pitchFamily="34" charset="0"/>
            </a:endParaRPr>
          </a:p>
          <a:p>
            <a:r>
              <a:rPr lang="cs-CZ" altLang="cs-CZ" sz="24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Fascia</a:t>
            </a:r>
            <a:r>
              <a:rPr lang="cs-CZ" altLang="cs-CZ" sz="24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24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abdominis</a:t>
            </a:r>
            <a:r>
              <a:rPr lang="cs-CZ" altLang="cs-CZ" sz="24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24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superficialis</a:t>
            </a:r>
            <a:r>
              <a:rPr lang="cs-CZ" altLang="cs-CZ" sz="24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cs-CZ" altLang="cs-CZ" b="1" i="1" dirty="0">
                <a:cs typeface="Arial" panose="020B0604020202020204" pitchFamily="34" charset="0"/>
              </a:rPr>
              <a:t>(pokračuje jako </a:t>
            </a:r>
            <a:r>
              <a:rPr lang="cs-CZ" altLang="cs-CZ" b="1" i="1" dirty="0" err="1">
                <a:cs typeface="Arial" panose="020B0604020202020204" pitchFamily="34" charset="0"/>
              </a:rPr>
              <a:t>fascia</a:t>
            </a:r>
            <a:r>
              <a:rPr lang="cs-CZ" altLang="cs-CZ" b="1" i="1" dirty="0">
                <a:cs typeface="Arial" panose="020B0604020202020204" pitchFamily="34" charset="0"/>
              </a:rPr>
              <a:t> </a:t>
            </a:r>
            <a:r>
              <a:rPr lang="cs-CZ" altLang="cs-CZ" b="1" i="1" dirty="0" err="1">
                <a:cs typeface="Arial" panose="020B0604020202020204" pitchFamily="34" charset="0"/>
              </a:rPr>
              <a:t>spermatica</a:t>
            </a:r>
            <a:r>
              <a:rPr lang="cs-CZ" altLang="cs-CZ" b="1" i="1" dirty="0">
                <a:cs typeface="Arial" panose="020B0604020202020204" pitchFamily="34" charset="0"/>
              </a:rPr>
              <a:t> </a:t>
            </a:r>
            <a:r>
              <a:rPr lang="cs-CZ" altLang="cs-CZ" b="1" i="1" dirty="0" err="1">
                <a:cs typeface="Arial" panose="020B0604020202020204" pitchFamily="34" charset="0"/>
              </a:rPr>
              <a:t>externa</a:t>
            </a:r>
            <a:r>
              <a:rPr lang="cs-CZ" altLang="cs-CZ" b="1" i="1" dirty="0">
                <a:cs typeface="Arial" panose="020B0604020202020204" pitchFamily="34" charset="0"/>
              </a:rPr>
              <a:t>) </a:t>
            </a:r>
          </a:p>
          <a:p>
            <a:pPr eaLnBrk="1" hangingPunct="1"/>
            <a:r>
              <a:rPr lang="cs-CZ" altLang="cs-CZ" b="1" i="1" dirty="0">
                <a:cs typeface="Arial" panose="020B0604020202020204" pitchFamily="34" charset="0"/>
              </a:rPr>
              <a:t>Lig. </a:t>
            </a:r>
            <a:r>
              <a:rPr lang="cs-CZ" altLang="cs-CZ" b="1" i="1" dirty="0" err="1">
                <a:cs typeface="Arial" panose="020B0604020202020204" pitchFamily="34" charset="0"/>
              </a:rPr>
              <a:t>fundiforme</a:t>
            </a:r>
            <a:r>
              <a:rPr lang="cs-CZ" altLang="cs-CZ" b="1" i="1" dirty="0">
                <a:cs typeface="Arial" panose="020B0604020202020204" pitchFamily="34" charset="0"/>
              </a:rPr>
              <a:t> penis (</a:t>
            </a:r>
            <a:r>
              <a:rPr lang="cs-CZ" altLang="cs-CZ" b="1" i="1" dirty="0" err="1">
                <a:cs typeface="Arial" panose="020B0604020202020204" pitchFamily="34" charset="0"/>
              </a:rPr>
              <a:t>clitoridis</a:t>
            </a:r>
            <a:r>
              <a:rPr lang="cs-CZ" altLang="cs-CZ" b="1" i="1" dirty="0">
                <a:cs typeface="Arial" panose="020B0604020202020204" pitchFamily="34" charset="0"/>
              </a:rPr>
              <a:t>)</a:t>
            </a:r>
          </a:p>
          <a:p>
            <a:pPr eaLnBrk="1" hangingPunct="1"/>
            <a:r>
              <a:rPr lang="cs-CZ" altLang="cs-CZ" b="1" i="1" dirty="0">
                <a:cs typeface="Arial" panose="020B0604020202020204" pitchFamily="34" charset="0"/>
              </a:rPr>
              <a:t>Lig. </a:t>
            </a:r>
            <a:r>
              <a:rPr lang="cs-CZ" altLang="cs-CZ" b="1" i="1" dirty="0" err="1">
                <a:cs typeface="Arial" panose="020B0604020202020204" pitchFamily="34" charset="0"/>
              </a:rPr>
              <a:t>suspensorium</a:t>
            </a:r>
            <a:r>
              <a:rPr lang="cs-CZ" altLang="cs-CZ" b="1" i="1" dirty="0">
                <a:cs typeface="Arial" panose="020B0604020202020204" pitchFamily="34" charset="0"/>
              </a:rPr>
              <a:t> penis (</a:t>
            </a:r>
            <a:r>
              <a:rPr lang="cs-CZ" altLang="cs-CZ" b="1" i="1" dirty="0" err="1">
                <a:cs typeface="Arial" panose="020B0604020202020204" pitchFamily="34" charset="0"/>
              </a:rPr>
              <a:t>clitoridis</a:t>
            </a:r>
            <a:r>
              <a:rPr lang="cs-CZ" altLang="cs-CZ" b="1" i="1" dirty="0">
                <a:cs typeface="Arial" panose="020B0604020202020204" pitchFamily="34" charset="0"/>
              </a:rPr>
              <a:t>)</a:t>
            </a:r>
          </a:p>
          <a:p>
            <a:pPr eaLnBrk="1" hangingPunct="1"/>
            <a:endParaRPr lang="cs-CZ" altLang="cs-CZ" sz="2400" b="1" i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4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Fascia</a:t>
            </a:r>
            <a:r>
              <a:rPr lang="cs-CZ" altLang="cs-CZ" sz="24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24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transversalis</a:t>
            </a:r>
            <a:r>
              <a:rPr lang="cs-CZ" altLang="cs-CZ" sz="2400" b="1" i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cs-CZ" altLang="cs-CZ" sz="2000" b="1" i="1" dirty="0">
                <a:cs typeface="Arial" panose="020B0604020202020204" pitchFamily="34" charset="0"/>
              </a:rPr>
              <a:t>(</a:t>
            </a:r>
            <a:r>
              <a:rPr lang="cs-CZ" altLang="cs-CZ" sz="2000" b="1" i="1" dirty="0" err="1">
                <a:cs typeface="Arial" panose="020B0604020202020204" pitchFamily="34" charset="0"/>
              </a:rPr>
              <a:t>fascia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umbilicalis</a:t>
            </a:r>
            <a:r>
              <a:rPr lang="cs-CZ" altLang="cs-CZ" sz="2000" b="1" i="1" dirty="0">
                <a:cs typeface="Arial" panose="020B0604020202020204" pitchFamily="34" charset="0"/>
              </a:rPr>
              <a:t>, lig. </a:t>
            </a:r>
            <a:r>
              <a:rPr lang="cs-CZ" altLang="cs-CZ" sz="2000" b="1" i="1" dirty="0" err="1">
                <a:cs typeface="Arial" panose="020B0604020202020204" pitchFamily="34" charset="0"/>
              </a:rPr>
              <a:t>interfoveolare</a:t>
            </a:r>
            <a:r>
              <a:rPr lang="cs-CZ" altLang="cs-CZ" sz="2000" b="1" i="1" dirty="0">
                <a:cs typeface="Arial" panose="020B0604020202020204" pitchFamily="34" charset="0"/>
              </a:rPr>
              <a:t>)</a:t>
            </a:r>
            <a:endParaRPr lang="cs-CZ" altLang="cs-CZ" b="1" i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i="1" dirty="0">
                <a:cs typeface="Arial" panose="020B0604020202020204" pitchFamily="34" charset="0"/>
              </a:rPr>
              <a:t>(pokračování jako </a:t>
            </a:r>
            <a:r>
              <a:rPr lang="cs-CZ" altLang="cs-CZ" b="1" i="1" dirty="0" err="1">
                <a:cs typeface="Arial" panose="020B0604020202020204" pitchFamily="34" charset="0"/>
              </a:rPr>
              <a:t>fascia</a:t>
            </a:r>
            <a:r>
              <a:rPr lang="cs-CZ" altLang="cs-CZ" b="1" i="1" dirty="0">
                <a:cs typeface="Arial" panose="020B0604020202020204" pitchFamily="34" charset="0"/>
              </a:rPr>
              <a:t> </a:t>
            </a:r>
            <a:r>
              <a:rPr lang="cs-CZ" altLang="cs-CZ" b="1" i="1" dirty="0" err="1">
                <a:cs typeface="Arial" panose="020B0604020202020204" pitchFamily="34" charset="0"/>
              </a:rPr>
              <a:t>spermatica</a:t>
            </a:r>
            <a:r>
              <a:rPr lang="cs-CZ" altLang="cs-CZ" b="1" i="1" dirty="0">
                <a:cs typeface="Arial" panose="020B0604020202020204" pitchFamily="34" charset="0"/>
              </a:rPr>
              <a:t> interna)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56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6480" r="67950" b="56880"/>
          <a:stretch>
            <a:fillRect/>
          </a:stretch>
        </p:blipFill>
        <p:spPr bwMode="auto">
          <a:xfrm>
            <a:off x="8529638" y="2510115"/>
            <a:ext cx="3662362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5" t="5400" r="69075" b="55800"/>
          <a:stretch>
            <a:fillRect/>
          </a:stretch>
        </p:blipFill>
        <p:spPr bwMode="auto">
          <a:xfrm>
            <a:off x="5741029" y="2510114"/>
            <a:ext cx="2945156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9263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1" y="1619912"/>
            <a:ext cx="3231823" cy="275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129569" y="1245810"/>
            <a:ext cx="922985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i="1" dirty="0">
                <a:solidFill>
                  <a:srgbClr val="C00000"/>
                </a:solidFill>
              </a:rPr>
              <a:t>m. levator ani</a:t>
            </a:r>
          </a:p>
          <a:p>
            <a:r>
              <a:rPr lang="cs-CZ" i="1" dirty="0"/>
              <a:t>        </a:t>
            </a:r>
            <a:r>
              <a:rPr lang="cs-CZ" sz="2000" b="1" i="1" dirty="0"/>
              <a:t>m. </a:t>
            </a:r>
            <a:r>
              <a:rPr lang="cs-CZ" sz="2000" b="1" i="1" dirty="0" err="1"/>
              <a:t>pubococcygeus</a:t>
            </a:r>
            <a:r>
              <a:rPr lang="cs-CZ" sz="2000" b="1" i="1" dirty="0"/>
              <a:t>  </a:t>
            </a:r>
            <a:r>
              <a:rPr lang="cs-CZ" b="1" dirty="0"/>
              <a:t>(od </a:t>
            </a:r>
            <a:r>
              <a:rPr lang="cs-CZ" b="1" i="1" dirty="0" err="1"/>
              <a:t>ramus</a:t>
            </a:r>
            <a:r>
              <a:rPr lang="cs-CZ" b="1" i="1" dirty="0"/>
              <a:t> superior </a:t>
            </a:r>
            <a:r>
              <a:rPr lang="cs-CZ" b="1" i="1" dirty="0" err="1"/>
              <a:t>ossis</a:t>
            </a:r>
            <a:r>
              <a:rPr lang="cs-CZ" b="1" i="1" dirty="0"/>
              <a:t> </a:t>
            </a:r>
            <a:r>
              <a:rPr lang="cs-CZ" b="1" i="1" dirty="0" err="1"/>
              <a:t>pubis</a:t>
            </a:r>
            <a:r>
              <a:rPr lang="cs-CZ" b="1" dirty="0"/>
              <a:t>, ohraničuje </a:t>
            </a:r>
            <a:r>
              <a:rPr lang="cs-CZ" b="1" i="1" dirty="0" err="1"/>
              <a:t>hiatus</a:t>
            </a:r>
            <a:r>
              <a:rPr lang="cs-CZ" b="1" i="1" dirty="0"/>
              <a:t> </a:t>
            </a:r>
            <a:r>
              <a:rPr lang="cs-CZ" b="1" i="1" dirty="0" err="1"/>
              <a:t>urogenitalis</a:t>
            </a:r>
            <a:r>
              <a:rPr lang="cs-CZ" b="1" dirty="0"/>
              <a:t>) </a:t>
            </a:r>
          </a:p>
          <a:p>
            <a:r>
              <a:rPr lang="cs-CZ" sz="2000" b="1" i="1" dirty="0"/>
              <a:t>       m. </a:t>
            </a:r>
            <a:r>
              <a:rPr lang="cs-CZ" sz="2000" b="1" i="1" dirty="0" err="1"/>
              <a:t>iliococcygeus</a:t>
            </a:r>
            <a:r>
              <a:rPr lang="cs-CZ" sz="2000" b="1" i="1" dirty="0"/>
              <a:t>  </a:t>
            </a:r>
            <a:r>
              <a:rPr lang="cs-CZ" b="1" dirty="0"/>
              <a:t>(od </a:t>
            </a:r>
            <a:r>
              <a:rPr lang="cs-CZ" b="1" i="1" dirty="0" err="1"/>
              <a:t>sulcus</a:t>
            </a:r>
            <a:r>
              <a:rPr lang="cs-CZ" b="1" i="1" dirty="0"/>
              <a:t> </a:t>
            </a:r>
            <a:r>
              <a:rPr lang="cs-CZ" b="1" i="1" dirty="0" err="1"/>
              <a:t>obturatorius</a:t>
            </a:r>
            <a:r>
              <a:rPr lang="cs-CZ" b="1" i="1" dirty="0"/>
              <a:t> , </a:t>
            </a:r>
            <a:r>
              <a:rPr lang="cs-CZ" b="1" i="1" dirty="0" err="1"/>
              <a:t>fascia</a:t>
            </a:r>
            <a:r>
              <a:rPr lang="cs-CZ" b="1" i="1" dirty="0"/>
              <a:t> </a:t>
            </a:r>
            <a:r>
              <a:rPr lang="cs-CZ" b="1" i="1" dirty="0" err="1"/>
              <a:t>obturatoria</a:t>
            </a:r>
            <a:r>
              <a:rPr lang="cs-CZ" b="1" i="1" dirty="0"/>
              <a:t>,</a:t>
            </a:r>
            <a:r>
              <a:rPr lang="cs-CZ" b="1" dirty="0"/>
              <a:t> </a:t>
            </a:r>
            <a:r>
              <a:rPr lang="cs-CZ" b="1" i="1" dirty="0"/>
              <a:t>spina </a:t>
            </a:r>
            <a:r>
              <a:rPr lang="cs-CZ" b="1" i="1" dirty="0" err="1"/>
              <a:t>ischiadica</a:t>
            </a:r>
            <a:r>
              <a:rPr lang="cs-CZ" b="1" dirty="0"/>
              <a:t>)</a:t>
            </a:r>
          </a:p>
          <a:p>
            <a:r>
              <a:rPr lang="cs-CZ" sz="2000" b="1" dirty="0"/>
              <a:t>i: </a:t>
            </a:r>
            <a:r>
              <a:rPr lang="cs-CZ" sz="2000" b="1" i="1" dirty="0"/>
              <a:t>lig. </a:t>
            </a:r>
            <a:r>
              <a:rPr lang="cs-CZ" sz="2000" b="1" i="1" dirty="0" err="1"/>
              <a:t>anococcygeum</a:t>
            </a:r>
            <a:r>
              <a:rPr lang="cs-CZ" sz="2000" b="1" i="1" dirty="0"/>
              <a:t> </a:t>
            </a:r>
            <a:endParaRPr lang="cs-CZ" sz="2000" b="1" dirty="0"/>
          </a:p>
          <a:p>
            <a:r>
              <a:rPr lang="cs-CZ" sz="2000" b="1" dirty="0"/>
              <a:t>f: zvedač konečníku, tvoří svalové dno pánve</a:t>
            </a:r>
          </a:p>
          <a:p>
            <a:r>
              <a:rPr lang="cs-CZ" sz="2000" b="1" dirty="0"/>
              <a:t>i: </a:t>
            </a:r>
            <a:r>
              <a:rPr lang="cs-CZ" sz="2000" b="1" i="1" dirty="0"/>
              <a:t>plexus </a:t>
            </a:r>
            <a:r>
              <a:rPr lang="cs-CZ" sz="2000" b="1" i="1" dirty="0" err="1"/>
              <a:t>sacralis</a:t>
            </a:r>
            <a:endParaRPr lang="cs-CZ" sz="2000" b="1" dirty="0"/>
          </a:p>
          <a:p>
            <a:endParaRPr lang="cs-CZ" sz="2800" b="1" i="1" dirty="0"/>
          </a:p>
          <a:p>
            <a:r>
              <a:rPr lang="cs-CZ" sz="2800" b="1" i="1" dirty="0">
                <a:solidFill>
                  <a:srgbClr val="C00000"/>
                </a:solidFill>
              </a:rPr>
              <a:t>m. </a:t>
            </a:r>
            <a:r>
              <a:rPr lang="cs-CZ" sz="2800" b="1" i="1" dirty="0" err="1">
                <a:solidFill>
                  <a:srgbClr val="C00000"/>
                </a:solidFill>
              </a:rPr>
              <a:t>coccygeus</a:t>
            </a:r>
            <a:r>
              <a:rPr lang="cs-CZ" sz="2800" b="1" i="1" dirty="0">
                <a:solidFill>
                  <a:srgbClr val="C00000"/>
                </a:solidFill>
              </a:rPr>
              <a:t> </a:t>
            </a:r>
            <a:r>
              <a:rPr lang="cs-CZ" sz="2400" b="1" dirty="0"/>
              <a:t>(vlákna se mísí s </a:t>
            </a:r>
            <a:r>
              <a:rPr lang="cs-CZ" sz="2400" b="1" i="1" dirty="0"/>
              <a:t>lig. </a:t>
            </a:r>
            <a:r>
              <a:rPr lang="cs-CZ" sz="2400" b="1" i="1" dirty="0" err="1"/>
              <a:t>sacrospinale</a:t>
            </a:r>
            <a:r>
              <a:rPr lang="cs-CZ" sz="2400" b="1" dirty="0"/>
              <a:t>)</a:t>
            </a:r>
          </a:p>
          <a:p>
            <a:endParaRPr lang="cs-CZ" sz="2800" b="1" i="1" dirty="0"/>
          </a:p>
          <a:p>
            <a:r>
              <a:rPr lang="cs-CZ" sz="2800" b="1" i="1" dirty="0">
                <a:solidFill>
                  <a:srgbClr val="C00000"/>
                </a:solidFill>
              </a:rPr>
              <a:t>m. </a:t>
            </a:r>
            <a:r>
              <a:rPr lang="cs-CZ" sz="2800" b="1" i="1" dirty="0" err="1">
                <a:solidFill>
                  <a:srgbClr val="C00000"/>
                </a:solidFill>
              </a:rPr>
              <a:t>sphincter</a:t>
            </a:r>
            <a:r>
              <a:rPr lang="cs-CZ" sz="2800" b="1" i="1" dirty="0">
                <a:solidFill>
                  <a:srgbClr val="C00000"/>
                </a:solidFill>
              </a:rPr>
              <a:t> ani </a:t>
            </a:r>
            <a:r>
              <a:rPr lang="cs-CZ" sz="2800" b="1" i="1" dirty="0" err="1">
                <a:solidFill>
                  <a:srgbClr val="C00000"/>
                </a:solidFill>
              </a:rPr>
              <a:t>externus</a:t>
            </a:r>
            <a:endParaRPr lang="cs-CZ" sz="2800" b="1" i="1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570" y="4119990"/>
            <a:ext cx="3502617" cy="2483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146874" y="402956"/>
            <a:ext cx="9748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Svalové dno pánevní </a:t>
            </a:r>
            <a:r>
              <a:rPr lang="cs-CZ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diaphragma</a:t>
            </a:r>
            <a:r>
              <a:rPr lang="cs-CZ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pelvis)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72174" y="5289541"/>
            <a:ext cx="402488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/>
              <a:t>Fascia</a:t>
            </a:r>
            <a:r>
              <a:rPr lang="cs-CZ" sz="2000" b="1" dirty="0"/>
              <a:t> </a:t>
            </a:r>
            <a:r>
              <a:rPr lang="cs-CZ" sz="2000" b="1" dirty="0" err="1"/>
              <a:t>diaphragmatis</a:t>
            </a:r>
            <a:r>
              <a:rPr lang="cs-CZ" sz="2000" b="1" dirty="0"/>
              <a:t> pelvis superior</a:t>
            </a:r>
          </a:p>
          <a:p>
            <a:r>
              <a:rPr lang="cs-CZ" sz="2000" b="1" dirty="0" err="1"/>
              <a:t>Fascia</a:t>
            </a:r>
            <a:r>
              <a:rPr lang="cs-CZ" sz="2000" b="1" dirty="0"/>
              <a:t> </a:t>
            </a:r>
            <a:r>
              <a:rPr lang="cs-CZ" sz="2000" b="1" dirty="0" err="1"/>
              <a:t>diaphragmatis</a:t>
            </a:r>
            <a:r>
              <a:rPr lang="cs-CZ" sz="2000" b="1" dirty="0"/>
              <a:t> pelvis </a:t>
            </a:r>
            <a:r>
              <a:rPr lang="cs-CZ" sz="2000" b="1" dirty="0" err="1"/>
              <a:t>inferior</a:t>
            </a:r>
            <a:endParaRPr lang="cs-CZ" sz="2000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41055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1" y="1712758"/>
            <a:ext cx="5392429" cy="460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215539" y="650929"/>
            <a:ext cx="3828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Diaphragma</a:t>
            </a:r>
            <a:r>
              <a:rPr lang="cs-CZ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pelvis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680" y="2036691"/>
            <a:ext cx="6034537" cy="4278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166528" y="1397287"/>
            <a:ext cx="3954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Pohled na </a:t>
            </a:r>
            <a:r>
              <a:rPr lang="cs-CZ" b="1" dirty="0">
                <a:solidFill>
                  <a:srgbClr val="C00000"/>
                </a:solidFill>
              </a:rPr>
              <a:t>svalové dno </a:t>
            </a:r>
            <a:r>
              <a:rPr lang="cs-CZ" dirty="0"/>
              <a:t>pánevní </a:t>
            </a:r>
            <a:r>
              <a:rPr lang="cs-CZ" dirty="0" smtClean="0"/>
              <a:t>zvnějšku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010897" y="1397287"/>
            <a:ext cx="5105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Svalové dno pánevní </a:t>
            </a:r>
            <a:r>
              <a:rPr lang="cs-CZ" dirty="0"/>
              <a:t>- pohled do malé </a:t>
            </a:r>
            <a:r>
              <a:rPr lang="cs-CZ" dirty="0" smtClean="0"/>
              <a:t>pánve zevnitř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61337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141" y="1831115"/>
            <a:ext cx="4824412" cy="3608388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1831115"/>
            <a:ext cx="4103688" cy="36099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812584" y="681925"/>
            <a:ext cx="487505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Diaphragma</a:t>
            </a:r>
            <a:r>
              <a:rPr lang="cs-CZ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urogenitale</a:t>
            </a:r>
            <a:endParaRPr lang="cs-CZ" sz="3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(Detaily budou probírány u pohlavního ústrojí)</a:t>
            </a:r>
            <a:endParaRPr lang="cs-C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64049"/>
            <a:ext cx="2200759" cy="2195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731" y="4541917"/>
            <a:ext cx="2311644" cy="2217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815625" y="5498453"/>
            <a:ext cx="36477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m. </a:t>
            </a:r>
            <a:r>
              <a:rPr lang="cs-CZ" sz="1200" dirty="0" err="1"/>
              <a:t>transversus</a:t>
            </a:r>
            <a:r>
              <a:rPr lang="cs-CZ" sz="1200" dirty="0"/>
              <a:t> perinei </a:t>
            </a:r>
            <a:r>
              <a:rPr lang="cs-CZ" sz="1200" dirty="0" err="1"/>
              <a:t>profundus</a:t>
            </a:r>
            <a:r>
              <a:rPr lang="cs-CZ" sz="1200" dirty="0"/>
              <a:t> </a:t>
            </a:r>
            <a:r>
              <a:rPr lang="cs-CZ" sz="1200" dirty="0" smtClean="0"/>
              <a:t>(u </a:t>
            </a:r>
            <a:r>
              <a:rPr lang="cs-CZ" sz="1200" dirty="0"/>
              <a:t>žen </a:t>
            </a:r>
            <a:r>
              <a:rPr lang="cs-CZ" sz="1200" dirty="0" smtClean="0"/>
              <a:t>převaha </a:t>
            </a:r>
            <a:r>
              <a:rPr lang="cs-CZ" sz="1200" dirty="0"/>
              <a:t>vaziva)</a:t>
            </a:r>
          </a:p>
          <a:p>
            <a:r>
              <a:rPr lang="cs-CZ" sz="1200" dirty="0"/>
              <a:t>m. </a:t>
            </a:r>
            <a:r>
              <a:rPr lang="cs-CZ" sz="1200" dirty="0" err="1"/>
              <a:t>transversus</a:t>
            </a:r>
            <a:r>
              <a:rPr lang="cs-CZ" sz="1200" dirty="0"/>
              <a:t> perinei </a:t>
            </a:r>
            <a:r>
              <a:rPr lang="cs-CZ" sz="1200" dirty="0" err="1"/>
              <a:t>superficialis</a:t>
            </a:r>
            <a:endParaRPr lang="cs-CZ" sz="1200" dirty="0"/>
          </a:p>
          <a:p>
            <a:r>
              <a:rPr lang="cs-CZ" sz="1200" dirty="0"/>
              <a:t>lig. </a:t>
            </a:r>
            <a:r>
              <a:rPr lang="cs-CZ" sz="1200" dirty="0" err="1"/>
              <a:t>transversum</a:t>
            </a:r>
            <a:r>
              <a:rPr lang="cs-CZ" sz="1200" dirty="0"/>
              <a:t> perinei</a:t>
            </a:r>
          </a:p>
          <a:p>
            <a:r>
              <a:rPr lang="cs-CZ" sz="1200" dirty="0"/>
              <a:t>m. </a:t>
            </a:r>
            <a:r>
              <a:rPr lang="cs-CZ" sz="1200" dirty="0" err="1"/>
              <a:t>sphincter</a:t>
            </a:r>
            <a:r>
              <a:rPr lang="cs-CZ" sz="1200" dirty="0"/>
              <a:t> </a:t>
            </a:r>
            <a:r>
              <a:rPr lang="cs-CZ" sz="1200" dirty="0" err="1"/>
              <a:t>urethrae</a:t>
            </a:r>
            <a:r>
              <a:rPr lang="cs-CZ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50890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87400" y="620713"/>
            <a:ext cx="9409113" cy="3124200"/>
          </a:xfrm>
        </p:spPr>
        <p:txBody>
          <a:bodyPr>
            <a:normAutofit fontScale="25000" lnSpcReduction="20000"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cs-CZ" altLang="cs-CZ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cs-CZ" altLang="cs-CZ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</a:t>
            </a:r>
            <a:r>
              <a:rPr lang="cs-CZ" altLang="cs-CZ" sz="8000" b="1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Použité </a:t>
            </a:r>
            <a:r>
              <a:rPr lang="cs-CZ" altLang="cs-CZ" sz="80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obrázky pocházejí z: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cs-CZ" altLang="cs-CZ" sz="8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cs-CZ" altLang="cs-CZ" sz="8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cs-CZ" altLang="cs-CZ" sz="8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Moore</a:t>
            </a:r>
            <a:r>
              <a:rPr lang="cs-CZ" altLang="cs-CZ" sz="8000" b="1" u="sng" dirty="0">
                <a:latin typeface="Arial" panose="020B0604020202020204" pitchFamily="34" charset="0"/>
                <a:cs typeface="Arial" panose="020B0604020202020204" pitchFamily="34" charset="0"/>
              </a:rPr>
              <a:t>, K. L. (1992):</a:t>
            </a:r>
            <a:r>
              <a:rPr lang="cs-CZ" altLang="cs-CZ" sz="8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8000" dirty="0" err="1">
                <a:latin typeface="Arial" panose="020B0604020202020204" pitchFamily="34" charset="0"/>
                <a:cs typeface="Arial" panose="020B0604020202020204" pitchFamily="34" charset="0"/>
              </a:rPr>
              <a:t>Clinical</a:t>
            </a:r>
            <a:r>
              <a:rPr lang="cs-CZ" altLang="cs-CZ" sz="8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8000" dirty="0" err="1">
                <a:latin typeface="Arial" panose="020B0604020202020204" pitchFamily="34" charset="0"/>
                <a:cs typeface="Arial" panose="020B0604020202020204" pitchFamily="34" charset="0"/>
              </a:rPr>
              <a:t>oriented</a:t>
            </a:r>
            <a:r>
              <a:rPr lang="cs-CZ" altLang="cs-CZ" sz="8000" dirty="0">
                <a:latin typeface="Arial" panose="020B0604020202020204" pitchFamily="34" charset="0"/>
                <a:cs typeface="Arial" panose="020B0604020202020204" pitchFamily="34" charset="0"/>
              </a:rPr>
              <a:t> anatomy. </a:t>
            </a:r>
            <a:r>
              <a:rPr lang="cs-CZ" altLang="cs-CZ" sz="8000" dirty="0" err="1">
                <a:latin typeface="Arial" panose="020B0604020202020204" pitchFamily="34" charset="0"/>
                <a:cs typeface="Arial" panose="020B0604020202020204" pitchFamily="34" charset="0"/>
              </a:rPr>
              <a:t>Third</a:t>
            </a:r>
            <a:r>
              <a:rPr lang="cs-CZ" altLang="cs-CZ" sz="8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8000" dirty="0" err="1">
                <a:latin typeface="Arial" panose="020B0604020202020204" pitchFamily="34" charset="0"/>
                <a:cs typeface="Arial" panose="020B0604020202020204" pitchFamily="34" charset="0"/>
              </a:rPr>
              <a:t>edition</a:t>
            </a:r>
            <a:r>
              <a:rPr lang="cs-CZ" altLang="cs-CZ" sz="8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8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altLang="cs-CZ" sz="8000" dirty="0" err="1">
                <a:latin typeface="Arial" panose="020B0604020202020204" pitchFamily="34" charset="0"/>
                <a:cs typeface="Arial" panose="020B0604020202020204" pitchFamily="34" charset="0"/>
              </a:rPr>
              <a:t>Williams</a:t>
            </a:r>
            <a:r>
              <a:rPr lang="en-US" altLang="cs-CZ" sz="8000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cs-CZ" altLang="cs-CZ" sz="8000" dirty="0">
                <a:latin typeface="Arial" panose="020B0604020202020204" pitchFamily="34" charset="0"/>
                <a:cs typeface="Arial" panose="020B0604020202020204" pitchFamily="34" charset="0"/>
              </a:rPr>
              <a:t>Wilkins, A </a:t>
            </a:r>
            <a:r>
              <a:rPr lang="cs-CZ" altLang="cs-CZ" sz="8000" dirty="0" err="1">
                <a:latin typeface="Arial" panose="020B0604020202020204" pitchFamily="34" charset="0"/>
                <a:cs typeface="Arial" panose="020B0604020202020204" pitchFamily="34" charset="0"/>
              </a:rPr>
              <a:t>Waverly</a:t>
            </a:r>
            <a:r>
              <a:rPr lang="cs-CZ" altLang="cs-CZ" sz="8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8000" dirty="0" err="1">
                <a:latin typeface="Arial" panose="020B0604020202020204" pitchFamily="34" charset="0"/>
                <a:cs typeface="Arial" panose="020B0604020202020204" pitchFamily="34" charset="0"/>
              </a:rPr>
              <a:t>Company</a:t>
            </a:r>
            <a:r>
              <a:rPr lang="cs-CZ" altLang="cs-CZ" sz="8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cs-CZ" sz="8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cs-CZ" altLang="cs-CZ" sz="8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cs-CZ" altLang="cs-CZ" sz="8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Gilroy</a:t>
            </a:r>
            <a:r>
              <a:rPr lang="cs-CZ" altLang="cs-CZ" sz="8000" b="1" u="sng" dirty="0">
                <a:latin typeface="Arial" panose="020B0604020202020204" pitchFamily="34" charset="0"/>
                <a:cs typeface="Arial" panose="020B0604020202020204" pitchFamily="34" charset="0"/>
              </a:rPr>
              <a:t>, A. M. et al. (2009):</a:t>
            </a:r>
            <a:r>
              <a:rPr lang="cs-CZ" altLang="cs-CZ" sz="8000" dirty="0">
                <a:latin typeface="Arial" panose="020B0604020202020204" pitchFamily="34" charset="0"/>
                <a:cs typeface="Arial" panose="020B0604020202020204" pitchFamily="34" charset="0"/>
              </a:rPr>
              <a:t> Atlas </a:t>
            </a:r>
            <a:r>
              <a:rPr lang="cs-CZ" altLang="cs-CZ" sz="8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8000" dirty="0">
                <a:latin typeface="Arial" panose="020B0604020202020204" pitchFamily="34" charset="0"/>
                <a:cs typeface="Arial" panose="020B0604020202020204" pitchFamily="34" charset="0"/>
              </a:rPr>
              <a:t> Anatomy. </a:t>
            </a:r>
            <a:r>
              <a:rPr lang="cs-CZ" altLang="cs-CZ" sz="8000" dirty="0" err="1">
                <a:latin typeface="Arial" panose="020B0604020202020204" pitchFamily="34" charset="0"/>
                <a:cs typeface="Arial" panose="020B0604020202020204" pitchFamily="34" charset="0"/>
              </a:rPr>
              <a:t>Thieme</a:t>
            </a:r>
            <a:r>
              <a:rPr lang="cs-CZ" altLang="cs-CZ" sz="8000" dirty="0">
                <a:latin typeface="Arial" panose="020B0604020202020204" pitchFamily="34" charset="0"/>
                <a:cs typeface="Arial" panose="020B0604020202020204" pitchFamily="34" charset="0"/>
              </a:rPr>
              <a:t> New York, Stuttgart.</a:t>
            </a:r>
          </a:p>
          <a:p>
            <a:pPr>
              <a:lnSpc>
                <a:spcPct val="80000"/>
              </a:lnSpc>
            </a:pPr>
            <a:endParaRPr lang="cs-CZ" altLang="cs-CZ" sz="8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cs-CZ" altLang="cs-CZ" sz="8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Putz</a:t>
            </a:r>
            <a:r>
              <a:rPr lang="cs-CZ" altLang="cs-CZ" sz="8000" b="1" u="sng" dirty="0">
                <a:latin typeface="Arial" panose="020B0604020202020204" pitchFamily="34" charset="0"/>
                <a:cs typeface="Arial" panose="020B0604020202020204" pitchFamily="34" charset="0"/>
              </a:rPr>
              <a:t>, R. (2008):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8000" b="1" dirty="0">
                <a:latin typeface="Arial" panose="020B0604020202020204" pitchFamily="34" charset="0"/>
                <a:cs typeface="Arial" panose="020B0604020202020204" pitchFamily="34" charset="0"/>
              </a:rPr>
              <a:t>     Atlas </a:t>
            </a:r>
            <a:r>
              <a:rPr lang="cs-CZ" altLang="cs-CZ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Human</a:t>
            </a:r>
            <a:r>
              <a:rPr lang="cs-CZ" altLang="cs-CZ" sz="8000" b="1" dirty="0">
                <a:latin typeface="Arial" panose="020B0604020202020204" pitchFamily="34" charset="0"/>
                <a:cs typeface="Arial" panose="020B0604020202020204" pitchFamily="34" charset="0"/>
              </a:rPr>
              <a:t> Anatomy </a:t>
            </a:r>
            <a:r>
              <a:rPr lang="cs-CZ" altLang="cs-CZ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Sobotta</a:t>
            </a:r>
            <a:r>
              <a:rPr lang="cs-CZ" altLang="cs-CZ" sz="8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Elsevier</a:t>
            </a:r>
            <a:r>
              <a:rPr lang="cs-CZ" altLang="cs-CZ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Books</a:t>
            </a:r>
            <a:r>
              <a:rPr lang="cs-CZ" altLang="cs-CZ" sz="8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endParaRPr lang="cs-CZ" altLang="cs-CZ" sz="8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cs-CZ" altLang="cs-CZ" sz="8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Platzer</a:t>
            </a:r>
            <a:r>
              <a:rPr lang="cs-CZ" altLang="cs-CZ" sz="8000" b="1" u="sng" dirty="0">
                <a:latin typeface="Arial" panose="020B0604020202020204" pitchFamily="34" charset="0"/>
                <a:cs typeface="Arial" panose="020B0604020202020204" pitchFamily="34" charset="0"/>
              </a:rPr>
              <a:t>, W.,</a:t>
            </a:r>
            <a:r>
              <a:rPr lang="cs-CZ" altLang="cs-CZ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Kahle</a:t>
            </a:r>
            <a:r>
              <a:rPr lang="cs-CZ" altLang="cs-CZ" sz="8000" b="1" dirty="0">
                <a:latin typeface="Arial" panose="020B0604020202020204" pitchFamily="34" charset="0"/>
                <a:cs typeface="Arial" panose="020B0604020202020204" pitchFamily="34" charset="0"/>
              </a:rPr>
              <a:t>, W., </a:t>
            </a:r>
            <a:r>
              <a:rPr lang="cs-CZ" altLang="cs-CZ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Leonhardt</a:t>
            </a:r>
            <a:r>
              <a:rPr lang="cs-CZ" altLang="cs-CZ" sz="8000" b="1" dirty="0">
                <a:latin typeface="Arial" panose="020B0604020202020204" pitchFamily="34" charset="0"/>
                <a:cs typeface="Arial" panose="020B0604020202020204" pitchFamily="34" charset="0"/>
              </a:rPr>
              <a:t> H. (1992):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80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altLang="cs-CZ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Locomotor</a:t>
            </a:r>
            <a:r>
              <a:rPr lang="cs-CZ" altLang="cs-CZ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cs-CZ" altLang="cs-CZ" sz="8000" b="1" dirty="0">
                <a:latin typeface="Arial" panose="020B0604020202020204" pitchFamily="34" charset="0"/>
                <a:cs typeface="Arial" panose="020B0604020202020204" pitchFamily="34" charset="0"/>
              </a:rPr>
              <a:t>. Georg </a:t>
            </a:r>
            <a:r>
              <a:rPr lang="cs-CZ" altLang="cs-CZ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Thieme</a:t>
            </a:r>
            <a:r>
              <a:rPr lang="cs-CZ" altLang="cs-CZ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Verlag</a:t>
            </a:r>
            <a:r>
              <a:rPr lang="cs-CZ" altLang="cs-CZ" sz="8000" b="1" dirty="0">
                <a:latin typeface="Arial" panose="020B0604020202020204" pitchFamily="34" charset="0"/>
                <a:cs typeface="Arial" panose="020B0604020202020204" pitchFamily="34" charset="0"/>
              </a:rPr>
              <a:t>, Stuttgart,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8000" b="1" dirty="0">
                <a:latin typeface="Arial" panose="020B0604020202020204" pitchFamily="34" charset="0"/>
                <a:cs typeface="Arial" panose="020B0604020202020204" pitchFamily="34" charset="0"/>
              </a:rPr>
              <a:t>     New York, 4th </a:t>
            </a:r>
            <a:r>
              <a:rPr lang="cs-CZ" altLang="cs-CZ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edition</a:t>
            </a:r>
            <a:r>
              <a:rPr lang="cs-CZ" altLang="cs-CZ" sz="8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endParaRPr lang="cs-CZ" altLang="cs-CZ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cs-CZ" altLang="cs-CZ" sz="8000" b="1" u="sng" dirty="0">
                <a:latin typeface="Arial" panose="020B0604020202020204" pitchFamily="34" charset="0"/>
                <a:cs typeface="Arial" panose="020B0604020202020204" pitchFamily="34" charset="0"/>
              </a:rPr>
              <a:t>Čihák, R.</a:t>
            </a:r>
            <a:r>
              <a:rPr lang="cs-CZ" altLang="cs-CZ" sz="8000" b="1" dirty="0">
                <a:latin typeface="Arial" panose="020B0604020202020204" pitchFamily="34" charset="0"/>
                <a:cs typeface="Arial" panose="020B0604020202020204" pitchFamily="34" charset="0"/>
              </a:rPr>
              <a:t> (1987): Anatomie 1. Avicenum, Zdravotnické nakladatelství.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8000" dirty="0"/>
          </a:p>
        </p:txBody>
      </p:sp>
    </p:spTree>
    <p:extLst>
      <p:ext uri="{BB962C8B-B14F-4D97-AF65-F5344CB8AC3E}">
        <p14:creationId xmlns:p14="http://schemas.microsoft.com/office/powerpoint/2010/main" val="4033745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27002" y="3816012"/>
            <a:ext cx="38163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Musculus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serratus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anterior</a:t>
            </a:r>
            <a:endParaRPr lang="cs-CZ" sz="24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5123" name="Text Box 7"/>
          <p:cNvSpPr txBox="1">
            <a:spLocks noChangeArrowheads="1"/>
          </p:cNvSpPr>
          <p:nvPr/>
        </p:nvSpPr>
        <p:spPr bwMode="auto">
          <a:xfrm>
            <a:off x="88901" y="1914525"/>
            <a:ext cx="6283326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f: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táhne klíční kost k 1. žebru, fixuje klavikulu ve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   </a:t>
            </a:r>
            <a:r>
              <a:rPr lang="cs-CZ" altLang="cs-CZ" sz="1800" b="1" dirty="0" err="1">
                <a:cs typeface="Arial" panose="020B0604020202020204" pitchFamily="34" charset="0"/>
              </a:rPr>
              <a:t>sternoklavikulárním</a:t>
            </a:r>
            <a:r>
              <a:rPr lang="cs-CZ" altLang="cs-CZ" sz="1800" b="1" dirty="0">
                <a:cs typeface="Arial" panose="020B0604020202020204" pitchFamily="34" charset="0"/>
              </a:rPr>
              <a:t> kloubu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400" b="1" i="1" dirty="0">
                <a:cs typeface="Arial" panose="020B0604020202020204" pitchFamily="34" charset="0"/>
              </a:rPr>
              <a:t>n. </a:t>
            </a:r>
            <a:r>
              <a:rPr lang="cs-CZ" altLang="cs-CZ" sz="1400" b="1" i="1" dirty="0" err="1">
                <a:cs typeface="Arial" panose="020B0604020202020204" pitchFamily="34" charset="0"/>
              </a:rPr>
              <a:t>subclavius</a:t>
            </a:r>
            <a:r>
              <a:rPr lang="cs-CZ" altLang="cs-CZ" sz="14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>
                <a:cs typeface="Arial" panose="020B0604020202020204" pitchFamily="34" charset="0"/>
              </a:rPr>
              <a:t>(plexus </a:t>
            </a:r>
            <a:r>
              <a:rPr lang="cs-CZ" altLang="cs-CZ" sz="1800" b="1" i="1" dirty="0" err="1">
                <a:cs typeface="Arial" panose="020B0604020202020204" pitchFamily="34" charset="0"/>
              </a:rPr>
              <a:t>brachialis</a:t>
            </a:r>
            <a:r>
              <a:rPr lang="cs-CZ" altLang="cs-CZ" sz="1800" b="1" i="1" dirty="0">
                <a:cs typeface="Arial" panose="020B0604020202020204" pitchFamily="34" charset="0"/>
              </a:rPr>
              <a:t>)</a:t>
            </a:r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88901" y="1514445"/>
            <a:ext cx="27835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Musculus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subclavius</a:t>
            </a:r>
            <a:endParaRPr lang="cs-CZ" sz="24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512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5" t="8640" r="70876" b="58321"/>
          <a:stretch>
            <a:fillRect/>
          </a:stretch>
        </p:blipFill>
        <p:spPr bwMode="auto">
          <a:xfrm>
            <a:off x="6250376" y="3181223"/>
            <a:ext cx="1942804" cy="2462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7"/>
          <p:cNvSpPr txBox="1">
            <a:spLocks noChangeArrowheads="1"/>
          </p:cNvSpPr>
          <p:nvPr/>
        </p:nvSpPr>
        <p:spPr bwMode="auto">
          <a:xfrm>
            <a:off x="190502" y="4201009"/>
            <a:ext cx="7505699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f: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táhne dolní úhel lopatky laterálně,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    přidržuje lopatku k hrudníku,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    abdukce paže nad horizontálu </a:t>
            </a:r>
            <a:r>
              <a:rPr lang="cs-CZ" altLang="cs-CZ" sz="1400" b="1" dirty="0">
                <a:cs typeface="Arial" panose="020B0604020202020204" pitchFamily="34" charset="0"/>
              </a:rPr>
              <a:t>(spolupráce s </a:t>
            </a:r>
            <a:r>
              <a:rPr lang="cs-CZ" altLang="cs-CZ" sz="1400" b="1" i="1" dirty="0">
                <a:cs typeface="Arial" panose="020B0604020202020204" pitchFamily="34" charset="0"/>
              </a:rPr>
              <a:t>m. </a:t>
            </a:r>
            <a:r>
              <a:rPr lang="cs-CZ" altLang="cs-CZ" sz="1400" b="1" i="1" dirty="0" err="1">
                <a:cs typeface="Arial" panose="020B0604020202020204" pitchFamily="34" charset="0"/>
              </a:rPr>
              <a:t>trapezius</a:t>
            </a:r>
            <a:r>
              <a:rPr lang="cs-CZ" altLang="cs-CZ" sz="1400" b="1" dirty="0"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400" b="1" i="1" dirty="0">
                <a:cs typeface="Arial" panose="020B0604020202020204" pitchFamily="34" charset="0"/>
              </a:rPr>
              <a:t>n. </a:t>
            </a:r>
            <a:r>
              <a:rPr lang="cs-CZ" altLang="cs-CZ" sz="1400" b="1" i="1" dirty="0" err="1">
                <a:cs typeface="Arial" panose="020B0604020202020204" pitchFamily="34" charset="0"/>
              </a:rPr>
              <a:t>thoracicus</a:t>
            </a:r>
            <a:r>
              <a:rPr lang="cs-CZ" altLang="cs-CZ" sz="1400" b="1" i="1" dirty="0">
                <a:cs typeface="Arial" panose="020B0604020202020204" pitchFamily="34" charset="0"/>
              </a:rPr>
              <a:t> </a:t>
            </a:r>
            <a:r>
              <a:rPr lang="cs-CZ" altLang="cs-CZ" sz="1400" b="1" i="1" dirty="0" err="1">
                <a:cs typeface="Arial" panose="020B0604020202020204" pitchFamily="34" charset="0"/>
              </a:rPr>
              <a:t>longus</a:t>
            </a:r>
            <a:r>
              <a:rPr lang="cs-CZ" altLang="cs-CZ" sz="14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>
                <a:cs typeface="Arial" panose="020B0604020202020204" pitchFamily="34" charset="0"/>
              </a:rPr>
              <a:t>(plexus </a:t>
            </a:r>
            <a:r>
              <a:rPr lang="cs-CZ" altLang="cs-CZ" sz="1800" b="1" i="1" dirty="0" err="1">
                <a:cs typeface="Arial" panose="020B0604020202020204" pitchFamily="34" charset="0"/>
              </a:rPr>
              <a:t>brachialis</a:t>
            </a:r>
            <a:r>
              <a:rPr lang="cs-CZ" altLang="cs-CZ" sz="1800" b="1" i="1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i="1" dirty="0">
              <a:cs typeface="Arial" panose="020B0604020202020204" pitchFamily="34" charset="0"/>
            </a:endParaRPr>
          </a:p>
        </p:txBody>
      </p:sp>
      <p:grpSp>
        <p:nvGrpSpPr>
          <p:cNvPr id="5127" name="Group 14"/>
          <p:cNvGrpSpPr>
            <a:grpSpLocks/>
          </p:cNvGrpSpPr>
          <p:nvPr/>
        </p:nvGrpSpPr>
        <p:grpSpPr bwMode="auto">
          <a:xfrm>
            <a:off x="10329333" y="3181223"/>
            <a:ext cx="1862667" cy="2880910"/>
            <a:chOff x="4232" y="1864"/>
            <a:chExt cx="1528" cy="2214"/>
          </a:xfrm>
        </p:grpSpPr>
        <p:pic>
          <p:nvPicPr>
            <p:cNvPr id="5130" name="Picture 12" descr="926_5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5" t="-1105"/>
            <a:stretch>
              <a:fillRect/>
            </a:stretch>
          </p:blipFill>
          <p:spPr bwMode="auto">
            <a:xfrm>
              <a:off x="4232" y="1864"/>
              <a:ext cx="1528" cy="2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1" name="Rectangle 13"/>
            <p:cNvSpPr>
              <a:spLocks noChangeArrowheads="1"/>
            </p:cNvSpPr>
            <p:nvPr/>
          </p:nvSpPr>
          <p:spPr bwMode="auto">
            <a:xfrm>
              <a:off x="5012" y="1933"/>
              <a:ext cx="576" cy="1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</p:grpSp>
      <p:pic>
        <p:nvPicPr>
          <p:cNvPr id="5128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9720" r="72000" b="74159"/>
          <a:stretch>
            <a:fillRect/>
          </a:stretch>
        </p:blipFill>
        <p:spPr bwMode="auto">
          <a:xfrm>
            <a:off x="9494290" y="980787"/>
            <a:ext cx="2496915" cy="150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127002" y="640170"/>
            <a:ext cx="42502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32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Thorakohumerální</a:t>
            </a:r>
            <a:r>
              <a:rPr 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svaly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141" y="964652"/>
            <a:ext cx="2957931" cy="1533849"/>
          </a:xfrm>
          <a:prstGeom prst="rect">
            <a:avLst/>
          </a:prstGeom>
        </p:spPr>
      </p:pic>
      <p:pic>
        <p:nvPicPr>
          <p:cNvPr id="13" name="Picture 6" descr="sejmout006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678" y="3145464"/>
            <a:ext cx="2304787" cy="271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337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076" y="791922"/>
            <a:ext cx="7163816" cy="511555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841678" y="2911817"/>
            <a:ext cx="2472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N. </a:t>
            </a:r>
            <a:r>
              <a:rPr lang="cs-CZ" dirty="0" err="1"/>
              <a:t>thoracicus</a:t>
            </a:r>
            <a:r>
              <a:rPr lang="cs-CZ" dirty="0"/>
              <a:t> </a:t>
            </a:r>
            <a:r>
              <a:rPr lang="cs-CZ" dirty="0" err="1"/>
              <a:t>longus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8268236" y="4850973"/>
            <a:ext cx="2562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N. </a:t>
            </a:r>
            <a:r>
              <a:rPr lang="cs-CZ" dirty="0" err="1"/>
              <a:t>thoracodorsalis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8474298" y="4563069"/>
            <a:ext cx="2086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N. </a:t>
            </a:r>
            <a:r>
              <a:rPr lang="cs-CZ" dirty="0" err="1"/>
              <a:t>subclavius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8112201" y="3546258"/>
            <a:ext cx="2511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Nn</a:t>
            </a:r>
            <a:r>
              <a:rPr lang="cs-CZ" dirty="0"/>
              <a:t>. </a:t>
            </a:r>
            <a:r>
              <a:rPr lang="cs-CZ" dirty="0" err="1"/>
              <a:t>pectorales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2410138" y="3915590"/>
            <a:ext cx="1749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Nn</a:t>
            </a:r>
            <a:r>
              <a:rPr lang="cs-CZ" dirty="0"/>
              <a:t>. </a:t>
            </a:r>
            <a:r>
              <a:rPr lang="cs-CZ" dirty="0" err="1"/>
              <a:t>pectorales</a:t>
            </a:r>
            <a:endParaRPr lang="cs-CZ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040" y="279089"/>
            <a:ext cx="3570565" cy="3002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669701" y="5653825"/>
            <a:ext cx="4372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Pars</a:t>
            </a:r>
            <a:r>
              <a:rPr lang="cs-CZ" b="1" dirty="0"/>
              <a:t> </a:t>
            </a:r>
            <a:r>
              <a:rPr lang="cs-CZ" sz="2400" b="1" dirty="0" err="1"/>
              <a:t>supraclavicularis</a:t>
            </a:r>
            <a:r>
              <a:rPr lang="cs-CZ" b="1" dirty="0"/>
              <a:t> plexus </a:t>
            </a:r>
            <a:r>
              <a:rPr lang="cs-CZ" b="1" dirty="0" err="1"/>
              <a:t>brachialis</a:t>
            </a:r>
            <a:endParaRPr lang="cs-CZ" b="1" dirty="0"/>
          </a:p>
        </p:txBody>
      </p:sp>
      <p:pic>
        <p:nvPicPr>
          <p:cNvPr id="10" name="Picture 5" descr="sejmout00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426" y="39944"/>
            <a:ext cx="3079294" cy="215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730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" t="28349" r="2835"/>
          <a:stretch>
            <a:fillRect/>
          </a:stretch>
        </p:blipFill>
        <p:spPr bwMode="auto">
          <a:xfrm>
            <a:off x="9726224" y="1025856"/>
            <a:ext cx="2393725" cy="180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321" y="4498678"/>
            <a:ext cx="2817882" cy="2288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510383" y="480408"/>
            <a:ext cx="394665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b) Vlastní svaly hrudní</a:t>
            </a:r>
          </a:p>
        </p:txBody>
      </p:sp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474663" y="4437063"/>
            <a:ext cx="531653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endParaRPr lang="cs-CZ" altLang="cs-CZ" sz="18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f: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pokles žeber, výdechový sval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inervace celé skupiny: </a:t>
            </a:r>
            <a:r>
              <a:rPr lang="cs-CZ" altLang="cs-CZ" sz="1800" b="1" i="1" u="sng" dirty="0" err="1">
                <a:solidFill>
                  <a:srgbClr val="C00000"/>
                </a:solidFill>
                <a:cs typeface="Arial" panose="020B0604020202020204" pitchFamily="34" charset="0"/>
              </a:rPr>
              <a:t>nn</a:t>
            </a:r>
            <a:r>
              <a:rPr lang="cs-CZ" altLang="cs-CZ" sz="1800" b="1" i="1" u="sng" dirty="0">
                <a:solidFill>
                  <a:srgbClr val="C00000"/>
                </a:solidFill>
                <a:cs typeface="Arial" panose="020B0604020202020204" pitchFamily="34" charset="0"/>
              </a:rPr>
              <a:t>. </a:t>
            </a:r>
            <a:r>
              <a:rPr lang="cs-CZ" altLang="cs-CZ" sz="1800" b="1" i="1" u="sng" dirty="0" err="1">
                <a:solidFill>
                  <a:srgbClr val="C00000"/>
                </a:solidFill>
                <a:cs typeface="Arial" panose="020B0604020202020204" pitchFamily="34" charset="0"/>
              </a:rPr>
              <a:t>intercostales</a:t>
            </a:r>
            <a:endParaRPr lang="cs-CZ" altLang="cs-CZ" sz="1800" b="1" i="1" u="sng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6150" name="Text Box 7"/>
          <p:cNvSpPr txBox="1">
            <a:spLocks noChangeArrowheads="1"/>
          </p:cNvSpPr>
          <p:nvPr/>
        </p:nvSpPr>
        <p:spPr bwMode="auto">
          <a:xfrm>
            <a:off x="482601" y="1465263"/>
            <a:ext cx="68199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  <a:endParaRPr lang="cs-CZ" altLang="cs-CZ" sz="18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f: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zvedá žebra, vdechový sval</a:t>
            </a: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510383" y="1112644"/>
            <a:ext cx="42481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defRPr/>
            </a:pP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Musculi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intercostales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externi</a:t>
            </a:r>
            <a:endParaRPr lang="cs-CZ" sz="24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6395" name="Rectangle 11"/>
          <p:cNvSpPr>
            <a:spLocks noChangeArrowheads="1"/>
          </p:cNvSpPr>
          <p:nvPr/>
        </p:nvSpPr>
        <p:spPr bwMode="auto">
          <a:xfrm>
            <a:off x="458018" y="2557810"/>
            <a:ext cx="53165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defRPr/>
            </a:pP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Musculi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intercostales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interni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et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intimi</a:t>
            </a:r>
            <a:endParaRPr lang="cs-CZ" sz="24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6153" name="Text Box 7"/>
          <p:cNvSpPr txBox="1">
            <a:spLocks noChangeArrowheads="1"/>
          </p:cNvSpPr>
          <p:nvPr/>
        </p:nvSpPr>
        <p:spPr bwMode="auto">
          <a:xfrm>
            <a:off x="474663" y="2917380"/>
            <a:ext cx="598169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endParaRPr lang="cs-CZ" altLang="cs-CZ" sz="18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f: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pokles žeber, výdechový sval</a:t>
            </a:r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474663" y="4037013"/>
            <a:ext cx="44656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defRPr/>
            </a:pP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Musculus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transversus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thoracis</a:t>
            </a:r>
            <a:endParaRPr lang="cs-CZ" sz="24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45" t="-1997" r="2845" b="53659"/>
          <a:stretch/>
        </p:blipFill>
        <p:spPr>
          <a:xfrm>
            <a:off x="6715019" y="81560"/>
            <a:ext cx="3146952" cy="303399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4" t="46902" r="4531"/>
          <a:stretch/>
        </p:blipFill>
        <p:spPr>
          <a:xfrm>
            <a:off x="6873046" y="3115552"/>
            <a:ext cx="2116667" cy="3564634"/>
          </a:xfrm>
          <a:prstGeom prst="rect">
            <a:avLst/>
          </a:prstGeom>
        </p:spPr>
      </p:pic>
      <p:pic>
        <p:nvPicPr>
          <p:cNvPr id="13" name="Picture 6" descr="Scan00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7" t="70699" r="24878"/>
          <a:stretch>
            <a:fillRect/>
          </a:stretch>
        </p:blipFill>
        <p:spPr bwMode="auto">
          <a:xfrm>
            <a:off x="5411616" y="1942738"/>
            <a:ext cx="157480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539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Scan0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0"/>
          <a:stretch>
            <a:fillRect/>
          </a:stretch>
        </p:blipFill>
        <p:spPr bwMode="auto">
          <a:xfrm>
            <a:off x="7663793" y="965200"/>
            <a:ext cx="3627404" cy="546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6" descr="Scan00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7" t="70699" r="24878"/>
          <a:stretch>
            <a:fillRect/>
          </a:stretch>
        </p:blipFill>
        <p:spPr bwMode="auto">
          <a:xfrm>
            <a:off x="5621338" y="2413000"/>
            <a:ext cx="157480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5400" r="64125" b="56160"/>
          <a:stretch>
            <a:fillRect/>
          </a:stretch>
        </p:blipFill>
        <p:spPr bwMode="auto">
          <a:xfrm>
            <a:off x="619920" y="946129"/>
            <a:ext cx="4533763" cy="360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2995015" y="422909"/>
            <a:ext cx="64824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Membrana</a:t>
            </a:r>
            <a:r>
              <a:rPr 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intercostalis</a:t>
            </a:r>
            <a:r>
              <a:rPr 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externa</a:t>
            </a:r>
            <a:r>
              <a:rPr 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et interna</a:t>
            </a:r>
          </a:p>
        </p:txBody>
      </p:sp>
      <p:pic>
        <p:nvPicPr>
          <p:cNvPr id="7174" name="Picture 9" descr="Scan00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6" r="62196" b="75116"/>
          <a:stretch>
            <a:fillRect/>
          </a:stretch>
        </p:blipFill>
        <p:spPr bwMode="auto">
          <a:xfrm>
            <a:off x="1550988" y="4547067"/>
            <a:ext cx="2881312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2235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567" y="2108199"/>
            <a:ext cx="4500655" cy="424590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66700" y="203200"/>
            <a:ext cx="682077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cap="all" dirty="0" err="1"/>
              <a:t>Nn</a:t>
            </a:r>
            <a:r>
              <a:rPr lang="cs-CZ" sz="3600" b="1" cap="all" dirty="0"/>
              <a:t>. </a:t>
            </a:r>
            <a:r>
              <a:rPr lang="cs-CZ" sz="3600" b="1" cap="all" dirty="0" err="1"/>
              <a:t>Intercostales</a:t>
            </a:r>
            <a:r>
              <a:rPr lang="cs-CZ" sz="3600" b="1" cap="all" dirty="0"/>
              <a:t> </a:t>
            </a:r>
            <a:r>
              <a:rPr lang="cs-CZ" sz="2000" b="1" cap="all" dirty="0"/>
              <a:t>– </a:t>
            </a:r>
            <a:r>
              <a:rPr lang="cs-CZ" sz="2000" dirty="0"/>
              <a:t>segmentální uspořádání</a:t>
            </a:r>
          </a:p>
          <a:p>
            <a:endParaRPr lang="cs-CZ" sz="2000" dirty="0"/>
          </a:p>
          <a:p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rr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musculares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– pro mezižeberní svaly,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spinokostální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břišní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rr</a:t>
            </a:r>
            <a:r>
              <a:rPr lang="cs-CZ" sz="1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cutanei</a:t>
            </a:r>
            <a:r>
              <a:rPr lang="cs-CZ" sz="1200" b="1" dirty="0">
                <a:latin typeface="Arial" panose="020B0604020202020204" pitchFamily="34" charset="0"/>
                <a:cs typeface="Arial" panose="020B0604020202020204" pitchFamily="34" charset="0"/>
              </a:rPr>
              <a:t> (ant., lat.) 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- kůže hrudníku a břicha + (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nn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intercostobrachiales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!!)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1806083"/>
            <a:ext cx="4511362" cy="451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09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712914" y="190284"/>
            <a:ext cx="449090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44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Diaphragma</a:t>
            </a:r>
            <a:r>
              <a:rPr lang="cs-CZ" sz="44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(bránice)</a:t>
            </a:r>
            <a:endParaRPr lang="cs-CZ" sz="4400" b="1" dirty="0"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graphicFrame>
        <p:nvGraphicFramePr>
          <p:cNvPr id="819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7202723"/>
              </p:ext>
            </p:extLst>
          </p:nvPr>
        </p:nvGraphicFramePr>
        <p:xfrm>
          <a:off x="5493772" y="1026967"/>
          <a:ext cx="3970337" cy="5191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6" name="Fotografie" r:id="rId3" imgW="8009524" imgH="7542857" progId="MSPhotoEd.3">
                  <p:embed/>
                </p:oleObj>
              </mc:Choice>
              <mc:Fallback>
                <p:oleObj name="Fotografie" r:id="rId3" imgW="8009524" imgH="754285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1687" r="22473" b="8591"/>
                      <a:stretch>
                        <a:fillRect/>
                      </a:stretch>
                    </p:blipFill>
                    <p:spPr bwMode="auto">
                      <a:xfrm>
                        <a:off x="5493772" y="1026967"/>
                        <a:ext cx="3970337" cy="5191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110882" y="959725"/>
            <a:ext cx="78486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>
                <a:solidFill>
                  <a:srgbClr val="800000"/>
                </a:solidFill>
                <a:cs typeface="Arial" panose="020B0604020202020204" pitchFamily="34" charset="0"/>
              </a:rPr>
              <a:t>pars</a:t>
            </a: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solidFill>
                  <a:srgbClr val="800000"/>
                </a:solidFill>
                <a:cs typeface="Arial" panose="020B0604020202020204" pitchFamily="34" charset="0"/>
              </a:rPr>
              <a:t>sternalis</a:t>
            </a: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:</a:t>
            </a:r>
            <a:endParaRPr lang="cs-CZ" altLang="cs-CZ" sz="18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>
                <a:solidFill>
                  <a:srgbClr val="800000"/>
                </a:solidFill>
                <a:cs typeface="Arial" panose="020B0604020202020204" pitchFamily="34" charset="0"/>
              </a:rPr>
              <a:t>pars</a:t>
            </a: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solidFill>
                  <a:srgbClr val="800000"/>
                </a:solidFill>
                <a:cs typeface="Arial" panose="020B0604020202020204" pitchFamily="34" charset="0"/>
              </a:rPr>
              <a:t>costalis</a:t>
            </a: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:</a:t>
            </a:r>
            <a:endParaRPr lang="cs-CZ" altLang="cs-CZ" sz="18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>
                <a:solidFill>
                  <a:srgbClr val="800000"/>
                </a:solidFill>
                <a:cs typeface="Arial" panose="020B0604020202020204" pitchFamily="34" charset="0"/>
              </a:rPr>
              <a:t>pars</a:t>
            </a: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solidFill>
                  <a:srgbClr val="800000"/>
                </a:solidFill>
                <a:cs typeface="Arial" panose="020B0604020202020204" pitchFamily="34" charset="0"/>
              </a:rPr>
              <a:t>lumbalis</a:t>
            </a: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:</a:t>
            </a:r>
            <a:endParaRPr lang="cs-CZ" altLang="cs-CZ" sz="18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    </a:t>
            </a:r>
            <a:r>
              <a:rPr lang="cs-CZ" altLang="cs-CZ" sz="1800" b="1" dirty="0" err="1">
                <a:solidFill>
                  <a:srgbClr val="800000"/>
                </a:solidFill>
                <a:cs typeface="Arial" panose="020B0604020202020204" pitchFamily="34" charset="0"/>
              </a:rPr>
              <a:t>crus</a:t>
            </a: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solidFill>
                  <a:srgbClr val="800000"/>
                </a:solidFill>
                <a:cs typeface="Arial" panose="020B0604020202020204" pitchFamily="34" charset="0"/>
              </a:rPr>
              <a:t>mediale</a:t>
            </a:r>
            <a:r>
              <a:rPr lang="cs-CZ" altLang="cs-CZ" sz="1800" b="1" dirty="0">
                <a:cs typeface="Arial" panose="020B0604020202020204" pitchFamily="34" charset="0"/>
              </a:rPr>
              <a:t>, </a:t>
            </a:r>
            <a:r>
              <a:rPr lang="cs-CZ" altLang="cs-CZ" sz="1800" b="1" dirty="0" err="1">
                <a:solidFill>
                  <a:srgbClr val="800000"/>
                </a:solidFill>
                <a:cs typeface="Arial" panose="020B0604020202020204" pitchFamily="34" charset="0"/>
              </a:rPr>
              <a:t>crus</a:t>
            </a: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solidFill>
                  <a:srgbClr val="800000"/>
                </a:solidFill>
                <a:cs typeface="Arial" panose="020B0604020202020204" pitchFamily="34" charset="0"/>
              </a:rPr>
              <a:t>laterale</a:t>
            </a:r>
            <a:endParaRPr lang="cs-CZ" altLang="cs-CZ" sz="1800" b="1" dirty="0">
              <a:solidFill>
                <a:srgbClr val="80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f: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hlavní dýchací sval (inspirační)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i: </a:t>
            </a:r>
            <a:r>
              <a:rPr lang="cs-CZ" altLang="cs-CZ" sz="1600" b="1" i="1" dirty="0">
                <a:cs typeface="Arial" panose="020B0604020202020204" pitchFamily="34" charset="0"/>
              </a:rPr>
              <a:t>n. </a:t>
            </a:r>
            <a:r>
              <a:rPr lang="cs-CZ" altLang="cs-CZ" sz="1600" b="1" i="1" dirty="0" err="1">
                <a:cs typeface="Arial" panose="020B0604020202020204" pitchFamily="34" charset="0"/>
              </a:rPr>
              <a:t>phrenicus</a:t>
            </a:r>
            <a:r>
              <a:rPr lang="cs-CZ" altLang="cs-CZ" sz="16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>
                <a:cs typeface="Arial" panose="020B0604020202020204" pitchFamily="34" charset="0"/>
              </a:rPr>
              <a:t>(plexus </a:t>
            </a:r>
            <a:r>
              <a:rPr lang="cs-CZ" altLang="cs-CZ" sz="1800" b="1" i="1" dirty="0" err="1">
                <a:cs typeface="Arial" panose="020B0604020202020204" pitchFamily="34" charset="0"/>
              </a:rPr>
              <a:t>cervicalis</a:t>
            </a:r>
            <a:r>
              <a:rPr lang="cs-CZ" altLang="cs-CZ" sz="1800" b="1" i="1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 err="1">
                <a:solidFill>
                  <a:srgbClr val="800000"/>
                </a:solidFill>
                <a:cs typeface="Arial" panose="020B0604020202020204" pitchFamily="34" charset="0"/>
              </a:rPr>
              <a:t>trigonum</a:t>
            </a:r>
            <a:r>
              <a:rPr lang="cs-CZ" altLang="cs-CZ" sz="1800" b="1" i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solidFill>
                  <a:srgbClr val="800000"/>
                </a:solidFill>
                <a:cs typeface="Arial" panose="020B0604020202020204" pitchFamily="34" charset="0"/>
              </a:rPr>
              <a:t>sternocostale</a:t>
            </a:r>
            <a:r>
              <a:rPr lang="cs-CZ" altLang="cs-CZ" sz="1800" b="1" i="1" dirty="0">
                <a:solidFill>
                  <a:srgbClr val="800000"/>
                </a:solidFill>
                <a:cs typeface="Arial" panose="020B0604020202020204" pitchFamily="34" charset="0"/>
              </a:rPr>
              <a:t> et </a:t>
            </a:r>
            <a:r>
              <a:rPr lang="cs-CZ" altLang="cs-CZ" sz="1800" b="1" i="1" dirty="0" err="1">
                <a:solidFill>
                  <a:srgbClr val="800000"/>
                </a:solidFill>
                <a:cs typeface="Arial" panose="020B0604020202020204" pitchFamily="34" charset="0"/>
              </a:rPr>
              <a:t>lumbocostale</a:t>
            </a:r>
            <a:endParaRPr lang="cs-CZ" altLang="cs-CZ" sz="1800" b="1" i="1" dirty="0">
              <a:solidFill>
                <a:srgbClr val="80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>
              <a:solidFill>
                <a:srgbClr val="80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i="1" dirty="0">
              <a:cs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109" y="86916"/>
            <a:ext cx="2727891" cy="366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6195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930</TotalTime>
  <Words>1560</Words>
  <Application>Microsoft Office PowerPoint</Application>
  <PresentationFormat>Širokoúhlá obrazovka</PresentationFormat>
  <Paragraphs>310</Paragraphs>
  <Slides>38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38</vt:i4>
      </vt:variant>
    </vt:vector>
  </HeadingPairs>
  <TitlesOfParts>
    <vt:vector size="45" baseType="lpstr">
      <vt:lpstr>Arial</vt:lpstr>
      <vt:lpstr>Calibri</vt:lpstr>
      <vt:lpstr>Calibri Light</vt:lpstr>
      <vt:lpstr>Times New Roman</vt:lpstr>
      <vt:lpstr>Motiv Office</vt:lpstr>
      <vt:lpstr>Fotografie</vt:lpstr>
      <vt:lpstr>CorelPhotoPaint.Image.8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Pochva přímého břišního svalu (vagina m. recti abdominis)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Ladislava</dc:creator>
  <cp:lastModifiedBy>Ladislava</cp:lastModifiedBy>
  <cp:revision>64</cp:revision>
  <dcterms:created xsi:type="dcterms:W3CDTF">2018-11-09T13:02:49Z</dcterms:created>
  <dcterms:modified xsi:type="dcterms:W3CDTF">2021-11-12T10:44:31Z</dcterms:modified>
</cp:coreProperties>
</file>