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8" r:id="rId19"/>
    <p:sldId id="279" r:id="rId20"/>
    <p:sldId id="316" r:id="rId21"/>
    <p:sldId id="284" r:id="rId22"/>
    <p:sldId id="315" r:id="rId23"/>
    <p:sldId id="280" r:id="rId24"/>
    <p:sldId id="319" r:id="rId25"/>
    <p:sldId id="285" r:id="rId26"/>
    <p:sldId id="286" r:id="rId27"/>
    <p:sldId id="287" r:id="rId28"/>
    <p:sldId id="327" r:id="rId29"/>
    <p:sldId id="329" r:id="rId30"/>
    <p:sldId id="332" r:id="rId31"/>
    <p:sldId id="331" r:id="rId32"/>
    <p:sldId id="320" r:id="rId33"/>
    <p:sldId id="338" r:id="rId34"/>
    <p:sldId id="289" r:id="rId35"/>
    <p:sldId id="288" r:id="rId36"/>
    <p:sldId id="290" r:id="rId37"/>
    <p:sldId id="292" r:id="rId38"/>
    <p:sldId id="293" r:id="rId39"/>
    <p:sldId id="296" r:id="rId40"/>
    <p:sldId id="298" r:id="rId41"/>
    <p:sldId id="300" r:id="rId42"/>
    <p:sldId id="302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13" r:id="rId51"/>
    <p:sldId id="314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410C"/>
    <a:srgbClr val="B65AA4"/>
    <a:srgbClr val="E14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764B8-610E-46FE-92D0-4B324E09FA55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3887F-6CB6-463E-8831-0FA02695C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774E-A9D3-454A-AB36-75E157838D11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r>
              <a:rPr lang="cs-CZ" altLang="cs-CZ" sz="1400"/>
              <a:t>Dlouhý</a:t>
            </a:r>
          </a:p>
          <a:p>
            <a:r>
              <a:rPr lang="cs-CZ" altLang="cs-CZ" sz="1400"/>
              <a:t>dvojhlavý</a:t>
            </a:r>
          </a:p>
          <a:p>
            <a:r>
              <a:rPr lang="cs-CZ" altLang="cs-CZ" sz="1400"/>
              <a:t>dvojbříškový</a:t>
            </a:r>
          </a:p>
          <a:p>
            <a:r>
              <a:rPr lang="cs-CZ" altLang="cs-CZ" sz="1400"/>
              <a:t>plochý sval (s mnohočetnými začátky)</a:t>
            </a:r>
          </a:p>
          <a:p>
            <a:r>
              <a:rPr lang="cs-CZ" altLang="cs-CZ" sz="1400"/>
              <a:t>plochý s vloženými šlachami</a:t>
            </a:r>
          </a:p>
          <a:p>
            <a:r>
              <a:rPr lang="cs-CZ" altLang="cs-CZ" sz="1400"/>
              <a:t>jednozpeřený</a:t>
            </a:r>
          </a:p>
          <a:p>
            <a:r>
              <a:rPr lang="cs-CZ" altLang="cs-CZ" sz="1400"/>
              <a:t>dvouzpeřený</a:t>
            </a:r>
          </a:p>
        </p:txBody>
      </p:sp>
    </p:spTree>
    <p:extLst>
      <p:ext uri="{BB962C8B-B14F-4D97-AF65-F5344CB8AC3E}">
        <p14:creationId xmlns:p14="http://schemas.microsoft.com/office/powerpoint/2010/main" val="337492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714875"/>
            <a:ext cx="6408737" cy="507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20F83-F2AD-4B57-8B73-92584B645951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8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597693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1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AA476-EF6D-4320-9F19-BCE079F25A72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6324600" cy="4495800"/>
          </a:xfrm>
        </p:spPr>
        <p:txBody>
          <a:bodyPr/>
          <a:lstStyle/>
          <a:p>
            <a:r>
              <a:rPr lang="cs-CZ" altLang="cs-CZ" sz="1400" u="sng"/>
              <a:t>Hlava:</a:t>
            </a:r>
            <a:r>
              <a:rPr lang="cs-CZ" altLang="cs-CZ" sz="1400"/>
              <a:t>  I. – XII. (V – žvýkací svaly, VII – mimické svaly)</a:t>
            </a:r>
          </a:p>
          <a:p>
            <a:r>
              <a:rPr lang="cs-CZ" altLang="cs-CZ" sz="1400" u="sng"/>
              <a:t>Krk:</a:t>
            </a:r>
            <a:r>
              <a:rPr lang="cs-CZ" altLang="cs-CZ" sz="1400"/>
              <a:t> plx. cervicalis</a:t>
            </a:r>
          </a:p>
          <a:p>
            <a:r>
              <a:rPr lang="cs-CZ" altLang="cs-CZ" sz="1400"/>
              <a:t>        hlavové nervy: XI, V., VII., XII</a:t>
            </a:r>
          </a:p>
          <a:p>
            <a:r>
              <a:rPr lang="cs-CZ" altLang="cs-CZ" sz="1400" u="sng"/>
              <a:t>Hrudník: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  plx. brachialis</a:t>
            </a:r>
          </a:p>
          <a:p>
            <a:r>
              <a:rPr lang="cs-CZ" altLang="cs-CZ" sz="1400" u="sng"/>
              <a:t>Břicho: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plx. lumbalis</a:t>
            </a:r>
          </a:p>
          <a:p>
            <a:r>
              <a:rPr lang="cs-CZ" altLang="cs-CZ" sz="1400" u="sng"/>
              <a:t>Záda</a:t>
            </a:r>
            <a:r>
              <a:rPr lang="cs-CZ" altLang="cs-CZ" sz="1400"/>
              <a:t>: zadní větve míšních nervů</a:t>
            </a:r>
          </a:p>
          <a:p>
            <a:r>
              <a:rPr lang="cs-CZ" altLang="cs-CZ" sz="1400"/>
              <a:t>          hlavové nervy</a:t>
            </a:r>
          </a:p>
          <a:p>
            <a:r>
              <a:rPr lang="cs-CZ" altLang="cs-CZ" sz="1400"/>
              <a:t>          plx. brachialis</a:t>
            </a:r>
          </a:p>
          <a:p>
            <a:r>
              <a:rPr lang="cs-CZ" altLang="cs-CZ" sz="1400"/>
              <a:t>         nn. intercostales</a:t>
            </a:r>
          </a:p>
          <a:p>
            <a:r>
              <a:rPr lang="cs-CZ" altLang="cs-CZ" sz="1400" u="sng"/>
              <a:t>HK:</a:t>
            </a:r>
            <a:r>
              <a:rPr lang="cs-CZ" altLang="cs-CZ" sz="1400"/>
              <a:t> plx. brachialis</a:t>
            </a:r>
          </a:p>
          <a:p>
            <a:r>
              <a:rPr lang="cs-CZ" altLang="cs-CZ" sz="1400" u="sng"/>
              <a:t>DK:</a:t>
            </a:r>
            <a:r>
              <a:rPr lang="cs-CZ" altLang="cs-CZ" sz="1400"/>
              <a:t> plx. lumbalis  </a:t>
            </a:r>
          </a:p>
          <a:p>
            <a:r>
              <a:rPr lang="cs-CZ" altLang="cs-CZ" sz="1400"/>
              <a:t>       plx. sacralis</a:t>
            </a:r>
          </a:p>
          <a:p>
            <a:r>
              <a:rPr lang="cs-CZ" altLang="cs-C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5447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4C806D-F101-40AE-8ECF-F495E7C689D0}" type="slidenum">
              <a:rPr lang="cs-CZ" altLang="cs-CZ"/>
              <a:pPr algn="r"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1155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63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3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06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87AD206-2C52-4EA8-8B4D-B5F163A766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886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6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64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06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42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3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17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9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715D-84D1-4F72-9218-CA208886CE94}" type="datetimeFigureOut">
              <a:rPr lang="cs-CZ" smtClean="0"/>
              <a:t>28.10.2021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8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5673" y="2075671"/>
            <a:ext cx="74882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</a:t>
            </a:r>
            <a:r>
              <a:rPr lang="cs-CZ" altLang="cs-CZ" sz="4000" b="1" dirty="0" smtClean="0">
                <a:latin typeface="Arial" panose="020B0604020202020204" pitchFamily="34" charset="0"/>
              </a:rPr>
              <a:t>OBECNÁ</a:t>
            </a:r>
            <a:r>
              <a:rPr lang="en-CA" altLang="cs-CZ" sz="4000" b="1" dirty="0" smtClean="0">
                <a:latin typeface="Arial" panose="020B0604020202020204" pitchFamily="34" charset="0"/>
              </a:rPr>
              <a:t> MYOLOG</a:t>
            </a:r>
            <a:r>
              <a:rPr lang="cs-CZ" altLang="cs-CZ" sz="4000" b="1" dirty="0" smtClean="0">
                <a:latin typeface="Arial" panose="020B0604020202020204" pitchFamily="34" charset="0"/>
              </a:rPr>
              <a:t>IE</a:t>
            </a:r>
            <a:endParaRPr lang="cs-CZ" altLang="cs-CZ" sz="4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Arial" panose="020B0604020202020204" pitchFamily="34" charset="0"/>
              </a:rPr>
              <a:t>(Svaly – </a:t>
            </a:r>
            <a:r>
              <a:rPr lang="en-CA" altLang="cs-CZ" sz="2400" b="1" dirty="0" smtClean="0">
                <a:latin typeface="Arial" panose="020B0604020202020204" pitchFamily="34" charset="0"/>
              </a:rPr>
              <a:t>a</a:t>
            </a:r>
            <a:r>
              <a:rPr lang="cs-CZ" altLang="cs-CZ" sz="2400" b="1" dirty="0" smtClean="0">
                <a:latin typeface="Arial" panose="020B0604020202020204" pitchFamily="34" charset="0"/>
              </a:rPr>
              <a:t>k</a:t>
            </a:r>
            <a:r>
              <a:rPr lang="en-CA" altLang="cs-CZ" sz="2400" b="1" dirty="0" smtClean="0">
                <a:latin typeface="Arial" panose="020B0604020202020204" pitchFamily="34" charset="0"/>
              </a:rPr>
              <a:t>t</a:t>
            </a:r>
            <a:r>
              <a:rPr lang="cs-CZ" altLang="cs-CZ" sz="2400" b="1" dirty="0">
                <a:latin typeface="Arial" panose="020B0604020202020204" pitchFamily="34" charset="0"/>
              </a:rPr>
              <a:t>i</a:t>
            </a:r>
            <a:r>
              <a:rPr lang="en-CA" altLang="cs-CZ" sz="2400" b="1" dirty="0" smtClean="0">
                <a:latin typeface="Arial" panose="020B0604020202020204" pitchFamily="34" charset="0"/>
              </a:rPr>
              <a:t>v</a:t>
            </a:r>
            <a:r>
              <a:rPr lang="cs-CZ" altLang="cs-CZ" sz="2400" b="1" dirty="0" smtClean="0">
                <a:latin typeface="Arial" panose="020B0604020202020204" pitchFamily="34" charset="0"/>
              </a:rPr>
              <a:t>ní část pohybového</a:t>
            </a:r>
            <a:r>
              <a:rPr lang="en-CA" altLang="cs-CZ" sz="2400" b="1" dirty="0" smtClean="0">
                <a:latin typeface="Arial" panose="020B0604020202020204" pitchFamily="34" charset="0"/>
              </a:rPr>
              <a:t> </a:t>
            </a:r>
            <a:r>
              <a:rPr lang="en-CA" altLang="cs-CZ" sz="2400" b="1" dirty="0" err="1" smtClean="0">
                <a:latin typeface="Arial" panose="020B0604020202020204" pitchFamily="34" charset="0"/>
              </a:rPr>
              <a:t>syst</a:t>
            </a:r>
            <a:r>
              <a:rPr lang="cs-CZ" altLang="cs-CZ" sz="2400" b="1" dirty="0" smtClean="0">
                <a:latin typeface="Arial" panose="020B0604020202020204" pitchFamily="34" charset="0"/>
              </a:rPr>
              <a:t>é</a:t>
            </a:r>
            <a:r>
              <a:rPr lang="en-CA" altLang="cs-CZ" sz="2400" b="1" dirty="0" smtClean="0">
                <a:latin typeface="Arial" panose="020B0604020202020204" pitchFamily="34" charset="0"/>
              </a:rPr>
              <a:t>m</a:t>
            </a:r>
            <a:r>
              <a:rPr lang="cs-CZ" altLang="cs-CZ" sz="2400" b="1" dirty="0" smtClean="0">
                <a:latin typeface="Arial" panose="020B0604020202020204" pitchFamily="34" charset="0"/>
              </a:rPr>
              <a:t>u)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8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1027"/>
          <p:cNvSpPr txBox="1">
            <a:spLocks noChangeArrowheads="1"/>
          </p:cNvSpPr>
          <p:nvPr/>
        </p:nvSpPr>
        <p:spPr bwMode="auto">
          <a:xfrm>
            <a:off x="1939925" y="49530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>
                <a:latin typeface="Arial" panose="020B0604020202020204" pitchFamily="34" charset="0"/>
              </a:rPr>
              <a:t>INSERTIO</a:t>
            </a:r>
          </a:p>
        </p:txBody>
      </p:sp>
      <p:pic>
        <p:nvPicPr>
          <p:cNvPr id="3174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1"/>
            <a:ext cx="311943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1029"/>
          <p:cNvSpPr txBox="1">
            <a:spLocks noChangeArrowheads="1"/>
          </p:cNvSpPr>
          <p:nvPr/>
        </p:nvSpPr>
        <p:spPr bwMode="auto">
          <a:xfrm>
            <a:off x="3810000" y="1143001"/>
            <a:ext cx="15621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>
                <a:latin typeface="Arial" panose="020B0604020202020204" pitchFamily="34" charset="0"/>
              </a:rPr>
              <a:t>ORIGO </a:t>
            </a:r>
            <a:r>
              <a:rPr lang="cs-CZ" altLang="cs-CZ" b="1" i="1" dirty="0">
                <a:solidFill>
                  <a:srgbClr val="FF0000"/>
                </a:solidFill>
              </a:rPr>
              <a:t>zpravidla fixní</a:t>
            </a:r>
          </a:p>
        </p:txBody>
      </p:sp>
      <p:sp>
        <p:nvSpPr>
          <p:cNvPr id="31750" name="Line 1030"/>
          <p:cNvSpPr>
            <a:spLocks noChangeShapeType="1"/>
          </p:cNvSpPr>
          <p:nvPr/>
        </p:nvSpPr>
        <p:spPr bwMode="auto">
          <a:xfrm>
            <a:off x="3352800" y="5181600"/>
            <a:ext cx="1676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1" name="Line 1031"/>
          <p:cNvSpPr>
            <a:spLocks noChangeShapeType="1"/>
          </p:cNvSpPr>
          <p:nvPr/>
        </p:nvSpPr>
        <p:spPr bwMode="auto">
          <a:xfrm>
            <a:off x="5334000" y="1524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2" name="Text Box 1032"/>
          <p:cNvSpPr txBox="1">
            <a:spLocks noChangeArrowheads="1"/>
          </p:cNvSpPr>
          <p:nvPr/>
        </p:nvSpPr>
        <p:spPr bwMode="auto">
          <a:xfrm>
            <a:off x="2514600" y="449580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tendo</a:t>
            </a:r>
          </a:p>
        </p:txBody>
      </p:sp>
      <p:sp>
        <p:nvSpPr>
          <p:cNvPr id="31755" name="Text Box 1035"/>
          <p:cNvSpPr txBox="1">
            <a:spLocks noChangeArrowheads="1"/>
          </p:cNvSpPr>
          <p:nvPr/>
        </p:nvSpPr>
        <p:spPr bwMode="auto">
          <a:xfrm>
            <a:off x="2362200" y="2141539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fascia</a:t>
            </a:r>
          </a:p>
        </p:txBody>
      </p:sp>
      <p:sp>
        <p:nvSpPr>
          <p:cNvPr id="31756" name="Line 1036"/>
          <p:cNvSpPr>
            <a:spLocks noChangeShapeType="1"/>
          </p:cNvSpPr>
          <p:nvPr/>
        </p:nvSpPr>
        <p:spPr bwMode="auto">
          <a:xfrm>
            <a:off x="3429000" y="2362200"/>
            <a:ext cx="2133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1" name="Text Box 1041"/>
          <p:cNvSpPr txBox="1">
            <a:spLocks noChangeArrowheads="1"/>
          </p:cNvSpPr>
          <p:nvPr/>
        </p:nvSpPr>
        <p:spPr bwMode="auto">
          <a:xfrm>
            <a:off x="1524000" y="53340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(zpravidla mobilní)</a:t>
            </a:r>
          </a:p>
        </p:txBody>
      </p:sp>
      <p:sp>
        <p:nvSpPr>
          <p:cNvPr id="31762" name="Line 1042"/>
          <p:cNvSpPr>
            <a:spLocks noChangeShapeType="1"/>
          </p:cNvSpPr>
          <p:nvPr/>
        </p:nvSpPr>
        <p:spPr bwMode="auto">
          <a:xfrm>
            <a:off x="3429000" y="4724400"/>
            <a:ext cx="16002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4" name="Text Box 1044"/>
          <p:cNvSpPr txBox="1">
            <a:spLocks noChangeArrowheads="1"/>
          </p:cNvSpPr>
          <p:nvPr/>
        </p:nvSpPr>
        <p:spPr bwMode="auto">
          <a:xfrm>
            <a:off x="3243264" y="404814"/>
            <a:ext cx="5703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Funkční uspořádání svalu</a:t>
            </a:r>
          </a:p>
        </p:txBody>
      </p:sp>
      <p:sp>
        <p:nvSpPr>
          <p:cNvPr id="31767" name="Text Box 1047"/>
          <p:cNvSpPr txBox="1">
            <a:spLocks noChangeArrowheads="1"/>
          </p:cNvSpPr>
          <p:nvPr/>
        </p:nvSpPr>
        <p:spPr bwMode="auto">
          <a:xfrm>
            <a:off x="7104064" y="1268414"/>
            <a:ext cx="3203575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Část: masitá, šlašitá </a:t>
            </a: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Arial" panose="020B0604020202020204" pitchFamily="34" charset="0"/>
              </a:rPr>
              <a:t>Krevní </a:t>
            </a:r>
            <a:r>
              <a:rPr lang="cs-CZ" altLang="cs-CZ" dirty="0">
                <a:latin typeface="Arial" panose="020B0604020202020204" pitchFamily="34" charset="0"/>
              </a:rPr>
              <a:t>a mízní cévy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(skrze hilus) </a:t>
            </a: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Nervy: motorická a senzorická vlákna</a:t>
            </a:r>
          </a:p>
        </p:txBody>
      </p:sp>
      <p:pic>
        <p:nvPicPr>
          <p:cNvPr id="14" name="Picture 9" descr="výživa svalu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77" y="2219325"/>
            <a:ext cx="173355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7"/>
          <p:cNvGraphicFramePr>
            <a:graphicFrameLocks noChangeAspect="1"/>
          </p:cNvGraphicFramePr>
          <p:nvPr>
            <p:extLst/>
          </p:nvPr>
        </p:nvGraphicFramePr>
        <p:xfrm>
          <a:off x="9846377" y="3987801"/>
          <a:ext cx="1541462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Fotografie" r:id="rId5" imgW="4067743" imgH="4772691" progId="MSPhotoEd.3">
                  <p:embed/>
                </p:oleObj>
              </mc:Choice>
              <mc:Fallback>
                <p:oleObj name="Fotografie" r:id="rId5" imgW="4067743" imgH="47726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6377" y="3987801"/>
                        <a:ext cx="1541462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68" y="-269080"/>
            <a:ext cx="2080042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79400" y="620714"/>
            <a:ext cx="11043233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Šlacha (</a:t>
            </a:r>
            <a:r>
              <a:rPr lang="cs-CZ" altLang="cs-CZ" sz="3200" b="1" dirty="0" err="1">
                <a:solidFill>
                  <a:srgbClr val="800000"/>
                </a:solidFill>
                <a:latin typeface="Arial Unicode MS" pitchFamily="34" charset="-128"/>
              </a:rPr>
              <a:t>tendo</a:t>
            </a:r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)</a:t>
            </a:r>
          </a:p>
          <a:p>
            <a:endParaRPr lang="cs-CZ" altLang="cs-CZ" sz="28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r>
              <a:rPr lang="cs-CZ" altLang="cs-CZ" sz="2800" b="1" dirty="0">
                <a:latin typeface="Arial Unicode MS" pitchFamily="34" charset="-128"/>
              </a:rPr>
              <a:t>Snopce paralelních </a:t>
            </a:r>
            <a:r>
              <a:rPr lang="cs-CZ" altLang="cs-CZ" sz="2800" b="1" dirty="0" smtClean="0">
                <a:latin typeface="Arial Unicode MS" pitchFamily="34" charset="-128"/>
              </a:rPr>
              <a:t>zvlněných kolagenních fibril </a:t>
            </a:r>
            <a:r>
              <a:rPr lang="cs-CZ" altLang="cs-CZ" sz="1400" b="1" dirty="0" smtClean="0">
                <a:latin typeface="Arial Unicode MS" pitchFamily="34" charset="-128"/>
              </a:rPr>
              <a:t>(tahový záběr kontrahujícího svalu je pružný),</a:t>
            </a:r>
            <a:r>
              <a:rPr lang="cs-CZ" altLang="cs-CZ" sz="2800" b="1" dirty="0" smtClean="0">
                <a:latin typeface="Arial Unicode MS" pitchFamily="34" charset="-128"/>
              </a:rPr>
              <a:t> připojení </a:t>
            </a:r>
            <a:r>
              <a:rPr lang="cs-CZ" altLang="cs-CZ" sz="2800" b="1" dirty="0" err="1" smtClean="0">
                <a:latin typeface="Arial Unicode MS" pitchFamily="34" charset="-128"/>
              </a:rPr>
              <a:t>Sharpeyovými</a:t>
            </a:r>
            <a:r>
              <a:rPr lang="cs-CZ" altLang="cs-CZ" sz="2800" b="1" dirty="0" smtClean="0">
                <a:latin typeface="Arial Unicode MS" pitchFamily="34" charset="-128"/>
              </a:rPr>
              <a:t> </a:t>
            </a:r>
            <a:r>
              <a:rPr lang="cs-CZ" altLang="cs-CZ" sz="2800" b="1" dirty="0">
                <a:latin typeface="Arial Unicode MS" pitchFamily="34" charset="-128"/>
              </a:rPr>
              <a:t>vlákny ke </a:t>
            </a:r>
            <a:r>
              <a:rPr lang="cs-CZ" altLang="cs-CZ" sz="2800" b="1" dirty="0" smtClean="0">
                <a:latin typeface="Arial Unicode MS" pitchFamily="34" charset="-128"/>
              </a:rPr>
              <a:t>kosti</a:t>
            </a:r>
            <a:endParaRPr lang="cs-CZ" altLang="cs-CZ" sz="2800" b="1" dirty="0">
              <a:latin typeface="Arial Unicode MS" pitchFamily="34" charset="-128"/>
            </a:endParaRP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r>
              <a:rPr lang="cs-CZ" altLang="cs-CZ" sz="2800" b="1" dirty="0" err="1">
                <a:solidFill>
                  <a:srgbClr val="800000"/>
                </a:solidFill>
                <a:latin typeface="Arial Unicode MS" pitchFamily="34" charset="-128"/>
              </a:rPr>
              <a:t>Peritendineum</a:t>
            </a:r>
            <a:r>
              <a:rPr lang="cs-CZ" altLang="cs-CZ" sz="2800" b="1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cs-CZ" altLang="cs-CZ" sz="2800" b="1" dirty="0" smtClean="0">
                <a:latin typeface="Arial Unicode MS" pitchFamily="34" charset="-128"/>
              </a:rPr>
              <a:t>– </a:t>
            </a:r>
            <a:r>
              <a:rPr lang="cs-CZ" altLang="cs-CZ" sz="2800" b="1" dirty="0" err="1" smtClean="0">
                <a:latin typeface="Arial Unicode MS" pitchFamily="34" charset="-128"/>
              </a:rPr>
              <a:t>externum</a:t>
            </a:r>
            <a:r>
              <a:rPr lang="cs-CZ" altLang="cs-CZ" sz="2800" b="1" dirty="0" smtClean="0">
                <a:latin typeface="Arial Unicode MS" pitchFamily="34" charset="-128"/>
              </a:rPr>
              <a:t> a </a:t>
            </a:r>
            <a:r>
              <a:rPr lang="cs-CZ" altLang="cs-CZ" sz="2800" b="1" dirty="0" err="1" smtClean="0">
                <a:latin typeface="Arial Unicode MS" pitchFamily="34" charset="-128"/>
              </a:rPr>
              <a:t>internum</a:t>
            </a:r>
            <a:r>
              <a:rPr lang="cs-CZ" altLang="cs-CZ" sz="2800" b="1" dirty="0" smtClean="0">
                <a:latin typeface="Arial Unicode MS" pitchFamily="34" charset="-128"/>
              </a:rPr>
              <a:t> - pokryv</a:t>
            </a:r>
            <a:endParaRPr lang="cs-CZ" altLang="cs-CZ" sz="2800" b="1" dirty="0">
              <a:latin typeface="Arial Unicode MS" pitchFamily="34" charset="-128"/>
            </a:endParaRPr>
          </a:p>
          <a:p>
            <a:endParaRPr lang="cs-CZ" altLang="cs-CZ" sz="2800" b="1" dirty="0">
              <a:latin typeface="Arial Unicode MS" pitchFamily="34" charset="-128"/>
            </a:endParaRPr>
          </a:p>
          <a:p>
            <a:r>
              <a:rPr lang="cs-CZ" altLang="cs-CZ" sz="2800" b="1" dirty="0">
                <a:latin typeface="Arial Unicode MS" pitchFamily="34" charset="-128"/>
              </a:rPr>
              <a:t>Pevnost šlachy – 6-12 kg na mm</a:t>
            </a:r>
            <a:r>
              <a:rPr lang="cs-CZ" altLang="cs-CZ" sz="2800" b="1" baseline="30000" dirty="0">
                <a:latin typeface="Arial Unicode MS" pitchFamily="34" charset="-128"/>
              </a:rPr>
              <a:t>2</a:t>
            </a:r>
          </a:p>
          <a:p>
            <a:endParaRPr lang="cs-CZ" altLang="cs-CZ" sz="2800" b="1" dirty="0">
              <a:latin typeface="Arial Unicode MS" pitchFamily="34" charset="-128"/>
            </a:endParaRPr>
          </a:p>
          <a:p>
            <a:r>
              <a:rPr lang="cs-CZ" altLang="cs-CZ" sz="2800" b="1" dirty="0" err="1" smtClean="0">
                <a:latin typeface="Arial Unicode MS" pitchFamily="34" charset="-128"/>
              </a:rPr>
              <a:t>Aponeurosa</a:t>
            </a:r>
            <a:r>
              <a:rPr lang="cs-CZ" altLang="cs-CZ" sz="2800" b="1" dirty="0" smtClean="0">
                <a:latin typeface="Arial Unicode MS" pitchFamily="34" charset="-128"/>
              </a:rPr>
              <a:t> </a:t>
            </a:r>
            <a:r>
              <a:rPr lang="cs-CZ" altLang="cs-CZ" b="1" dirty="0" smtClean="0">
                <a:latin typeface="Arial Unicode MS" pitchFamily="34" charset="-128"/>
              </a:rPr>
              <a:t>=</a:t>
            </a:r>
            <a:r>
              <a:rPr lang="cs-CZ" altLang="cs-CZ" sz="2800" b="1" dirty="0" smtClean="0">
                <a:latin typeface="Arial Unicode MS" pitchFamily="34" charset="-128"/>
              </a:rPr>
              <a:t> </a:t>
            </a:r>
            <a:r>
              <a:rPr lang="cs-CZ" altLang="cs-CZ" sz="3200" b="1" dirty="0" smtClean="0">
                <a:solidFill>
                  <a:srgbClr val="FF0000"/>
                </a:solidFill>
                <a:latin typeface="Arial Unicode MS" pitchFamily="34" charset="-128"/>
              </a:rPr>
              <a:t>šlacha</a:t>
            </a:r>
            <a:r>
              <a:rPr lang="cs-CZ" altLang="cs-CZ" b="1" dirty="0" smtClean="0">
                <a:latin typeface="Arial Unicode MS" pitchFamily="34" charset="-128"/>
              </a:rPr>
              <a:t> plochých svalů </a:t>
            </a:r>
            <a:r>
              <a:rPr lang="cs-CZ" altLang="cs-CZ" sz="2800" b="1" dirty="0" smtClean="0">
                <a:latin typeface="Arial Unicode MS" pitchFamily="34" charset="-128"/>
              </a:rPr>
              <a:t>!!!</a:t>
            </a:r>
            <a:endParaRPr lang="cs-CZ" altLang="cs-CZ" b="1" dirty="0">
              <a:latin typeface="Arial Unicode MS" pitchFamily="34" charset="-128"/>
            </a:endParaRPr>
          </a:p>
          <a:p>
            <a:endParaRPr lang="cs-CZ" altLang="cs-CZ" sz="2800" b="1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08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-171450"/>
            <a:ext cx="12090400" cy="70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                </a:t>
            </a:r>
          </a:p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                </a:t>
            </a:r>
            <a:r>
              <a:rPr lang="cs-CZ" altLang="cs-CZ" sz="3200" b="1" dirty="0" smtClean="0">
                <a:solidFill>
                  <a:srgbClr val="800000"/>
                </a:solidFill>
                <a:latin typeface="Arial Unicode MS" pitchFamily="34" charset="-128"/>
              </a:rPr>
              <a:t>    Pomocná </a:t>
            </a:r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svalová zařízení</a:t>
            </a:r>
          </a:p>
          <a:p>
            <a:endParaRPr lang="cs-CZ" altLang="cs-CZ" sz="32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Fascie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obaluj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svaly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tvoří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 mezisvalová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septa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chybí</a:t>
            </a:r>
            <a:r>
              <a:rPr lang="en-US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mimických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svalů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zevního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svěrače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konečníku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(m. </a:t>
            </a:r>
            <a:r>
              <a:rPr lang="cs-CZ" altLang="cs-CZ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ani </a:t>
            </a:r>
            <a:r>
              <a:rPr lang="cs-CZ" altLang="cs-CZ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r>
              <a:rPr lang="cs-CZ" altLang="cs-CZ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tendinum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šlachové pochvy =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trubicovité burzy =prostory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podél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šlach, chrání je a přidržují k podkladu – šíření hnisavých zánětů!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tratum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fibrosum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možnost </a:t>
            </a:r>
            <a:r>
              <a:rPr lang="en-US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komprese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šlach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cév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nervů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osteofibrózních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kanálcích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synoviale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dva listy spojeny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mesotendineem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mezi nimi synovie – klouzavé pohyby – pouze v oblasti ruky, nohy a 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– vazivová poutka přidržující šlachu k podkladu,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umožňují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změnu směru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Sesamské</a:t>
            </a:r>
            <a:r>
              <a:rPr lang="cs-CZ" altLang="cs-CZ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</a:t>
            </a:r>
          </a:p>
          <a:p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synoviales</a:t>
            </a:r>
            <a:r>
              <a:rPr lang="cs-CZ" altLang="cs-CZ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v místě mechanického zatížení, některé komunikují s kloubní štěrbinou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1" y="1308100"/>
            <a:ext cx="1916907" cy="395238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18" y="565582"/>
            <a:ext cx="2068361" cy="393438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44" y="1372881"/>
            <a:ext cx="1656373" cy="388760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7242" y="177242"/>
            <a:ext cx="214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Fascie a intermuskulární septa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365863" y="186746"/>
            <a:ext cx="83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Bursae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21971" y="196250"/>
            <a:ext cx="15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Sesamská</a:t>
            </a:r>
            <a:r>
              <a:rPr lang="cs-CZ" b="1" dirty="0" smtClean="0"/>
              <a:t> kost</a:t>
            </a:r>
            <a:endParaRPr lang="cs-CZ" b="1" dirty="0"/>
          </a:p>
        </p:txBody>
      </p:sp>
      <p:pic>
        <p:nvPicPr>
          <p:cNvPr id="8" name="Picture 2" descr="sejmout0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2"/>
          <a:stretch>
            <a:fillRect/>
          </a:stretch>
        </p:blipFill>
        <p:spPr bwMode="auto">
          <a:xfrm>
            <a:off x="3197786" y="3848100"/>
            <a:ext cx="2011099" cy="18288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67" y="1774462"/>
            <a:ext cx="3871296" cy="27021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387029" y="1308100"/>
            <a:ext cx="99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Trochlea</a:t>
            </a:r>
            <a:endParaRPr lang="cs-CZ" b="1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0045700" y="1677432"/>
            <a:ext cx="152400" cy="621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sejmout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02" y="1364457"/>
            <a:ext cx="3937585" cy="45815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822" y="145871"/>
            <a:ext cx="96445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 </a:t>
            </a:r>
            <a:r>
              <a:rPr lang="cs-CZ" altLang="cs-CZ" sz="36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tendinum</a:t>
            </a:r>
            <a:r>
              <a:rPr lang="cs-CZ" altLang="cs-CZ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lachová pochva</a:t>
            </a:r>
          </a:p>
          <a:p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(uzavřené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trubice obsahující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synovii, pouze v oblasti ruky, nohy a ramenního kloubu)</a:t>
            </a:r>
            <a:endParaRPr lang="cs-CZ" altLang="cs-CZ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endParaRPr lang="cs-CZ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65" y="1413272"/>
            <a:ext cx="4137101" cy="45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63500"/>
            <a:ext cx="1866900" cy="29704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628775"/>
            <a:ext cx="4749800" cy="475773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287713" y="404814"/>
            <a:ext cx="5903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Rozdělení svalů podle tvaru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48462" y="1698625"/>
            <a:ext cx="48863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>
                <a:latin typeface="Arial Unicode MS" pitchFamily="34" charset="-128"/>
              </a:rPr>
              <a:t>1) Svaly dlouhé </a:t>
            </a:r>
          </a:p>
          <a:p>
            <a:r>
              <a:rPr lang="cs-CZ" altLang="cs-CZ" b="1" dirty="0">
                <a:latin typeface="Arial Unicode MS" pitchFamily="34" charset="-128"/>
              </a:rPr>
              <a:t>2) Svaly ploché </a:t>
            </a:r>
          </a:p>
          <a:p>
            <a:r>
              <a:rPr lang="cs-CZ" altLang="cs-CZ" b="1" dirty="0">
                <a:latin typeface="Arial Unicode MS" pitchFamily="34" charset="-128"/>
              </a:rPr>
              <a:t>3) Svaly krátké </a:t>
            </a:r>
          </a:p>
          <a:p>
            <a:r>
              <a:rPr lang="cs-CZ" altLang="cs-CZ" b="1" dirty="0">
                <a:latin typeface="Arial Unicode MS" pitchFamily="34" charset="-128"/>
              </a:rPr>
              <a:t>4) Svaly kruhovité</a:t>
            </a:r>
          </a:p>
          <a:p>
            <a:r>
              <a:rPr lang="cs-CZ" altLang="cs-CZ" b="1" dirty="0">
                <a:latin typeface="Arial Unicode MS" pitchFamily="34" charset="-128"/>
              </a:rPr>
              <a:t>      (mm. </a:t>
            </a:r>
            <a:r>
              <a:rPr lang="cs-CZ" altLang="cs-CZ" b="1" dirty="0" err="1">
                <a:latin typeface="Arial Unicode MS" pitchFamily="34" charset="-128"/>
              </a:rPr>
              <a:t>orbiculares</a:t>
            </a:r>
            <a:r>
              <a:rPr lang="cs-CZ" altLang="cs-CZ" b="1" dirty="0">
                <a:latin typeface="Arial Unicode MS" pitchFamily="34" charset="-128"/>
              </a:rPr>
              <a:t>)</a:t>
            </a:r>
          </a:p>
          <a:p>
            <a:r>
              <a:rPr lang="cs-CZ" altLang="cs-CZ" b="1" dirty="0">
                <a:latin typeface="Arial Unicode MS" pitchFamily="34" charset="-128"/>
              </a:rPr>
              <a:t>5) </a:t>
            </a:r>
            <a:r>
              <a:rPr lang="cs-CZ" altLang="cs-CZ" b="1" dirty="0" smtClean="0">
                <a:latin typeface="Arial Unicode MS" pitchFamily="34" charset="-128"/>
              </a:rPr>
              <a:t>Sfinktery (svěrače)</a:t>
            </a:r>
            <a:endParaRPr lang="cs-CZ" altLang="cs-CZ" b="1" dirty="0">
              <a:latin typeface="Arial Unicode MS" pitchFamily="34" charset="-128"/>
            </a:endParaRPr>
          </a:p>
          <a:p>
            <a:endParaRPr lang="cs-CZ" altLang="cs-CZ" b="1" dirty="0">
              <a:latin typeface="Arial Unicode MS" pitchFamily="34" charset="-128"/>
            </a:endParaRPr>
          </a:p>
          <a:p>
            <a:r>
              <a:rPr lang="cs-CZ" altLang="cs-CZ" b="1" dirty="0">
                <a:latin typeface="Arial Unicode MS" pitchFamily="34" charset="-128"/>
              </a:rPr>
              <a:t>Svaly jednoduché</a:t>
            </a:r>
          </a:p>
          <a:p>
            <a:r>
              <a:rPr lang="cs-CZ" altLang="cs-CZ" b="1" dirty="0">
                <a:latin typeface="Arial Unicode MS" pitchFamily="34" charset="-128"/>
              </a:rPr>
              <a:t>Svaly složené (</a:t>
            </a:r>
            <a:r>
              <a:rPr lang="cs-CZ" altLang="cs-CZ" b="1" dirty="0" smtClean="0">
                <a:latin typeface="Arial Unicode MS" pitchFamily="34" charset="-128"/>
              </a:rPr>
              <a:t>dvojhlavé, dvojbříškové</a:t>
            </a:r>
            <a:r>
              <a:rPr lang="cs-CZ" altLang="cs-CZ" b="1" dirty="0">
                <a:latin typeface="Arial Unicode MS" pitchFamily="34" charset="-128"/>
              </a:rPr>
              <a:t>…)</a:t>
            </a:r>
          </a:p>
          <a:p>
            <a:r>
              <a:rPr lang="cs-CZ" altLang="cs-CZ" b="1" dirty="0" smtClean="0">
                <a:latin typeface="Arial Unicode MS" pitchFamily="34" charset="-128"/>
              </a:rPr>
              <a:t>Typ </a:t>
            </a:r>
            <a:r>
              <a:rPr lang="cs-CZ" altLang="cs-CZ" b="1" dirty="0">
                <a:latin typeface="Arial Unicode MS" pitchFamily="34" charset="-128"/>
              </a:rPr>
              <a:t>zpeřený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4676776"/>
            <a:ext cx="2736850" cy="19208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1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74825" y="228601"/>
            <a:ext cx="86423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cs-CZ" altLang="cs-CZ" sz="3600" b="1">
                <a:solidFill>
                  <a:srgbClr val="FFFF00"/>
                </a:solidFill>
                <a:latin typeface="Arial" panose="020B0604020202020204" pitchFamily="34" charset="0"/>
              </a:rPr>
              <a:t>        </a:t>
            </a:r>
            <a:r>
              <a:rPr lang="cs-CZ" altLang="cs-CZ" sz="3600" b="1">
                <a:solidFill>
                  <a:srgbClr val="800000"/>
                </a:solidFill>
                <a:latin typeface="Arial" panose="020B0604020202020204" pitchFamily="34" charset="0"/>
              </a:rPr>
              <a:t>Rozdělení svalů podle funkce </a:t>
            </a:r>
          </a:p>
          <a:p>
            <a:pPr>
              <a:spcBef>
                <a:spcPct val="10000"/>
              </a:spcBef>
            </a:pPr>
            <a:r>
              <a:rPr lang="cs-CZ" altLang="cs-CZ" sz="2000" b="1">
                <a:solidFill>
                  <a:srgbClr val="800000"/>
                </a:solidFill>
                <a:latin typeface="Arial" panose="020B0604020202020204" pitchFamily="34" charset="0"/>
              </a:rPr>
              <a:t>                                          Antagonisté x synergisté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49376" y="1112839"/>
            <a:ext cx="5033963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flexory x extenzory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=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m</a:t>
            </a:r>
            <a:r>
              <a:rPr lang="cs-CZ" altLang="cs-CZ" b="1" dirty="0" smtClean="0">
                <a:latin typeface="Arial" panose="020B0604020202020204" pitchFamily="34" charset="0"/>
              </a:rPr>
              <a:t>. biceps </a:t>
            </a:r>
            <a:r>
              <a:rPr lang="cs-CZ" altLang="cs-CZ" b="1" dirty="0" err="1">
                <a:latin typeface="Arial" panose="020B0604020202020204" pitchFamily="34" charset="0"/>
              </a:rPr>
              <a:t>brachii</a:t>
            </a:r>
            <a:r>
              <a:rPr lang="cs-CZ" altLang="cs-CZ" b="1" dirty="0">
                <a:latin typeface="Arial" panose="020B0604020202020204" pitchFamily="34" charset="0"/>
              </a:rPr>
              <a:t> x m</a:t>
            </a:r>
            <a:r>
              <a:rPr lang="cs-CZ" altLang="cs-CZ" b="1" dirty="0" smtClean="0">
                <a:latin typeface="Arial" panose="020B0604020202020204" pitchFamily="34" charset="0"/>
              </a:rPr>
              <a:t>. triceps </a:t>
            </a:r>
            <a:r>
              <a:rPr lang="cs-CZ" altLang="cs-CZ" b="1" dirty="0" err="1">
                <a:latin typeface="Arial" panose="020B0604020202020204" pitchFamily="34" charset="0"/>
              </a:rPr>
              <a:t>brachii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abduktory x adduktory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altLang="cs-CZ" sz="20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cs-CZ" altLang="cs-CZ" b="1" dirty="0" smtClean="0">
                <a:latin typeface="Arial" panose="020B0604020202020204" pitchFamily="34" charset="0"/>
              </a:rPr>
              <a:t>= </a:t>
            </a:r>
            <a:r>
              <a:rPr lang="cs-CZ" altLang="cs-CZ" b="1" dirty="0">
                <a:latin typeface="Arial" panose="020B0604020202020204" pitchFamily="34" charset="0"/>
              </a:rPr>
              <a:t>m</a:t>
            </a:r>
            <a:r>
              <a:rPr lang="cs-CZ" altLang="cs-CZ" b="1" dirty="0" smtClean="0">
                <a:latin typeface="Arial" panose="020B0604020202020204" pitchFamily="34" charset="0"/>
              </a:rPr>
              <a:t>. </a:t>
            </a:r>
            <a:r>
              <a:rPr lang="cs-CZ" altLang="cs-CZ" b="1" dirty="0" err="1" smtClean="0">
                <a:latin typeface="Arial" panose="020B0604020202020204" pitchFamily="34" charset="0"/>
              </a:rPr>
              <a:t>abductor</a:t>
            </a:r>
            <a:r>
              <a:rPr lang="cs-CZ" altLang="cs-CZ" b="1" dirty="0" smtClean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pollicis</a:t>
            </a:r>
            <a:r>
              <a:rPr lang="cs-CZ" altLang="cs-CZ" b="1" dirty="0">
                <a:latin typeface="Arial" panose="020B0604020202020204" pitchFamily="34" charset="0"/>
              </a:rPr>
              <a:t> brevis x m</a:t>
            </a:r>
            <a:r>
              <a:rPr lang="cs-CZ" altLang="cs-CZ" b="1" dirty="0" smtClean="0">
                <a:latin typeface="Arial" panose="020B0604020202020204" pitchFamily="34" charset="0"/>
              </a:rPr>
              <a:t>. </a:t>
            </a:r>
            <a:r>
              <a:rPr lang="cs-CZ" altLang="cs-CZ" b="1" dirty="0" err="1" smtClean="0">
                <a:latin typeface="Arial" panose="020B0604020202020204" pitchFamily="34" charset="0"/>
              </a:rPr>
              <a:t>adductor</a:t>
            </a:r>
            <a:r>
              <a:rPr lang="cs-CZ" altLang="cs-CZ" b="1" dirty="0" smtClean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pollicis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dilatátory x sfinktery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=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m. </a:t>
            </a:r>
            <a:r>
              <a:rPr lang="cs-CZ" altLang="cs-CZ" b="1" dirty="0" err="1">
                <a:latin typeface="Arial" panose="020B0604020202020204" pitchFamily="34" charset="0"/>
              </a:rPr>
              <a:t>dilatator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pupillae</a:t>
            </a:r>
            <a:r>
              <a:rPr lang="cs-CZ" altLang="cs-CZ" b="1" dirty="0">
                <a:latin typeface="Arial" panose="020B0604020202020204" pitchFamily="34" charset="0"/>
              </a:rPr>
              <a:t> x m.  </a:t>
            </a:r>
            <a:r>
              <a:rPr lang="cs-CZ" altLang="cs-CZ" b="1" dirty="0" err="1">
                <a:latin typeface="Arial" panose="020B0604020202020204" pitchFamily="34" charset="0"/>
              </a:rPr>
              <a:t>sphincter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pupillae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E410C"/>
                </a:solidFill>
                <a:latin typeface="Arial" panose="020B0604020202020204" pitchFamily="34" charset="0"/>
              </a:rPr>
              <a:t>stabilizátory</a:t>
            </a:r>
            <a:endParaRPr lang="cs-CZ" altLang="cs-CZ" sz="2400" b="1" dirty="0">
              <a:solidFill>
                <a:srgbClr val="8E410C"/>
              </a:solidFill>
              <a:latin typeface="Arial" panose="020B0604020202020204" pitchFamily="34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32" y="1268413"/>
            <a:ext cx="1846263" cy="5486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17" y="1268413"/>
            <a:ext cx="1709737" cy="5486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68" y="4724401"/>
            <a:ext cx="2736850" cy="19208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biceps_and_trice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5"/>
          <a:stretch/>
        </p:blipFill>
        <p:spPr bwMode="auto">
          <a:xfrm>
            <a:off x="72155" y="228601"/>
            <a:ext cx="1183607" cy="245646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17824"/>
            <a:ext cx="2752725" cy="183917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90500" y="549276"/>
            <a:ext cx="1047750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latin typeface="Arial" panose="020B0604020202020204" pitchFamily="34" charset="0"/>
              </a:rPr>
              <a:t>Sval tvoří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se svým</a:t>
            </a:r>
            <a:r>
              <a:rPr lang="cs-CZ" altLang="cs-CZ" sz="2800" b="1" dirty="0"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nervem funkční jednotku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(motorická vlákna tzv. α </a:t>
            </a:r>
            <a:r>
              <a:rPr lang="cs-CZ" altLang="cs-CZ" sz="2000" b="1" dirty="0" err="1" smtClean="0">
                <a:latin typeface="Arial" panose="020B0604020202020204" pitchFamily="34" charset="0"/>
              </a:rPr>
              <a:t>motoneuronů</a:t>
            </a:r>
            <a:r>
              <a:rPr lang="cs-CZ" altLang="cs-CZ" sz="2000" b="1" dirty="0" smtClean="0">
                <a:latin typeface="Arial" panose="020B0604020202020204" pitchFamily="34" charset="0"/>
              </a:rPr>
              <a:t> - končí </a:t>
            </a:r>
            <a:r>
              <a:rPr lang="cs-CZ" altLang="cs-CZ" sz="2000" b="1" dirty="0">
                <a:latin typeface="Arial" panose="020B0604020202020204" pitchFamily="34" charset="0"/>
              </a:rPr>
              <a:t>na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motorických ploténkách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ve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svalu </a:t>
            </a:r>
          </a:p>
          <a:p>
            <a:endParaRPr lang="cs-CZ" altLang="cs-CZ" sz="2000" b="1" dirty="0" smtClean="0">
              <a:latin typeface="Arial" panose="020B0604020202020204" pitchFamily="34" charset="0"/>
            </a:endParaRPr>
          </a:p>
          <a:p>
            <a:r>
              <a:rPr lang="cs-CZ" altLang="cs-CZ" sz="2000" b="1" dirty="0" smtClean="0">
                <a:latin typeface="Arial" panose="020B0604020202020204" pitchFamily="34" charset="0"/>
              </a:rPr>
              <a:t>O </a:t>
            </a:r>
            <a:r>
              <a:rPr lang="cs-CZ" altLang="cs-CZ" sz="2000" b="1" dirty="0">
                <a:latin typeface="Arial" panose="020B0604020202020204" pitchFamily="34" charset="0"/>
              </a:rPr>
              <a:t>protažení svalu podávají informace sensitivními drahami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svalová vřeténka a šlachová tělíska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3427" name="Picture 3" descr="sejmout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>
            <a:fillRect/>
          </a:stretch>
        </p:blipFill>
        <p:spPr bwMode="auto">
          <a:xfrm>
            <a:off x="6361114" y="2911476"/>
            <a:ext cx="3455987" cy="34274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3009900"/>
            <a:ext cx="508635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93" y="2559845"/>
            <a:ext cx="2080042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116138" y="7842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943225" y="1042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66725" y="1873985"/>
            <a:ext cx="11410949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cs-CZ" sz="2400" b="1" dirty="0">
                <a:latin typeface="Arial" panose="020B0604020202020204" pitchFamily="34" charset="0"/>
              </a:rPr>
              <a:t>Z </a:t>
            </a:r>
            <a:r>
              <a:rPr lang="de-DE" altLang="cs-CZ" sz="2400" b="1" dirty="0" err="1">
                <a:latin typeface="Arial" panose="020B0604020202020204" pitchFamily="34" charset="0"/>
              </a:rPr>
              <a:t>hlediska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tendence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svalů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ke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 smtClean="0">
                <a:latin typeface="Arial" panose="020B0604020202020204" pitchFamily="34" charset="0"/>
              </a:rPr>
              <a:t>zkracování</a:t>
            </a:r>
            <a:endParaRPr lang="cs-CZ" altLang="cs-CZ" sz="2400" b="1" dirty="0" smtClean="0">
              <a:latin typeface="Arial" panose="020B0604020202020204" pitchFamily="34" charset="0"/>
            </a:endParaRPr>
          </a:p>
          <a:p>
            <a:r>
              <a:rPr lang="de-DE" altLang="cs-CZ" sz="2400" b="1" dirty="0" smtClean="0">
                <a:latin typeface="Arial" panose="020B0604020202020204" pitchFamily="34" charset="0"/>
              </a:rPr>
              <a:t> </a:t>
            </a:r>
            <a:r>
              <a:rPr lang="de-DE" altLang="cs-CZ" sz="2400" b="1" dirty="0">
                <a:latin typeface="Arial" panose="020B0604020202020204" pitchFamily="34" charset="0"/>
              </a:rPr>
              <a:t>a </a:t>
            </a:r>
            <a:r>
              <a:rPr lang="de-DE" altLang="cs-CZ" sz="2400" b="1" dirty="0" err="1">
                <a:latin typeface="Arial" panose="020B0604020202020204" pitchFamily="34" charset="0"/>
              </a:rPr>
              <a:t>ochabování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lze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rozdělit</a:t>
            </a:r>
            <a:r>
              <a:rPr lang="de-DE" altLang="cs-CZ" sz="2400" b="1" dirty="0">
                <a:latin typeface="Arial" panose="020B0604020202020204" pitchFamily="34" charset="0"/>
              </a:rPr>
              <a:t> na:</a:t>
            </a:r>
          </a:p>
          <a:p>
            <a:endParaRPr lang="cs-CZ" altLang="cs-CZ" sz="2400" b="1" dirty="0">
              <a:latin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de-DE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tonické</a:t>
            </a:r>
            <a:r>
              <a:rPr lang="de-DE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>
                <a:latin typeface="Arial" panose="020B0604020202020204" pitchFamily="34" charset="0"/>
              </a:rPr>
              <a:t>– </a:t>
            </a:r>
            <a:r>
              <a:rPr lang="de-DE" altLang="cs-CZ" sz="2400" b="1" dirty="0" err="1" smtClean="0">
                <a:latin typeface="Arial" panose="020B0604020202020204" pitchFamily="34" charset="0"/>
              </a:rPr>
              <a:t>zkracování</a:t>
            </a:r>
            <a:endParaRPr lang="cs-CZ" altLang="cs-CZ" sz="2400" b="1" dirty="0" smtClean="0">
              <a:latin typeface="Arial" panose="020B0604020202020204" pitchFamily="34" charset="0"/>
            </a:endParaRPr>
          </a:p>
          <a:p>
            <a:r>
              <a:rPr lang="de-DE" altLang="cs-CZ" sz="2400" b="1" dirty="0" smtClean="0">
                <a:latin typeface="Arial" panose="020B0604020202020204" pitchFamily="34" charset="0"/>
              </a:rPr>
              <a:t> </a:t>
            </a:r>
            <a:r>
              <a:rPr lang="de-DE" altLang="cs-CZ" b="1" dirty="0">
                <a:latin typeface="Arial" panose="020B0604020202020204" pitchFamily="34" charset="0"/>
              </a:rPr>
              <a:t>(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zadní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strany</a:t>
            </a:r>
            <a:r>
              <a:rPr lang="de-DE" altLang="cs-CZ" b="1" dirty="0">
                <a:latin typeface="Arial" panose="020B0604020202020204" pitchFamily="34" charset="0"/>
              </a:rPr>
              <a:t> DK, </a:t>
            </a:r>
            <a:r>
              <a:rPr lang="de-DE" altLang="cs-CZ" b="1" dirty="0" err="1">
                <a:latin typeface="Arial" panose="020B0604020202020204" pitchFamily="34" charset="0"/>
              </a:rPr>
              <a:t>zádové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šíjové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prsní</a:t>
            </a:r>
            <a:r>
              <a:rPr lang="de-DE" altLang="cs-CZ" b="1" dirty="0">
                <a:latin typeface="Arial" panose="020B0604020202020204" pitchFamily="34" charset="0"/>
              </a:rPr>
              <a:t> a m. </a:t>
            </a:r>
            <a:r>
              <a:rPr lang="de-DE" altLang="cs-CZ" b="1" dirty="0" err="1">
                <a:latin typeface="Arial" panose="020B0604020202020204" pitchFamily="34" charset="0"/>
              </a:rPr>
              <a:t>iliopsoas</a:t>
            </a:r>
            <a:r>
              <a:rPr lang="de-DE" altLang="cs-CZ" b="1" dirty="0" smtClean="0">
                <a:latin typeface="Arial" panose="020B0604020202020204" pitchFamily="34" charset="0"/>
              </a:rPr>
              <a:t>)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de-DE" altLang="cs-CZ" sz="2400" b="1" dirty="0"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2) </a:t>
            </a:r>
            <a:r>
              <a:rPr lang="de-DE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fázické</a:t>
            </a:r>
            <a:r>
              <a:rPr lang="de-DE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smtClean="0">
                <a:latin typeface="Arial" panose="020B0604020202020204" pitchFamily="34" charset="0"/>
              </a:rPr>
              <a:t>– </a:t>
            </a:r>
            <a:r>
              <a:rPr lang="de-DE" altLang="cs-CZ" sz="2400" b="1" dirty="0" err="1">
                <a:latin typeface="Arial" panose="020B0604020202020204" pitchFamily="34" charset="0"/>
              </a:rPr>
              <a:t>ochabování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endParaRPr lang="cs-CZ" altLang="cs-CZ" sz="2400" b="1" dirty="0" smtClean="0">
              <a:latin typeface="Arial" panose="020B0604020202020204" pitchFamily="34" charset="0"/>
            </a:endParaRPr>
          </a:p>
          <a:p>
            <a:r>
              <a:rPr lang="de-DE" altLang="cs-CZ" b="1" dirty="0" smtClean="0">
                <a:latin typeface="Arial" panose="020B0604020202020204" pitchFamily="34" charset="0"/>
              </a:rPr>
              <a:t>(</a:t>
            </a:r>
            <a:r>
              <a:rPr lang="de-DE" altLang="cs-CZ" b="1" dirty="0" err="1">
                <a:latin typeface="Arial" panose="020B0604020202020204" pitchFamily="34" charset="0"/>
              </a:rPr>
              <a:t>ohybače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krku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mezilopatkové</a:t>
            </a:r>
            <a:r>
              <a:rPr lang="de-DE" altLang="cs-CZ" b="1" dirty="0">
                <a:latin typeface="Arial" panose="020B0604020202020204" pitchFamily="34" charset="0"/>
              </a:rPr>
              <a:t> a </a:t>
            </a:r>
            <a:r>
              <a:rPr lang="de-DE" altLang="cs-CZ" b="1" dirty="0" err="1">
                <a:latin typeface="Arial" panose="020B0604020202020204" pitchFamily="34" charset="0"/>
              </a:rPr>
              <a:t>břišní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hýžďové</a:t>
            </a:r>
            <a:r>
              <a:rPr lang="de-DE" altLang="cs-CZ" b="1" dirty="0" smtClean="0">
                <a:latin typeface="Arial" panose="020B0604020202020204" pitchFamily="34" charset="0"/>
              </a:rPr>
              <a:t>)</a:t>
            </a:r>
            <a:endParaRPr lang="de-DE" altLang="cs-CZ" sz="2400" b="1" dirty="0">
              <a:latin typeface="Arial" panose="020B0604020202020204" pitchFamily="34" charset="0"/>
            </a:endParaRPr>
          </a:p>
          <a:p>
            <a:endParaRPr lang="cs-CZ" altLang="cs-CZ" sz="2400" b="1" dirty="0" smtClean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3) </a:t>
            </a:r>
            <a:r>
              <a:rPr lang="de-DE" altLang="cs-CZ" sz="2400" b="1" dirty="0" err="1" smtClean="0">
                <a:solidFill>
                  <a:srgbClr val="800000"/>
                </a:solidFill>
                <a:latin typeface="Arial" panose="020B0604020202020204" pitchFamily="34" charset="0"/>
              </a:rPr>
              <a:t>smíšené</a:t>
            </a:r>
            <a:r>
              <a:rPr lang="de-DE" altLang="cs-CZ" sz="24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</a:endParaRPr>
          </a:p>
          <a:p>
            <a:endParaRPr lang="cs-CZ" altLang="cs-CZ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914400" y="578703"/>
            <a:ext cx="99742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>
                <a:latin typeface="Arial" panose="020B0604020202020204" pitchFamily="34" charset="0"/>
              </a:rPr>
              <a:t>Kontrakce </a:t>
            </a:r>
            <a:r>
              <a:rPr lang="cs-CZ" altLang="cs-CZ" sz="2400" b="1" dirty="0" smtClean="0">
                <a:latin typeface="Arial" panose="020B0604020202020204" pitchFamily="34" charset="0"/>
              </a:rPr>
              <a:t>izometrické </a:t>
            </a:r>
            <a:r>
              <a:rPr lang="cs-CZ" altLang="cs-CZ" b="1" dirty="0" smtClean="0">
                <a:latin typeface="Arial" panose="020B0604020202020204" pitchFamily="34" charset="0"/>
              </a:rPr>
              <a:t>(nemění se vzdálenost konce a začátku svalu, jen napětí)</a:t>
            </a:r>
            <a:r>
              <a:rPr lang="de-DE" altLang="cs-CZ" sz="2400" dirty="0" smtClean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r>
              <a:rPr lang="cs-CZ" altLang="cs-CZ" sz="2400" dirty="0">
                <a:latin typeface="Arial" panose="020B0604020202020204" pitchFamily="34" charset="0"/>
              </a:rPr>
              <a:t>Kontrakce </a:t>
            </a:r>
            <a:r>
              <a:rPr lang="cs-CZ" altLang="cs-CZ" sz="2400" b="1" dirty="0" smtClean="0">
                <a:latin typeface="Arial" panose="020B0604020202020204" pitchFamily="34" charset="0"/>
              </a:rPr>
              <a:t>izotonická/kinetická </a:t>
            </a:r>
            <a:r>
              <a:rPr lang="cs-CZ" altLang="cs-CZ" b="1" dirty="0" smtClean="0">
                <a:latin typeface="Arial" panose="020B0604020202020204" pitchFamily="34" charset="0"/>
              </a:rPr>
              <a:t>(je generován pohyb, vzdaluje se začátek a úpon)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11" y="1409699"/>
            <a:ext cx="1761205" cy="544829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9701" y="1409699"/>
            <a:ext cx="1934881" cy="5324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7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0375" y="564053"/>
            <a:ext cx="11455400" cy="728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chemeClr val="tx1"/>
                </a:solidFill>
              </a:rPr>
              <a:t>                         </a:t>
            </a:r>
            <a:r>
              <a:rPr lang="cs-CZ" altLang="cs-CZ" sz="3600" dirty="0" err="1" smtClean="0">
                <a:solidFill>
                  <a:srgbClr val="C00000"/>
                </a:solidFill>
              </a:rPr>
              <a:t>Neurohumorální</a:t>
            </a:r>
            <a:r>
              <a:rPr lang="cs-CZ" altLang="cs-CZ" sz="3600" dirty="0" smtClean="0">
                <a:solidFill>
                  <a:srgbClr val="C00000"/>
                </a:solidFill>
              </a:rPr>
              <a:t> </a:t>
            </a:r>
            <a:r>
              <a:rPr lang="cs-CZ" altLang="cs-CZ" sz="3600" dirty="0">
                <a:solidFill>
                  <a:srgbClr val="C00000"/>
                </a:solidFill>
              </a:rPr>
              <a:t>řízení </a:t>
            </a:r>
            <a:r>
              <a:rPr lang="cs-CZ" altLang="cs-CZ" sz="3600" dirty="0" smtClean="0">
                <a:solidFill>
                  <a:srgbClr val="C00000"/>
                </a:solidFill>
              </a:rPr>
              <a:t>organismu</a:t>
            </a:r>
            <a:endParaRPr lang="cs-CZ" altLang="cs-CZ" sz="3600" dirty="0">
              <a:solidFill>
                <a:srgbClr val="C00000"/>
              </a:solidFill>
            </a:endParaRPr>
          </a:p>
          <a:p>
            <a:pPr eaLnBrk="1" hangingPunct="1"/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Humorální </a:t>
            </a:r>
            <a:r>
              <a:rPr lang="cs-CZ" altLang="cs-CZ" dirty="0">
                <a:solidFill>
                  <a:srgbClr val="FF0000"/>
                </a:solidFill>
              </a:rPr>
              <a:t>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staré, pomalé, </a:t>
            </a:r>
            <a:r>
              <a:rPr lang="cs-CZ" altLang="cs-CZ" dirty="0" smtClean="0">
                <a:solidFill>
                  <a:schemeClr val="tx1"/>
                </a:solidFill>
              </a:rPr>
              <a:t>generalizované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Nervové 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mladé, rychlé, </a:t>
            </a:r>
            <a:r>
              <a:rPr lang="cs-CZ" altLang="cs-CZ" u="sng" dirty="0" smtClean="0">
                <a:solidFill>
                  <a:schemeClr val="tx1"/>
                </a:solidFill>
              </a:rPr>
              <a:t>cílené</a:t>
            </a:r>
          </a:p>
          <a:p>
            <a:pPr lvl="1" eaLnBrk="1" hangingPunct="1"/>
            <a:endParaRPr lang="cs-CZ" altLang="cs-CZ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dirty="0" smtClean="0">
                <a:solidFill>
                  <a:srgbClr val="C00000"/>
                </a:solidFill>
              </a:rPr>
              <a:t>             Nervová soustava</a:t>
            </a:r>
            <a:endParaRPr lang="cs-CZ" altLang="cs-CZ" dirty="0">
              <a:solidFill>
                <a:srgbClr val="C00000"/>
              </a:solidFill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morfologicky a funkčně vysoce specializovaná tkáň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zprostředkuje vztahy mezi vnějším prostředím a </a:t>
            </a:r>
            <a:r>
              <a:rPr lang="cs-CZ" altLang="cs-CZ" sz="2000" dirty="0" smtClean="0">
                <a:solidFill>
                  <a:schemeClr val="tx1"/>
                </a:solidFill>
              </a:rPr>
              <a:t>organismem </a:t>
            </a:r>
            <a:r>
              <a:rPr lang="cs-CZ" altLang="cs-CZ" sz="2000" dirty="0">
                <a:solidFill>
                  <a:schemeClr val="tx1"/>
                </a:solidFill>
              </a:rPr>
              <a:t>a mezi </a:t>
            </a:r>
            <a:r>
              <a:rPr lang="cs-CZ" altLang="cs-CZ" sz="2000" dirty="0" smtClean="0">
                <a:solidFill>
                  <a:schemeClr val="tx1"/>
                </a:solidFill>
              </a:rPr>
              <a:t>orgány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                    uvnitř </a:t>
            </a:r>
            <a:r>
              <a:rPr lang="cs-CZ" altLang="cs-CZ" sz="2000" dirty="0">
                <a:solidFill>
                  <a:schemeClr val="tx1"/>
                </a:solidFill>
              </a:rPr>
              <a:t>organismu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přijímá, třídí a vytváří signály - vzrušivost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zabezpečuje jejich šíření - vodivost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 smtClean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informace zpracovává a zajišťuje jejich odpověď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135188" y="5372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351088" y="5588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15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5936" y="549275"/>
            <a:ext cx="7692296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u="sng" dirty="0">
                <a:solidFill>
                  <a:srgbClr val="800000"/>
                </a:solidFill>
                <a:latin typeface="Arial Unicode MS" pitchFamily="34" charset="-128"/>
              </a:rPr>
              <a:t>Aktivní pohybový systém</a:t>
            </a: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Umožňuje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pohyb v místě kloubů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Umožňuje lokomoci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Mění tvar tělních otvorů a dutin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Poskytuje informaci o poloze těla v prostoru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Udržuje základní svalové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Účastní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 termoregulace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Napomáhá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cirkulaci krve a mízy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asi 600 svalů (♂ 35%, ♀ 32% hmotnosti těla) </a:t>
            </a:r>
          </a:p>
          <a:p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% svaly DK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28 % svaly HK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16 % svaly trupu a hlavy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32" y="-16598"/>
            <a:ext cx="2222268" cy="68745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9426" y="348880"/>
            <a:ext cx="2365374" cy="650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9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5726" y="1474789"/>
            <a:ext cx="1193482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■ </a:t>
            </a:r>
            <a:r>
              <a:rPr lang="cs-CZ" altLang="cs-CZ" sz="3200" b="1" dirty="0" smtClean="0"/>
              <a:t>V </a:t>
            </a:r>
            <a:r>
              <a:rPr lang="cs-CZ" altLang="cs-CZ" sz="3200" b="1" dirty="0"/>
              <a:t>organismu </a:t>
            </a:r>
            <a:r>
              <a:rPr lang="cs-CZ" altLang="cs-CZ" sz="3200" b="1" dirty="0" smtClean="0"/>
              <a:t>tvoří nervová soustava: </a:t>
            </a:r>
            <a:endParaRPr lang="cs-CZ" altLang="cs-CZ" sz="3200" b="1" dirty="0"/>
          </a:p>
          <a:p>
            <a:pPr eaLnBrk="1" hangingPunct="1"/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	</a:t>
            </a:r>
            <a:r>
              <a:rPr lang="cs-CZ" altLang="cs-CZ" sz="3200" b="1" dirty="0">
                <a:solidFill>
                  <a:srgbClr val="C00000"/>
                </a:solidFill>
              </a:rPr>
              <a:t>centrální nervový systém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– CNS 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(</a:t>
            </a:r>
            <a:r>
              <a:rPr lang="cs-CZ" altLang="cs-CZ" sz="1400" b="1" dirty="0" err="1" smtClean="0">
                <a:solidFill>
                  <a:srgbClr val="C00000"/>
                </a:solidFill>
              </a:rPr>
              <a:t>telencephalon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, mozkový kmen, mícha)  </a:t>
            </a:r>
            <a:endParaRPr lang="cs-CZ" altLang="cs-CZ" sz="14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>
                <a:solidFill>
                  <a:srgbClr val="C00000"/>
                </a:solidFill>
              </a:rPr>
              <a:t>        periferní nervový systém  - PNS </a:t>
            </a:r>
            <a:r>
              <a:rPr lang="cs-CZ" altLang="cs-CZ" sz="1400" b="1" dirty="0" smtClean="0">
                <a:solidFill>
                  <a:srgbClr val="C00000"/>
                </a:solidFill>
              </a:rPr>
              <a:t>(hlavové, míšní a vegetativní / autonomní nervy)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/>
              <a:t>■ základní </a:t>
            </a:r>
            <a:r>
              <a:rPr lang="cs-CZ" altLang="cs-CZ" sz="3200" b="1" dirty="0" smtClean="0"/>
              <a:t>morfologická </a:t>
            </a:r>
            <a:r>
              <a:rPr lang="cs-CZ" altLang="cs-CZ" sz="3200" b="1" dirty="0"/>
              <a:t>a funkční jednotka </a:t>
            </a:r>
            <a:r>
              <a:rPr lang="cs-CZ" altLang="cs-CZ" sz="3200" b="1" dirty="0" smtClean="0"/>
              <a:t>= 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neuron</a:t>
            </a:r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■ buňky pomocné = </a:t>
            </a:r>
            <a:r>
              <a:rPr lang="cs-CZ" altLang="cs-CZ" sz="2800" b="1" dirty="0"/>
              <a:t>gliové buňky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3242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701925" y="366713"/>
            <a:ext cx="63418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Ů</a:t>
            </a: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(funkční dělení)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08869" y="1871663"/>
            <a:ext cx="9232014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dirty="0" smtClean="0">
                <a:solidFill>
                  <a:srgbClr val="0070C0"/>
                </a:solidFill>
              </a:rPr>
              <a:t>SENZITIVNÍ/SENZORICKÉ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smtClean="0">
                <a:solidFill>
                  <a:schemeClr val="tx1"/>
                </a:solidFill>
              </a:rPr>
              <a:t>(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cítivé</a:t>
            </a:r>
            <a:r>
              <a:rPr lang="cs-CZ" altLang="cs-CZ" sz="1800" dirty="0">
                <a:solidFill>
                  <a:schemeClr val="tx1"/>
                </a:solidFill>
              </a:rPr>
              <a:t>, ascendentní, aferentní, centripetální</a:t>
            </a:r>
            <a:r>
              <a:rPr lang="cs-CZ" altLang="cs-CZ" sz="1800" dirty="0" smtClean="0">
                <a:solidFill>
                  <a:schemeClr val="tx1"/>
                </a:solidFill>
              </a:rPr>
              <a:t>)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sz="1400" dirty="0" err="1" smtClean="0">
                <a:solidFill>
                  <a:srgbClr val="0070C0"/>
                </a:solidFill>
              </a:rPr>
              <a:t>Somatosenzitivní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</a:t>
            </a:r>
            <a:r>
              <a:rPr lang="cs-CZ" altLang="cs-CZ" sz="1400" dirty="0" err="1">
                <a:solidFill>
                  <a:schemeClr val="tx1"/>
                </a:solidFill>
              </a:rPr>
              <a:t>propriocepce</a:t>
            </a:r>
            <a:r>
              <a:rPr lang="cs-CZ" altLang="cs-CZ" sz="1400" dirty="0">
                <a:solidFill>
                  <a:schemeClr val="tx1"/>
                </a:solidFill>
              </a:rPr>
              <a:t>, </a:t>
            </a:r>
            <a:r>
              <a:rPr lang="cs-CZ" altLang="cs-CZ" sz="1400" dirty="0" err="1">
                <a:solidFill>
                  <a:schemeClr val="tx1"/>
                </a:solidFill>
              </a:rPr>
              <a:t>exterocepce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r>
              <a:rPr lang="cs-CZ" altLang="cs-CZ" sz="1400" dirty="0" err="1" smtClean="0">
                <a:solidFill>
                  <a:srgbClr val="0070C0"/>
                </a:solidFill>
              </a:rPr>
              <a:t>Viscerosenzitivní</a:t>
            </a:r>
            <a:r>
              <a:rPr lang="cs-CZ" altLang="cs-CZ" sz="1400" dirty="0" smtClean="0">
                <a:solidFill>
                  <a:srgbClr val="C00000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</a:t>
            </a:r>
            <a:r>
              <a:rPr lang="cs-CZ" altLang="cs-CZ" sz="1400" dirty="0" err="1">
                <a:solidFill>
                  <a:schemeClr val="tx1"/>
                </a:solidFill>
              </a:rPr>
              <a:t>interocepce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endParaRPr lang="cs-CZ" altLang="cs-CZ" sz="1400" dirty="0" smtClean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altLang="cs-CZ" dirty="0" smtClean="0">
                <a:solidFill>
                  <a:srgbClr val="C00000"/>
                </a:solidFill>
              </a:rPr>
              <a:t>MOTORICKÉ </a:t>
            </a:r>
            <a:r>
              <a:rPr lang="cs-CZ" altLang="cs-CZ" sz="1800" dirty="0" smtClean="0">
                <a:solidFill>
                  <a:schemeClr val="tx1"/>
                </a:solidFill>
              </a:rPr>
              <a:t>(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odstředivé-centrifugální</a:t>
            </a:r>
            <a:r>
              <a:rPr lang="cs-CZ" altLang="cs-CZ" sz="1800" dirty="0" smtClean="0">
                <a:solidFill>
                  <a:schemeClr val="tx1"/>
                </a:solidFill>
              </a:rPr>
              <a:t>, eferentní, descendentní)</a:t>
            </a: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400" dirty="0" err="1" smtClean="0">
                <a:solidFill>
                  <a:srgbClr val="C00000"/>
                </a:solidFill>
              </a:rPr>
              <a:t>Somatomotorické</a:t>
            </a:r>
            <a:r>
              <a:rPr lang="cs-CZ" altLang="cs-CZ" sz="1400" dirty="0" smtClean="0">
                <a:solidFill>
                  <a:srgbClr val="C00000"/>
                </a:solidFill>
              </a:rPr>
              <a:t> a </a:t>
            </a:r>
            <a:r>
              <a:rPr lang="cs-CZ" altLang="cs-CZ" sz="1400" dirty="0" err="1" smtClean="0">
                <a:solidFill>
                  <a:srgbClr val="C00000"/>
                </a:solidFill>
              </a:rPr>
              <a:t>branchiomotorické</a:t>
            </a:r>
            <a:r>
              <a:rPr lang="cs-CZ" altLang="cs-CZ" sz="1400" dirty="0" smtClean="0">
                <a:solidFill>
                  <a:schemeClr val="tx1"/>
                </a:solidFill>
              </a:rPr>
              <a:t> (</a:t>
            </a:r>
            <a:r>
              <a:rPr lang="cs-CZ" altLang="cs-CZ" sz="1400" dirty="0">
                <a:solidFill>
                  <a:schemeClr val="tx1"/>
                </a:solidFill>
              </a:rPr>
              <a:t>k příčně pruhované svalovině</a:t>
            </a:r>
            <a:r>
              <a:rPr lang="cs-CZ" altLang="cs-CZ" sz="1400" dirty="0" smtClean="0">
                <a:solidFill>
                  <a:schemeClr val="tx1"/>
                </a:solidFill>
              </a:rPr>
              <a:t>)</a:t>
            </a:r>
            <a:endParaRPr lang="cs-CZ" altLang="cs-CZ" sz="1400" dirty="0">
              <a:solidFill>
                <a:schemeClr val="tx1"/>
              </a:solidFill>
            </a:endParaRPr>
          </a:p>
          <a:p>
            <a:pPr lvl="1"/>
            <a:r>
              <a:rPr lang="cs-CZ" altLang="cs-CZ" sz="1400" dirty="0" err="1">
                <a:solidFill>
                  <a:srgbClr val="00B050"/>
                </a:solidFill>
              </a:rPr>
              <a:t>Visceromotorické</a:t>
            </a:r>
            <a:r>
              <a:rPr lang="cs-CZ" altLang="cs-CZ" sz="1400" dirty="0">
                <a:solidFill>
                  <a:srgbClr val="00B050"/>
                </a:solidFill>
              </a:rPr>
              <a:t> = autonomní NS</a:t>
            </a:r>
            <a:r>
              <a:rPr lang="cs-CZ" altLang="cs-CZ" sz="1400" dirty="0" smtClean="0">
                <a:solidFill>
                  <a:srgbClr val="00B050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(k hladké a srdeční svalovině, ke žlázám</a:t>
            </a:r>
            <a:r>
              <a:rPr lang="cs-CZ" altLang="cs-CZ" sz="1400" dirty="0" smtClean="0">
                <a:solidFill>
                  <a:schemeClr val="tx1"/>
                </a:solidFill>
              </a:rPr>
              <a:t>)</a:t>
            </a:r>
            <a:endParaRPr lang="cs-CZ" altLang="cs-CZ" sz="1400" dirty="0">
              <a:solidFill>
                <a:schemeClr val="tx1"/>
              </a:solidFill>
            </a:endParaRPr>
          </a:p>
          <a:p>
            <a:pPr lvl="1"/>
            <a:r>
              <a:rPr lang="cs-CZ" altLang="cs-CZ" sz="1400" dirty="0" smtClean="0">
                <a:solidFill>
                  <a:srgbClr val="00B050"/>
                </a:solidFill>
              </a:rPr>
              <a:t>(</a:t>
            </a:r>
            <a:r>
              <a:rPr lang="cs-CZ" altLang="cs-CZ" sz="1400" dirty="0" err="1" smtClean="0">
                <a:solidFill>
                  <a:srgbClr val="00B050"/>
                </a:solidFill>
              </a:rPr>
              <a:t>sympaticus</a:t>
            </a:r>
            <a:r>
              <a:rPr lang="cs-CZ" altLang="cs-CZ" sz="1400" dirty="0">
                <a:solidFill>
                  <a:srgbClr val="00B050"/>
                </a:solidFill>
              </a:rPr>
              <a:t>, </a:t>
            </a:r>
            <a:r>
              <a:rPr lang="cs-CZ" altLang="cs-CZ" sz="1400" dirty="0" smtClean="0">
                <a:solidFill>
                  <a:srgbClr val="00B050"/>
                </a:solidFill>
              </a:rPr>
              <a:t>parasympatikus</a:t>
            </a:r>
            <a:r>
              <a:rPr lang="cs-CZ" altLang="cs-CZ" sz="1400" dirty="0">
                <a:solidFill>
                  <a:srgbClr val="00B050"/>
                </a:solidFill>
              </a:rPr>
              <a:t>)</a:t>
            </a:r>
          </a:p>
          <a:p>
            <a:pPr lvl="1" eaLnBrk="1" hangingPunct="1"/>
            <a:r>
              <a:rPr lang="cs-CZ" altLang="cs-CZ" dirty="0" smtClean="0">
                <a:solidFill>
                  <a:srgbClr val="C00000"/>
                </a:solidFill>
              </a:rPr>
              <a:t> </a:t>
            </a:r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INTERNEURONY</a:t>
            </a:r>
          </a:p>
          <a:p>
            <a:pPr eaLnBrk="1" hangingPunct="1">
              <a:buFontTx/>
              <a:buAutoNum type="arabicPeriod"/>
            </a:pPr>
            <a:endParaRPr lang="cs-CZ" altLang="cs-CZ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775" y="1581716"/>
            <a:ext cx="1127759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4000" b="1" dirty="0" smtClean="0">
                <a:solidFill>
                  <a:srgbClr val="C00000"/>
                </a:solidFill>
              </a:rPr>
              <a:t>                             Princip </a:t>
            </a:r>
            <a:r>
              <a:rPr lang="cs-CZ" altLang="cs-CZ" sz="4000" b="1" dirty="0">
                <a:solidFill>
                  <a:srgbClr val="C00000"/>
                </a:solidFill>
              </a:rPr>
              <a:t>nervového </a:t>
            </a:r>
            <a:r>
              <a:rPr lang="cs-CZ" altLang="cs-CZ" sz="4000" b="1" dirty="0" smtClean="0">
                <a:solidFill>
                  <a:srgbClr val="C00000"/>
                </a:solidFill>
              </a:rPr>
              <a:t>řízení</a:t>
            </a:r>
          </a:p>
          <a:p>
            <a:r>
              <a:rPr lang="cs-CZ" altLang="cs-CZ" sz="2000" b="1" dirty="0" smtClean="0">
                <a:solidFill>
                  <a:srgbClr val="C00000"/>
                </a:solidFill>
              </a:rPr>
              <a:t>                                                                Základní funkční prvek NS je reflex</a:t>
            </a:r>
          </a:p>
          <a:p>
            <a:r>
              <a:rPr lang="cs-CZ" altLang="cs-CZ" sz="4000" b="1" dirty="0" smtClean="0">
                <a:solidFill>
                  <a:srgbClr val="C00000"/>
                </a:solidFill>
              </a:rPr>
              <a:t> </a:t>
            </a:r>
            <a:endParaRPr lang="cs-CZ" altLang="cs-CZ" sz="4000" b="1" dirty="0">
              <a:solidFill>
                <a:srgbClr val="C00000"/>
              </a:solidFill>
            </a:endParaRPr>
          </a:p>
          <a:p>
            <a:pPr marL="914400" lvl="1" indent="-457200">
              <a:buAutoNum type="arabicPeriod"/>
            </a:pPr>
            <a:r>
              <a:rPr lang="cs-CZ" altLang="cs-CZ" sz="2000" b="1" dirty="0" smtClean="0"/>
              <a:t>příjem </a:t>
            </a:r>
            <a:r>
              <a:rPr lang="cs-CZ" altLang="cs-CZ" sz="2000" b="1" dirty="0"/>
              <a:t>informací </a:t>
            </a:r>
            <a:r>
              <a:rPr lang="cs-CZ" altLang="cs-CZ" sz="1600" dirty="0"/>
              <a:t>(pomocí smyslových </a:t>
            </a:r>
            <a:r>
              <a:rPr lang="cs-CZ" altLang="cs-CZ" sz="1600" dirty="0" smtClean="0"/>
              <a:t>orgánů - </a:t>
            </a:r>
            <a:r>
              <a:rPr lang="cs-CZ" altLang="cs-CZ" sz="1200" dirty="0" smtClean="0"/>
              <a:t>nervových zakončení, smyslových orgánů </a:t>
            </a:r>
            <a:r>
              <a:rPr lang="cs-CZ" altLang="cs-CZ" sz="1600" dirty="0" smtClean="0"/>
              <a:t>- </a:t>
            </a:r>
            <a:r>
              <a:rPr lang="cs-CZ" altLang="cs-CZ" sz="1600" dirty="0"/>
              <a:t>zachycování a zaznamenávání podnětů </a:t>
            </a:r>
            <a:r>
              <a:rPr lang="cs-CZ" altLang="cs-CZ" sz="1600" dirty="0" smtClean="0"/>
              <a:t>z </a:t>
            </a:r>
            <a:r>
              <a:rPr lang="cs-CZ" altLang="cs-CZ" sz="1600" dirty="0"/>
              <a:t>okolí – teplo, tlak, hluk)</a:t>
            </a:r>
          </a:p>
          <a:p>
            <a:pPr lvl="1"/>
            <a:r>
              <a:rPr lang="cs-CZ" altLang="cs-CZ" sz="2000" dirty="0"/>
              <a:t>2. </a:t>
            </a:r>
            <a:r>
              <a:rPr lang="cs-CZ" altLang="cs-CZ" sz="2000" b="1" dirty="0"/>
              <a:t>zajištění přenosu podnětů </a:t>
            </a:r>
            <a:r>
              <a:rPr lang="cs-CZ" altLang="cs-CZ" sz="2000" dirty="0"/>
              <a:t>– </a:t>
            </a:r>
            <a:r>
              <a:rPr lang="cs-CZ" altLang="cs-CZ" sz="1600" dirty="0"/>
              <a:t>dostředivými (senzitivními nervy)</a:t>
            </a:r>
          </a:p>
          <a:p>
            <a:pPr lvl="1"/>
            <a:r>
              <a:rPr lang="cs-CZ" altLang="cs-CZ" sz="2000" dirty="0"/>
              <a:t>3. </a:t>
            </a:r>
            <a:r>
              <a:rPr lang="cs-CZ" altLang="cs-CZ" sz="2000" b="1" dirty="0"/>
              <a:t>vyhodnocení a vytvoření výstupní informace </a:t>
            </a:r>
            <a:r>
              <a:rPr lang="cs-CZ" altLang="cs-CZ" sz="1600" dirty="0"/>
              <a:t>(v CNS)</a:t>
            </a:r>
          </a:p>
          <a:p>
            <a:pPr lvl="1"/>
            <a:r>
              <a:rPr lang="cs-CZ" altLang="cs-CZ" sz="2000" dirty="0"/>
              <a:t>4. </a:t>
            </a:r>
            <a:r>
              <a:rPr lang="cs-CZ" altLang="cs-CZ" sz="2000" b="1" dirty="0"/>
              <a:t>přenos informace k výkonným orgánům</a:t>
            </a:r>
            <a:r>
              <a:rPr lang="cs-CZ" altLang="cs-CZ" sz="2000" dirty="0"/>
              <a:t> </a:t>
            </a:r>
            <a:r>
              <a:rPr lang="cs-CZ" altLang="cs-CZ" sz="1600" dirty="0"/>
              <a:t>(pro svalové buňky hladké, příčně pruhované a srdeční svaloviny a žlázy</a:t>
            </a:r>
            <a:r>
              <a:rPr lang="cs-CZ" altLang="cs-CZ" sz="1600" dirty="0" smtClean="0"/>
              <a:t>)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smtClean="0"/>
              <a:t>        odstředivými (motorickými nervy)</a:t>
            </a:r>
            <a:endParaRPr lang="cs-CZ" altLang="cs-CZ" sz="1600" dirty="0"/>
          </a:p>
          <a:p>
            <a:pPr lvl="1"/>
            <a:r>
              <a:rPr lang="cs-CZ" altLang="cs-CZ" sz="20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2898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13671" y="430145"/>
            <a:ext cx="883684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ZÁKLADNÍ SCHÉMA ČINNOSTI NERVOVÉ SOUSTAVY</a:t>
            </a:r>
            <a:endParaRPr lang="cs-CZ" altLang="cs-CZ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631951" y="1412876"/>
            <a:ext cx="2238375" cy="955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Receptor</a:t>
            </a:r>
          </a:p>
          <a:p>
            <a:pPr eaLnBrk="1" hangingPunct="1"/>
            <a:r>
              <a:rPr lang="cs-CZ" altLang="cs-CZ" sz="1800">
                <a:solidFill>
                  <a:schemeClr val="tx1"/>
                </a:solidFill>
              </a:rPr>
              <a:t>nervová zakončení</a:t>
            </a:r>
          </a:p>
          <a:p>
            <a:pPr eaLnBrk="1" hangingPunct="1"/>
            <a:r>
              <a:rPr lang="cs-CZ" altLang="cs-CZ" sz="1800">
                <a:solidFill>
                  <a:schemeClr val="tx1"/>
                </a:solidFill>
              </a:rPr>
              <a:t>smyslové orgány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4511676" y="1412875"/>
            <a:ext cx="2633663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Centrum reflexu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CNS (mozek, mícha)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824789" y="1341438"/>
            <a:ext cx="3783011" cy="150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Efektor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příčně pruhovaná </a:t>
            </a:r>
            <a:r>
              <a:rPr lang="cs-CZ" altLang="cs-CZ" sz="1800" dirty="0" smtClean="0">
                <a:solidFill>
                  <a:schemeClr val="tx1"/>
                </a:solidFill>
              </a:rPr>
              <a:t>svalovina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hladká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srdeční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žlázy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4779963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3" name="AutoShape 8"/>
          <p:cNvSpPr>
            <a:spLocks noChangeArrowheads="1"/>
          </p:cNvSpPr>
          <p:nvPr/>
        </p:nvSpPr>
        <p:spPr bwMode="auto">
          <a:xfrm>
            <a:off x="3935413" y="170021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6651625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5" name="AutoShape 10"/>
          <p:cNvSpPr>
            <a:spLocks noChangeArrowheads="1"/>
          </p:cNvSpPr>
          <p:nvPr/>
        </p:nvSpPr>
        <p:spPr bwMode="auto">
          <a:xfrm>
            <a:off x="7175501" y="1700213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1919289" y="4005264"/>
            <a:ext cx="3967753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 err="1" smtClean="0">
                <a:solidFill>
                  <a:schemeClr val="tx1"/>
                </a:solidFill>
              </a:rPr>
              <a:t>Sensorické</a:t>
            </a:r>
            <a:r>
              <a:rPr lang="cs-CZ" altLang="cs-CZ" sz="1800" dirty="0" smtClean="0">
                <a:solidFill>
                  <a:schemeClr val="tx1"/>
                </a:solidFill>
              </a:rPr>
              <a:t>/senzitivní </a:t>
            </a:r>
            <a:r>
              <a:rPr lang="cs-CZ" altLang="cs-CZ" sz="1800" dirty="0">
                <a:solidFill>
                  <a:schemeClr val="tx1"/>
                </a:solidFill>
              </a:rPr>
              <a:t>(dostředivé, </a:t>
            </a:r>
            <a:endParaRPr lang="cs-CZ" altLang="cs-CZ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1800" smtClean="0">
                <a:solidFill>
                  <a:schemeClr val="tx1"/>
                </a:solidFill>
              </a:rPr>
              <a:t>centripetální </a:t>
            </a:r>
            <a:r>
              <a:rPr lang="cs-CZ" altLang="cs-CZ" sz="1800" dirty="0" smtClean="0">
                <a:solidFill>
                  <a:schemeClr val="tx1"/>
                </a:solidFill>
              </a:rPr>
              <a:t>neurony</a:t>
            </a:r>
            <a:r>
              <a:rPr lang="cs-CZ" altLang="cs-CZ" sz="1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6816725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>
            <a:off x="4151313" y="2060576"/>
            <a:ext cx="0" cy="158432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7535863" y="2205039"/>
            <a:ext cx="0" cy="15843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6383339" y="3933826"/>
            <a:ext cx="4067175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Motorické (odstředivé, centrifugální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neurony)</a:t>
            </a:r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>
            <a:off x="1613671" y="5129969"/>
            <a:ext cx="9688510" cy="6771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FFFF00"/>
                </a:solidFill>
              </a:rPr>
              <a:t> </a:t>
            </a:r>
            <a:r>
              <a:rPr lang="cs-CZ" altLang="cs-CZ" sz="2000" dirty="0" smtClean="0">
                <a:solidFill>
                  <a:srgbClr val="FFFF00"/>
                </a:solidFill>
              </a:rPr>
              <a:t>                                       </a:t>
            </a:r>
            <a:r>
              <a:rPr lang="cs-CZ" altLang="cs-CZ" sz="2000" dirty="0" smtClean="0">
                <a:solidFill>
                  <a:schemeClr val="tx1"/>
                </a:solidFill>
              </a:rPr>
              <a:t>Periferní </a:t>
            </a:r>
            <a:r>
              <a:rPr lang="cs-CZ" altLang="cs-CZ" sz="2000" dirty="0">
                <a:solidFill>
                  <a:schemeClr val="tx1"/>
                </a:solidFill>
              </a:rPr>
              <a:t>nervová </a:t>
            </a:r>
            <a:r>
              <a:rPr lang="cs-CZ" altLang="cs-CZ" sz="2000" dirty="0" smtClean="0">
                <a:solidFill>
                  <a:schemeClr val="tx1"/>
                </a:solidFill>
              </a:rPr>
              <a:t>soustava (PNS)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1800" b="0" dirty="0" smtClean="0">
                <a:solidFill>
                  <a:schemeClr val="tx1"/>
                </a:solidFill>
              </a:rPr>
              <a:t>      = míšní (31 párů), hlavové (1-12) a autonomní nervy (</a:t>
            </a:r>
            <a:r>
              <a:rPr lang="cs-CZ" altLang="cs-CZ" sz="1800" b="0" dirty="0" err="1" smtClean="0">
                <a:solidFill>
                  <a:schemeClr val="tx1"/>
                </a:solidFill>
              </a:rPr>
              <a:t>sympathicus</a:t>
            </a:r>
            <a:r>
              <a:rPr lang="cs-CZ" altLang="cs-CZ" sz="1800" b="0" dirty="0" smtClean="0">
                <a:solidFill>
                  <a:schemeClr val="tx1"/>
                </a:solidFill>
              </a:rPr>
              <a:t> a </a:t>
            </a:r>
            <a:r>
              <a:rPr lang="cs-CZ" altLang="cs-CZ" sz="1800" b="0" dirty="0" err="1" smtClean="0">
                <a:solidFill>
                  <a:schemeClr val="tx1"/>
                </a:solidFill>
              </a:rPr>
              <a:t>parasympathicus</a:t>
            </a:r>
            <a:r>
              <a:rPr lang="cs-CZ" altLang="cs-CZ" sz="1800" b="0" dirty="0" smtClean="0">
                <a:solidFill>
                  <a:schemeClr val="tx1"/>
                </a:solidFill>
              </a:rPr>
              <a:t>)</a:t>
            </a:r>
            <a:endParaRPr lang="cs-CZ" altLang="cs-CZ" sz="1800" b="0" dirty="0">
              <a:solidFill>
                <a:schemeClr val="tx1"/>
              </a:solidFill>
            </a:endParaRPr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>
            <a:off x="5087939" y="4652963"/>
            <a:ext cx="504825" cy="360362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 flipH="1">
            <a:off x="6600825" y="4652963"/>
            <a:ext cx="503238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0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719899"/>
              </p:ext>
            </p:extLst>
          </p:nvPr>
        </p:nvGraphicFramePr>
        <p:xfrm>
          <a:off x="1390650" y="488952"/>
          <a:ext cx="8807451" cy="630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Rastrový obrázek" r:id="rId4" imgW="6180952" imgH="4428571" progId="Paint.Picture">
                  <p:embed/>
                </p:oleObj>
              </mc:Choice>
              <mc:Fallback>
                <p:oleObj name="Rastrový obrázek" r:id="rId4" imgW="6180952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488952"/>
                        <a:ext cx="8807451" cy="630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144044" y="2532385"/>
            <a:ext cx="2303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>
                <a:solidFill>
                  <a:srgbClr val="990033"/>
                </a:solidFill>
              </a:rPr>
              <a:t>Interneuron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576889" y="5344211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/>
              <a:t>Motorický neuron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08664" y="1052513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/>
              <a:t>Aferentní neuron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5160" y="2999925"/>
            <a:ext cx="2590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inhibiční x excitační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Pouze v CNS</a:t>
            </a:r>
          </a:p>
        </p:txBody>
      </p:sp>
    </p:spTree>
    <p:extLst>
      <p:ext uri="{BB962C8B-B14F-4D97-AF65-F5344CB8AC3E}">
        <p14:creationId xmlns:p14="http://schemas.microsoft.com/office/powerpoint/2010/main" val="34164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749550" y="382588"/>
            <a:ext cx="607044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ROZDĚLENÍ NERVOVÉHO SYSTÉMU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17500" y="1513950"/>
            <a:ext cx="118745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u="sng" dirty="0">
                <a:solidFill>
                  <a:srgbClr val="C00000"/>
                </a:solidFill>
              </a:rPr>
              <a:t>Centrální</a:t>
            </a:r>
            <a:r>
              <a:rPr lang="cs-CZ" altLang="cs-CZ" dirty="0">
                <a:solidFill>
                  <a:srgbClr val="C00000"/>
                </a:solidFill>
              </a:rPr>
              <a:t>  (CNS) </a:t>
            </a:r>
            <a:r>
              <a:rPr lang="cs-CZ" altLang="cs-CZ" dirty="0">
                <a:solidFill>
                  <a:schemeClr val="tx1"/>
                </a:solidFill>
              </a:rPr>
              <a:t>– mícha, mozek</a:t>
            </a:r>
          </a:p>
          <a:p>
            <a:pPr lvl="4"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2" eaLnBrk="1" hangingPunct="1"/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grisea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>(šedá hmota) </a:t>
            </a:r>
            <a:r>
              <a:rPr lang="cs-CZ" altLang="cs-CZ" sz="1400" dirty="0">
                <a:solidFill>
                  <a:schemeClr val="tx1"/>
                </a:solidFill>
              </a:rPr>
              <a:t>- perikaryony a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neuropil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</a:rPr>
              <a:t>(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cortex</a:t>
            </a:r>
            <a:r>
              <a:rPr lang="cs-CZ" altLang="cs-CZ" sz="1400" dirty="0">
                <a:solidFill>
                  <a:schemeClr val="tx1"/>
                </a:solidFill>
              </a:rPr>
              <a:t>, </a:t>
            </a:r>
            <a:r>
              <a:rPr lang="cs-CZ" altLang="cs-CZ" sz="1400" dirty="0" err="1">
                <a:solidFill>
                  <a:schemeClr val="tx1"/>
                </a:solidFill>
              </a:rPr>
              <a:t>nuclei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2" eaLnBrk="1" hangingPunct="1"/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alba </a:t>
            </a:r>
            <a:r>
              <a:rPr lang="cs-CZ" altLang="cs-CZ" dirty="0" smtClean="0">
                <a:solidFill>
                  <a:schemeClr val="tx1"/>
                </a:solidFill>
              </a:rPr>
              <a:t>(bílá hmota) </a:t>
            </a:r>
            <a:r>
              <a:rPr lang="cs-CZ" altLang="cs-CZ" sz="1400" dirty="0" smtClean="0">
                <a:solidFill>
                  <a:schemeClr val="tx1"/>
                </a:solidFill>
              </a:rPr>
              <a:t>– </a:t>
            </a:r>
            <a:r>
              <a:rPr lang="cs-CZ" altLang="cs-CZ" sz="1400" dirty="0" err="1">
                <a:solidFill>
                  <a:schemeClr val="tx1"/>
                </a:solidFill>
              </a:rPr>
              <a:t>myelinizovaná</a:t>
            </a:r>
            <a:r>
              <a:rPr lang="cs-CZ" altLang="cs-CZ" sz="1400" dirty="0">
                <a:solidFill>
                  <a:schemeClr val="tx1"/>
                </a:solidFill>
              </a:rPr>
              <a:t> nervová vlákna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2. </a:t>
            </a:r>
            <a:r>
              <a:rPr lang="cs-CZ" altLang="cs-CZ" u="sng" dirty="0">
                <a:solidFill>
                  <a:srgbClr val="C00000"/>
                </a:solidFill>
              </a:rPr>
              <a:t>Periferní </a:t>
            </a:r>
            <a:r>
              <a:rPr lang="cs-CZ" altLang="cs-CZ" u="sng" dirty="0" smtClean="0">
                <a:solidFill>
                  <a:srgbClr val="C00000"/>
                </a:solidFill>
              </a:rPr>
              <a:t>NS</a:t>
            </a:r>
            <a:r>
              <a:rPr lang="cs-CZ" altLang="cs-CZ" dirty="0" smtClean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– míšní, hlavové a autonomní </a:t>
            </a:r>
            <a:r>
              <a:rPr lang="cs-CZ" altLang="cs-CZ" dirty="0" smtClean="0">
                <a:solidFill>
                  <a:schemeClr val="tx1"/>
                </a:solidFill>
              </a:rPr>
              <a:t>nervy (senzitivní, </a:t>
            </a:r>
            <a:r>
              <a:rPr lang="cs-CZ" altLang="cs-CZ" dirty="0">
                <a:solidFill>
                  <a:schemeClr val="tx1"/>
                </a:solidFill>
              </a:rPr>
              <a:t>motorické, smíšené)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          svazky nervových vláken </a:t>
            </a:r>
          </a:p>
          <a:p>
            <a:pPr lvl="1" eaLnBrk="1" hangingPunct="1"/>
            <a:r>
              <a:rPr lang="cs-CZ" altLang="cs-CZ" dirty="0"/>
              <a:t>                                              </a:t>
            </a:r>
          </a:p>
          <a:p>
            <a:pPr lvl="1" eaLnBrk="1" hangingPunct="1"/>
            <a:r>
              <a:rPr lang="cs-CZ" altLang="cs-CZ" dirty="0"/>
              <a:t>                                                   </a:t>
            </a:r>
          </a:p>
        </p:txBody>
      </p:sp>
      <p:pic>
        <p:nvPicPr>
          <p:cNvPr id="15364" name="Picture 6" descr="ne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71" y="3881964"/>
            <a:ext cx="43275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33" y="695652"/>
            <a:ext cx="177793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759075" y="195046"/>
            <a:ext cx="57477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PERIFERNÍ NERVOVÝ SYSTÉM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1" name="Picture 7" descr="kmenC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43075"/>
            <a:ext cx="40322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746125" y="1063626"/>
            <a:ext cx="402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hlavové nervy - 12 párů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6383337" y="1035052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míšní nervy - 31 párů</a:t>
            </a:r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743075"/>
            <a:ext cx="381952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0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58800" y="2133600"/>
            <a:ext cx="52451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00B050"/>
                </a:solidFill>
              </a:rPr>
              <a:t>Vegetativní </a:t>
            </a:r>
            <a:r>
              <a:rPr lang="cs-CZ" altLang="cs-CZ" sz="2000" dirty="0" smtClean="0">
                <a:solidFill>
                  <a:srgbClr val="00B050"/>
                </a:solidFill>
              </a:rPr>
              <a:t>(autonomní) </a:t>
            </a:r>
            <a:r>
              <a:rPr lang="cs-CZ" altLang="cs-CZ" dirty="0" smtClean="0">
                <a:solidFill>
                  <a:srgbClr val="00B050"/>
                </a:solidFill>
              </a:rPr>
              <a:t>nervy</a:t>
            </a:r>
          </a:p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</a:rPr>
              <a:t>(sympatikus a parasympatikus)</a:t>
            </a:r>
            <a:endParaRPr lang="cs-CZ" altLang="cs-CZ" sz="2000" dirty="0">
              <a:solidFill>
                <a:srgbClr val="00B050"/>
              </a:solidFill>
            </a:endParaRPr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/>
        </p:nvGraphicFramePr>
        <p:xfrm>
          <a:off x="5448301" y="117476"/>
          <a:ext cx="2830513" cy="674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Fotografie" r:id="rId3" imgW="2857899" imgH="8819048" progId="MSPhotoEd.3">
                  <p:embed/>
                </p:oleObj>
              </mc:Choice>
              <mc:Fallback>
                <p:oleObj name="Fotografie" r:id="rId3" imgW="2857899" imgH="88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117476"/>
                        <a:ext cx="2830513" cy="674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6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133600" y="381000"/>
            <a:ext cx="79248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Míšní nerv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31 párů – po spojení zadních (sensitivních) a předních (motorických) kořenů vystupují z páteřního kanálu ve </a:t>
            </a:r>
            <a:r>
              <a:rPr lang="cs-CZ" altLang="cs-CZ" b="1" dirty="0" err="1"/>
              <a:t>foramina</a:t>
            </a:r>
            <a:r>
              <a:rPr lang="cs-CZ" altLang="cs-CZ" b="1" dirty="0"/>
              <a:t> </a:t>
            </a:r>
            <a:r>
              <a:rPr lang="cs-CZ" altLang="cs-CZ" b="1" dirty="0" err="1" smtClean="0"/>
              <a:t>intervertebralia</a:t>
            </a:r>
            <a:endParaRPr lang="cs-CZ" altLang="cs-CZ" b="1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28650" y="1773238"/>
            <a:ext cx="106489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Dostředivá (aferentní, sensitivní) </a:t>
            </a:r>
            <a:r>
              <a:rPr lang="cs-CZ" altLang="cs-CZ" b="1" dirty="0"/>
              <a:t>nervová vlákna začínají na periferii organismu svými zakončeními = receptory- </a:t>
            </a:r>
            <a:r>
              <a:rPr lang="cs-CZ" altLang="cs-CZ" b="1" dirty="0">
                <a:solidFill>
                  <a:srgbClr val="0070C0"/>
                </a:solidFill>
              </a:rPr>
              <a:t>exteroreceptory, </a:t>
            </a:r>
            <a:r>
              <a:rPr lang="cs-CZ" altLang="cs-CZ" b="1" dirty="0" err="1" smtClean="0">
                <a:solidFill>
                  <a:srgbClr val="0070C0"/>
                </a:solidFill>
              </a:rPr>
              <a:t>interoreceptory</a:t>
            </a:r>
            <a:r>
              <a:rPr lang="cs-CZ" altLang="cs-CZ" b="1" dirty="0" smtClean="0">
                <a:solidFill>
                  <a:srgbClr val="0070C0"/>
                </a:solidFill>
              </a:rPr>
              <a:t>, proprioreceptory </a:t>
            </a:r>
            <a:r>
              <a:rPr lang="cs-CZ" altLang="cs-CZ" sz="1400" b="1" dirty="0" smtClean="0"/>
              <a:t>/sbírají </a:t>
            </a:r>
            <a:r>
              <a:rPr lang="cs-CZ" altLang="cs-CZ" sz="1400" b="1" dirty="0"/>
              <a:t>informace z pohybového aparátu/.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V receptorech </a:t>
            </a:r>
            <a:r>
              <a:rPr lang="cs-CZ" altLang="cs-CZ" b="1" dirty="0"/>
              <a:t>se  podněty z vnějšího i vnitřního prostředí mění na nervové vzruchy, které jsou periferním nervem vedeny do buněk spinálního ganglia a z nich zadním kořenem do míchy. Jádra v míše převádí impulsy do vyšších ústředí.</a:t>
            </a:r>
          </a:p>
        </p:txBody>
      </p:sp>
      <p:pic>
        <p:nvPicPr>
          <p:cNvPr id="17412" name="Picture 4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6330950" y="3475978"/>
            <a:ext cx="4051300" cy="26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ejmout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83" y="3636716"/>
            <a:ext cx="3562617" cy="24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2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9126" y="826275"/>
            <a:ext cx="108394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Odstředivá (eferentní, motorická) </a:t>
            </a:r>
            <a:r>
              <a:rPr lang="cs-CZ" altLang="cs-CZ" b="1" dirty="0"/>
              <a:t>začínají v</a:t>
            </a:r>
            <a:r>
              <a:rPr lang="cs-CZ" altLang="cs-CZ" b="1" dirty="0">
                <a:solidFill>
                  <a:srgbClr val="FF0000"/>
                </a:solidFill>
              </a:rPr>
              <a:t> </a:t>
            </a:r>
            <a:r>
              <a:rPr lang="cs-CZ" altLang="cs-CZ" b="1" dirty="0" err="1"/>
              <a:t>motoneuronech</a:t>
            </a:r>
            <a:r>
              <a:rPr lang="cs-CZ" altLang="cs-CZ" b="1" dirty="0"/>
              <a:t> předních rohů míšních, jako jejich axony vystupují předními míšními kořeny </a:t>
            </a:r>
            <a:r>
              <a:rPr lang="cs-CZ" altLang="cs-CZ" b="1" dirty="0">
                <a:solidFill>
                  <a:srgbClr val="FF0000"/>
                </a:solidFill>
              </a:rPr>
              <a:t>– </a:t>
            </a:r>
            <a:r>
              <a:rPr lang="cs-CZ" altLang="cs-CZ" b="1" dirty="0" err="1">
                <a:solidFill>
                  <a:srgbClr val="FF0000"/>
                </a:solidFill>
              </a:rPr>
              <a:t>somatomotorické</a:t>
            </a:r>
            <a:r>
              <a:rPr lang="cs-CZ" altLang="cs-CZ" b="1" dirty="0">
                <a:solidFill>
                  <a:srgbClr val="FF0000"/>
                </a:solidFill>
              </a:rPr>
              <a:t> nervy. 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  <a:p>
            <a:r>
              <a:rPr lang="cs-CZ" altLang="cs-CZ" b="1" dirty="0" err="1">
                <a:solidFill>
                  <a:srgbClr val="00B050"/>
                </a:solidFill>
              </a:rPr>
              <a:t>Visceromotorická</a:t>
            </a:r>
            <a:r>
              <a:rPr lang="cs-CZ" altLang="cs-CZ" b="1" dirty="0">
                <a:solidFill>
                  <a:srgbClr val="7030A0"/>
                </a:solidFill>
              </a:rPr>
              <a:t> </a:t>
            </a:r>
            <a:r>
              <a:rPr lang="cs-CZ" altLang="cs-CZ" b="1" dirty="0"/>
              <a:t>vlákna jdou z</a:t>
            </a:r>
            <a:r>
              <a:rPr lang="cs-CZ" altLang="cs-CZ" b="1" dirty="0">
                <a:solidFill>
                  <a:srgbClr val="7030A0"/>
                </a:solidFill>
              </a:rPr>
              <a:t> </a:t>
            </a:r>
            <a:r>
              <a:rPr lang="cs-CZ" altLang="cs-CZ" b="1" dirty="0">
                <a:solidFill>
                  <a:srgbClr val="00B050"/>
                </a:solidFill>
              </a:rPr>
              <a:t>viscerálních </a:t>
            </a:r>
            <a:r>
              <a:rPr lang="cs-CZ" altLang="cs-CZ" b="1" dirty="0" err="1">
                <a:solidFill>
                  <a:srgbClr val="00B050"/>
                </a:solidFill>
              </a:rPr>
              <a:t>motoneuronů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postranních rohů míšních a vystupují  jako </a:t>
            </a:r>
            <a:r>
              <a:rPr lang="cs-CZ" altLang="cs-CZ" b="1" dirty="0" err="1">
                <a:solidFill>
                  <a:srgbClr val="00B050"/>
                </a:solidFill>
              </a:rPr>
              <a:t>rami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albi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také předními kořeny, </a:t>
            </a:r>
            <a:r>
              <a:rPr lang="cs-CZ" altLang="cs-CZ" b="1" u="sng" dirty="0"/>
              <a:t>po přepojení </a:t>
            </a:r>
            <a:r>
              <a:rPr lang="cs-CZ" altLang="cs-CZ" b="1" dirty="0"/>
              <a:t>v příslušných </a:t>
            </a:r>
            <a:r>
              <a:rPr lang="cs-CZ" altLang="cs-CZ" b="1" dirty="0">
                <a:solidFill>
                  <a:srgbClr val="00B050"/>
                </a:solidFill>
              </a:rPr>
              <a:t>vegetativních gangliích </a:t>
            </a:r>
            <a:r>
              <a:rPr lang="cs-CZ" altLang="cs-CZ" b="1" dirty="0"/>
              <a:t>se vrací do míšního nervu jako </a:t>
            </a:r>
            <a:r>
              <a:rPr lang="cs-CZ" altLang="cs-CZ" b="1" dirty="0" err="1">
                <a:solidFill>
                  <a:srgbClr val="00B050"/>
                </a:solidFill>
              </a:rPr>
              <a:t>rr</a:t>
            </a:r>
            <a:r>
              <a:rPr lang="cs-CZ" altLang="cs-CZ" b="1" dirty="0">
                <a:solidFill>
                  <a:srgbClr val="00B050"/>
                </a:solidFill>
              </a:rPr>
              <a:t>. </a:t>
            </a:r>
            <a:r>
              <a:rPr lang="cs-CZ" altLang="cs-CZ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grisei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(slouží k inervaci cév, hladkého a srdečního svalstva a žláz).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1753488" y="3415229"/>
            <a:ext cx="3802063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40175" y="3230563"/>
            <a:ext cx="3673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Radix anterior  x  ramus ventralis !!!!!</a:t>
            </a:r>
          </a:p>
        </p:txBody>
      </p:sp>
      <p:pic>
        <p:nvPicPr>
          <p:cNvPr id="6" name="Picture 4" descr="sejmout0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883877" y="2981921"/>
            <a:ext cx="4699024" cy="36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9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362076" y="554039"/>
            <a:ext cx="864076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6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                Svalová 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soustava</a:t>
            </a:r>
            <a:endParaRPr lang="cs-CZ" altLang="cs-CZ" sz="3600" b="1" dirty="0">
              <a:latin typeface="Arial" panose="020B0604020202020204" pitchFamily="34" charset="0"/>
            </a:endParaRPr>
          </a:p>
          <a:p>
            <a:endParaRPr lang="cs-CZ" altLang="cs-CZ" sz="3600" b="1" dirty="0">
              <a:latin typeface="Arial" panose="020B0604020202020204" pitchFamily="34" charset="0"/>
            </a:endParaRPr>
          </a:p>
          <a:p>
            <a:pPr>
              <a:buFontTx/>
              <a:buAutoNum type="alphaLcParenR"/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posturální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(zajišťuje nastavení a udržování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      polohy tělních segmentů v gravitačním poli)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b) lokomoční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(hrubá motorika např. chůze)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c) manipulační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(jemná motorika např. psaní)</a:t>
            </a:r>
          </a:p>
          <a:p>
            <a:endParaRPr lang="cs-CZ" altLang="cs-CZ" sz="2800" b="1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d) komunikační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pohyb zaměřený na přenos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     informací (např. řeč, mimika</a:t>
            </a:r>
            <a:r>
              <a:rPr lang="cs-CZ" altLang="cs-CZ" b="1" dirty="0" smtClean="0">
                <a:latin typeface="Arial" panose="020B0604020202020204" pitchFamily="34" charset="0"/>
              </a:rPr>
              <a:t>)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e) logistické systémy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(respirace a výživa)</a:t>
            </a:r>
          </a:p>
          <a:p>
            <a:endParaRPr lang="cs-CZ" altLang="cs-CZ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1500" y="549276"/>
            <a:ext cx="919797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Rozdíl radix </a:t>
            </a:r>
            <a:r>
              <a:rPr lang="cs-CZ" altLang="cs-CZ" b="1" dirty="0" err="1"/>
              <a:t>anterior</a:t>
            </a:r>
            <a:r>
              <a:rPr lang="cs-CZ" altLang="cs-CZ" b="1" dirty="0"/>
              <a:t> x </a:t>
            </a:r>
            <a:r>
              <a:rPr lang="cs-CZ" altLang="cs-CZ" b="1" dirty="0" err="1"/>
              <a:t>ramus</a:t>
            </a:r>
            <a:r>
              <a:rPr lang="cs-CZ" altLang="cs-CZ" b="1" dirty="0"/>
              <a:t> </a:t>
            </a:r>
            <a:r>
              <a:rPr lang="cs-CZ" altLang="cs-CZ" b="1" dirty="0" err="1"/>
              <a:t>ventralis</a:t>
            </a:r>
            <a:r>
              <a:rPr lang="cs-CZ" altLang="cs-CZ" b="1" dirty="0"/>
              <a:t> !!!</a:t>
            </a:r>
          </a:p>
          <a:p>
            <a:r>
              <a:rPr lang="cs-CZ" altLang="cs-CZ" b="1" dirty="0"/>
              <a:t>            radix </a:t>
            </a:r>
            <a:r>
              <a:rPr lang="cs-CZ" altLang="cs-CZ" b="1" dirty="0" err="1"/>
              <a:t>posterior</a:t>
            </a:r>
            <a:r>
              <a:rPr lang="cs-CZ" altLang="cs-CZ" b="1" dirty="0"/>
              <a:t> x </a:t>
            </a:r>
            <a:r>
              <a:rPr lang="cs-CZ" altLang="cs-CZ" b="1" dirty="0" err="1"/>
              <a:t>ramus</a:t>
            </a:r>
            <a:r>
              <a:rPr lang="cs-CZ" altLang="cs-CZ" b="1" dirty="0"/>
              <a:t> dorsalis !!!</a:t>
            </a:r>
          </a:p>
          <a:p>
            <a:endParaRPr lang="cs-CZ" altLang="cs-CZ" b="1" dirty="0"/>
          </a:p>
          <a:p>
            <a:r>
              <a:rPr lang="cs-CZ" altLang="cs-CZ" b="1" dirty="0"/>
              <a:t>31 párů míšních nervů:</a:t>
            </a:r>
          </a:p>
          <a:p>
            <a:endParaRPr lang="cs-CZ" altLang="cs-CZ" b="1" dirty="0"/>
          </a:p>
          <a:p>
            <a:r>
              <a:rPr lang="cs-CZ" altLang="cs-CZ" b="1" dirty="0"/>
              <a:t>krční spinální nervy C1-8 (první vystupuje mezi atlasem a týlní kostí, poslední  mezi C7 a Th1)</a:t>
            </a:r>
          </a:p>
          <a:p>
            <a:r>
              <a:rPr lang="cs-CZ" altLang="cs-CZ" b="1" dirty="0" err="1"/>
              <a:t>Th</a:t>
            </a:r>
            <a:r>
              <a:rPr lang="cs-CZ" altLang="cs-CZ" b="1" dirty="0"/>
              <a:t> – 12</a:t>
            </a:r>
          </a:p>
          <a:p>
            <a:r>
              <a:rPr lang="cs-CZ" altLang="cs-CZ" b="1" dirty="0"/>
              <a:t>  L  –  5</a:t>
            </a:r>
          </a:p>
          <a:p>
            <a:r>
              <a:rPr lang="cs-CZ" altLang="cs-CZ" b="1" dirty="0"/>
              <a:t>  S  –  5</a:t>
            </a:r>
          </a:p>
          <a:p>
            <a:r>
              <a:rPr lang="cs-CZ" altLang="cs-CZ" b="1" dirty="0"/>
              <a:t>Co  –  1</a:t>
            </a:r>
          </a:p>
          <a:p>
            <a:endParaRPr lang="cs-CZ" altLang="cs-CZ" b="1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39725" y="3341480"/>
            <a:ext cx="67675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 smtClean="0"/>
              <a:t>Nervosvalová (</a:t>
            </a:r>
            <a:r>
              <a:rPr lang="cs-CZ" altLang="cs-CZ" b="1" dirty="0" smtClean="0"/>
              <a:t>motorická </a:t>
            </a:r>
            <a:r>
              <a:rPr lang="cs-CZ" altLang="cs-CZ" b="1" dirty="0"/>
              <a:t>ploténka</a:t>
            </a:r>
            <a:r>
              <a:rPr lang="cs-CZ" altLang="cs-CZ" dirty="0"/>
              <a:t> </a:t>
            </a:r>
            <a:r>
              <a:rPr lang="cs-CZ" altLang="cs-CZ" b="1" dirty="0" smtClean="0"/>
              <a:t>- mediátorem </a:t>
            </a:r>
            <a:r>
              <a:rPr lang="cs-CZ" altLang="cs-CZ" b="1" dirty="0"/>
              <a:t>je acetylcholin) </a:t>
            </a:r>
            <a:endParaRPr lang="cs-CZ" altLang="cs-CZ" b="1" dirty="0" smtClean="0"/>
          </a:p>
          <a:p>
            <a:r>
              <a:rPr lang="cs-CZ" altLang="cs-CZ" b="1" dirty="0" smtClean="0"/>
              <a:t>– impulzy </a:t>
            </a:r>
            <a:r>
              <a:rPr lang="cs-CZ" altLang="cs-CZ" b="1" dirty="0"/>
              <a:t>z nervového vlákna </a:t>
            </a:r>
            <a:r>
              <a:rPr lang="cs-CZ" altLang="cs-CZ" b="1" dirty="0" smtClean="0"/>
              <a:t>se přenášejí na </a:t>
            </a:r>
            <a:r>
              <a:rPr lang="cs-CZ" altLang="cs-CZ" b="1" dirty="0"/>
              <a:t>svalové vlákno, které reaguje stahem.</a:t>
            </a:r>
          </a:p>
        </p:txBody>
      </p:sp>
      <p:pic>
        <p:nvPicPr>
          <p:cNvPr id="4102" name="Picture 6" descr="sejmout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5"/>
          <a:stretch>
            <a:fillRect/>
          </a:stretch>
        </p:blipFill>
        <p:spPr bwMode="auto">
          <a:xfrm>
            <a:off x="7385235" y="2613025"/>
            <a:ext cx="4923157" cy="32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798"/>
          <a:stretch/>
        </p:blipFill>
        <p:spPr>
          <a:xfrm>
            <a:off x="2400965" y="4059238"/>
            <a:ext cx="1960691" cy="2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1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1450" y="549275"/>
            <a:ext cx="115538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Po výstupu z</a:t>
            </a:r>
            <a:r>
              <a:rPr lang="cs-CZ" altLang="cs-CZ" sz="3600" b="1" dirty="0"/>
              <a:t> </a:t>
            </a:r>
            <a:r>
              <a:rPr lang="cs-CZ" altLang="cs-CZ" sz="3600" b="1" dirty="0" err="1"/>
              <a:t>foramen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intervertebrale</a:t>
            </a:r>
            <a:r>
              <a:rPr lang="cs-CZ" altLang="cs-CZ" sz="3600" b="1" dirty="0"/>
              <a:t> </a:t>
            </a:r>
            <a:r>
              <a:rPr lang="cs-CZ" altLang="cs-CZ" b="1" dirty="0"/>
              <a:t>se spinální nerv dělí: </a:t>
            </a:r>
          </a:p>
          <a:p>
            <a:endParaRPr lang="cs-CZ" altLang="cs-CZ" b="1" dirty="0"/>
          </a:p>
          <a:p>
            <a:pPr marL="342900" indent="-342900">
              <a:buAutoNum type="arabicPeriod"/>
            </a:pPr>
            <a:r>
              <a:rPr lang="cs-CZ" altLang="cs-CZ" b="1" dirty="0" smtClean="0">
                <a:solidFill>
                  <a:srgbClr val="FF0000"/>
                </a:solidFill>
              </a:rPr>
              <a:t>r</a:t>
            </a:r>
            <a:r>
              <a:rPr lang="cs-CZ" altLang="cs-CZ" b="1" dirty="0">
                <a:solidFill>
                  <a:srgbClr val="FF0000"/>
                </a:solidFill>
              </a:rPr>
              <a:t>. </a:t>
            </a:r>
            <a:r>
              <a:rPr lang="cs-CZ" altLang="cs-CZ" b="1" dirty="0" err="1">
                <a:solidFill>
                  <a:srgbClr val="FF0000"/>
                </a:solidFill>
              </a:rPr>
              <a:t>vent</a:t>
            </a:r>
            <a:r>
              <a:rPr lang="cs-CZ" altLang="cs-CZ" b="1" dirty="0" err="1">
                <a:solidFill>
                  <a:srgbClr val="0070C0"/>
                </a:solidFill>
              </a:rPr>
              <a:t>ralis</a:t>
            </a:r>
            <a:r>
              <a:rPr lang="cs-CZ" altLang="cs-CZ" b="1" dirty="0">
                <a:solidFill>
                  <a:srgbClr val="FF0000"/>
                </a:solidFill>
              </a:rPr>
              <a:t> – smí</a:t>
            </a:r>
            <a:r>
              <a:rPr lang="cs-CZ" altLang="cs-CZ" b="1" dirty="0">
                <a:solidFill>
                  <a:srgbClr val="0070C0"/>
                </a:solidFill>
              </a:rPr>
              <a:t>šený</a:t>
            </a:r>
            <a:r>
              <a:rPr lang="cs-CZ" altLang="cs-CZ" b="1" dirty="0">
                <a:solidFill>
                  <a:schemeClr val="bg1"/>
                </a:solidFill>
              </a:rPr>
              <a:t>, </a:t>
            </a:r>
            <a:r>
              <a:rPr lang="cs-CZ" altLang="cs-CZ" b="1" dirty="0"/>
              <a:t>vytváří pleteně </a:t>
            </a:r>
            <a:r>
              <a:rPr lang="cs-CZ" altLang="cs-CZ" b="1" i="1" dirty="0">
                <a:solidFill>
                  <a:srgbClr val="FF0000"/>
                </a:solidFill>
              </a:rPr>
              <a:t>(plexus </a:t>
            </a:r>
            <a:r>
              <a:rPr lang="cs-CZ" altLang="cs-CZ" b="1" i="1" dirty="0" err="1">
                <a:solidFill>
                  <a:srgbClr val="FF0000"/>
                </a:solidFill>
              </a:rPr>
              <a:t>cervicalis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lumbalis</a:t>
            </a:r>
            <a:r>
              <a:rPr lang="cs-CZ" altLang="cs-CZ" b="1" i="1" dirty="0" smtClean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sacralis</a:t>
            </a:r>
            <a:r>
              <a:rPr lang="cs-CZ" altLang="cs-CZ" b="1" i="1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dirty="0" smtClean="0"/>
              <a:t>2. </a:t>
            </a:r>
            <a:r>
              <a:rPr lang="cs-CZ" altLang="cs-CZ" b="1" dirty="0" smtClean="0">
                <a:solidFill>
                  <a:srgbClr val="FF0000"/>
                </a:solidFill>
              </a:rPr>
              <a:t>r</a:t>
            </a:r>
            <a:r>
              <a:rPr lang="cs-CZ" altLang="cs-CZ" b="1" dirty="0">
                <a:solidFill>
                  <a:srgbClr val="FF0000"/>
                </a:solidFill>
              </a:rPr>
              <a:t>. dor</a:t>
            </a:r>
            <a:r>
              <a:rPr lang="cs-CZ" altLang="cs-CZ" b="1" dirty="0">
                <a:solidFill>
                  <a:srgbClr val="0070C0"/>
                </a:solidFill>
              </a:rPr>
              <a:t>salis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je slabší než </a:t>
            </a:r>
            <a:r>
              <a:rPr lang="cs-CZ" altLang="cs-CZ" b="1" dirty="0" err="1"/>
              <a:t>ventralis</a:t>
            </a:r>
            <a:r>
              <a:rPr lang="cs-CZ" altLang="cs-CZ" b="1" dirty="0"/>
              <a:t>, </a:t>
            </a:r>
            <a:r>
              <a:rPr lang="cs-CZ" altLang="cs-CZ" b="1" dirty="0">
                <a:solidFill>
                  <a:srgbClr val="FF0000"/>
                </a:solidFill>
              </a:rPr>
              <a:t>smí</a:t>
            </a:r>
            <a:r>
              <a:rPr lang="cs-CZ" altLang="cs-CZ" b="1" dirty="0">
                <a:solidFill>
                  <a:srgbClr val="0070C0"/>
                </a:solidFill>
              </a:rPr>
              <a:t>šený</a:t>
            </a:r>
            <a:r>
              <a:rPr lang="cs-CZ" altLang="cs-CZ" b="1" dirty="0">
                <a:solidFill>
                  <a:srgbClr val="FF0000"/>
                </a:solidFill>
              </a:rPr>
              <a:t> , </a:t>
            </a:r>
            <a:r>
              <a:rPr lang="cs-CZ" altLang="cs-CZ" b="1" dirty="0"/>
              <a:t>proráží na zadní </a:t>
            </a:r>
            <a:r>
              <a:rPr lang="cs-CZ" altLang="cs-CZ" b="1" dirty="0" smtClean="0"/>
              <a:t>stranu </a:t>
            </a:r>
            <a:r>
              <a:rPr lang="cs-CZ" altLang="cs-CZ" b="1" dirty="0"/>
              <a:t>těla a inervuje hluboké zádové svaly a kůži </a:t>
            </a:r>
            <a:r>
              <a:rPr lang="cs-CZ" altLang="cs-CZ" b="1" dirty="0" smtClean="0"/>
              <a:t>zad</a:t>
            </a:r>
          </a:p>
          <a:p>
            <a:endParaRPr lang="cs-CZ" altLang="cs-CZ" b="1" dirty="0"/>
          </a:p>
          <a:p>
            <a:r>
              <a:rPr lang="cs-CZ" altLang="cs-CZ" b="1" dirty="0" smtClean="0"/>
              <a:t>3. </a:t>
            </a:r>
            <a:r>
              <a:rPr lang="cs-CZ" altLang="cs-CZ" b="1" dirty="0" smtClean="0">
                <a:solidFill>
                  <a:srgbClr val="0070C0"/>
                </a:solidFill>
              </a:rPr>
              <a:t>r</a:t>
            </a:r>
            <a:r>
              <a:rPr lang="cs-CZ" altLang="cs-CZ" b="1" dirty="0">
                <a:solidFill>
                  <a:srgbClr val="0070C0"/>
                </a:solidFill>
              </a:rPr>
              <a:t>. </a:t>
            </a:r>
            <a:r>
              <a:rPr lang="cs-CZ" altLang="cs-CZ" b="1" dirty="0" err="1">
                <a:solidFill>
                  <a:srgbClr val="0070C0"/>
                </a:solidFill>
              </a:rPr>
              <a:t>meningeus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se vrací do páteřního kanálu a inervuje tvrdou </a:t>
            </a:r>
            <a:r>
              <a:rPr lang="cs-CZ" altLang="cs-CZ" b="1" dirty="0" smtClean="0"/>
              <a:t>plenu </a:t>
            </a:r>
            <a:r>
              <a:rPr lang="cs-CZ" altLang="cs-CZ" b="1" dirty="0"/>
              <a:t>míšní, periost, </a:t>
            </a:r>
            <a:r>
              <a:rPr lang="cs-CZ" altLang="cs-CZ" b="1" i="1" dirty="0" err="1"/>
              <a:t>disci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intervertebrales</a:t>
            </a:r>
            <a:r>
              <a:rPr lang="cs-CZ" altLang="cs-CZ" b="1" i="1" dirty="0"/>
              <a:t> </a:t>
            </a:r>
            <a:r>
              <a:rPr lang="cs-CZ" altLang="cs-CZ" b="1" dirty="0"/>
              <a:t>a vazy </a:t>
            </a:r>
            <a:r>
              <a:rPr lang="cs-CZ" altLang="cs-CZ" b="1" dirty="0" smtClean="0"/>
              <a:t>páteře</a:t>
            </a:r>
          </a:p>
          <a:p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 smtClean="0"/>
              <a:t>4. </a:t>
            </a:r>
            <a:r>
              <a:rPr lang="cs-CZ" altLang="cs-CZ" b="1" dirty="0" err="1" smtClean="0">
                <a:solidFill>
                  <a:srgbClr val="00B050"/>
                </a:solidFill>
              </a:rPr>
              <a:t>ramus</a:t>
            </a:r>
            <a:r>
              <a:rPr lang="cs-CZ" altLang="cs-CZ" b="1" dirty="0" smtClean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communicans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griseus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(</a:t>
            </a:r>
            <a:r>
              <a:rPr lang="cs-CZ" altLang="cs-CZ" b="1" dirty="0" err="1"/>
              <a:t>nemyelinizovaná</a:t>
            </a:r>
            <a:r>
              <a:rPr lang="cs-CZ" altLang="cs-CZ" b="1" dirty="0"/>
              <a:t> vlákna) pro </a:t>
            </a:r>
            <a:r>
              <a:rPr lang="cs-CZ" altLang="cs-CZ" b="1" dirty="0" smtClean="0"/>
              <a:t>žlázy</a:t>
            </a:r>
            <a:r>
              <a:rPr lang="cs-CZ" altLang="cs-CZ" b="1" dirty="0"/>
              <a:t>, cévy a hladkou a srdeční </a:t>
            </a:r>
            <a:r>
              <a:rPr lang="cs-CZ" altLang="cs-CZ" b="1" dirty="0" smtClean="0"/>
              <a:t>svalovinu</a:t>
            </a:r>
            <a:endParaRPr lang="cs-CZ" altLang="cs-CZ" b="1" dirty="0"/>
          </a:p>
        </p:txBody>
      </p:sp>
      <p:pic>
        <p:nvPicPr>
          <p:cNvPr id="5125" name="Picture 5" descr="sejmout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0"/>
          <a:stretch>
            <a:fillRect/>
          </a:stretch>
        </p:blipFill>
        <p:spPr bwMode="auto">
          <a:xfrm>
            <a:off x="579439" y="3411597"/>
            <a:ext cx="4249737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jmout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534025" y="3315573"/>
            <a:ext cx="3916364" cy="30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15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919288" y="1125539"/>
          <a:ext cx="3294062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rastrový obrázek" r:id="rId4" imgW="1943404" imgH="3215669" progId="Paint.Picture">
                  <p:embed/>
                </p:oleObj>
              </mc:Choice>
              <mc:Fallback>
                <p:oleObj name="rastrový obrázek" r:id="rId4" imgW="1943404" imgH="32156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125539"/>
                        <a:ext cx="3294062" cy="5451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48300" y="1052513"/>
            <a:ext cx="358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>
                <a:solidFill>
                  <a:srgbClr val="800000"/>
                </a:solidFill>
                <a:latin typeface="Arial" panose="020B0604020202020204" pitchFamily="34" charset="0"/>
              </a:rPr>
              <a:t>Hlavové nervy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( III. – XII.)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519738" y="1773238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>
                <a:solidFill>
                  <a:srgbClr val="800000"/>
                </a:solidFill>
                <a:latin typeface="Arial" panose="020B0604020202020204" pitchFamily="34" charset="0"/>
              </a:rPr>
              <a:t>Míšní nervy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(31)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382000" y="1557338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latin typeface="Arial" panose="020B0604020202020204" pitchFamily="34" charset="0"/>
              </a:rPr>
              <a:t>zadní větve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epaxiální svalstvo</a:t>
            </a:r>
          </a:p>
        </p:txBody>
      </p:sp>
      <p:grpSp>
        <p:nvGrpSpPr>
          <p:cNvPr id="23621" name="Group 69"/>
          <p:cNvGrpSpPr>
            <a:grpSpLocks/>
          </p:cNvGrpSpPr>
          <p:nvPr/>
        </p:nvGrpSpPr>
        <p:grpSpPr bwMode="auto">
          <a:xfrm>
            <a:off x="3276600" y="2057400"/>
            <a:ext cx="1066800" cy="2019300"/>
            <a:chOff x="1056" y="1008"/>
            <a:chExt cx="672" cy="1272"/>
          </a:xfrm>
        </p:grpSpPr>
        <p:grpSp>
          <p:nvGrpSpPr>
            <p:cNvPr id="23571" name="Group 19"/>
            <p:cNvGrpSpPr>
              <a:grpSpLocks/>
            </p:cNvGrpSpPr>
            <p:nvPr/>
          </p:nvGrpSpPr>
          <p:grpSpPr bwMode="auto">
            <a:xfrm>
              <a:off x="1200" y="1008"/>
              <a:ext cx="240" cy="288"/>
              <a:chOff x="3456" y="2736"/>
              <a:chExt cx="336" cy="384"/>
            </a:xfrm>
          </p:grpSpPr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9" name="Line 17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0" name="Line 18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72" name="Group 20"/>
            <p:cNvGrpSpPr>
              <a:grpSpLocks/>
            </p:cNvGrpSpPr>
            <p:nvPr/>
          </p:nvGrpSpPr>
          <p:grpSpPr bwMode="auto">
            <a:xfrm>
              <a:off x="1488" y="1248"/>
              <a:ext cx="240" cy="240"/>
              <a:chOff x="3456" y="2736"/>
              <a:chExt cx="336" cy="384"/>
            </a:xfrm>
          </p:grpSpPr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4" name="Line 22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5" name="Line 23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7" name="Line 25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8" name="Line 26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7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96" name="Group 44"/>
            <p:cNvGrpSpPr>
              <a:grpSpLocks/>
            </p:cNvGrpSpPr>
            <p:nvPr/>
          </p:nvGrpSpPr>
          <p:grpSpPr bwMode="auto">
            <a:xfrm>
              <a:off x="1200" y="1776"/>
              <a:ext cx="240" cy="240"/>
              <a:chOff x="3456" y="2736"/>
              <a:chExt cx="336" cy="384"/>
            </a:xfrm>
          </p:grpSpPr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8" name="Line 46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9" name="Line 47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0" name="Line 48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1" name="Line 49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2" name="Line 50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3" name="Line 51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604" name="Group 52"/>
            <p:cNvGrpSpPr>
              <a:grpSpLocks/>
            </p:cNvGrpSpPr>
            <p:nvPr/>
          </p:nvGrpSpPr>
          <p:grpSpPr bwMode="auto">
            <a:xfrm>
              <a:off x="1200" y="2040"/>
              <a:ext cx="240" cy="240"/>
              <a:chOff x="3456" y="2736"/>
              <a:chExt cx="336" cy="384"/>
            </a:xfrm>
          </p:grpSpPr>
          <p:sp>
            <p:nvSpPr>
              <p:cNvPr id="23605" name="Line 53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8" name="Line 56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9" name="Line 57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0" name="Line 58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1" name="Line 59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612" name="Line 60"/>
            <p:cNvSpPr>
              <a:spLocks noChangeShapeType="1"/>
            </p:cNvSpPr>
            <p:nvPr/>
          </p:nvSpPr>
          <p:spPr bwMode="auto">
            <a:xfrm>
              <a:off x="1056" y="129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>
              <a:off x="1056" y="139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4" name="Line 62"/>
            <p:cNvSpPr>
              <a:spLocks noChangeShapeType="1"/>
            </p:cNvSpPr>
            <p:nvPr/>
          </p:nvSpPr>
          <p:spPr bwMode="auto">
            <a:xfrm>
              <a:off x="1104" y="153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5" name="Line 63"/>
            <p:cNvSpPr>
              <a:spLocks noChangeShapeType="1"/>
            </p:cNvSpPr>
            <p:nvPr/>
          </p:nvSpPr>
          <p:spPr bwMode="auto">
            <a:xfrm>
              <a:off x="1104" y="163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 flipV="1">
              <a:off x="1296" y="134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7" name="Line 65"/>
            <p:cNvSpPr>
              <a:spLocks noChangeShapeType="1"/>
            </p:cNvSpPr>
            <p:nvPr/>
          </p:nvSpPr>
          <p:spPr bwMode="auto">
            <a:xfrm flipV="1">
              <a:off x="1296" y="144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8" name="Line 66"/>
            <p:cNvSpPr>
              <a:spLocks noChangeShapeType="1"/>
            </p:cNvSpPr>
            <p:nvPr/>
          </p:nvSpPr>
          <p:spPr bwMode="auto">
            <a:xfrm flipV="1">
              <a:off x="1344" y="158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 flipV="1">
              <a:off x="1344" y="168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627" name="Line 75"/>
          <p:cNvSpPr>
            <a:spLocks noChangeShapeType="1"/>
          </p:cNvSpPr>
          <p:nvPr/>
        </p:nvSpPr>
        <p:spPr bwMode="auto">
          <a:xfrm flipV="1">
            <a:off x="7896225" y="1773238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8" name="Line 76"/>
          <p:cNvSpPr>
            <a:spLocks noChangeShapeType="1"/>
          </p:cNvSpPr>
          <p:nvPr/>
        </p:nvSpPr>
        <p:spPr bwMode="auto">
          <a:xfrm>
            <a:off x="7896225" y="23495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9" name="Text Box 77"/>
          <p:cNvSpPr txBox="1">
            <a:spLocks noChangeArrowheads="1"/>
          </p:cNvSpPr>
          <p:nvPr/>
        </p:nvSpPr>
        <p:spPr bwMode="auto">
          <a:xfrm>
            <a:off x="8401050" y="2420938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latin typeface="Arial" panose="020B0604020202020204" pitchFamily="34" charset="0"/>
              </a:rPr>
              <a:t>přední větve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hypaxiální svalstvo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3863976" y="115889"/>
            <a:ext cx="54721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Inervace kosterních svalů</a:t>
            </a:r>
          </a:p>
          <a:p>
            <a:r>
              <a:rPr lang="cs-CZ" altLang="cs-CZ" sz="2000" b="1">
                <a:solidFill>
                  <a:srgbClr val="800000"/>
                </a:solidFill>
                <a:latin typeface="Arial" panose="020B0604020202020204" pitchFamily="34" charset="0"/>
              </a:rPr>
              <a:t>     Epaxiální, hypaxiální svalstvo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7175501" y="3284538"/>
            <a:ext cx="2987675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cervicalis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brachialis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 err="1">
                <a:latin typeface="Arial Unicode MS" pitchFamily="34" charset="-128"/>
              </a:rPr>
              <a:t>nn</a:t>
            </a:r>
            <a:r>
              <a:rPr lang="cs-CZ" altLang="cs-CZ" sz="2400" b="1" dirty="0">
                <a:latin typeface="Arial Unicode MS" pitchFamily="34" charset="-128"/>
              </a:rPr>
              <a:t>. </a:t>
            </a:r>
            <a:r>
              <a:rPr lang="cs-CZ" altLang="cs-CZ" sz="2400" b="1" dirty="0" err="1">
                <a:latin typeface="Arial Unicode MS" pitchFamily="34" charset="-128"/>
              </a:rPr>
              <a:t>intercostales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lumbalis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sacralis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latin typeface="Arial Unicode MS" pitchFamily="34" charset="-12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" y="26987"/>
            <a:ext cx="2741385" cy="26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2429" y="1188987"/>
            <a:ext cx="539173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Hlavové nervy</a:t>
            </a:r>
          </a:p>
          <a:p>
            <a:r>
              <a:rPr lang="cs-CZ" sz="2000" b="1" dirty="0" smtClean="0"/>
              <a:t>I.     N. </a:t>
            </a:r>
            <a:r>
              <a:rPr lang="cs-CZ" sz="2000" b="1" dirty="0" err="1" smtClean="0"/>
              <a:t>ophtalmicus</a:t>
            </a:r>
            <a:r>
              <a:rPr lang="cs-CZ" sz="2000" b="1" dirty="0" smtClean="0"/>
              <a:t> (čichový)</a:t>
            </a:r>
          </a:p>
          <a:p>
            <a:r>
              <a:rPr lang="cs-CZ" sz="2000" b="1" dirty="0" smtClean="0"/>
              <a:t>II.    N. </a:t>
            </a:r>
            <a:r>
              <a:rPr lang="cs-CZ" sz="2000" b="1" dirty="0" err="1" smtClean="0"/>
              <a:t>opticus</a:t>
            </a:r>
            <a:r>
              <a:rPr lang="cs-CZ" sz="2000" b="1" dirty="0" smtClean="0"/>
              <a:t> (zrakový)</a:t>
            </a:r>
          </a:p>
          <a:p>
            <a:r>
              <a:rPr lang="cs-CZ" sz="2000" b="1" dirty="0" smtClean="0"/>
              <a:t>III.   N. </a:t>
            </a:r>
            <a:r>
              <a:rPr lang="cs-CZ" sz="2000" b="1" dirty="0" err="1" smtClean="0"/>
              <a:t>oculomotorius</a:t>
            </a:r>
            <a:r>
              <a:rPr lang="cs-CZ" sz="2000" b="1" dirty="0" smtClean="0"/>
              <a:t> (okohybný)</a:t>
            </a:r>
          </a:p>
          <a:p>
            <a:r>
              <a:rPr lang="cs-CZ" sz="2000" b="1" dirty="0" smtClean="0"/>
              <a:t>IV.   N. </a:t>
            </a:r>
            <a:r>
              <a:rPr lang="cs-CZ" sz="2000" b="1" dirty="0" err="1" smtClean="0"/>
              <a:t>trochlearis</a:t>
            </a:r>
            <a:r>
              <a:rPr lang="cs-CZ" sz="2000" b="1" dirty="0" smtClean="0"/>
              <a:t> (kladkový)</a:t>
            </a:r>
          </a:p>
          <a:p>
            <a:r>
              <a:rPr lang="cs-CZ" sz="2000" b="1" dirty="0" smtClean="0"/>
              <a:t>V.    N. trigeminus (trojklanný)</a:t>
            </a:r>
          </a:p>
          <a:p>
            <a:r>
              <a:rPr lang="cs-CZ" sz="2000" b="1" dirty="0" smtClean="0"/>
              <a:t>VI.   N. </a:t>
            </a:r>
            <a:r>
              <a:rPr lang="cs-CZ" sz="2000" b="1" dirty="0" err="1" smtClean="0"/>
              <a:t>abducens</a:t>
            </a:r>
            <a:r>
              <a:rPr lang="cs-CZ" sz="2000" b="1" dirty="0" smtClean="0"/>
              <a:t> (odtažitý)</a:t>
            </a:r>
          </a:p>
          <a:p>
            <a:r>
              <a:rPr lang="cs-CZ" sz="2000" b="1" dirty="0" smtClean="0"/>
              <a:t>VII.  N. </a:t>
            </a:r>
            <a:r>
              <a:rPr lang="cs-CZ" sz="2000" b="1" dirty="0" err="1" smtClean="0"/>
              <a:t>facialis</a:t>
            </a:r>
            <a:r>
              <a:rPr lang="cs-CZ" sz="2000" b="1" dirty="0" smtClean="0"/>
              <a:t> (lícní)</a:t>
            </a:r>
          </a:p>
          <a:p>
            <a:r>
              <a:rPr lang="cs-CZ" sz="2000" b="1" dirty="0" smtClean="0"/>
              <a:t>VIII. N. </a:t>
            </a:r>
            <a:r>
              <a:rPr lang="cs-CZ" sz="2000" b="1" dirty="0" err="1" smtClean="0"/>
              <a:t>vestibulocochlearis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rovnovážněsluchový</a:t>
            </a:r>
            <a:r>
              <a:rPr lang="cs-CZ" sz="2000" b="1" dirty="0" smtClean="0"/>
              <a:t>)</a:t>
            </a:r>
          </a:p>
          <a:p>
            <a:r>
              <a:rPr lang="cs-CZ" sz="2000" b="1" dirty="0" smtClean="0"/>
              <a:t>IX.   N. </a:t>
            </a:r>
            <a:r>
              <a:rPr lang="cs-CZ" sz="2000" b="1" dirty="0" err="1" smtClean="0"/>
              <a:t>glossopharyngeus</a:t>
            </a:r>
            <a:r>
              <a:rPr lang="cs-CZ" sz="2000" b="1" dirty="0" smtClean="0"/>
              <a:t> (jazykohltanový)</a:t>
            </a:r>
          </a:p>
          <a:p>
            <a:r>
              <a:rPr lang="cs-CZ" sz="2000" b="1" dirty="0" smtClean="0"/>
              <a:t>X.    N. vagus (bloudivý)</a:t>
            </a:r>
          </a:p>
          <a:p>
            <a:r>
              <a:rPr lang="cs-CZ" sz="2000" b="1" dirty="0" smtClean="0"/>
              <a:t>XI.   N. </a:t>
            </a:r>
            <a:r>
              <a:rPr lang="cs-CZ" sz="2000" b="1" dirty="0" err="1" smtClean="0"/>
              <a:t>accessorius</a:t>
            </a:r>
            <a:r>
              <a:rPr lang="cs-CZ" sz="2000" b="1" dirty="0" smtClean="0"/>
              <a:t> (přídatný)</a:t>
            </a:r>
          </a:p>
          <a:p>
            <a:r>
              <a:rPr lang="cs-CZ" sz="2000" b="1" dirty="0" smtClean="0"/>
              <a:t>XII.  N. </a:t>
            </a:r>
            <a:r>
              <a:rPr lang="cs-CZ" sz="2000" b="1" dirty="0" err="1" smtClean="0"/>
              <a:t>hypoglossus</a:t>
            </a:r>
            <a:r>
              <a:rPr lang="cs-CZ" sz="2000" b="1" dirty="0" smtClean="0"/>
              <a:t> (podjazykový)</a:t>
            </a:r>
            <a:endParaRPr lang="cs-CZ" sz="2000" b="1" dirty="0"/>
          </a:p>
        </p:txBody>
      </p:sp>
      <p:pic>
        <p:nvPicPr>
          <p:cNvPr id="3" name="Picture 9" descr="kmenC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49" y="918380"/>
            <a:ext cx="1983219" cy="218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ejmout0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68" y="3503053"/>
            <a:ext cx="2726032" cy="301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Vman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85" y="517793"/>
            <a:ext cx="3425915" cy="2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V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49" y="3216471"/>
            <a:ext cx="2426385" cy="316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6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692150"/>
            <a:ext cx="19224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847851" y="1052514"/>
            <a:ext cx="39608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Svaly hlavy 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krku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hrudníku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břicha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pánevního dna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zad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horní končetiny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Svaly dolní končetiny</a:t>
            </a:r>
            <a:endParaRPr lang="cs-CZ" altLang="cs-CZ" sz="2000" b="1" dirty="0">
              <a:solidFill>
                <a:srgbClr val="800000"/>
              </a:solidFill>
            </a:endParaRPr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6" y="692150"/>
            <a:ext cx="2162175" cy="5949950"/>
          </a:xfrm>
          <a:noFill/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163764" y="260350"/>
            <a:ext cx="4934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defRPr/>
            </a:pPr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Rozdělení svalů podle krajin těla</a:t>
            </a:r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7"/>
          <p:cNvSpPr txBox="1">
            <a:spLocks noChangeArrowheads="1"/>
          </p:cNvSpPr>
          <p:nvPr/>
        </p:nvSpPr>
        <p:spPr bwMode="auto">
          <a:xfrm>
            <a:off x="3863976" y="404814"/>
            <a:ext cx="5040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 smtClean="0">
                <a:latin typeface="Arial" panose="020B0604020202020204" pitchFamily="34" charset="0"/>
              </a:rPr>
              <a:t>SPECIÁLNÍ   MYOLOGIE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279650" y="1268414"/>
            <a:ext cx="3671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Popis svalu</a:t>
            </a:r>
            <a:r>
              <a:rPr lang="cs-CZ" altLang="cs-CZ" sz="2000" b="1" dirty="0" smtClean="0">
                <a:latin typeface="Arial" panose="020B0604020202020204" pitchFamily="34" charset="0"/>
              </a:rPr>
              <a:t>: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Jméno</a:t>
            </a:r>
            <a:endParaRPr lang="cs-CZ" altLang="cs-CZ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Skupina svalů</a:t>
            </a:r>
            <a:endParaRPr lang="cs-CZ" altLang="cs-CZ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Origo</a:t>
            </a: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(začátek)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Insertio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(úpon)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Functio</a:t>
            </a:r>
            <a:endParaRPr lang="cs-CZ" altLang="cs-CZ" sz="2000" b="1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Innervatio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2575"/>
            <a:ext cx="2827859" cy="484981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851" y="2452572"/>
            <a:ext cx="10972800" cy="114300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CC0000"/>
                </a:solidFill>
              </a:rPr>
              <a:t>                   Zádové svaly </a:t>
            </a:r>
            <a:r>
              <a:rPr lang="cs-CZ" altLang="cs-CZ" sz="3600" b="1" i="1" dirty="0">
                <a:solidFill>
                  <a:srgbClr val="CC0000"/>
                </a:solidFill>
              </a:rPr>
              <a:t>(</a:t>
            </a:r>
            <a:r>
              <a:rPr lang="cs-CZ" altLang="cs-CZ" sz="3600" b="1" i="1" dirty="0" err="1">
                <a:solidFill>
                  <a:srgbClr val="CC0000"/>
                </a:solidFill>
              </a:rPr>
              <a:t>musculi</a:t>
            </a:r>
            <a:r>
              <a:rPr lang="cs-CZ" altLang="cs-CZ" sz="3600" b="1" i="1" dirty="0">
                <a:solidFill>
                  <a:srgbClr val="CC0000"/>
                </a:solidFill>
              </a:rPr>
              <a:t> </a:t>
            </a:r>
            <a:r>
              <a:rPr lang="cs-CZ" altLang="cs-CZ" sz="3600" b="1" i="1" dirty="0" err="1">
                <a:solidFill>
                  <a:srgbClr val="CC0000"/>
                </a:solidFill>
              </a:rPr>
              <a:t>dorsi</a:t>
            </a:r>
            <a:r>
              <a:rPr lang="cs-CZ" altLang="cs-CZ" sz="3600" b="1" i="1" dirty="0">
                <a:solidFill>
                  <a:srgbClr val="CC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4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2"/>
          <a:stretch>
            <a:fillRect/>
          </a:stretch>
        </p:blipFill>
        <p:spPr bwMode="auto">
          <a:xfrm>
            <a:off x="4872038" y="765175"/>
            <a:ext cx="27797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3682"/>
          <a:stretch>
            <a:fillRect/>
          </a:stretch>
        </p:blipFill>
        <p:spPr bwMode="auto">
          <a:xfrm>
            <a:off x="8511928" y="800894"/>
            <a:ext cx="28225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697414"/>
            <a:ext cx="19224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863976" y="117475"/>
            <a:ext cx="5500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hřbetní-zádové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69457" y="760949"/>
            <a:ext cx="614463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Heterochtonní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hypaxiální</a:t>
            </a:r>
            <a:r>
              <a:rPr lang="cs-CZ" sz="1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zádové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</a:t>
            </a: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Spinohumerální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  <a:p>
            <a:pPr marL="457200" indent="-457200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Autochtonní </a:t>
            </a:r>
            <a:r>
              <a:rPr lang="cs-CZ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(původní) zádové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</a:t>
            </a: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spinotransverzální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sakrospinální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spinospinální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Systém </a:t>
            </a:r>
            <a:r>
              <a:rPr lang="cs-CZ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transverzospinální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57200" indent="-457200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Krátké svaly hřbetní</a:t>
            </a:r>
          </a:p>
          <a:p>
            <a:pPr marL="457200" indent="-457200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profundi</a:t>
            </a:r>
            <a:endParaRPr lang="cs-CZ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intertransversarii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defRPr/>
            </a:pP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interspinales</a:t>
            </a:r>
            <a:r>
              <a:rPr lang="cs-CZ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18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r="4941"/>
          <a:stretch>
            <a:fillRect/>
          </a:stretch>
        </p:blipFill>
        <p:spPr bwMode="auto">
          <a:xfrm>
            <a:off x="6600826" y="1916114"/>
            <a:ext cx="32797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359151" y="404813"/>
            <a:ext cx="3363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Spinohumerální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774826" y="1341439"/>
            <a:ext cx="256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trapezius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49996" y="1916114"/>
            <a:ext cx="587939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protuberantia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occipitalis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ext</a:t>
            </a:r>
            <a:r>
              <a:rPr lang="cs-CZ" altLang="cs-CZ" b="1" dirty="0">
                <a:cs typeface="Arial" panose="020B0604020202020204" pitchFamily="34" charset="0"/>
              </a:rPr>
              <a:t>., lig.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všech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clavicula</a:t>
            </a:r>
            <a:r>
              <a:rPr lang="cs-CZ" altLang="cs-CZ" b="1" dirty="0">
                <a:cs typeface="Arial" panose="020B0604020202020204" pitchFamily="34" charset="0"/>
              </a:rPr>
              <a:t>, acromion, spina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oboustranný stah – extenze hlavy,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                  táhne lopatku </a:t>
            </a:r>
            <a:r>
              <a:rPr lang="cs-CZ" altLang="cs-CZ" b="1" dirty="0" smtClean="0">
                <a:cs typeface="Arial" panose="020B0604020202020204" pitchFamily="34" charset="0"/>
              </a:rPr>
              <a:t>mediálně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jednostranný stah - úklon hlavy a páteře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</a:t>
            </a:r>
            <a:r>
              <a:rPr lang="cs-CZ" altLang="cs-CZ" b="1" dirty="0" err="1">
                <a:cs typeface="Arial" panose="020B0604020202020204" pitchFamily="34" charset="0"/>
              </a:rPr>
              <a:t>accesorius</a:t>
            </a:r>
            <a:r>
              <a:rPr lang="cs-CZ" altLang="cs-CZ" b="1" dirty="0">
                <a:cs typeface="Arial" panose="020B0604020202020204" pitchFamily="34" charset="0"/>
              </a:rPr>
              <a:t> (n. XI.), plexus </a:t>
            </a:r>
            <a:r>
              <a:rPr lang="cs-CZ" altLang="cs-CZ" b="1" dirty="0" err="1">
                <a:cs typeface="Arial" panose="020B0604020202020204" pitchFamily="34" charset="0"/>
              </a:rPr>
              <a:t>cervicalis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cs typeface="Arial" panose="020B0604020202020204" pitchFamily="34" charset="0"/>
              </a:rPr>
              <a:t>Speculum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rhomboides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29703" name="Picture 7" descr="Scan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54" y="0"/>
            <a:ext cx="3399046" cy="241269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16353" y="272821"/>
            <a:ext cx="33874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latissimus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>
            <a:fillRect/>
          </a:stretch>
        </p:blipFill>
        <p:spPr bwMode="auto">
          <a:xfrm>
            <a:off x="5801200" y="1554956"/>
            <a:ext cx="3305669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556" y="1492617"/>
            <a:ext cx="34845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631826" y="3858419"/>
            <a:ext cx="433387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C1-C4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angulus</a:t>
            </a:r>
            <a:r>
              <a:rPr lang="cs-CZ" altLang="cs-CZ" b="1" dirty="0">
                <a:cs typeface="Arial" panose="020B0604020202020204" pitchFamily="34" charset="0"/>
              </a:rPr>
              <a:t> superior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zvedá lopatku </a:t>
            </a:r>
            <a:r>
              <a:rPr lang="cs-CZ" altLang="cs-CZ" sz="1400" b="1" dirty="0" smtClean="0">
                <a:cs typeface="Arial" panose="020B0604020202020204" pitchFamily="34" charset="0"/>
              </a:rPr>
              <a:t>(při fixované lopatce uklání krk a hlavu laterálně)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dorsalis </a:t>
            </a:r>
            <a:r>
              <a:rPr lang="cs-CZ" altLang="cs-CZ" b="1" dirty="0" err="1" smtClean="0">
                <a:cs typeface="Arial" panose="020B0604020202020204" pitchFamily="34" charset="0"/>
              </a:rPr>
              <a:t>scapulae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i="1" dirty="0" smtClean="0">
                <a:cs typeface="Arial" panose="020B0604020202020204" pitchFamily="34" charset="0"/>
              </a:rPr>
              <a:t>(plexus </a:t>
            </a:r>
            <a:r>
              <a:rPr lang="cs-CZ" altLang="cs-CZ" sz="1400" b="1" i="1" dirty="0" err="1" smtClean="0">
                <a:cs typeface="Arial" panose="020B0604020202020204" pitchFamily="34" charset="0"/>
              </a:rPr>
              <a:t>brachialis</a:t>
            </a:r>
            <a:r>
              <a:rPr lang="cs-CZ" altLang="cs-CZ" sz="1400" b="1" i="1" dirty="0" smtClean="0">
                <a:cs typeface="Arial" panose="020B0604020202020204" pitchFamily="34" charset="0"/>
              </a:rPr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91501" y="672931"/>
            <a:ext cx="1041939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fascia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thoracolumbalis</a:t>
            </a:r>
            <a:r>
              <a:rPr lang="cs-CZ" altLang="cs-CZ" b="1" dirty="0">
                <a:cs typeface="Arial" panose="020B0604020202020204" pitchFamily="34" charset="0"/>
              </a:rPr>
              <a:t> -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a všech L obratlů, os </a:t>
            </a:r>
            <a:r>
              <a:rPr lang="cs-CZ" altLang="cs-CZ" b="1" dirty="0" err="1">
                <a:cs typeface="Arial" panose="020B0604020202020204" pitchFamily="34" charset="0"/>
              </a:rPr>
              <a:t>sacrum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iliaca</a:t>
            </a:r>
            <a:r>
              <a:rPr lang="cs-CZ" altLang="cs-CZ" b="1" dirty="0">
                <a:cs typeface="Arial" panose="020B0604020202020204" pitchFamily="34" charset="0"/>
              </a:rPr>
              <a:t>, kaudální žebra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tuberculi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minoris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humeri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zapažení,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addukce a pronace paže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</a:t>
            </a:r>
            <a:r>
              <a:rPr lang="cs-CZ" altLang="cs-CZ" b="1" dirty="0" err="1" smtClean="0">
                <a:cs typeface="Arial" panose="020B0604020202020204" pitchFamily="34" charset="0"/>
              </a:rPr>
              <a:t>thoracodorsalis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(plexus </a:t>
            </a:r>
            <a:r>
              <a:rPr lang="cs-CZ" altLang="cs-CZ" sz="14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400" b="1" i="1" dirty="0">
                <a:cs typeface="Arial" panose="020B0604020202020204" pitchFamily="34" charset="0"/>
              </a:rPr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457043" y="3458309"/>
            <a:ext cx="3446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levator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scapulae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0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778001" y="115888"/>
            <a:ext cx="864235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Svalová </a:t>
            </a:r>
            <a:r>
              <a:rPr lang="cs-CZ" altLang="cs-CZ" sz="4000" b="1" dirty="0" smtClean="0">
                <a:solidFill>
                  <a:srgbClr val="800000"/>
                </a:solidFill>
                <a:latin typeface="Arial Unicode MS" pitchFamily="34" charset="-128"/>
              </a:rPr>
              <a:t>tkáň</a:t>
            </a:r>
          </a:p>
          <a:p>
            <a:pPr algn="ctr"/>
            <a:r>
              <a:rPr lang="cs-CZ" altLang="cs-CZ" b="1" dirty="0" smtClean="0">
                <a:solidFill>
                  <a:srgbClr val="800000"/>
                </a:solidFill>
                <a:latin typeface="Arial Unicode MS" pitchFamily="34" charset="-128"/>
              </a:rPr>
              <a:t>(základem je svalové vlákno)</a:t>
            </a:r>
          </a:p>
          <a:p>
            <a:pPr algn="ctr"/>
            <a:endParaRPr lang="cs-CZ" altLang="cs-CZ" sz="32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pPr algn="ctr"/>
            <a:endParaRPr lang="cs-CZ" altLang="cs-CZ" sz="32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rgbClr val="FFFF00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sz="32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b="1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sz="32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77832" name="Picture 8" descr="sejmout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4361592" y="2452689"/>
            <a:ext cx="2563813" cy="3314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sejmou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b="26378"/>
          <a:stretch>
            <a:fillRect/>
          </a:stretch>
        </p:blipFill>
        <p:spPr bwMode="auto">
          <a:xfrm>
            <a:off x="847297" y="2865438"/>
            <a:ext cx="2784475" cy="2009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sejmout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7"/>
          <a:stretch>
            <a:fillRect/>
          </a:stretch>
        </p:blipFill>
        <p:spPr bwMode="auto">
          <a:xfrm>
            <a:off x="7751764" y="2420939"/>
            <a:ext cx="2668587" cy="2898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71053" r="47626"/>
          <a:stretch>
            <a:fillRect/>
          </a:stretch>
        </p:blipFill>
        <p:spPr bwMode="auto">
          <a:xfrm>
            <a:off x="1760688" y="1080281"/>
            <a:ext cx="728663" cy="191661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4510815" y="5737227"/>
            <a:ext cx="2265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Hladká svalovina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528143" y="5065714"/>
            <a:ext cx="33893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Příčně pruhovaná/kosterní</a:t>
            </a:r>
          </a:p>
          <a:p>
            <a:r>
              <a:rPr lang="cs-CZ" altLang="cs-CZ" sz="2000" b="1" dirty="0">
                <a:latin typeface="Arial" panose="020B0604020202020204" pitchFamily="34" charset="0"/>
              </a:rPr>
              <a:t>             svalovina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8112126" y="5441951"/>
            <a:ext cx="2364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Srdeční svalovina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41" y="1103856"/>
            <a:ext cx="1334232" cy="141055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53" y="1190736"/>
            <a:ext cx="1233489" cy="1365863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26000" y="3432259"/>
            <a:ext cx="51230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rhomboideus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88914"/>
            <a:ext cx="47244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126000" y="292040"/>
            <a:ext cx="3845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rhomboideus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minor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740979" y="692150"/>
            <a:ext cx="38163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C6-C7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margo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medialis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lopatku </a:t>
            </a:r>
            <a:r>
              <a:rPr lang="cs-CZ" altLang="cs-CZ" b="1" dirty="0" err="1">
                <a:cs typeface="Arial" panose="020B0604020202020204" pitchFamily="34" charset="0"/>
              </a:rPr>
              <a:t>mediokraniálně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nervus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dorsalis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40979" y="3923051"/>
            <a:ext cx="545542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čtyř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margo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medialis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lopatku </a:t>
            </a:r>
            <a:r>
              <a:rPr lang="cs-CZ" altLang="cs-CZ" b="1" dirty="0" err="1">
                <a:cs typeface="Arial" panose="020B0604020202020204" pitchFamily="34" charset="0"/>
              </a:rPr>
              <a:t>mediokraniálně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n. dorsalis </a:t>
            </a:r>
            <a:r>
              <a:rPr lang="cs-CZ" altLang="cs-CZ" b="1" dirty="0" err="1">
                <a:cs typeface="Arial" panose="020B0604020202020204" pitchFamily="34" charset="0"/>
              </a:rPr>
              <a:t>scapulae</a:t>
            </a:r>
            <a:endParaRPr lang="cs-CZ" alt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211815" y="439456"/>
            <a:ext cx="40078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22672" y="1240484"/>
            <a:ext cx="47275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serratus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</p:txBody>
      </p:sp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0" t="12241" r="49500" b="11880"/>
          <a:stretch>
            <a:fillRect/>
          </a:stretch>
        </p:blipFill>
        <p:spPr bwMode="auto">
          <a:xfrm>
            <a:off x="9336089" y="692150"/>
            <a:ext cx="1227137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9264650" y="549275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8"/>
          <a:stretch>
            <a:fillRect/>
          </a:stretch>
        </p:blipFill>
        <p:spPr bwMode="auto">
          <a:xfrm>
            <a:off x="5664201" y="981076"/>
            <a:ext cx="3732213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85761" y="3684373"/>
            <a:ext cx="45833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serratus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402432" y="1659802"/>
            <a:ext cx="6119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C a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2.až 5. </a:t>
            </a:r>
            <a:r>
              <a:rPr lang="cs-CZ" altLang="cs-CZ" b="1" dirty="0" smtClean="0">
                <a:cs typeface="Arial" panose="020B0604020202020204" pitchFamily="34" charset="0"/>
              </a:rPr>
              <a:t>žebro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zvedá žebra (vdechový sval) </a:t>
            </a:r>
            <a:r>
              <a:rPr lang="cs-CZ" altLang="cs-CZ" b="1" dirty="0" smtClean="0">
                <a:cs typeface="Arial" panose="020B0604020202020204" pitchFamily="34" charset="0"/>
              </a:rPr>
              <a:t> 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intercostales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77811" y="4103691"/>
            <a:ext cx="74680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</a:t>
            </a:r>
            <a:r>
              <a:rPr lang="cs-CZ" altLang="cs-CZ" b="1" dirty="0" smtClean="0">
                <a:cs typeface="Arial" panose="020B0604020202020204" pitchFamily="34" charset="0"/>
              </a:rPr>
              <a:t>kraniálních L obratlů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čtyři kaudální </a:t>
            </a:r>
            <a:r>
              <a:rPr lang="cs-CZ" altLang="cs-CZ" b="1" dirty="0" smtClean="0">
                <a:cs typeface="Arial" panose="020B0604020202020204" pitchFamily="34" charset="0"/>
              </a:rPr>
              <a:t>žebra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táhne žebra kaudálně (výdechový sval) </a:t>
            </a:r>
            <a:r>
              <a:rPr lang="cs-CZ" altLang="cs-CZ" b="1" dirty="0" smtClean="0">
                <a:cs typeface="Arial" panose="020B0604020202020204" pitchFamily="34" charset="0"/>
              </a:rPr>
              <a:t> 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intercostales</a:t>
            </a:r>
            <a:endParaRPr lang="cs-CZ" alt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530235" y="185501"/>
            <a:ext cx="10855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Autochtonní svaly </a:t>
            </a:r>
            <a:r>
              <a:rPr lang="cs-CZ" altLang="cs-CZ" sz="24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zad </a:t>
            </a:r>
            <a:r>
              <a:rPr lang="cs-CZ" altLang="cs-CZ" sz="12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(inervace z dorzálních větví míšních nervů) </a:t>
            </a:r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– systém </a:t>
            </a:r>
            <a:r>
              <a:rPr lang="cs-CZ" altLang="cs-CZ" sz="2400" b="1" dirty="0" err="1">
                <a:solidFill>
                  <a:srgbClr val="800000"/>
                </a:solidFill>
                <a:cs typeface="Arial" panose="020B0604020202020204" pitchFamily="34" charset="0"/>
              </a:rPr>
              <a:t>spinotransversální</a:t>
            </a:r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99251" y="1413010"/>
            <a:ext cx="336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63319" y="3582988"/>
            <a:ext cx="35028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1160" r="31725" b="15480"/>
          <a:stretch>
            <a:fillRect/>
          </a:stretch>
        </p:blipFill>
        <p:spPr bwMode="auto">
          <a:xfrm>
            <a:off x="6612711" y="831609"/>
            <a:ext cx="237172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1891" r="31909" b="22681"/>
          <a:stretch>
            <a:fillRect/>
          </a:stretch>
        </p:blipFill>
        <p:spPr bwMode="auto">
          <a:xfrm>
            <a:off x="9007630" y="692150"/>
            <a:ext cx="2516187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178006" y="1943563"/>
            <a:ext cx="66423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C </a:t>
            </a:r>
            <a:r>
              <a:rPr lang="cs-CZ" altLang="cs-CZ" b="1" dirty="0" smtClean="0">
                <a:cs typeface="Arial" panose="020B0604020202020204" pitchFamily="34" charset="0"/>
              </a:rPr>
              <a:t>a </a:t>
            </a:r>
            <a:r>
              <a:rPr lang="cs-CZ" altLang="cs-CZ" b="1" dirty="0">
                <a:cs typeface="Arial" panose="020B0604020202020204" pitchFamily="34" charset="0"/>
              </a:rPr>
              <a:t>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linea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 sup., </a:t>
            </a:r>
            <a:r>
              <a:rPr lang="cs-CZ" altLang="cs-CZ" b="1" dirty="0" err="1">
                <a:cs typeface="Arial" panose="020B0604020202020204" pitchFamily="34" charset="0"/>
              </a:rPr>
              <a:t>proc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mastoideus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hlavy, úklon </a:t>
            </a:r>
            <a:r>
              <a:rPr lang="cs-CZ" altLang="cs-CZ" b="1" dirty="0" smtClean="0">
                <a:cs typeface="Arial" panose="020B0604020202020204" pitchFamily="34" charset="0"/>
              </a:rPr>
              <a:t> 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262731" y="4074869"/>
            <a:ext cx="50515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kraniálních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processus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atlasu a axisu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hlavy, úklon 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3803" name="Picture 11" descr="Scan0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36" y="4228857"/>
            <a:ext cx="2232025" cy="18605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99090" y="692151"/>
            <a:ext cx="4309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erector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spinae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11" y="650578"/>
            <a:ext cx="36036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827213" y="12160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800000"/>
              </a:solidFill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476580" y="1092261"/>
            <a:ext cx="5777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L obratlů, os </a:t>
            </a:r>
            <a:r>
              <a:rPr lang="cs-CZ" altLang="cs-CZ" b="1" dirty="0" err="1">
                <a:cs typeface="Arial" panose="020B0604020202020204" pitchFamily="34" charset="0"/>
              </a:rPr>
              <a:t>sacrum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</a:t>
            </a:r>
            <a:r>
              <a:rPr lang="cs-CZ" altLang="cs-CZ" b="1" dirty="0" err="1">
                <a:cs typeface="Arial" panose="020B0604020202020204" pitchFamily="34" charset="0"/>
              </a:rPr>
              <a:t>crista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iliaca</a:t>
            </a:r>
            <a:r>
              <a:rPr lang="cs-CZ" altLang="cs-CZ" b="1" dirty="0">
                <a:cs typeface="Arial" panose="020B0604020202020204" pitchFamily="34" charset="0"/>
              </a:rPr>
              <a:t> a </a:t>
            </a:r>
            <a:r>
              <a:rPr lang="cs-CZ" altLang="cs-CZ" b="1" dirty="0" err="1" smtClean="0">
                <a:cs typeface="Arial" panose="020B0604020202020204" pitchFamily="34" charset="0"/>
              </a:rPr>
              <a:t>Th</a:t>
            </a:r>
            <a:r>
              <a:rPr lang="cs-CZ" altLang="cs-CZ" b="1" dirty="0" smtClean="0">
                <a:cs typeface="Arial" panose="020B0604020202020204" pitchFamily="34" charset="0"/>
              </a:rPr>
              <a:t> obratle 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206281" y="1973344"/>
            <a:ext cx="62225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med. –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accesorii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L 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 obratlů</a:t>
            </a:r>
          </a:p>
          <a:p>
            <a:pPr>
              <a:defRPr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lat. –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costarii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L obratlů a žebra</a:t>
            </a:r>
          </a:p>
          <a:p>
            <a:pPr>
              <a:defRPr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C4-Th5 obratlů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iliocostalis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žebra a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 obratlů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12241" r="40726" b="11880"/>
          <a:stretch>
            <a:fillRect/>
          </a:stretch>
        </p:blipFill>
        <p:spPr bwMode="auto">
          <a:xfrm>
            <a:off x="10712343" y="620712"/>
            <a:ext cx="10191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4079875" y="188913"/>
            <a:ext cx="3348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Systém </a:t>
            </a:r>
            <a:r>
              <a:rPr lang="cs-CZ" altLang="cs-CZ" sz="2400" b="1" dirty="0" err="1">
                <a:solidFill>
                  <a:srgbClr val="800000"/>
                </a:solidFill>
                <a:cs typeface="Arial" panose="020B0604020202020204" pitchFamily="34" charset="0"/>
              </a:rPr>
              <a:t>sakrospinální</a:t>
            </a:r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5283" y="1297424"/>
            <a:ext cx="4782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6" y="1341439"/>
            <a:ext cx="3660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242925" y="420914"/>
            <a:ext cx="3345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Systém </a:t>
            </a:r>
            <a:r>
              <a:rPr lang="cs-CZ" altLang="cs-CZ" sz="2400" b="1" dirty="0" err="1">
                <a:solidFill>
                  <a:srgbClr val="800000"/>
                </a:solidFill>
                <a:cs typeface="Arial" panose="020B0604020202020204" pitchFamily="34" charset="0"/>
              </a:rPr>
              <a:t>spinospinální</a:t>
            </a:r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4872038" y="2276475"/>
            <a:ext cx="2087562" cy="4032250"/>
            <a:chOff x="3560" y="663"/>
            <a:chExt cx="1353" cy="2837"/>
          </a:xfrm>
        </p:grpSpPr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5" t="11160" r="38251" b="12241"/>
            <a:stretch>
              <a:fillRect/>
            </a:stretch>
          </p:blipFill>
          <p:spPr bwMode="auto">
            <a:xfrm>
              <a:off x="3560" y="663"/>
              <a:ext cx="1353" cy="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3560" y="663"/>
              <a:ext cx="318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72545" y="1820420"/>
            <a:ext cx="65171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kaudálních C,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L obratlů 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kraniálnějších</a:t>
            </a:r>
            <a:r>
              <a:rPr lang="cs-CZ" altLang="cs-CZ" b="1" dirty="0">
                <a:cs typeface="Arial" panose="020B0604020202020204" pitchFamily="34" charset="0"/>
              </a:rPr>
              <a:t> C,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L obratlů</a:t>
            </a:r>
            <a:r>
              <a:rPr lang="cs-CZ" altLang="cs-CZ" dirty="0">
                <a:cs typeface="Arial" panose="020B0604020202020204" pitchFamily="34" charset="0"/>
              </a:rPr>
              <a:t>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extenze páteře, úklon </a:t>
            </a:r>
            <a:r>
              <a:rPr lang="cs-CZ" altLang="cs-CZ" b="1" dirty="0" smtClean="0">
                <a:cs typeface="Arial" panose="020B0604020202020204" pitchFamily="34" charset="0"/>
              </a:rPr>
              <a:t> 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rr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dorsales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nervorum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spinalium</a:t>
            </a:r>
            <a:endParaRPr lang="cs-CZ" alt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268769" y="3092452"/>
            <a:ext cx="63688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kran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</a:t>
            </a:r>
            <a:r>
              <a:rPr lang="cs-CZ" altLang="cs-CZ" b="1" dirty="0" err="1">
                <a:cs typeface="Arial" panose="020B0604020202020204" pitchFamily="34" charset="0"/>
              </a:rPr>
              <a:t>kaudál</a:t>
            </a:r>
            <a:r>
              <a:rPr lang="cs-CZ" altLang="cs-CZ" b="1" dirty="0">
                <a:cs typeface="Arial" panose="020B0604020202020204" pitchFamily="34" charset="0"/>
              </a:rPr>
              <a:t>. C </a:t>
            </a:r>
            <a:r>
              <a:rPr lang="cs-CZ" altLang="cs-CZ" b="1" dirty="0" smtClean="0">
                <a:cs typeface="Arial" panose="020B0604020202020204" pitchFamily="34" charset="0"/>
              </a:rPr>
              <a:t>obratlů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mezi linea </a:t>
            </a:r>
            <a:r>
              <a:rPr lang="cs-CZ" altLang="cs-CZ" b="1" dirty="0" err="1">
                <a:cs typeface="Arial" panose="020B0604020202020204" pitchFamily="34" charset="0"/>
              </a:rPr>
              <a:t>nuchae</a:t>
            </a:r>
            <a:r>
              <a:rPr lang="cs-CZ" altLang="cs-CZ" b="1" dirty="0">
                <a:cs typeface="Arial" panose="020B0604020202020204" pitchFamily="34" charset="0"/>
              </a:rPr>
              <a:t> sup. et </a:t>
            </a:r>
            <a:r>
              <a:rPr lang="cs-CZ" altLang="cs-CZ" b="1" dirty="0" err="1">
                <a:cs typeface="Arial" panose="020B0604020202020204" pitchFamily="34" charset="0"/>
              </a:rPr>
              <a:t>inf</a:t>
            </a:r>
            <a:r>
              <a:rPr lang="cs-CZ" altLang="cs-CZ" b="1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cs typeface="Arial" panose="020B0604020202020204" pitchFamily="34" charset="0"/>
              </a:rPr>
              <a:t>: oboustranný stah -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cs-CZ" altLang="cs-CZ" b="1" dirty="0">
                <a:cs typeface="Arial" panose="020B0604020202020204" pitchFamily="34" charset="0"/>
              </a:rPr>
              <a:t>extenze hlavy a krku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jednostranný stah – otočení na opačnou stranu 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9568" y="4572451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7442200" algn="l"/>
              </a:tabLst>
              <a:defRPr/>
            </a:pPr>
            <a:r>
              <a:rPr lang="cs-CZ" sz="2400" b="1" dirty="0">
                <a:latin typeface="Arial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multifidi</a:t>
            </a:r>
            <a:endParaRPr lang="cs-CZ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6" y="333376"/>
            <a:ext cx="23018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500438"/>
            <a:ext cx="16954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76250"/>
            <a:ext cx="21590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008439" y="0"/>
            <a:ext cx="4084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Systém </a:t>
            </a:r>
            <a:r>
              <a:rPr lang="cs-CZ" altLang="cs-CZ" sz="2400" b="1" dirty="0" err="1" smtClean="0">
                <a:solidFill>
                  <a:srgbClr val="800000"/>
                </a:solidFill>
                <a:cs typeface="Arial" panose="020B0604020202020204" pitchFamily="34" charset="0"/>
              </a:rPr>
              <a:t>transverzospinální</a:t>
            </a:r>
            <a:endParaRPr lang="cs-CZ" alt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36872" name="Obdélník 9"/>
          <p:cNvSpPr>
            <a:spLocks noChangeArrowheads="1"/>
          </p:cNvSpPr>
          <p:nvPr/>
        </p:nvSpPr>
        <p:spPr bwMode="auto">
          <a:xfrm>
            <a:off x="268769" y="571413"/>
            <a:ext cx="4466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semispinalis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thoracis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cervicis</a:t>
            </a:r>
            <a:endParaRPr lang="cs-CZ" altLang="cs-CZ" sz="2000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268769" y="971523"/>
            <a:ext cx="565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obratlů 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kraniálnějších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Th</a:t>
            </a:r>
            <a:r>
              <a:rPr lang="cs-CZ" altLang="cs-CZ" b="1" dirty="0">
                <a:cs typeface="Arial" panose="020B0604020202020204" pitchFamily="34" charset="0"/>
              </a:rPr>
              <a:t> a C obratlů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b="1" dirty="0">
                <a:cs typeface="Arial" panose="020B0604020202020204" pitchFamily="34" charset="0"/>
              </a:rPr>
              <a:t>: oboustranný stah -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cs-CZ" altLang="cs-CZ" b="1" dirty="0">
                <a:cs typeface="Arial" panose="020B0604020202020204" pitchFamily="34" charset="0"/>
              </a:rPr>
              <a:t>extenze páteře,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   jednostranný stah – otočení na opačnou stranu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24457" y="2727298"/>
            <a:ext cx="2957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semispinalis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Text Box 7"/>
          <p:cNvSpPr txBox="1">
            <a:spLocks noChangeArrowheads="1"/>
          </p:cNvSpPr>
          <p:nvPr/>
        </p:nvSpPr>
        <p:spPr bwMode="auto">
          <a:xfrm>
            <a:off x="224457" y="4989330"/>
            <a:ext cx="6403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transversi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C,Th</a:t>
            </a:r>
            <a:r>
              <a:rPr lang="cs-CZ" altLang="cs-CZ" b="1" dirty="0">
                <a:cs typeface="Arial" panose="020B0604020202020204" pitchFamily="34" charset="0"/>
              </a:rPr>
              <a:t> i L obratlů</a:t>
            </a:r>
          </a:p>
          <a:p>
            <a:pPr eaLnBrk="1" hangingPunct="1"/>
            <a:r>
              <a:rPr lang="cs-CZ" altLang="cs-CZ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procc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spinosi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b="1" dirty="0" err="1">
                <a:cs typeface="Arial" panose="020B0604020202020204" pitchFamily="34" charset="0"/>
              </a:rPr>
              <a:t>C,Th</a:t>
            </a:r>
            <a:r>
              <a:rPr lang="cs-CZ" altLang="cs-CZ" b="1" dirty="0">
                <a:cs typeface="Arial" panose="020B0604020202020204" pitchFamily="34" charset="0"/>
              </a:rPr>
              <a:t> i L obratlů (přes 1-2 </a:t>
            </a:r>
            <a:r>
              <a:rPr lang="cs-CZ" altLang="cs-CZ" b="1" dirty="0" smtClean="0">
                <a:cs typeface="Arial" panose="020B0604020202020204" pitchFamily="34" charset="0"/>
              </a:rPr>
              <a:t>obratle</a:t>
            </a:r>
            <a:r>
              <a:rPr lang="cs-CZ" altLang="cs-CZ" b="1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80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35551" y="3567507"/>
            <a:ext cx="58208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intertransversarii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krčních obratlů (7 párů)</a:t>
            </a:r>
          </a:p>
          <a:p>
            <a:pPr>
              <a:defRPr/>
            </a:pPr>
            <a:r>
              <a:rPr lang="cs-CZ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lateroflexe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obratlů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47" y="1426397"/>
            <a:ext cx="3706813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077283" y="340092"/>
            <a:ext cx="312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Krátké zádové svaly</a:t>
            </a:r>
          </a:p>
        </p:txBody>
      </p:sp>
      <p:sp>
        <p:nvSpPr>
          <p:cNvPr id="9" name="Obdélník 8"/>
          <p:cNvSpPr/>
          <p:nvPr/>
        </p:nvSpPr>
        <p:spPr>
          <a:xfrm>
            <a:off x="735551" y="952937"/>
            <a:ext cx="54938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interspinales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krčních obratlů (6 párů)</a:t>
            </a:r>
          </a:p>
          <a:p>
            <a:pPr>
              <a:defRPr/>
            </a:pPr>
            <a:r>
              <a:rPr lang="cs-CZ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extenze obratlů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11160" r="43649" b="61920"/>
          <a:stretch>
            <a:fillRect/>
          </a:stretch>
        </p:blipFill>
        <p:spPr bwMode="auto">
          <a:xfrm>
            <a:off x="6556375" y="3172646"/>
            <a:ext cx="18288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77308" y="1409952"/>
            <a:ext cx="427232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post. 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mediální část linea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axis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střední část linea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laterální část linea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axis</a:t>
            </a: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25" y="1148723"/>
            <a:ext cx="4654474" cy="52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685738" y="413249"/>
            <a:ext cx="38218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nuchae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2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profundi</a:t>
            </a:r>
            <a:endParaRPr lang="cs-CZ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(hluboké šíjové svaly)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03388" y="765176"/>
            <a:ext cx="50609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Ohraničení:</a:t>
            </a:r>
          </a:p>
          <a:p>
            <a:pPr eaLnBrk="1" hangingPunct="1"/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rectus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posterior</a:t>
            </a:r>
            <a:r>
              <a:rPr lang="cs-CZ" altLang="cs-CZ" sz="2000" b="1" dirty="0"/>
              <a:t> major 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obliquus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superior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 err="1"/>
              <a:t>Musculus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obliquus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capitis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inferior</a:t>
            </a:r>
            <a:r>
              <a:rPr lang="cs-CZ" altLang="cs-CZ" sz="2000" b="1" dirty="0"/>
              <a:t> </a:t>
            </a:r>
            <a:endParaRPr lang="cs-CZ" altLang="cs-CZ" sz="2400" b="1" dirty="0"/>
          </a:p>
        </p:txBody>
      </p:sp>
      <p:pic>
        <p:nvPicPr>
          <p:cNvPr id="39939" name="Picture 3" descr="sejmout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/>
          <a:stretch>
            <a:fillRect/>
          </a:stretch>
        </p:blipFill>
        <p:spPr bwMode="auto">
          <a:xfrm>
            <a:off x="2640014" y="2997200"/>
            <a:ext cx="3743325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19" y="765176"/>
            <a:ext cx="4597720" cy="51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079876" y="115888"/>
            <a:ext cx="36353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Trigonum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suboccipitale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676236" y="982127"/>
            <a:ext cx="3257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lumbale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Petiti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963" name="TextovéPole 6"/>
          <p:cNvSpPr txBox="1">
            <a:spLocks noChangeArrowheads="1"/>
          </p:cNvSpPr>
          <p:nvPr/>
        </p:nvSpPr>
        <p:spPr bwMode="auto">
          <a:xfrm>
            <a:off x="1774826" y="1302375"/>
            <a:ext cx="38893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m. </a:t>
            </a:r>
            <a:r>
              <a:rPr lang="cs-CZ" altLang="cs-CZ" b="1" dirty="0" err="1">
                <a:cs typeface="Arial" panose="020B0604020202020204" pitchFamily="34" charset="0"/>
              </a:rPr>
              <a:t>latissimus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dorsi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smtClean="0">
                <a:cs typeface="Arial" panose="020B0604020202020204" pitchFamily="34" charset="0"/>
              </a:rPr>
              <a:t>m</a:t>
            </a:r>
            <a:r>
              <a:rPr lang="cs-CZ" altLang="cs-CZ" b="1" dirty="0"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cs typeface="Arial" panose="020B0604020202020204" pitchFamily="34" charset="0"/>
              </a:rPr>
              <a:t>obliquus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externus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abdominis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 smtClean="0">
                <a:cs typeface="Arial" panose="020B0604020202020204" pitchFamily="34" charset="0"/>
              </a:rPr>
              <a:t>crista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iliaca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7405" r="9978" b="7561"/>
          <a:stretch>
            <a:fillRect/>
          </a:stretch>
        </p:blipFill>
        <p:spPr bwMode="auto">
          <a:xfrm>
            <a:off x="6060464" y="758252"/>
            <a:ext cx="51355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759841" y="2812430"/>
            <a:ext cx="3751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Grynfelti</a:t>
            </a:r>
            <a:r>
              <a:rPr lang="cs-CZ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/Tetragon </a:t>
            </a:r>
            <a:r>
              <a:rPr 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Krausei</a:t>
            </a:r>
          </a:p>
        </p:txBody>
      </p:sp>
      <p:sp>
        <p:nvSpPr>
          <p:cNvPr id="40966" name="TextovéPole 11"/>
          <p:cNvSpPr txBox="1">
            <a:spLocks noChangeArrowheads="1"/>
          </p:cNvSpPr>
          <p:nvPr/>
        </p:nvSpPr>
        <p:spPr bwMode="auto">
          <a:xfrm>
            <a:off x="1822853" y="3091133"/>
            <a:ext cx="3942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erector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spinae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200" b="1" dirty="0" smtClean="0">
                <a:cs typeface="Arial" panose="020B0604020202020204" pitchFamily="34" charset="0"/>
              </a:rPr>
              <a:t>m</a:t>
            </a:r>
            <a:r>
              <a:rPr lang="cs-CZ" altLang="cs-CZ" sz="1200" b="1" dirty="0">
                <a:cs typeface="Arial" panose="020B0604020202020204" pitchFamily="34" charset="0"/>
              </a:rPr>
              <a:t>. </a:t>
            </a:r>
            <a:r>
              <a:rPr lang="cs-CZ" altLang="cs-CZ" sz="1200" b="1" dirty="0" err="1">
                <a:cs typeface="Arial" panose="020B0604020202020204" pitchFamily="34" charset="0"/>
              </a:rPr>
              <a:t>obliquus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 smtClean="0">
                <a:cs typeface="Arial" panose="020B0604020202020204" pitchFamily="34" charset="0"/>
              </a:rPr>
              <a:t>internus</a:t>
            </a:r>
            <a:r>
              <a:rPr lang="cs-CZ" altLang="cs-CZ" sz="1200" b="1" dirty="0" smtClean="0">
                <a:cs typeface="Arial" panose="020B0604020202020204" pitchFamily="34" charset="0"/>
              </a:rPr>
              <a:t> </a:t>
            </a:r>
            <a:r>
              <a:rPr lang="cs-CZ" altLang="cs-CZ" sz="1200" b="1" dirty="0" err="1" smtClean="0">
                <a:cs typeface="Arial" panose="020B0604020202020204" pitchFamily="34" charset="0"/>
              </a:rPr>
              <a:t>abdominis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 smtClean="0">
                <a:cs typeface="Arial" panose="020B0604020202020204" pitchFamily="34" charset="0"/>
              </a:rPr>
              <a:t>m</a:t>
            </a:r>
            <a:r>
              <a:rPr lang="cs-CZ" altLang="cs-CZ" sz="1200" b="1" dirty="0">
                <a:cs typeface="Arial" panose="020B0604020202020204" pitchFamily="34" charset="0"/>
              </a:rPr>
              <a:t>. </a:t>
            </a:r>
            <a:r>
              <a:rPr lang="cs-CZ" altLang="cs-CZ" sz="1200" b="1" dirty="0" err="1">
                <a:cs typeface="Arial" panose="020B0604020202020204" pitchFamily="34" charset="0"/>
              </a:rPr>
              <a:t>serratus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 smtClean="0">
                <a:cs typeface="Arial" panose="020B0604020202020204" pitchFamily="34" charset="0"/>
              </a:rPr>
              <a:t>posterior</a:t>
            </a:r>
            <a:r>
              <a:rPr lang="cs-CZ" altLang="cs-CZ" sz="1200" b="1" dirty="0" smtClean="0">
                <a:cs typeface="Arial" panose="020B0604020202020204" pitchFamily="34" charset="0"/>
              </a:rPr>
              <a:t> </a:t>
            </a:r>
            <a:r>
              <a:rPr lang="cs-CZ" altLang="cs-CZ" sz="1200" b="1" dirty="0" err="1" smtClean="0">
                <a:cs typeface="Arial" panose="020B0604020202020204" pitchFamily="34" charset="0"/>
              </a:rPr>
              <a:t>inferior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cs-CZ" altLang="cs-CZ" sz="1200" b="1" dirty="0">
                <a:solidFill>
                  <a:srgbClr val="FF0000"/>
                </a:solidFill>
                <a:cs typeface="Arial" panose="020B0604020202020204" pitchFamily="34" charset="0"/>
              </a:rPr>
              <a:t>. žebro</a:t>
            </a:r>
          </a:p>
        </p:txBody>
      </p:sp>
      <p:pic>
        <p:nvPicPr>
          <p:cNvPr id="8" name="Picture 2" descr="trigonum Petiti a Kraus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14" y="4392539"/>
            <a:ext cx="4248186" cy="22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3638" y="5992009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Lumbální hernie (kýly)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05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55601" y="620714"/>
            <a:ext cx="9701214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Příčně pruhovaná svalová tkáň</a:t>
            </a:r>
          </a:p>
          <a:p>
            <a:endParaRPr lang="cs-CZ" altLang="cs-CZ" b="1" dirty="0">
              <a:latin typeface="Arial Unicode MS" pitchFamily="34" charset="-128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kosterní svalstvo, pracuje v závislosti na naší vůli, snadno se unaví, spotřebuje hodně energie, při práci tvoří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teplo, inervace z míšních a hlavových nervů 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Mnohojaderná svalová vlákna  s jedno- a dvojlomnými úseky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(kontraktilní bílkoviny aktin a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vlákna červená, bílá a červená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přechodná, </a:t>
            </a: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inervace -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míšní a hlavové nervy</a:t>
            </a:r>
          </a:p>
        </p:txBody>
      </p:sp>
      <p:pic>
        <p:nvPicPr>
          <p:cNvPr id="106502" name="Picture 6" descr="sejmo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b="26378"/>
          <a:stretch>
            <a:fillRect/>
          </a:stretch>
        </p:blipFill>
        <p:spPr bwMode="auto">
          <a:xfrm>
            <a:off x="5206208" y="3154399"/>
            <a:ext cx="4254352" cy="307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aktin a myos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28" y="-20546"/>
            <a:ext cx="1878421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18" y="1695542"/>
            <a:ext cx="1608042" cy="477250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28" y="4291345"/>
            <a:ext cx="2277678" cy="13474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2" y="3663950"/>
            <a:ext cx="2080042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61365" y="1119562"/>
            <a:ext cx="119087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dorsalis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 smtClean="0">
                <a:cs typeface="Arial" panose="020B0604020202020204" pitchFamily="34" charset="0"/>
              </a:rPr>
              <a:t>Fascia</a:t>
            </a: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nuchae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 smtClean="0">
                <a:cs typeface="Arial" panose="020B0604020202020204" pitchFamily="34" charset="0"/>
              </a:rPr>
              <a:t>Fascia</a:t>
            </a: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thoracolumbalis</a:t>
            </a:r>
            <a:r>
              <a:rPr lang="cs-CZ" altLang="cs-CZ" sz="2000" b="1" dirty="0">
                <a:cs typeface="Arial" panose="020B0604020202020204" pitchFamily="34" charset="0"/>
              </a:rPr>
              <a:t>  - lamina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dirty="0"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cs typeface="Arial" panose="020B0604020202020204" pitchFamily="34" charset="0"/>
              </a:rPr>
              <a:t>profunda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cs typeface="Arial" panose="020B0604020202020204" pitchFamily="34" charset="0"/>
              </a:rPr>
              <a:t>aponeurosis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lumbalis</a:t>
            </a:r>
            <a:r>
              <a:rPr lang="cs-CZ" altLang="cs-CZ" sz="2000" b="1" dirty="0" smtClean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cs typeface="Arial" panose="020B0604020202020204" pitchFamily="34" charset="0"/>
              </a:rPr>
              <a:t>         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                                                         </a:t>
            </a:r>
            <a:r>
              <a:rPr lang="cs-CZ" altLang="cs-CZ" sz="1600" b="1" dirty="0" smtClean="0"/>
              <a:t>rozhraní mezi m. </a:t>
            </a:r>
            <a:r>
              <a:rPr lang="cs-CZ" altLang="cs-CZ" sz="1600" b="1" dirty="0" err="1" smtClean="0"/>
              <a:t>erector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spinae</a:t>
            </a:r>
            <a:r>
              <a:rPr lang="cs-CZ" altLang="cs-CZ" sz="1600" b="1" dirty="0" smtClean="0"/>
              <a:t> a m. </a:t>
            </a:r>
            <a:r>
              <a:rPr lang="cs-CZ" altLang="cs-CZ" sz="1600" b="1" dirty="0" err="1" smtClean="0"/>
              <a:t>quadratus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lumborum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207640" y="625875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Fascie hřbetních svalů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3319" r="67050" b="60120"/>
          <a:stretch>
            <a:fillRect/>
          </a:stretch>
        </p:blipFill>
        <p:spPr bwMode="auto">
          <a:xfrm>
            <a:off x="5012314" y="3531476"/>
            <a:ext cx="3614380" cy="255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aponeurosis lumba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4"/>
          <a:stretch>
            <a:fillRect/>
          </a:stretch>
        </p:blipFill>
        <p:spPr bwMode="auto">
          <a:xfrm>
            <a:off x="8936218" y="3802363"/>
            <a:ext cx="2780092" cy="201180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82" y="2333297"/>
            <a:ext cx="2165008" cy="23963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2333297"/>
            <a:ext cx="1875832" cy="45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6700" y="936840"/>
            <a:ext cx="11480800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CC0000"/>
                </a:solidFill>
              </a:rPr>
              <a:t>Použité obrázky:</a:t>
            </a:r>
            <a:endParaRPr lang="cs-CZ" altLang="cs-CZ" sz="3600" b="1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cs-CZ" altLang="cs-CZ" b="1" dirty="0" smtClean="0"/>
          </a:p>
          <a:p>
            <a:pPr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sz="2400" b="1" dirty="0" smtClean="0"/>
              <a:t>Čihák, R. (1987): </a:t>
            </a:r>
            <a:r>
              <a:rPr lang="cs-CZ" altLang="cs-CZ" sz="2400" dirty="0" smtClean="0"/>
              <a:t>Anatomie 1. Avicenum, Zdravotnické nakladatelství.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b="1" dirty="0" err="1" smtClean="0"/>
              <a:t>Gilroy</a:t>
            </a:r>
            <a:r>
              <a:rPr lang="cs-CZ" altLang="cs-CZ" sz="2400" b="1" dirty="0" smtClean="0"/>
              <a:t>, A. M. et al. (2009):</a:t>
            </a:r>
            <a:r>
              <a:rPr lang="cs-CZ" altLang="cs-CZ" sz="2400" dirty="0" smtClean="0"/>
              <a:t> Atlas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Anatomy. </a:t>
            </a:r>
            <a:r>
              <a:rPr lang="cs-CZ" altLang="cs-CZ" sz="2400" dirty="0" err="1" smtClean="0"/>
              <a:t>Thieme</a:t>
            </a:r>
            <a:r>
              <a:rPr lang="cs-CZ" altLang="cs-CZ" sz="2400" dirty="0" smtClean="0"/>
              <a:t> New York, Stuttgart.</a:t>
            </a:r>
          </a:p>
          <a:p>
            <a:pPr>
              <a:lnSpc>
                <a:spcPct val="80000"/>
              </a:lnSpc>
            </a:pPr>
            <a:endParaRPr lang="cs-CZ" altLang="cs-CZ" sz="2400" b="1" dirty="0" smtClean="0"/>
          </a:p>
          <a:p>
            <a:pPr>
              <a:lnSpc>
                <a:spcPct val="80000"/>
              </a:lnSpc>
            </a:pPr>
            <a:r>
              <a:rPr lang="cs-CZ" altLang="cs-CZ" sz="2400" b="1" dirty="0" err="1" smtClean="0"/>
              <a:t>Moore</a:t>
            </a:r>
            <a:r>
              <a:rPr lang="cs-CZ" altLang="cs-CZ" sz="2400" b="1" dirty="0" smtClean="0"/>
              <a:t>, K. L. (1992):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Clinical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oriented</a:t>
            </a:r>
            <a:r>
              <a:rPr lang="cs-CZ" altLang="cs-CZ" sz="2400" dirty="0" smtClean="0"/>
              <a:t> anatomy. </a:t>
            </a:r>
            <a:r>
              <a:rPr lang="cs-CZ" altLang="cs-CZ" sz="2400" dirty="0" err="1" smtClean="0"/>
              <a:t>Third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edition</a:t>
            </a:r>
            <a:r>
              <a:rPr lang="cs-CZ" altLang="cs-CZ" sz="2400" dirty="0" smtClean="0"/>
              <a:t>. </a:t>
            </a:r>
            <a:r>
              <a:rPr lang="cs-CZ" altLang="cs-CZ" sz="2400" dirty="0" err="1" smtClean="0"/>
              <a:t>Williams</a:t>
            </a:r>
            <a:r>
              <a:rPr lang="en-US" altLang="cs-CZ" sz="2400" dirty="0" smtClean="0"/>
              <a:t>&amp;</a:t>
            </a:r>
            <a:r>
              <a:rPr lang="cs-CZ" altLang="cs-CZ" sz="2400" dirty="0" smtClean="0"/>
              <a:t>Wilkins, A </a:t>
            </a:r>
            <a:r>
              <a:rPr lang="cs-CZ" altLang="cs-CZ" sz="2400" dirty="0" err="1" smtClean="0"/>
              <a:t>Waverly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Company</a:t>
            </a:r>
            <a:r>
              <a:rPr lang="cs-CZ" altLang="cs-CZ" sz="2400" dirty="0" smtClean="0"/>
              <a:t>.</a:t>
            </a:r>
          </a:p>
          <a:p>
            <a:pPr>
              <a:spcBef>
                <a:spcPct val="0"/>
              </a:spcBef>
            </a:pPr>
            <a:endParaRPr lang="cs-CZ" altLang="cs-CZ" sz="2400" dirty="0" smtClean="0"/>
          </a:p>
          <a:p>
            <a:pPr>
              <a:spcBef>
                <a:spcPct val="0"/>
              </a:spcBef>
            </a:pPr>
            <a:r>
              <a:rPr lang="cs-CZ" altLang="cs-CZ" sz="2400" b="1" dirty="0" err="1" smtClean="0"/>
              <a:t>Putz</a:t>
            </a:r>
            <a:r>
              <a:rPr lang="cs-CZ" altLang="cs-CZ" sz="2400" b="1" dirty="0" smtClean="0"/>
              <a:t>, R. (2008): </a:t>
            </a:r>
            <a:r>
              <a:rPr lang="cs-CZ" altLang="cs-CZ" sz="2400" dirty="0" smtClean="0"/>
              <a:t>Atlas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Human</a:t>
            </a:r>
            <a:r>
              <a:rPr lang="cs-CZ" altLang="cs-CZ" sz="2400" dirty="0" smtClean="0"/>
              <a:t> Anatomy </a:t>
            </a:r>
            <a:r>
              <a:rPr lang="cs-CZ" altLang="cs-CZ" sz="2400" dirty="0" err="1" smtClean="0"/>
              <a:t>Sobotta</a:t>
            </a:r>
            <a:r>
              <a:rPr lang="cs-CZ" altLang="cs-CZ" sz="2400" dirty="0" smtClean="0"/>
              <a:t>. </a:t>
            </a:r>
            <a:r>
              <a:rPr lang="cs-CZ" altLang="cs-CZ" sz="2400" dirty="0" err="1" smtClean="0"/>
              <a:t>Elsevier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Books</a:t>
            </a:r>
            <a:r>
              <a:rPr lang="cs-CZ" altLang="cs-CZ" sz="2400" dirty="0" smtClean="0"/>
              <a:t>.</a:t>
            </a:r>
          </a:p>
          <a:p>
            <a:pPr>
              <a:lnSpc>
                <a:spcPct val="80000"/>
              </a:lnSpc>
            </a:pPr>
            <a:endParaRPr lang="cs-CZ" altLang="cs-CZ" sz="2400" b="1" dirty="0" smtClean="0"/>
          </a:p>
          <a:p>
            <a:pPr>
              <a:lnSpc>
                <a:spcPct val="80000"/>
              </a:lnSpc>
            </a:pPr>
            <a:r>
              <a:rPr lang="cs-CZ" altLang="cs-CZ" sz="2400" b="1" dirty="0" err="1" smtClean="0"/>
              <a:t>Rohen</a:t>
            </a:r>
            <a:r>
              <a:rPr lang="cs-CZ" altLang="cs-CZ" sz="2400" b="1" dirty="0" smtClean="0"/>
              <a:t>, J.W., </a:t>
            </a:r>
            <a:r>
              <a:rPr lang="cs-CZ" altLang="cs-CZ" sz="2400" b="1" dirty="0" err="1" smtClean="0"/>
              <a:t>Yokochi</a:t>
            </a:r>
            <a:r>
              <a:rPr lang="cs-CZ" altLang="cs-CZ" sz="2400" b="1" dirty="0" smtClean="0"/>
              <a:t>, Ch. (1988): </a:t>
            </a:r>
            <a:r>
              <a:rPr lang="cs-CZ" altLang="cs-CZ" sz="2400" dirty="0" err="1" smtClean="0"/>
              <a:t>Anatómia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človeka</a:t>
            </a:r>
            <a:r>
              <a:rPr lang="cs-CZ" altLang="cs-CZ" sz="2400" dirty="0" smtClean="0"/>
              <a:t>. </a:t>
            </a:r>
            <a:r>
              <a:rPr lang="cs-CZ" altLang="cs-CZ" sz="2400" dirty="0" err="1" smtClean="0"/>
              <a:t>Schattauer</a:t>
            </a:r>
            <a:r>
              <a:rPr lang="cs-CZ" altLang="cs-CZ" sz="2400" dirty="0" smtClean="0"/>
              <a:t> Stuttgart- New York.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24627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333500" y="935672"/>
            <a:ext cx="1039421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             Hladká svalová tkáň</a:t>
            </a:r>
            <a:r>
              <a:rPr lang="cs-CZ" altLang="cs-CZ" sz="3200" b="1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(stěny cév a dutých orgánů, pracuje nezávisle na naší vůli, bez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únavy)</a:t>
            </a:r>
          </a:p>
          <a:p>
            <a:r>
              <a:rPr lang="cs-CZ" sz="1400" dirty="0"/>
              <a:t>Kontrakce hladké svaloviny je </a:t>
            </a:r>
            <a:r>
              <a:rPr lang="cs-CZ" sz="1400" dirty="0" smtClean="0"/>
              <a:t>založená </a:t>
            </a:r>
            <a:r>
              <a:rPr lang="cs-CZ" sz="1400" dirty="0"/>
              <a:t>na reakci </a:t>
            </a:r>
            <a:r>
              <a:rPr lang="cs-CZ" sz="1400" dirty="0" smtClean="0"/>
              <a:t>aktinu a myozinu, ale </a:t>
            </a:r>
            <a:r>
              <a:rPr lang="cs-CZ" sz="1400" dirty="0" err="1"/>
              <a:t>m</a:t>
            </a:r>
            <a:r>
              <a:rPr lang="cs-CZ" sz="1400" dirty="0" err="1" smtClean="0"/>
              <a:t>yofilamenta</a:t>
            </a:r>
            <a:r>
              <a:rPr lang="cs-CZ" sz="1400" dirty="0" smtClean="0"/>
              <a:t> </a:t>
            </a:r>
            <a:r>
              <a:rPr lang="cs-CZ" sz="1400" dirty="0"/>
              <a:t>se navzájem kříží a vytvářejí tak mřížovitou </a:t>
            </a:r>
            <a:r>
              <a:rPr lang="cs-CZ" sz="1400" dirty="0" smtClean="0"/>
              <a:t>strukturu)</a:t>
            </a:r>
            <a:endParaRPr lang="cs-CZ" alt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5" name="Picture 5" descr="sejmout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464288" y="2643411"/>
            <a:ext cx="2452687" cy="31702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76" y="3001328"/>
            <a:ext cx="3378236" cy="319485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3" y="2489200"/>
            <a:ext cx="5086350" cy="3810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69063" y="5283200"/>
            <a:ext cx="1443037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581400" y="3810000"/>
            <a:ext cx="3609181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190581" y="3568700"/>
            <a:ext cx="5691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581400" y="4228529"/>
            <a:ext cx="4178300" cy="18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3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sejmo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7"/>
          <a:stretch>
            <a:fillRect/>
          </a:stretch>
        </p:blipFill>
        <p:spPr bwMode="auto">
          <a:xfrm>
            <a:off x="2490568" y="2897189"/>
            <a:ext cx="2998787" cy="32575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44500" y="631670"/>
            <a:ext cx="11201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            Srdeční svalovina</a:t>
            </a:r>
            <a:r>
              <a:rPr lang="cs-CZ" altLang="cs-CZ" sz="3200" b="1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endParaRPr lang="cs-CZ" altLang="cs-CZ" sz="3200" b="1" dirty="0" smtClean="0">
              <a:solidFill>
                <a:schemeClr val="bg1"/>
              </a:solidFill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pracuje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nezávisle na naší vůli, po celý život, bez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únavy, inervace </a:t>
            </a:r>
            <a:r>
              <a:rPr lang="cs-CZ" alt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vlastní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+ inervace X. hlavový nerv 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sympathicus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 Unicode MS" pitchFamily="34" charset="-128"/>
              </a:rPr>
              <a:t>              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Svalové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buňky jsou spojeny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můstky (interkalární disky)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2000" b="1" dirty="0">
              <a:latin typeface="Arial Unicode MS" pitchFamily="34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78" y="2755328"/>
            <a:ext cx="2400594" cy="339941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57200" y="549275"/>
            <a:ext cx="11442700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Stavba</a:t>
            </a:r>
            <a:r>
              <a:rPr lang="cs-CZ" altLang="cs-CZ" sz="3200" b="1" u="sng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kosterního 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svalu</a:t>
            </a:r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Příčně pruhovaná vlákna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= základní aktivní složka svalu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2.  Vazivo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(obal = fascie, šlacha)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3.  Pomocná svalová zařízení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4.  Cévy a nervy svalové</a:t>
            </a:r>
          </a:p>
          <a:p>
            <a:endParaRPr lang="cs-CZ" altLang="cs-CZ" sz="2800" b="1" dirty="0">
              <a:latin typeface="Arial Unicode MS" pitchFamily="34" charset="-128"/>
            </a:endParaRP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Svalová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vlákna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jsou pokryta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vazivem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endomysiem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povrchu</a:t>
            </a:r>
          </a:p>
          <a:p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svalových snopců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perimysium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 povrchu celého svalu je</a:t>
            </a:r>
            <a:r>
              <a:rPr lang="cs-CZ" altLang="cs-C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epimysium</a:t>
            </a:r>
            <a:endParaRPr lang="cs-CZ" altLang="cs-CZ" sz="20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vazivová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membrána - 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(„trubice“, 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ve které se sval pohybuje)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8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0901" name="Picture 5" descr="sejmout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5"/>
          <a:stretch>
            <a:fillRect/>
          </a:stretch>
        </p:blipFill>
        <p:spPr bwMode="auto">
          <a:xfrm>
            <a:off x="9571501" y="445161"/>
            <a:ext cx="2113679" cy="333943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4083" r="7066"/>
          <a:stretch/>
        </p:blipFill>
        <p:spPr>
          <a:xfrm>
            <a:off x="8663921" y="4521200"/>
            <a:ext cx="3377763" cy="15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0" name="Object 24"/>
          <p:cNvGraphicFramePr>
            <a:graphicFrameLocks noChangeAspect="1"/>
          </p:cNvGraphicFramePr>
          <p:nvPr/>
        </p:nvGraphicFramePr>
        <p:xfrm>
          <a:off x="4943476" y="908050"/>
          <a:ext cx="220186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rastrový obrázek" r:id="rId3" imgW="1241928" imgH="3223418" progId="Paint.Picture">
                  <p:embed/>
                </p:oleObj>
              </mc:Choice>
              <mc:Fallback>
                <p:oleObj name="rastrový obrázek" r:id="rId3" imgW="1241928" imgH="322341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6" y="908050"/>
                        <a:ext cx="2201863" cy="5715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896225" y="2997200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latin typeface="Arial" panose="020B0604020202020204" pitchFamily="34" charset="0"/>
              </a:rPr>
              <a:t>venter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896225" y="1412875"/>
            <a:ext cx="115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latin typeface="Arial" panose="020B0604020202020204" pitchFamily="34" charset="0"/>
              </a:rPr>
              <a:t>caput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896226" y="5300663"/>
            <a:ext cx="1223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latin typeface="Arial" panose="020B0604020202020204" pitchFamily="34" charset="0"/>
              </a:rPr>
              <a:t>cauda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3719514" y="260350"/>
            <a:ext cx="539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>
                <a:solidFill>
                  <a:srgbClr val="800000"/>
                </a:solidFill>
                <a:latin typeface="Arial" panose="020B0604020202020204" pitchFamily="34" charset="0"/>
              </a:rPr>
              <a:t>  Obecná stavba svalu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371060" y="1318437"/>
            <a:ext cx="178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Origo</a:t>
            </a:r>
            <a:r>
              <a:rPr lang="cs-CZ" sz="2000" b="1" dirty="0" smtClean="0"/>
              <a:t> (začátek)</a:t>
            </a:r>
            <a:endParaRPr lang="cs-CZ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74687" y="5973430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Insertio</a:t>
            </a:r>
            <a:r>
              <a:rPr lang="cs-CZ" sz="2000" b="1" dirty="0" smtClean="0"/>
              <a:t> (úpon)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887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2535</Words>
  <Application>Microsoft Office PowerPoint</Application>
  <PresentationFormat>Širokoúhlá obrazovka</PresentationFormat>
  <Paragraphs>529</Paragraphs>
  <Slides>51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51</vt:i4>
      </vt:variant>
    </vt:vector>
  </HeadingPairs>
  <TitlesOfParts>
    <vt:vector size="60" baseType="lpstr">
      <vt:lpstr>Arial Unicode MS</vt:lpstr>
      <vt:lpstr>Arial</vt:lpstr>
      <vt:lpstr>Calibri</vt:lpstr>
      <vt:lpstr>Calibri Light</vt:lpstr>
      <vt:lpstr>Times New Roman</vt:lpstr>
      <vt:lpstr>Motiv Office</vt:lpstr>
      <vt:lpstr>rastrový obrázek</vt:lpstr>
      <vt:lpstr>Fotografie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Zádové svaly (musculi dorsi)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71</cp:revision>
  <dcterms:created xsi:type="dcterms:W3CDTF">2018-11-05T14:04:46Z</dcterms:created>
  <dcterms:modified xsi:type="dcterms:W3CDTF">2021-10-28T06:24:09Z</dcterms:modified>
</cp:coreProperties>
</file>