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5" r:id="rId10"/>
    <p:sldId id="266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5AC8AF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23" d="100"/>
          <a:sy n="123" d="100"/>
        </p:scale>
        <p:origin x="108" y="27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155808"/>
            <a:ext cx="11361600" cy="117158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</a:rPr>
              <a:t>Pedagogika sportu </a:t>
            </a:r>
            <a:r>
              <a:rPr lang="cs-CZ" altLang="cs-CZ" dirty="0">
                <a:solidFill>
                  <a:srgbClr val="0000DC"/>
                </a:solidFill>
              </a:rPr>
              <a:t>(</a:t>
            </a:r>
            <a:r>
              <a:rPr lang="cs-CZ" altLang="cs-CZ" dirty="0" err="1">
                <a:solidFill>
                  <a:srgbClr val="0000DC"/>
                </a:solidFill>
              </a:rPr>
              <a:t>dc4903</a:t>
            </a:r>
            <a:r>
              <a:rPr lang="cs-CZ" altLang="cs-CZ" dirty="0">
                <a:solidFill>
                  <a:srgbClr val="0000DC"/>
                </a:solidFill>
              </a:rPr>
              <a:t>)</a:t>
            </a:r>
            <a:br>
              <a:rPr lang="cs-CZ" altLang="cs-CZ" dirty="0">
                <a:solidFill>
                  <a:srgbClr val="0000DC"/>
                </a:solidFill>
              </a:rPr>
            </a:br>
            <a:r>
              <a:rPr lang="cs-CZ" altLang="cs-CZ" dirty="0">
                <a:solidFill>
                  <a:srgbClr val="0000DC"/>
                </a:solidFill>
              </a:rPr>
              <a:t>Výzkum sportovně-pedagogických profesí</a:t>
            </a:r>
            <a:endParaRPr lang="sk-SK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F11A4FD-A217-6542-925F-1C9D1584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8278"/>
            <a:ext cx="11361600" cy="1711370"/>
          </a:xfrm>
        </p:spPr>
        <p:txBody>
          <a:bodyPr/>
          <a:lstStyle/>
          <a:p>
            <a:pPr algn="ctr"/>
            <a:r>
              <a:rPr lang="sk-SK" dirty="0"/>
              <a:t>Vladimír Jůva</a:t>
            </a:r>
          </a:p>
          <a:p>
            <a:pPr algn="ctr"/>
            <a:r>
              <a:rPr lang="sk-SK" dirty="0"/>
              <a:t>Katedra pedagogiky </a:t>
            </a:r>
            <a:r>
              <a:rPr lang="sk-SK" dirty="0" err="1"/>
              <a:t>sportu</a:t>
            </a:r>
            <a:r>
              <a:rPr lang="sk-SK" dirty="0"/>
              <a:t>, FSpS MU</a:t>
            </a:r>
          </a:p>
          <a:p>
            <a:pPr algn="ctr"/>
            <a:r>
              <a:rPr lang="sk-SK" dirty="0"/>
              <a:t>juva@fsps.muni.cz</a:t>
            </a:r>
          </a:p>
          <a:p>
            <a:pPr algn="ctr"/>
            <a:r>
              <a:rPr lang="cs-CZ" altLang="cs-CZ" dirty="0"/>
              <a:t>30. 9. 2021</a:t>
            </a:r>
            <a:endParaRPr lang="sk-SK" dirty="0"/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77041-28E9-4AE4-9196-6F278C934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283BA-16EE-477D-AEA7-8C26C868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176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5056F2F-CF81-4152-B3AE-A2CC0605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23" y="924836"/>
            <a:ext cx="11323953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Sociální východiska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Velké </a:t>
            </a:r>
            <a:r>
              <a:rPr lang="cs-CZ" altLang="cs-CZ" sz="3200" b="1" dirty="0"/>
              <a:t>sociální změny </a:t>
            </a:r>
            <a:r>
              <a:rPr lang="cs-CZ" altLang="cs-CZ" sz="3200" dirty="0"/>
              <a:t>– nárůst </a:t>
            </a:r>
            <a:r>
              <a:rPr lang="cs-CZ" altLang="cs-CZ" sz="3200" b="1" dirty="0">
                <a:solidFill>
                  <a:srgbClr val="0000DC"/>
                </a:solidFill>
              </a:rPr>
              <a:t>služeb</a:t>
            </a:r>
            <a:r>
              <a:rPr lang="cs-CZ" altLang="cs-CZ" sz="3200" dirty="0"/>
              <a:t>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Sílí </a:t>
            </a:r>
            <a:r>
              <a:rPr lang="cs-CZ" altLang="cs-CZ" sz="3200" b="1" dirty="0">
                <a:solidFill>
                  <a:srgbClr val="0000DC"/>
                </a:solidFill>
              </a:rPr>
              <a:t>negativní socializační dopady sportu</a:t>
            </a:r>
            <a:r>
              <a:rPr lang="cs-CZ" altLang="cs-CZ" sz="3200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(na mladé,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</a:t>
            </a:r>
            <a:r>
              <a:rPr lang="cs-CZ" altLang="cs-CZ" sz="3200" dirty="0"/>
              <a:t> (soutěžního i rekreačního sportu) = profesionál, </a:t>
            </a:r>
            <a:br>
              <a:rPr lang="cs-CZ" altLang="cs-CZ" sz="3200" dirty="0"/>
            </a:br>
            <a:r>
              <a:rPr lang="cs-CZ" altLang="cs-CZ" sz="3200" dirty="0"/>
              <a:t>jenž by měl vedle maximálního rozvoje sportovní výkonnosti přispívat k </a:t>
            </a:r>
            <a:r>
              <a:rPr lang="cs-CZ" altLang="cs-CZ" sz="3200" b="1" dirty="0">
                <a:solidFill>
                  <a:srgbClr val="0000DC"/>
                </a:solidFill>
              </a:rPr>
              <a:t>pozitivní socializaci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Koncepce </a:t>
            </a:r>
            <a:r>
              <a:rPr lang="cs-CZ" altLang="cs-CZ" sz="3200" b="1" dirty="0">
                <a:solidFill>
                  <a:srgbClr val="FF0000"/>
                </a:solidFill>
              </a:rPr>
              <a:t>trenérství = klíčový problém sportu </a:t>
            </a:r>
            <a:r>
              <a:rPr lang="cs-CZ" altLang="cs-CZ" sz="3200" dirty="0"/>
              <a:t>na všech úrovních – viz britský model rozvoje trenérství = světová „1“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„</a:t>
            </a:r>
            <a:r>
              <a:rPr lang="cs-CZ" altLang="cs-CZ" sz="3200" b="1" dirty="0"/>
              <a:t>Pohyb jako lék</a:t>
            </a:r>
            <a:r>
              <a:rPr lang="cs-CZ" altLang="cs-CZ" sz="3200" dirty="0"/>
              <a:t>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Tlak na </a:t>
            </a:r>
            <a:r>
              <a:rPr lang="cs-CZ" altLang="cs-CZ" sz="3200" b="1" dirty="0">
                <a:solidFill>
                  <a:srgbClr val="FF0000"/>
                </a:solidFill>
              </a:rPr>
              <a:t>profesionalizaci</a:t>
            </a:r>
            <a:r>
              <a:rPr lang="cs-CZ" altLang="cs-CZ" sz="3200" b="1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– rozvoj profesí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39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659D0A-51D7-40E1-BC30-69E91652A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0A2958-8BE5-4CE1-97D0-98711AA0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46" y="378000"/>
            <a:ext cx="10355553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F5A05B63-2670-43BF-B9D8-8E6C8E9B3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34" y="1108075"/>
            <a:ext cx="10190135" cy="5670550"/>
          </a:xfr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EAA6B8F5-6C13-421E-BEA3-0432FD22F3F8}"/>
              </a:ext>
            </a:extLst>
          </p:cNvPr>
          <p:cNvSpPr/>
          <p:nvPr/>
        </p:nvSpPr>
        <p:spPr bwMode="auto">
          <a:xfrm>
            <a:off x="8779790" y="2084522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50FD33EB-6BEC-40AC-B2F4-30A94BB1A82B}"/>
              </a:ext>
            </a:extLst>
          </p:cNvPr>
          <p:cNvSpPr/>
          <p:nvPr/>
        </p:nvSpPr>
        <p:spPr bwMode="auto">
          <a:xfrm>
            <a:off x="8779790" y="3398003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F1E4A7CF-12C7-487C-A01C-5B5F60284F5B}"/>
              </a:ext>
            </a:extLst>
          </p:cNvPr>
          <p:cNvSpPr/>
          <p:nvPr/>
        </p:nvSpPr>
        <p:spPr bwMode="auto">
          <a:xfrm>
            <a:off x="8779790" y="4583623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A586E796-DC18-40A8-8EBF-3AAAE1A1DF46}"/>
              </a:ext>
            </a:extLst>
          </p:cNvPr>
          <p:cNvSpPr/>
          <p:nvPr/>
        </p:nvSpPr>
        <p:spPr bwMode="auto">
          <a:xfrm>
            <a:off x="8779790" y="5945155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46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6B48A1-C5D2-4216-8D85-C9C89D67B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01E4EE-FE08-47F4-9961-B7260773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85" y="511027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C18B02-A985-48AF-B9BF-F0E92675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5" y="1123627"/>
            <a:ext cx="11321511" cy="55173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= profese s tradicí → </a:t>
            </a:r>
            <a:r>
              <a:rPr lang="cs-CZ" altLang="cs-CZ" sz="3200" b="1" dirty="0">
                <a:solidFill>
                  <a:srgbClr val="F01928"/>
                </a:solidFill>
              </a:rPr>
              <a:t>historický výzkum</a:t>
            </a:r>
            <a:endParaRPr lang="cs-CZ" altLang="cs-CZ" sz="3200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/>
              <a:t>první profesionální kouč v americkém VŠ sportu – 1864 → </a:t>
            </a:r>
            <a:r>
              <a:rPr lang="cs-CZ" altLang="cs-CZ" sz="3200" b="1" dirty="0">
                <a:solidFill>
                  <a:srgbClr val="F01928"/>
                </a:solidFill>
              </a:rPr>
              <a:t>výzkum – vztah školy a sportu?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– </a:t>
            </a:r>
            <a:r>
              <a:rPr lang="cs-CZ" altLang="cs-CZ" sz="3200" b="1" dirty="0">
                <a:solidFill>
                  <a:srgbClr val="0000DC"/>
                </a:solidFill>
              </a:rPr>
              <a:t>zajišťuje a vede trénink sportovce + … (zvířata, věci, …) </a:t>
            </a:r>
            <a:r>
              <a:rPr lang="cs-CZ" altLang="cs-CZ" sz="3200" dirty="0"/>
              <a:t>→</a:t>
            </a:r>
            <a:r>
              <a:rPr lang="cs-CZ" altLang="cs-CZ" sz="3200" b="1" dirty="0">
                <a:solidFill>
                  <a:srgbClr val="0000DC"/>
                </a:solidFill>
              </a:rPr>
              <a:t> </a:t>
            </a:r>
            <a:r>
              <a:rPr lang="cs-CZ" altLang="cs-CZ" sz="3200" b="1" dirty="0">
                <a:solidFill>
                  <a:srgbClr val="F01928"/>
                </a:solidFill>
              </a:rPr>
              <a:t>výzkum profesí</a:t>
            </a:r>
            <a:r>
              <a:rPr lang="cs-CZ" altLang="cs-CZ" sz="3200" b="1" dirty="0"/>
              <a:t> (sociálních + …) </a:t>
            </a:r>
            <a:endParaRPr lang="cs-CZ" altLang="cs-CZ" sz="3200" b="1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odborník ve sportu i </a:t>
            </a:r>
            <a:r>
              <a:rPr lang="cs-CZ" altLang="cs-CZ" sz="3200" b="1" dirty="0"/>
              <a:t>pedagog</a:t>
            </a:r>
            <a:r>
              <a:rPr lang="cs-CZ" altLang="cs-CZ" sz="3200" dirty="0"/>
              <a:t>, poradce, … = práce s lidmi = </a:t>
            </a:r>
            <a:r>
              <a:rPr lang="cs-CZ" altLang="cs-CZ" sz="3200" b="1" dirty="0"/>
              <a:t>sociální + pomáhající + pedagogická profese </a:t>
            </a:r>
            <a:r>
              <a:rPr lang="cs-CZ" altLang="cs-CZ" sz="3200" dirty="0"/>
              <a:t>→ </a:t>
            </a:r>
            <a:r>
              <a:rPr lang="cs-CZ" altLang="cs-CZ" sz="3200" b="1" dirty="0" err="1">
                <a:solidFill>
                  <a:srgbClr val="F01928"/>
                </a:solidFill>
              </a:rPr>
              <a:t>pedeutologický</a:t>
            </a:r>
            <a:r>
              <a:rPr lang="cs-CZ" altLang="cs-CZ" sz="3200" b="1" dirty="0">
                <a:solidFill>
                  <a:srgbClr val="F01928"/>
                </a:solidFill>
              </a:rPr>
              <a:t> výzkum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sportu + negativní jevy </a:t>
            </a:r>
            <a:r>
              <a:rPr lang="cs-CZ" altLang="cs-CZ" sz="3200" dirty="0">
                <a:cs typeface="Arial" panose="020B0604020202020204" pitchFamily="34" charset="0"/>
              </a:rPr>
              <a:t>→</a:t>
            </a:r>
            <a:r>
              <a:rPr lang="cs-CZ" altLang="cs-CZ" sz="3200" dirty="0"/>
              <a:t> vyšší nároky na trenéry – odborné, strategické, taktické, … +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pedagogická odpovědnost </a:t>
            </a:r>
            <a:r>
              <a:rPr lang="cs-CZ" altLang="cs-CZ" sz="3200" dirty="0"/>
              <a:t>→ </a:t>
            </a:r>
            <a:r>
              <a:rPr lang="cs-CZ" altLang="cs-CZ" sz="3200" b="1" dirty="0">
                <a:solidFill>
                  <a:srgbClr val="F01928"/>
                </a:solidFill>
              </a:rPr>
              <a:t>etické aspekty</a:t>
            </a:r>
          </a:p>
        </p:txBody>
      </p:sp>
    </p:spTree>
    <p:extLst>
      <p:ext uri="{BB962C8B-B14F-4D97-AF65-F5344CB8AC3E}">
        <p14:creationId xmlns:p14="http://schemas.microsoft.com/office/powerpoint/2010/main" val="230302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F2394C-8066-47BF-B441-62FC47FBE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2F64A1-EFB5-4569-A470-D357A686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86E7C8E-98CA-46C7-8918-572B5566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76394"/>
            <a:ext cx="11635932" cy="5503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000" b="1" dirty="0"/>
              <a:t>sportovní trenéři </a:t>
            </a:r>
            <a:r>
              <a:rPr lang="cs-CZ" altLang="cs-CZ" sz="3000" dirty="0"/>
              <a:t>= rozsáhlá skupina </a:t>
            </a:r>
            <a:r>
              <a:rPr lang="cs-CZ" altLang="cs-CZ" sz="3000" b="1" dirty="0"/>
              <a:t>pedagogických pracovníků</a:t>
            </a:r>
            <a:br>
              <a:rPr lang="cs-CZ" altLang="cs-CZ" sz="3000" dirty="0"/>
            </a:br>
            <a:r>
              <a:rPr lang="cs-CZ" altLang="cs-CZ" sz="3000" dirty="0"/>
              <a:t>- ve školských zařízeních</a:t>
            </a:r>
            <a:br>
              <a:rPr lang="cs-CZ" altLang="cs-CZ" sz="3000" dirty="0"/>
            </a:br>
            <a:r>
              <a:rPr lang="cs-CZ" altLang="cs-CZ" sz="3000" dirty="0"/>
              <a:t>- ve struktuře soutěžního sportu </a:t>
            </a:r>
            <a:br>
              <a:rPr lang="cs-CZ" altLang="cs-CZ" sz="3000" dirty="0"/>
            </a:br>
            <a:r>
              <a:rPr lang="cs-CZ" altLang="cs-CZ" sz="3000" dirty="0"/>
              <a:t>- v dalších, hlavně volnočasových aktivitách</a:t>
            </a:r>
          </a:p>
          <a:p>
            <a:pPr>
              <a:lnSpc>
                <a:spcPct val="100000"/>
              </a:lnSpc>
            </a:pPr>
            <a:r>
              <a:rPr lang="cs-CZ" altLang="cs-CZ" sz="3000" b="1" i="1" dirty="0"/>
              <a:t>Zákon o pedagogických pracovnících </a:t>
            </a:r>
            <a:r>
              <a:rPr lang="cs-CZ" altLang="cs-CZ" sz="3000" dirty="0"/>
              <a:t>(2004) – sportovní trenér = pracovník vykonávající přímou pedagogickou činnost 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/>
              <a:t>požadavky:</a:t>
            </a:r>
            <a:br>
              <a:rPr lang="cs-CZ" altLang="cs-CZ" sz="3000" b="1" dirty="0"/>
            </a:br>
            <a:r>
              <a:rPr lang="cs-CZ" altLang="cs-CZ" sz="3000" dirty="0"/>
              <a:t>- odborná kvalifikace (maturita + kurzy, VŠ sport)</a:t>
            </a:r>
            <a:br>
              <a:rPr lang="cs-CZ" altLang="cs-CZ" sz="3000" dirty="0"/>
            </a:br>
            <a:r>
              <a:rPr lang="cs-CZ" altLang="cs-CZ" sz="3000" dirty="0"/>
              <a:t>- bezúhonnost + zdravotní způsobilost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= </a:t>
            </a:r>
            <a:r>
              <a:rPr lang="cs-CZ" altLang="cs-CZ" sz="3000" b="1" dirty="0">
                <a:solidFill>
                  <a:srgbClr val="F01928"/>
                </a:solidFill>
              </a:rPr>
              <a:t>zúžené vymezení </a:t>
            </a:r>
            <a:r>
              <a:rPr lang="cs-CZ" altLang="cs-CZ" sz="3000" dirty="0"/>
              <a:t>trenéra a jeho vzdělání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X nový zákon SR – </a:t>
            </a:r>
            <a:r>
              <a:rPr lang="sk-SK" altLang="cs-CZ" sz="3000" dirty="0"/>
              <a:t>„</a:t>
            </a:r>
            <a:r>
              <a:rPr lang="sk-SK" altLang="cs-CZ" sz="3000" b="1" dirty="0"/>
              <a:t>športový odborník</a:t>
            </a:r>
            <a:r>
              <a:rPr lang="sk-SK" altLang="cs-CZ" sz="3000" dirty="0"/>
              <a:t>“, </a:t>
            </a:r>
            <a:r>
              <a:rPr lang="sk-SK" altLang="cs-CZ" sz="3000" dirty="0" err="1"/>
              <a:t>ICCE</a:t>
            </a:r>
            <a:r>
              <a:rPr lang="sk-SK" altLang="cs-CZ" sz="3000" dirty="0"/>
              <a:t>, ... </a:t>
            </a:r>
            <a:r>
              <a:rPr lang="cs-CZ" altLang="cs-CZ" dirty="0"/>
              <a:t>→</a:t>
            </a:r>
            <a:endParaRPr lang="sk-SK" altLang="cs-CZ" sz="3000" dirty="0"/>
          </a:p>
          <a:p>
            <a:pPr>
              <a:lnSpc>
                <a:spcPct val="100000"/>
              </a:lnSpc>
            </a:pPr>
            <a:r>
              <a:rPr lang="sk-SK" altLang="cs-CZ" sz="3000" b="1" dirty="0" err="1"/>
              <a:t>výzkum</a:t>
            </a:r>
            <a:r>
              <a:rPr lang="sk-SK" altLang="cs-CZ" sz="3000" b="1" dirty="0"/>
              <a:t> </a:t>
            </a:r>
            <a:r>
              <a:rPr lang="cs-CZ" altLang="cs-CZ" dirty="0"/>
              <a:t>→</a:t>
            </a:r>
            <a:r>
              <a:rPr lang="sk-SK" altLang="cs-CZ" sz="3000" dirty="0"/>
              <a:t> </a:t>
            </a:r>
            <a:r>
              <a:rPr lang="sk-SK" altLang="cs-CZ" sz="3000" b="1" dirty="0" err="1">
                <a:solidFill>
                  <a:srgbClr val="F01928"/>
                </a:solidFill>
              </a:rPr>
              <a:t>ovlivnit</a:t>
            </a:r>
            <a:r>
              <a:rPr lang="sk-SK" altLang="cs-CZ" sz="3000" b="1" dirty="0">
                <a:solidFill>
                  <a:srgbClr val="F01928"/>
                </a:solidFill>
              </a:rPr>
              <a:t> </a:t>
            </a:r>
            <a:r>
              <a:rPr lang="sk-SK" altLang="cs-CZ" sz="3000" b="1" dirty="0" err="1">
                <a:solidFill>
                  <a:srgbClr val="F01928"/>
                </a:solidFill>
              </a:rPr>
              <a:t>legislativu</a:t>
            </a:r>
            <a:endParaRPr lang="sk-SK" altLang="cs-CZ" sz="3000" b="1" dirty="0">
              <a:solidFill>
                <a:srgbClr val="F01928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44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13C005-54D9-4064-B822-362C9CA33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F21136-080D-4B79-BEE2-F2072B70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D77CAA9-BA6A-407F-BCBB-9F6C94CB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39483"/>
            <a:ext cx="10933200" cy="50885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3200" b="1" dirty="0"/>
              <a:t>Závěry celosvětových výzkumů = </a:t>
            </a:r>
            <a:r>
              <a:rPr lang="cs-CZ" altLang="cs-CZ" sz="3200" b="1" dirty="0">
                <a:solidFill>
                  <a:srgbClr val="FF0000"/>
                </a:solidFill>
              </a:rPr>
              <a:t>širší chápání </a:t>
            </a:r>
            <a:r>
              <a:rPr lang="cs-CZ" altLang="cs-CZ" sz="3200" dirty="0"/>
              <a:t>profese</a:t>
            </a:r>
            <a:r>
              <a:rPr lang="cs-CZ" altLang="cs-CZ" sz="3200" b="1" dirty="0"/>
              <a:t> trenéra </a:t>
            </a:r>
            <a:r>
              <a:rPr lang="cs-CZ" altLang="cs-CZ" sz="3200" dirty="0"/>
              <a:t>– viz evropský projekt </a:t>
            </a:r>
            <a:r>
              <a:rPr lang="cs-CZ" altLang="cs-CZ" sz="3200" b="1" dirty="0" err="1"/>
              <a:t>AEHESIS</a:t>
            </a:r>
            <a:r>
              <a:rPr lang="cs-CZ" altLang="cs-CZ" sz="3200" b="1" dirty="0"/>
              <a:t> </a:t>
            </a:r>
            <a:br>
              <a:rPr lang="cs-CZ" altLang="cs-CZ" sz="3200" b="1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Aligning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European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Higher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Structure</a:t>
            </a:r>
            <a:r>
              <a:rPr lang="cs-CZ" altLang="cs-CZ" sz="3200" dirty="0"/>
              <a:t> In Sport)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3200" b="1" dirty="0">
                <a:solidFill>
                  <a:srgbClr val="FF0000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orientovaný na osoby </a:t>
            </a:r>
            <a:r>
              <a:rPr lang="cs-CZ" altLang="cs-CZ" sz="3200" b="1" dirty="0">
                <a:solidFill>
                  <a:srgbClr val="FF0000"/>
                </a:solidFill>
              </a:rPr>
              <a:t>participující</a:t>
            </a:r>
            <a:r>
              <a:rPr lang="cs-CZ" altLang="cs-CZ" sz="3200" dirty="0">
                <a:solidFill>
                  <a:srgbClr val="FF0000"/>
                </a:solidFill>
              </a:rPr>
              <a:t> ve sportu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a) trenér začátečníků </a:t>
            </a:r>
            <a:r>
              <a:rPr lang="cs-CZ" altLang="cs-CZ" sz="3200" dirty="0"/>
              <a:t>(dětí, mládeže, dospělých)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b) trenér rekreačně </a:t>
            </a:r>
            <a:r>
              <a:rPr lang="cs-CZ" altLang="cs-CZ" sz="3200" dirty="0"/>
              <a:t>sportujících osob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3200" b="1" dirty="0">
                <a:solidFill>
                  <a:srgbClr val="FF0000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b="1" dirty="0">
                <a:solidFill>
                  <a:srgbClr val="FF0000"/>
                </a:solidFill>
              </a:rPr>
              <a:t>výkonnostně</a:t>
            </a:r>
            <a:r>
              <a:rPr lang="cs-CZ" altLang="cs-CZ" sz="3200" dirty="0">
                <a:solidFill>
                  <a:srgbClr val="FF0000"/>
                </a:solidFill>
              </a:rPr>
              <a:t> orientovaných sportovců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a) trenér talentovaných sportovců </a:t>
            </a:r>
            <a:r>
              <a:rPr lang="cs-CZ" altLang="cs-CZ" sz="3200" dirty="0"/>
              <a:t>(děti, mládež)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b) trenér profesionálních sportovců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dirty="0">
                <a:solidFill>
                  <a:srgbClr val="FF0000"/>
                </a:solidFill>
                <a:sym typeface="Symbol" panose="05050102010706020507" pitchFamily="18" charset="2"/>
              </a:rPr>
              <a:t> trenér v soutěžním, školním i v rekreačním sportu</a:t>
            </a:r>
          </a:p>
        </p:txBody>
      </p:sp>
    </p:spTree>
    <p:extLst>
      <p:ext uri="{BB962C8B-B14F-4D97-AF65-F5344CB8AC3E}">
        <p14:creationId xmlns:p14="http://schemas.microsoft.com/office/powerpoint/2010/main" val="317921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0E290-5FA0-4029-8343-58B3E0E3F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69917A-B0FC-4DBF-9ACE-D34DC021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39161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EA64D5-6709-425C-BECE-DEAA5DDD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898902"/>
            <a:ext cx="11285207" cy="5494149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000" b="1" dirty="0">
                <a:solidFill>
                  <a:srgbClr val="F01928"/>
                </a:solidFill>
              </a:rPr>
              <a:t>Široká působnost a skladba trenérů: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soutěžní + školní + rekreační sport (cvičitelé, instruktoři, …)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nejrůznější úrovně trenérů</a:t>
            </a:r>
            <a:r>
              <a:rPr lang="cs-CZ" altLang="cs-CZ" sz="3000" dirty="0"/>
              <a:t>: pomocný, asistent, smluvní, </a:t>
            </a:r>
            <a:br>
              <a:rPr lang="cs-CZ" altLang="cs-CZ" sz="3000" dirty="0"/>
            </a:br>
            <a:r>
              <a:rPr lang="cs-CZ" altLang="cs-CZ" sz="3000" dirty="0"/>
              <a:t>ve sportovní škole, vedoucí, reprezentační …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různé skupiny adresátů </a:t>
            </a:r>
            <a:r>
              <a:rPr lang="cs-CZ" altLang="cs-CZ" sz="3000" dirty="0"/>
              <a:t>– věk, různé sporty, sportovní výkonnost, sociální a kulturní specifika, …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různé zázemí </a:t>
            </a:r>
            <a:r>
              <a:rPr lang="cs-CZ" altLang="cs-CZ" sz="3000" dirty="0"/>
              <a:t>sportovního klubu (malý klub v „malých sportech“ </a:t>
            </a:r>
            <a:r>
              <a:rPr lang="cs-CZ" altLang="cs-CZ" sz="3000" dirty="0">
                <a:cs typeface="Arial" panose="020B0604020202020204" pitchFamily="34" charset="0"/>
              </a:rPr>
              <a:t>→</a:t>
            </a:r>
            <a:r>
              <a:rPr lang="cs-CZ" altLang="cs-CZ" sz="3000" dirty="0"/>
              <a:t> trenér vykonává různé aktivity, velké </a:t>
            </a:r>
            <a:br>
              <a:rPr lang="cs-CZ" altLang="cs-CZ" sz="3000" dirty="0"/>
            </a:br>
            <a:r>
              <a:rPr lang="cs-CZ" altLang="cs-CZ" sz="3000" dirty="0"/>
              <a:t>a ekonomicky saturované kluby </a:t>
            </a:r>
            <a:r>
              <a:rPr lang="cs-CZ" altLang="cs-CZ" sz="3000" dirty="0">
                <a:cs typeface="Arial" panose="020B0604020202020204" pitchFamily="34" charset="0"/>
              </a:rPr>
              <a:t>→</a:t>
            </a:r>
            <a:r>
              <a:rPr lang="cs-CZ" altLang="cs-CZ" sz="3000" dirty="0"/>
              <a:t> dělba práce) 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/>
              <a:t>nejrůznější </a:t>
            </a:r>
            <a:r>
              <a:rPr lang="cs-CZ" altLang="cs-CZ" sz="3000" dirty="0"/>
              <a:t>formální dosažené </a:t>
            </a:r>
            <a:r>
              <a:rPr lang="cs-CZ" altLang="cs-CZ" sz="3000" b="1" dirty="0">
                <a:solidFill>
                  <a:srgbClr val="0000DC"/>
                </a:solidFill>
              </a:rPr>
              <a:t>vzdělání </a:t>
            </a:r>
            <a:r>
              <a:rPr lang="cs-CZ" altLang="cs-CZ" sz="3000" dirty="0"/>
              <a:t>– krátké trenérské kurzy – nejvyšší vědecké </a:t>
            </a:r>
            <a:r>
              <a:rPr lang="cs-CZ" altLang="cs-CZ" sz="3000" dirty="0" err="1"/>
              <a:t>kinantropologické</a:t>
            </a:r>
            <a:r>
              <a:rPr lang="cs-CZ" altLang="cs-CZ" sz="3000" dirty="0"/>
              <a:t> vzdělání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F01928"/>
                </a:solidFill>
              </a:rPr>
              <a:t>máme empirická data? </a:t>
            </a:r>
            <a:r>
              <a:rPr lang="cs-CZ" altLang="cs-CZ" sz="3000" dirty="0"/>
              <a:t>(Rejstřík, výzkumy,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46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AF8A88-4A3E-41EF-9A06-726F629A8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11809E-B14D-4C94-B7A0-376EA21F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8619E43-22F0-4AB0-8ABF-28280E1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143362"/>
            <a:ext cx="11941443" cy="508463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F01928"/>
                </a:solidFill>
              </a:rPr>
              <a:t>Aktivity trenéra = výzkumná témata: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teoretické</a:t>
            </a:r>
            <a:r>
              <a:rPr lang="cs-CZ" altLang="cs-CZ" sz="3200" b="1" dirty="0"/>
              <a:t> </a:t>
            </a:r>
            <a:r>
              <a:rPr lang="cs-CZ" altLang="cs-CZ" sz="3200" dirty="0"/>
              <a:t>– rozvoj vzdělání (daný sport + vědy o sportu + …), příprava tréninků,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interakční</a:t>
            </a:r>
            <a:r>
              <a:rPr lang="cs-CZ" altLang="cs-CZ" sz="3200" dirty="0"/>
              <a:t> (praktické) – trénink, soutěže, ...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role </a:t>
            </a:r>
            <a:r>
              <a:rPr lang="cs-CZ" altLang="cs-CZ" sz="3200" b="1" dirty="0"/>
              <a:t>trenéra</a:t>
            </a:r>
            <a:r>
              <a:rPr lang="cs-CZ" altLang="cs-CZ" sz="3200" dirty="0"/>
              <a:t> – informátor, důvěrník („terapeut“), </a:t>
            </a:r>
            <a:r>
              <a:rPr lang="cs-CZ" altLang="cs-CZ" sz="3200" dirty="0" err="1"/>
              <a:t>ukazňovatel</a:t>
            </a:r>
            <a:r>
              <a:rPr lang="cs-CZ" altLang="cs-CZ" sz="3200" dirty="0"/>
              <a:t>, motivátor, vychovatel, … 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profesní role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/>
              <a:t>– učitel, třídní učitel, vychovatel, pedagog </a:t>
            </a:r>
            <a:r>
              <a:rPr lang="cs-CZ" altLang="cs-CZ" sz="3200" dirty="0" err="1"/>
              <a:t>VČ</a:t>
            </a:r>
            <a:r>
              <a:rPr lang="cs-CZ" altLang="cs-CZ" sz="3200" dirty="0"/>
              <a:t>, ...</a:t>
            </a:r>
          </a:p>
          <a:p>
            <a:pPr>
              <a:lnSpc>
                <a:spcPct val="100000"/>
              </a:lnSpc>
            </a:pPr>
            <a:r>
              <a:rPr lang="cs-CZ" altLang="cs-CZ" sz="3200" i="1" dirty="0"/>
              <a:t>„Trenérská role představuje schopnost rozvíjet důvěru sportovce, hodnotit, řešit problémy a rozhodovat“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Walsh</a:t>
            </a:r>
            <a:r>
              <a:rPr lang="cs-CZ" altLang="cs-CZ" sz="3200" dirty="0"/>
              <a:t>, 2007)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44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CBA10B-E340-4826-8018-9F21F32A4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B4B8B3-3C33-478E-91FE-C7FABD0F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79342D-1E14-4F35-98DA-55E6155A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79819"/>
            <a:ext cx="11370447" cy="507300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Problémy trenérské profese = výzkumná témata: 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trenérství</a:t>
            </a:r>
            <a:r>
              <a:rPr lang="cs-CZ" altLang="cs-CZ" sz="3200" dirty="0"/>
              <a:t> = pouze rysy povolání – </a:t>
            </a:r>
            <a:r>
              <a:rPr lang="cs-CZ" altLang="cs-CZ" sz="3200" b="1" dirty="0" err="1">
                <a:solidFill>
                  <a:srgbClr val="F01928"/>
                </a:solidFill>
              </a:rPr>
              <a:t>semiprofese</a:t>
            </a:r>
            <a:r>
              <a:rPr lang="cs-CZ" altLang="cs-CZ" sz="3200" dirty="0"/>
              <a:t> ≠ </a:t>
            </a:r>
            <a:r>
              <a:rPr lang="cs-CZ" altLang="cs-CZ" sz="3200" b="1" dirty="0"/>
              <a:t>profese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0000DC"/>
                </a:solidFill>
              </a:rPr>
              <a:t>absence profesní autonomie </a:t>
            </a:r>
            <a:r>
              <a:rPr lang="cs-CZ" altLang="cs-CZ" sz="3200" b="1" dirty="0"/>
              <a:t>trenérů </a:t>
            </a:r>
            <a:r>
              <a:rPr lang="cs-CZ" altLang="cs-CZ" sz="3200" dirty="0"/>
              <a:t>–závislost na laicích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hodnocení práce trenéra </a:t>
            </a:r>
            <a:r>
              <a:rPr lang="cs-CZ" altLang="cs-CZ" sz="3200" dirty="0"/>
              <a:t>= pouze úspěchy sportovců?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zapojení trenérů do extrémního konkurenčního prostředí –</a:t>
            </a:r>
            <a:r>
              <a:rPr lang="cs-CZ" altLang="cs-CZ" sz="3200" b="1" dirty="0"/>
              <a:t>výměna za sportovce bez vzdělání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častá </a:t>
            </a:r>
            <a:r>
              <a:rPr lang="cs-CZ" altLang="cs-CZ" sz="3200" b="1" dirty="0"/>
              <a:t>absence </a:t>
            </a:r>
            <a:r>
              <a:rPr lang="cs-CZ" altLang="cs-CZ" sz="3200" b="1" dirty="0">
                <a:solidFill>
                  <a:srgbClr val="0000DC"/>
                </a:solidFill>
              </a:rPr>
              <a:t>trenérského etického kodexu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ve vrcholovém sportu trenéři řeší </a:t>
            </a:r>
            <a:r>
              <a:rPr lang="cs-CZ" altLang="cs-CZ" sz="3200" b="1" dirty="0"/>
              <a:t>střet zájmů </a:t>
            </a:r>
            <a:r>
              <a:rPr lang="cs-CZ" altLang="cs-CZ" sz="3200" dirty="0"/>
              <a:t>– komplexní rozvoj sportovce nebo jen sportovní úspěchy? </a:t>
            </a:r>
            <a:br>
              <a:rPr lang="cs-CZ" altLang="cs-CZ" sz="3200" dirty="0"/>
            </a:br>
            <a:r>
              <a:rPr lang="cs-CZ" altLang="cs-CZ" sz="3200" dirty="0"/>
              <a:t>(i ve sportovním školství, v 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 – systém financování,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66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7C0140-4E3E-4A02-BC11-169DBD61FC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0EE532-874C-4907-9E11-87F5838F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0BAE33-72CD-46BD-889C-7983EA85E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38386"/>
            <a:ext cx="11589438" cy="5189614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Problémy trenérské profese = výzkumná témata: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Trenérství = </a:t>
            </a:r>
            <a:r>
              <a:rPr lang="cs-CZ" altLang="cs-CZ" sz="3200" b="1" dirty="0">
                <a:solidFill>
                  <a:srgbClr val="F01928"/>
                </a:solidFill>
              </a:rPr>
              <a:t>tlak termínů </a:t>
            </a:r>
            <a:r>
              <a:rPr lang="cs-CZ" altLang="cs-CZ" sz="3200" dirty="0"/>
              <a:t>(soustředění, závody, testy, …) →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časový deficit</a:t>
            </a:r>
            <a:r>
              <a:rPr lang="cs-CZ" altLang="cs-CZ" sz="3200" dirty="0"/>
              <a:t>, problémy se synchronizací pracovních úkolů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mnohdy časové </a:t>
            </a:r>
            <a:r>
              <a:rPr lang="cs-CZ" altLang="cs-CZ" sz="3200" b="1" dirty="0"/>
              <a:t>omezení pracovních kontraktů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Genderová nevyváženost </a:t>
            </a:r>
            <a:r>
              <a:rPr lang="cs-CZ" altLang="cs-CZ" sz="3200" dirty="0"/>
              <a:t>= absence trenérek: </a:t>
            </a:r>
            <a:r>
              <a:rPr lang="cs-CZ" altLang="cs-CZ" sz="3200" i="1" dirty="0"/>
              <a:t>„Trenér… to je holt jednoduše mužská záležitost“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Cachay</a:t>
            </a:r>
            <a:r>
              <a:rPr lang="cs-CZ" altLang="cs-CZ" sz="3200" dirty="0"/>
              <a:t> &amp; </a:t>
            </a:r>
            <a:r>
              <a:rPr lang="cs-CZ" altLang="cs-CZ" sz="3200" dirty="0" err="1"/>
              <a:t>Bahlke</a:t>
            </a:r>
            <a:r>
              <a:rPr lang="cs-CZ" altLang="cs-CZ" sz="3200" dirty="0"/>
              <a:t>, 2004)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/>
              <a:t>výzkumy </a:t>
            </a:r>
            <a:r>
              <a:rPr lang="cs-CZ" altLang="cs-CZ" sz="3200" dirty="0"/>
              <a:t>– svět – ČR – Ženy a sport (2005), </a:t>
            </a:r>
            <a:r>
              <a:rPr lang="cs-CZ" altLang="cs-CZ" sz="3200" dirty="0" err="1"/>
              <a:t>GENAT</a:t>
            </a:r>
            <a:r>
              <a:rPr lang="cs-CZ" altLang="cs-CZ" sz="3200" dirty="0"/>
              <a:t> 1 + 2,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→ </a:t>
            </a:r>
            <a:r>
              <a:rPr lang="cs-CZ" altLang="cs-CZ" sz="3200" b="1" dirty="0"/>
              <a:t>programy </a:t>
            </a:r>
            <a:r>
              <a:rPr lang="cs-CZ" altLang="cs-CZ" sz="3200" dirty="0"/>
              <a:t>pro </a:t>
            </a:r>
            <a:r>
              <a:rPr lang="cs-CZ" altLang="cs-CZ" sz="3200" b="1" dirty="0">
                <a:solidFill>
                  <a:srgbClr val="0000DC"/>
                </a:solidFill>
              </a:rPr>
              <a:t>zlepšení diskriminace trenérek </a:t>
            </a:r>
            <a:br>
              <a:rPr lang="cs-CZ" altLang="cs-CZ" sz="3200" dirty="0"/>
            </a:br>
            <a:r>
              <a:rPr lang="cs-CZ" altLang="cs-CZ" sz="3200" dirty="0"/>
              <a:t>(SRN, Kanada, USA ad.) – vzdělávání, evaluační výzkumy</a:t>
            </a:r>
          </a:p>
        </p:txBody>
      </p:sp>
    </p:spTree>
    <p:extLst>
      <p:ext uri="{BB962C8B-B14F-4D97-AF65-F5344CB8AC3E}">
        <p14:creationId xmlns:p14="http://schemas.microsoft.com/office/powerpoint/2010/main" val="267870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5DD42E-0EF3-4EC7-981E-91F022559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C483C9-4C01-48AC-8D21-69B46D95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871C353-CC0B-41BB-BFC0-78D2D527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02327"/>
            <a:ext cx="11463437" cy="56231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Absence empirických výzkumů trenérství u nás: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trenéři se svými svěřenci tráví velké množství času → intenzivně a dlouhodobě je </a:t>
            </a:r>
            <a:r>
              <a:rPr lang="cs-CZ" altLang="cs-CZ" sz="3200" b="1" dirty="0"/>
              <a:t>ovlivňují </a:t>
            </a:r>
            <a:r>
              <a:rPr lang="cs-CZ" altLang="cs-CZ" sz="3200" dirty="0"/>
              <a:t>(jen empirie – absence výzkumů časového snímku trenérů a jejich vlivu na sportovce)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/>
              <a:t>trenéři</a:t>
            </a:r>
            <a:r>
              <a:rPr lang="cs-CZ" altLang="cs-CZ" sz="3200" dirty="0"/>
              <a:t> = rozsáhlá pedagogická profese, ale </a:t>
            </a:r>
            <a:r>
              <a:rPr lang="cs-CZ" altLang="cs-CZ" sz="3200" b="1" dirty="0"/>
              <a:t>opomíjena systematickým výzkumem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u nás – v pedagogice sportu – Svoboda, Jansa, Kovář, Jůva – </a:t>
            </a:r>
            <a:r>
              <a:rPr lang="cs-CZ" altLang="cs-CZ" sz="3200" b="1" dirty="0"/>
              <a:t>jen některé aspekty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 zahraničí – stálá pozornost – hlavně </a:t>
            </a:r>
            <a:r>
              <a:rPr lang="cs-CZ" altLang="cs-CZ" sz="3200" b="1" dirty="0"/>
              <a:t>funkce</a:t>
            </a:r>
            <a:r>
              <a:rPr lang="cs-CZ" altLang="cs-CZ" sz="3200" dirty="0"/>
              <a:t>, </a:t>
            </a:r>
            <a:r>
              <a:rPr lang="cs-CZ" altLang="cs-CZ" sz="3200" b="1" dirty="0"/>
              <a:t>kompetence </a:t>
            </a:r>
            <a:r>
              <a:rPr lang="cs-CZ" altLang="cs-CZ" sz="3200" dirty="0"/>
              <a:t>→ </a:t>
            </a:r>
            <a:r>
              <a:rPr lang="cs-CZ" altLang="cs-CZ" sz="3200" b="1" dirty="0">
                <a:solidFill>
                  <a:srgbClr val="0000DC"/>
                </a:solidFill>
              </a:rPr>
              <a:t>vzdělávání</a:t>
            </a:r>
            <a:r>
              <a:rPr lang="cs-CZ" altLang="cs-CZ" sz="3200" dirty="0">
                <a:solidFill>
                  <a:srgbClr val="0000DC"/>
                </a:solidFill>
              </a:rPr>
              <a:t> (formální + neformální), </a:t>
            </a:r>
            <a:r>
              <a:rPr lang="cs-CZ" altLang="cs-CZ" sz="3200" b="1" dirty="0" err="1">
                <a:solidFill>
                  <a:srgbClr val="0000DC"/>
                </a:solidFill>
              </a:rPr>
              <a:t>kurikulární</a:t>
            </a:r>
            <a:r>
              <a:rPr lang="cs-CZ" altLang="cs-CZ" sz="3200" b="1" dirty="0">
                <a:solidFill>
                  <a:srgbClr val="0000DC"/>
                </a:solidFill>
              </a:rPr>
              <a:t> výzkumy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9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85C50B-D646-40B0-A1A2-28B22B6526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6DD256-F94A-4D8B-8B3C-19E5E088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627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sportovně-pedagogických profesí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27A96C-701E-4783-A1D9-B8FA7E38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66" y="984142"/>
            <a:ext cx="10753201" cy="563363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0000DC"/>
                </a:solidFill>
              </a:rPr>
              <a:t>Typy výzkumů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A. Historický výzkum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byli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 se vzdělávali? (+ komparativní, </a:t>
            </a:r>
            <a:r>
              <a:rPr lang="cs-CZ" altLang="cs-CZ" dirty="0" err="1"/>
              <a:t>kurikulární</a:t>
            </a:r>
            <a:r>
              <a:rPr lang="cs-CZ" altLang="cs-CZ" dirty="0"/>
              <a:t>, …)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B. Teoretický (normativní) výzkum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by měli být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Jaké by mělo být jejich vzdělávání?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C. Empirický výzkum</a:t>
            </a:r>
            <a:endParaRPr lang="cs-CZ" altLang="cs-CZ" dirty="0">
              <a:solidFill>
                <a:srgbClr val="F01928"/>
              </a:solidFill>
            </a:endParaRP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jsou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 se vzdělávají? (komparativní, </a:t>
            </a:r>
            <a:r>
              <a:rPr lang="cs-CZ" altLang="cs-CZ" dirty="0" err="1"/>
              <a:t>kurikulární</a:t>
            </a:r>
            <a:r>
              <a:rPr lang="cs-CZ" altLang="cs-CZ" dirty="0"/>
              <a:t>, …)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22513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875522-D1DA-4AFC-99A3-F2BC558DB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A59DF9-A0B5-47F7-AC16-097B1C92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30" y="342594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A30CDFD-22C5-4B17-BD20-DCA135A6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570805"/>
            <a:ext cx="10753200" cy="582021"/>
          </a:xfrm>
        </p:spPr>
        <p:txBody>
          <a:bodyPr/>
          <a:lstStyle/>
          <a:p>
            <a:pPr marL="72000" indent="0" algn="ctr">
              <a:buNone/>
            </a:pPr>
            <a:r>
              <a:rPr lang="cs-CZ" altLang="cs-CZ" dirty="0"/>
              <a:t>Smíšený model profesní identity trenérství (</a:t>
            </a:r>
            <a:r>
              <a:rPr lang="cs-CZ" altLang="cs-CZ" dirty="0" err="1"/>
              <a:t>SASCOC</a:t>
            </a:r>
            <a:r>
              <a:rPr lang="cs-CZ" altLang="cs-CZ" dirty="0"/>
              <a:t>, 2011)</a:t>
            </a:r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A70CADC-AE05-455A-8460-8372E84C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861" y="911569"/>
            <a:ext cx="8135937" cy="45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C9DD13-D069-4BED-96AB-8A370870D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AE030A-5C5B-40CB-B310-E656C43E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D1746C-462F-45F9-A6EB-B287C344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8822"/>
            <a:ext cx="10753200" cy="505751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/>
              <a:t>Výzkum </a:t>
            </a:r>
            <a:r>
              <a:rPr lang="cs-CZ" altLang="cs-CZ" sz="3200" b="1" dirty="0" err="1">
                <a:solidFill>
                  <a:srgbClr val="F01928"/>
                </a:solidFill>
              </a:rPr>
              <a:t>expertnosti</a:t>
            </a:r>
            <a:r>
              <a:rPr lang="cs-CZ" altLang="cs-CZ" sz="3200" b="1" dirty="0"/>
              <a:t> sportovních trenérů: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b="1" dirty="0" err="1"/>
              <a:t>expertnost</a:t>
            </a:r>
            <a:r>
              <a:rPr lang="cs-CZ" altLang="cs-CZ" sz="3200" dirty="0"/>
              <a:t> = stabilně vysoká kvalita výkonu v profesi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expert </a:t>
            </a:r>
            <a:r>
              <a:rPr lang="cs-CZ" altLang="cs-CZ" sz="3200" dirty="0"/>
              <a:t>= vynikající představitel profese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první výzkumy </a:t>
            </a:r>
            <a:r>
              <a:rPr lang="cs-CZ" altLang="cs-CZ" sz="3200" dirty="0"/>
              <a:t>– před 100 lety – </a:t>
            </a:r>
            <a:r>
              <a:rPr lang="cs-CZ" altLang="cs-CZ" sz="3200" b="1" dirty="0"/>
              <a:t>šachisté</a:t>
            </a:r>
            <a:r>
              <a:rPr lang="cs-CZ" altLang="cs-CZ" sz="3200" dirty="0"/>
              <a:t> (představivost, paměť), </a:t>
            </a:r>
            <a:r>
              <a:rPr lang="cs-CZ" altLang="cs-CZ" sz="3200" b="1" dirty="0"/>
              <a:t>hráči na hudební nástroj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expertnost</a:t>
            </a:r>
            <a:r>
              <a:rPr lang="cs-CZ" altLang="cs-CZ" sz="3200" dirty="0"/>
              <a:t> = důsledek vrozených předpokladů X vliv cvičení?)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společný rys: </a:t>
            </a:r>
            <a:r>
              <a:rPr lang="cs-CZ" altLang="cs-CZ" sz="3200" dirty="0"/>
              <a:t>emancipace, rozvinutí profesionalismu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cíl:</a:t>
            </a:r>
            <a:r>
              <a:rPr lang="cs-CZ" altLang="cs-CZ" sz="3200" dirty="0"/>
              <a:t> popsat objektivní (interakce, kultura instituce, …) </a:t>
            </a:r>
            <a:br>
              <a:rPr lang="cs-CZ" altLang="cs-CZ" sz="3200" dirty="0"/>
            </a:br>
            <a:r>
              <a:rPr lang="cs-CZ" altLang="cs-CZ" sz="3200" dirty="0"/>
              <a:t>a subjektivní (profesní „já“) </a:t>
            </a:r>
            <a:r>
              <a:rPr lang="cs-CZ" altLang="cs-CZ" sz="3200" b="1" dirty="0">
                <a:solidFill>
                  <a:srgbClr val="0000DC"/>
                </a:solidFill>
              </a:rPr>
              <a:t>determinanty</a:t>
            </a:r>
            <a:r>
              <a:rPr lang="cs-CZ" altLang="cs-CZ" sz="3200" b="1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rozvoje </a:t>
            </a:r>
            <a:br>
              <a:rPr lang="cs-CZ" altLang="cs-CZ" sz="3200" dirty="0"/>
            </a:br>
            <a:r>
              <a:rPr lang="cs-CZ" altLang="cs-CZ" sz="3200" dirty="0"/>
              <a:t>a udržování </a:t>
            </a:r>
            <a:r>
              <a:rPr lang="cs-CZ" altLang="cs-CZ" sz="3200" b="1" dirty="0" err="1">
                <a:solidFill>
                  <a:srgbClr val="0000DC"/>
                </a:solidFill>
              </a:rPr>
              <a:t>expertnosti</a:t>
            </a:r>
            <a:r>
              <a:rPr lang="cs-CZ" altLang="cs-CZ" sz="3200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trenéra</a:t>
            </a:r>
          </a:p>
        </p:txBody>
      </p:sp>
    </p:spTree>
    <p:extLst>
      <p:ext uri="{BB962C8B-B14F-4D97-AF65-F5344CB8AC3E}">
        <p14:creationId xmlns:p14="http://schemas.microsoft.com/office/powerpoint/2010/main" val="341757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95A684-D7E4-4574-8AF5-5A5AF216E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D884D3-4A38-446B-B479-9C689809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6E3A82-7888-4E82-A892-3C394BF11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87567"/>
            <a:ext cx="11316203" cy="5468216"/>
          </a:xfrm>
        </p:spPr>
        <p:txBody>
          <a:bodyPr/>
          <a:lstStyle/>
          <a:p>
            <a:pPr marL="0">
              <a:lnSpc>
                <a:spcPct val="100000"/>
              </a:lnSpc>
              <a:buNone/>
            </a:pPr>
            <a:r>
              <a:rPr lang="cs-CZ" altLang="cs-CZ" sz="3200" dirty="0"/>
              <a:t>1919 první trenérské vzdělávání na Univerzitě Illinois, …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b="1" dirty="0">
                <a:solidFill>
                  <a:srgbClr val="0000DC"/>
                </a:solidFill>
              </a:rPr>
              <a:t>historický výzkum</a:t>
            </a:r>
            <a:r>
              <a:rPr lang="cs-CZ" altLang="cs-CZ" sz="3200" dirty="0"/>
              <a:t>)</a:t>
            </a:r>
            <a:endParaRPr lang="cs-CZ" altLang="cs-CZ" sz="3200" b="1" dirty="0"/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trenérské vzdělávání </a:t>
            </a:r>
            <a:r>
              <a:rPr lang="cs-CZ" altLang="cs-CZ" sz="3200" b="1" dirty="0"/>
              <a:t>= </a:t>
            </a:r>
            <a:r>
              <a:rPr lang="cs-CZ" altLang="cs-CZ" sz="3200" dirty="0"/>
              <a:t>proces učení, v němž se budoucí </a:t>
            </a:r>
            <a:br>
              <a:rPr lang="cs-CZ" altLang="cs-CZ" sz="3200" dirty="0"/>
            </a:br>
            <a:r>
              <a:rPr lang="cs-CZ" altLang="cs-CZ" sz="3200" dirty="0"/>
              <a:t>(i současní) trenéři učí trénovat (</a:t>
            </a:r>
            <a:r>
              <a:rPr lang="cs-CZ" altLang="cs-CZ" sz="3200" dirty="0" err="1"/>
              <a:t>Trudel</a:t>
            </a:r>
            <a:r>
              <a:rPr lang="cs-CZ" altLang="cs-CZ" sz="3200" dirty="0"/>
              <a:t> &amp; Gilbert, 2006)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Dvě cesty trenérského vzdělávání:</a:t>
            </a:r>
          </a:p>
          <a:p>
            <a:pPr>
              <a:lnSpc>
                <a:spcPct val="100000"/>
              </a:lnSpc>
            </a:pPr>
            <a:r>
              <a:rPr lang="cs-CZ" altLang="cs-CZ" sz="3200" dirty="0">
                <a:solidFill>
                  <a:srgbClr val="F01928"/>
                </a:solidFill>
              </a:rPr>
              <a:t>systematické trenérské vzdělávání </a:t>
            </a:r>
            <a:r>
              <a:rPr lang="cs-CZ" altLang="cs-CZ" sz="3200" dirty="0"/>
              <a:t>(„formální“ – nejčastěji celostátní programy – např. USA – Bílá kniha, svazy, ..., projekt EU </a:t>
            </a:r>
            <a:r>
              <a:rPr lang="cs-CZ" altLang="cs-CZ" sz="3200" dirty="0" err="1"/>
              <a:t>AEHESIS</a:t>
            </a:r>
            <a:r>
              <a:rPr lang="cs-CZ" altLang="cs-CZ" sz="3200" dirty="0"/>
              <a:t> – doporučená kurikula, ...)</a:t>
            </a:r>
          </a:p>
          <a:p>
            <a:pPr>
              <a:lnSpc>
                <a:spcPct val="100000"/>
              </a:lnSpc>
            </a:pPr>
            <a:r>
              <a:rPr lang="cs-CZ" altLang="cs-CZ" sz="3200" dirty="0">
                <a:solidFill>
                  <a:srgbClr val="F01928"/>
                </a:solidFill>
              </a:rPr>
              <a:t>trenérské vzdělávání vycházející z empirie a z reflexe vlastní praxe </a:t>
            </a:r>
            <a:r>
              <a:rPr lang="cs-CZ" altLang="cs-CZ" sz="3200" dirty="0"/>
              <a:t>(typická životní dráha – aktivní sportovec – asistent trenéra – samostatný – hlavní trenér)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9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8E7F3A-9413-4B4A-A8F5-3789B3353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E3B16A-9CB4-401F-91CA-580F13E3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81FDC0-D455-4DE9-898B-23A12FFD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99633"/>
            <a:ext cx="11347200" cy="47087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Empirické,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, … výzkumy – 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v trenérském vzdělávání se posilují</a:t>
            </a:r>
            <a:r>
              <a:rPr lang="cs-CZ" altLang="cs-CZ" sz="3200" dirty="0"/>
              <a:t>: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etické aspekty trenérství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pedagogické (sociální) aspekty trenérství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viz </a:t>
            </a:r>
            <a:r>
              <a:rPr lang="cs-CZ" altLang="cs-CZ" sz="3200" b="1" dirty="0"/>
              <a:t>inovované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 koncepce</a:t>
            </a:r>
            <a:br>
              <a:rPr lang="cs-CZ" altLang="cs-CZ" sz="3200" dirty="0"/>
            </a:br>
            <a:r>
              <a:rPr lang="cs-CZ" altLang="cs-CZ" sz="3200" dirty="0"/>
              <a:t>(svět – </a:t>
            </a:r>
            <a:r>
              <a:rPr lang="cs-CZ" altLang="cs-CZ" sz="3200" dirty="0" err="1"/>
              <a:t>ICCE</a:t>
            </a:r>
            <a:r>
              <a:rPr lang="cs-CZ" altLang="cs-CZ" sz="3200" dirty="0"/>
              <a:t> = </a:t>
            </a:r>
            <a:r>
              <a:rPr lang="en-GB" altLang="cs-CZ" sz="3200" dirty="0"/>
              <a:t>The International Council for Coach Education – Excellence, </a:t>
            </a:r>
            <a:r>
              <a:rPr lang="en-GB" altLang="cs-CZ" sz="3200" dirty="0" err="1"/>
              <a:t>AEHESIS</a:t>
            </a:r>
            <a:r>
              <a:rPr lang="en-GB" altLang="cs-CZ" sz="3200" dirty="0"/>
              <a:t>, Sports Coach UK</a:t>
            </a:r>
            <a:r>
              <a:rPr lang="cs-CZ" altLang="cs-CZ" sz="3200" dirty="0"/>
              <a:t>, Bílá kniha USA, </a:t>
            </a:r>
            <a:r>
              <a:rPr lang="cs-CZ" altLang="cs-CZ" sz="3200" dirty="0" err="1"/>
              <a:t>ČOV</a:t>
            </a:r>
            <a:r>
              <a:rPr lang="cs-CZ" altLang="cs-CZ" sz="3200" dirty="0"/>
              <a:t>, svazy, ...)</a:t>
            </a:r>
          </a:p>
        </p:txBody>
      </p:sp>
    </p:spTree>
    <p:extLst>
      <p:ext uri="{BB962C8B-B14F-4D97-AF65-F5344CB8AC3E}">
        <p14:creationId xmlns:p14="http://schemas.microsoft.com/office/powerpoint/2010/main" val="178872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264D1-104C-470F-A27C-E7C742205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1616B7-F536-47A7-8AD7-19823532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761A04-F6FC-4B2F-B3B1-F3AC00FF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21638"/>
            <a:ext cx="11509932" cy="53016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400" b="1" dirty="0">
                <a:solidFill>
                  <a:srgbClr val="F01928"/>
                </a:solidFill>
              </a:rPr>
              <a:t>Etická dimenze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dirty="0"/>
              <a:t>opírá se o etické trenérské kodexy (u nás – </a:t>
            </a:r>
            <a:r>
              <a:rPr lang="cs-CZ" altLang="cs-CZ" sz="2400" dirty="0" err="1"/>
              <a:t>ČOV</a:t>
            </a:r>
            <a:r>
              <a:rPr lang="cs-CZ" altLang="cs-CZ" sz="2400" dirty="0"/>
              <a:t> +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i="1" dirty="0">
                <a:solidFill>
                  <a:srgbClr val="0000DC"/>
                </a:solidFill>
              </a:rPr>
              <a:t>britský trenérský etický kodex:</a:t>
            </a:r>
            <a:br>
              <a:rPr lang="cs-CZ" altLang="cs-CZ" sz="2400" b="1" dirty="0"/>
            </a:br>
            <a:r>
              <a:rPr lang="cs-CZ" altLang="cs-CZ" sz="2400" dirty="0"/>
              <a:t>- respekt k jedinečné hodnotě jednotlivce, péče o klienty </a:t>
            </a:r>
            <a:br>
              <a:rPr lang="cs-CZ" altLang="cs-CZ" sz="2400" dirty="0"/>
            </a:br>
            <a:r>
              <a:rPr lang="cs-CZ" altLang="cs-CZ" sz="2400" dirty="0"/>
              <a:t>- motivace sportovce uplatnit svůj potenciál</a:t>
            </a:r>
            <a:br>
              <a:rPr lang="cs-CZ" altLang="cs-CZ" sz="2400" dirty="0"/>
            </a:br>
            <a:r>
              <a:rPr lang="cs-CZ" altLang="cs-CZ" sz="2400" dirty="0"/>
              <a:t>- hledání společně cesty zlepšení,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i="1" dirty="0">
                <a:solidFill>
                  <a:srgbClr val="0000DC"/>
                </a:solidFill>
              </a:rPr>
              <a:t>Kodex cti Německého sportovního svazu </a:t>
            </a:r>
            <a:br>
              <a:rPr lang="cs-CZ" altLang="cs-CZ" sz="2400" dirty="0"/>
            </a:br>
            <a:r>
              <a:rPr lang="cs-CZ" altLang="cs-CZ" sz="2400" dirty="0"/>
              <a:t>- úkol trenéra = </a:t>
            </a:r>
            <a:r>
              <a:rPr lang="cs-CZ" altLang="cs-CZ" sz="2400" b="1" dirty="0">
                <a:solidFill>
                  <a:srgbClr val="F01928"/>
                </a:solidFill>
              </a:rPr>
              <a:t>pedagogicky odpovědné jednání</a:t>
            </a:r>
            <a:r>
              <a:rPr lang="cs-CZ" altLang="cs-CZ" sz="2400" dirty="0"/>
              <a:t>: </a:t>
            </a:r>
            <a:r>
              <a:rPr lang="cs-CZ" altLang="cs-CZ" sz="2400" i="1" dirty="0"/>
              <a:t>„Jednej tak, abys svým jednáním minimalizoval rizika sportovce a abys maximalizoval jeho osobní rozvoj (z pohledu fyzického, mravního, sociálního, emocionálního a zdravotního)“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/>
              <a:t>Etický kodex sportovního trenéra (</a:t>
            </a:r>
            <a:r>
              <a:rPr lang="cs-CZ" altLang="cs-CZ" sz="2400" b="1" dirty="0" err="1"/>
              <a:t>ČOV</a:t>
            </a:r>
            <a:r>
              <a:rPr lang="cs-CZ" altLang="cs-CZ" sz="2400" b="1" dirty="0"/>
              <a:t>)</a:t>
            </a:r>
            <a:endParaRPr lang="cs-CZ" altLang="cs-CZ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>
                <a:solidFill>
                  <a:srgbClr val="F01928"/>
                </a:solidFill>
              </a:rPr>
              <a:t>zdraví a dobrý stav stojí nad výkonnostními cíli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>
                <a:solidFill>
                  <a:srgbClr val="0000DC"/>
                </a:solidFill>
              </a:rPr>
              <a:t>komparativní výzkumy – analýzy kodexů</a:t>
            </a:r>
          </a:p>
        </p:txBody>
      </p:sp>
    </p:spTree>
    <p:extLst>
      <p:ext uri="{BB962C8B-B14F-4D97-AF65-F5344CB8AC3E}">
        <p14:creationId xmlns:p14="http://schemas.microsoft.com/office/powerpoint/2010/main" val="190482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16A84-3CE1-4F07-B186-1BB9B45EE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0BB1EA-B70D-4AC3-B3CD-3D9CB198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2" y="285925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BCAEDAD-DCCD-4F79-BEF6-C1226A4F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46875"/>
            <a:ext cx="10753200" cy="470373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/>
              <a:t>Důraz na </a:t>
            </a:r>
            <a:r>
              <a:rPr lang="cs-CZ" altLang="cs-CZ" sz="3200" b="1" dirty="0">
                <a:solidFill>
                  <a:srgbClr val="F01928"/>
                </a:solidFill>
              </a:rPr>
              <a:t>sociální oporu </a:t>
            </a:r>
            <a:r>
              <a:rPr lang="cs-CZ" altLang="cs-CZ" sz="3200" b="1" dirty="0"/>
              <a:t>a </a:t>
            </a:r>
            <a:r>
              <a:rPr lang="cs-CZ" altLang="cs-CZ" sz="3200" b="1" dirty="0">
                <a:solidFill>
                  <a:srgbClr val="F01928"/>
                </a:solidFill>
              </a:rPr>
              <a:t>pomoc </a:t>
            </a:r>
            <a:r>
              <a:rPr lang="cs-CZ" altLang="cs-CZ" sz="3200" b="1" dirty="0"/>
              <a:t>trenéra sportovci:</a:t>
            </a:r>
            <a:endParaRPr lang="cs-CZ" altLang="cs-CZ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i="1" dirty="0"/>
              <a:t>„v životě jsou důležitější věci než sport“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= </a:t>
            </a:r>
            <a:r>
              <a:rPr lang="cs-CZ" altLang="cs-CZ" sz="3200" b="1" dirty="0">
                <a:solidFill>
                  <a:srgbClr val="F01928"/>
                </a:solidFill>
              </a:rPr>
              <a:t>dvojí poslání </a:t>
            </a:r>
            <a:r>
              <a:rPr lang="cs-CZ" altLang="cs-CZ" sz="3200" dirty="0"/>
              <a:t>sportovního trenéra = </a:t>
            </a:r>
            <a:br>
              <a:rPr lang="cs-CZ" altLang="cs-CZ" sz="3200" dirty="0"/>
            </a:br>
            <a:r>
              <a:rPr lang="cs-CZ" altLang="cs-CZ" sz="3200" dirty="0"/>
              <a:t>příprava na sportovní úspěchy + pomoc a „doprovázení“ na cestě k „dobrému životu“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viz např. projekt </a:t>
            </a:r>
            <a:r>
              <a:rPr lang="cs-CZ" altLang="cs-CZ" sz="3200" b="1" dirty="0">
                <a:solidFill>
                  <a:srgbClr val="0000DC"/>
                </a:solidFill>
              </a:rPr>
              <a:t>Duální kariéra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výzkumný projekt FSpS </a:t>
            </a:r>
            <a:r>
              <a:rPr lang="cs-CZ" altLang="cs-CZ" sz="3200" b="1" dirty="0">
                <a:solidFill>
                  <a:srgbClr val="0000DC"/>
                </a:solidFill>
              </a:rPr>
              <a:t>Mentor sportovní kariéry = </a:t>
            </a:r>
            <a:r>
              <a:rPr lang="cs-CZ" altLang="cs-CZ" sz="3200" dirty="0"/>
              <a:t>pomoc při transferu do běžného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319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828B5B-59A7-4672-85CD-355F1CFD5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7E8207-C1A8-42F0-89C2-4406F2AA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74D892D-C5CF-42CC-8162-C619F9A1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56572"/>
            <a:ext cx="11300705" cy="54234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Pedagogická dimenze trenérského vzdělávání:</a:t>
            </a:r>
            <a:endParaRPr lang="cs-CZ" altLang="cs-CZ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rozvoj </a:t>
            </a:r>
            <a:r>
              <a:rPr lang="cs-CZ" altLang="cs-CZ" b="1" dirty="0">
                <a:solidFill>
                  <a:srgbClr val="0000DC"/>
                </a:solidFill>
              </a:rPr>
              <a:t>pedagogické odpovědnosti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= odpovědnost vůči sportujícím, maximální eliminování rizik a podpora vzájemné odpovědnosti trenéra, sportovců i klubu (</a:t>
            </a:r>
            <a:r>
              <a:rPr lang="cs-CZ" altLang="cs-CZ" dirty="0" err="1"/>
              <a:t>Behm</a:t>
            </a:r>
            <a:r>
              <a:rPr lang="cs-CZ" altLang="cs-CZ" dirty="0"/>
              <a:t>, 2008, s. 349)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b="1" dirty="0">
                <a:solidFill>
                  <a:srgbClr val="0000DC"/>
                </a:solidFill>
              </a:rPr>
              <a:t>hlavní úkol </a:t>
            </a:r>
            <a:r>
              <a:rPr lang="cs-CZ" altLang="cs-CZ" b="1" dirty="0"/>
              <a:t>trenérského vzdělávání </a:t>
            </a:r>
            <a:r>
              <a:rPr lang="cs-CZ" altLang="cs-CZ" dirty="0"/>
              <a:t>= budoucí trenéři si musí uvědomit sociální souvislosti tréninkového procesu a musí získat „pedagogickou odpovědnost pro dobrý život“ (Kurz, 2004, s. 34)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b="1" dirty="0">
                <a:solidFill>
                  <a:srgbClr val="0000DC"/>
                </a:solidFill>
              </a:rPr>
              <a:t>rozvoj trenérských kompetencí</a:t>
            </a:r>
            <a:r>
              <a:rPr lang="cs-CZ" altLang="cs-CZ" dirty="0"/>
              <a:t>, které podporují dobrý a zdařilý život sportovce a usilují o realizaci jeho přirozených zájmů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podpora </a:t>
            </a:r>
            <a:r>
              <a:rPr lang="cs-CZ" altLang="cs-CZ" b="1" dirty="0">
                <a:solidFill>
                  <a:srgbClr val="0000DC"/>
                </a:solidFill>
              </a:rPr>
              <a:t>reflexe trenérské praxe</a:t>
            </a:r>
            <a:r>
              <a:rPr lang="cs-CZ" altLang="cs-CZ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– např. projekt </a:t>
            </a:r>
            <a:br>
              <a:rPr lang="cs-CZ" altLang="cs-CZ" dirty="0"/>
            </a:br>
            <a:r>
              <a:rPr lang="cs-CZ" altLang="cs-CZ" i="1" dirty="0"/>
              <a:t>„Co trenéři potřebují“ </a:t>
            </a:r>
            <a:r>
              <a:rPr lang="cs-CZ" altLang="cs-CZ" dirty="0"/>
              <a:t>(</a:t>
            </a:r>
            <a:r>
              <a:rPr lang="cs-CZ" altLang="cs-CZ" dirty="0" err="1"/>
              <a:t>Schierz</a:t>
            </a:r>
            <a:r>
              <a:rPr lang="cs-CZ" altLang="cs-CZ" dirty="0"/>
              <a:t>, </a:t>
            </a:r>
            <a:r>
              <a:rPr lang="cs-CZ" altLang="cs-CZ" dirty="0" err="1"/>
              <a:t>Thiele</a:t>
            </a:r>
            <a:r>
              <a:rPr lang="cs-CZ" altLang="cs-CZ" dirty="0"/>
              <a:t>, &amp; Fischer 2006)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02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7F4EF0-C213-49E1-AE9F-F6C92C074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B5F362-3E15-41A2-9400-E2266B7B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69835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AD69D1-2281-451E-AF5C-71A22FE5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1201118"/>
            <a:ext cx="11809708" cy="48354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altLang="cs-CZ" sz="3200" b="1" dirty="0"/>
              <a:t>Rozvoj </a:t>
            </a:r>
            <a:r>
              <a:rPr lang="cs-CZ" altLang="cs-CZ" sz="3200" b="1" dirty="0">
                <a:solidFill>
                  <a:srgbClr val="F01928"/>
                </a:solidFill>
              </a:rPr>
              <a:t>klíčových kompetencí </a:t>
            </a:r>
            <a:r>
              <a:rPr lang="cs-CZ" altLang="cs-CZ" sz="3200" dirty="0"/>
              <a:t>trenérské profese: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systémová </a:t>
            </a:r>
            <a:r>
              <a:rPr lang="cs-CZ" altLang="cs-CZ" sz="3200" dirty="0"/>
              <a:t>= jednat adekvátně v daných systémech, napříč těmito systémy i proti nim (např. při tlaku na porušování etiky)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věcná </a:t>
            </a:r>
            <a:r>
              <a:rPr lang="cs-CZ" altLang="cs-CZ" sz="3200" dirty="0"/>
              <a:t>= jednat účelně, přiměřeně, logicky a důsledně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sociální</a:t>
            </a:r>
            <a:r>
              <a:rPr lang="cs-CZ" altLang="cs-CZ" sz="3200" b="1" dirty="0"/>
              <a:t> </a:t>
            </a:r>
            <a:r>
              <a:rPr lang="cs-CZ" altLang="cs-CZ" sz="3200" dirty="0"/>
              <a:t>= trenérovo srozumitelné a odpovědné jednání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osobnostní kompetence</a:t>
            </a:r>
            <a:r>
              <a:rPr lang="cs-CZ" altLang="cs-CZ" sz="3200" dirty="0"/>
              <a:t> = trenérské jednání respektující předešlé skupiny kompetencí (</a:t>
            </a:r>
            <a:r>
              <a:rPr lang="cs-CZ" altLang="cs-CZ" sz="3200" dirty="0" err="1"/>
              <a:t>Schierz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Thiele</a:t>
            </a:r>
            <a:r>
              <a:rPr lang="cs-CZ" altLang="cs-CZ" sz="3200" dirty="0"/>
              <a:t>, &amp; Fischer, 2006)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89319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403481-F895-4CC6-8386-FF0F0F5CA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F256BF-C1D5-4B0D-9310-D9AC8AB7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D01FFF31-CF3A-48A9-8B7C-BE2047680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999" y="1078449"/>
            <a:ext cx="10320259" cy="5082127"/>
          </a:xfrm>
        </p:spPr>
      </p:pic>
    </p:spTree>
    <p:extLst>
      <p:ext uri="{BB962C8B-B14F-4D97-AF65-F5344CB8AC3E}">
        <p14:creationId xmlns:p14="http://schemas.microsoft.com/office/powerpoint/2010/main" val="4111361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2184EE-E1D7-45A9-B9CD-85F5FA0FC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7F5AEA-D04A-4998-8FE5-A12574AC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5D0F58-039F-4599-A2EA-578A31E3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61634"/>
            <a:ext cx="11416942" cy="51663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Požadavek </a:t>
            </a:r>
            <a:r>
              <a:rPr lang="cs-CZ" altLang="cs-CZ" sz="3200" dirty="0">
                <a:solidFill>
                  <a:srgbClr val="0000DC"/>
                </a:solidFill>
              </a:rPr>
              <a:t>propojit sport, trenérství a pedagogiku </a:t>
            </a:r>
            <a:r>
              <a:rPr lang="cs-CZ" altLang="cs-CZ" sz="3200" dirty="0"/>
              <a:t>je již </a:t>
            </a:r>
            <a:br>
              <a:rPr lang="cs-CZ" altLang="cs-CZ" sz="3200" dirty="0"/>
            </a:br>
            <a:r>
              <a:rPr lang="cs-CZ" altLang="cs-CZ" sz="3200" dirty="0"/>
              <a:t>z konce 19. století – dnes je ještě významnější v souvislosti </a:t>
            </a:r>
            <a:br>
              <a:rPr lang="cs-CZ" altLang="cs-CZ" sz="3200" dirty="0"/>
            </a:br>
            <a:r>
              <a:rPr lang="cs-CZ" altLang="cs-CZ" sz="3200" dirty="0"/>
              <a:t>s narůstajícím významem sportu i jeho negativními jevy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Trenérství má pedagogický charakter </a:t>
            </a:r>
            <a:br>
              <a:rPr lang="cs-CZ" altLang="cs-CZ" sz="3200" dirty="0"/>
            </a:br>
            <a:r>
              <a:rPr lang="cs-CZ" altLang="cs-CZ" sz="3200" dirty="0"/>
              <a:t>= práce s lidmi + iniciování učení + výchova </a:t>
            </a:r>
            <a:br>
              <a:rPr lang="cs-CZ" altLang="cs-CZ" sz="3200" dirty="0"/>
            </a:br>
            <a:r>
              <a:rPr lang="cs-CZ" altLang="cs-CZ" sz="3200" dirty="0"/>
              <a:t>+ doprovázení + pomoc na cestě životem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Sportovní trenér figuruje mezi pedagogickými pracovníky </a:t>
            </a:r>
            <a:r>
              <a:rPr lang="cs-CZ" altLang="cs-CZ" sz="3200" dirty="0"/>
              <a:t>– vykonává přímou pedagogickou práci nejen ve vzdělávacích zařízeních, ale i v klubech, jednotách, 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, ... </a:t>
            </a:r>
            <a:br>
              <a:rPr lang="cs-CZ" altLang="cs-CZ" sz="3200" dirty="0"/>
            </a:br>
            <a:r>
              <a:rPr lang="cs-CZ" altLang="cs-CZ" sz="3200" dirty="0"/>
              <a:t>→ potřeba </a:t>
            </a:r>
            <a:r>
              <a:rPr lang="cs-CZ" altLang="cs-CZ" sz="3200" b="1" dirty="0">
                <a:solidFill>
                  <a:srgbClr val="F01928"/>
                </a:solidFill>
              </a:rPr>
              <a:t>rozšířit legislativní vymezení trenéra</a:t>
            </a:r>
          </a:p>
        </p:txBody>
      </p:sp>
    </p:spTree>
    <p:extLst>
      <p:ext uri="{BB962C8B-B14F-4D97-AF65-F5344CB8AC3E}">
        <p14:creationId xmlns:p14="http://schemas.microsoft.com/office/powerpoint/2010/main" val="358768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D6341A-10E9-4E01-A55C-EB1796054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DCF4CA-C0F6-47DD-9F0A-1746899C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23824"/>
            <a:ext cx="11298692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A. Historický výzkum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8B4C091-85CA-4351-AC5E-F1A24248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108129"/>
            <a:ext cx="6180528" cy="5036949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Projekt (2012) Věrná garda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(Roman Franc)</a:t>
            </a:r>
          </a:p>
          <a:p>
            <a:pPr>
              <a:defRPr/>
            </a:pPr>
            <a:r>
              <a:rPr lang="cs-CZ" dirty="0"/>
              <a:t>Výzkum </a:t>
            </a:r>
            <a:r>
              <a:rPr lang="cs-CZ" b="1" dirty="0"/>
              <a:t>životních příběhů </a:t>
            </a:r>
            <a:br>
              <a:rPr lang="cs-CZ" dirty="0"/>
            </a:br>
            <a:r>
              <a:rPr lang="cs-CZ" dirty="0"/>
              <a:t>sokolů-seniorů </a:t>
            </a:r>
          </a:p>
          <a:p>
            <a:pPr>
              <a:defRPr/>
            </a:pPr>
            <a:r>
              <a:rPr lang="cs-CZ" dirty="0"/>
              <a:t>Vzorek: různá prostředí (ČR – USA),</a:t>
            </a:r>
            <a:br>
              <a:rPr lang="cs-CZ" dirty="0"/>
            </a:br>
            <a:r>
              <a:rPr lang="cs-CZ" dirty="0"/>
              <a:t>věk 60–100, Sokol = jejich životní styl </a:t>
            </a:r>
          </a:p>
          <a:p>
            <a:pPr>
              <a:defRPr/>
            </a:pPr>
            <a:r>
              <a:rPr lang="cs-CZ" dirty="0"/>
              <a:t>Metody:</a:t>
            </a:r>
            <a:br>
              <a:rPr lang="cs-CZ" dirty="0"/>
            </a:br>
            <a:r>
              <a:rPr lang="cs-CZ" dirty="0"/>
              <a:t>primární prameny, </a:t>
            </a:r>
            <a:r>
              <a:rPr lang="cs-CZ" b="1" dirty="0"/>
              <a:t>orální historie</a:t>
            </a:r>
          </a:p>
          <a:p>
            <a:pPr>
              <a:defRPr/>
            </a:pPr>
            <a:r>
              <a:rPr lang="cs-CZ" dirty="0"/>
              <a:t>Výsledky: vědecký text, </a:t>
            </a:r>
            <a:br>
              <a:rPr lang="cs-CZ" dirty="0"/>
            </a:br>
            <a:r>
              <a:rPr lang="cs-CZ" dirty="0"/>
              <a:t>obrazový materiál (foto),</a:t>
            </a:r>
            <a:br>
              <a:rPr lang="cs-CZ" dirty="0"/>
            </a:br>
            <a:r>
              <a:rPr lang="cs-CZ" dirty="0"/>
              <a:t>film – viz plakát, osvěta, …</a:t>
            </a:r>
          </a:p>
          <a:p>
            <a:endParaRPr lang="cs-CZ" dirty="0"/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B43EF0FE-7730-4BEF-AA9E-CB2AAB407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01" y="720000"/>
            <a:ext cx="403225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428765-1A0E-414B-8703-29714414B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B1515-9F2D-405E-9329-CED8C9DE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FFE4A0-3259-4B7A-82AD-BBF94E59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72068"/>
            <a:ext cx="11246461" cy="50575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>
                <a:solidFill>
                  <a:srgbClr val="0000DC"/>
                </a:solidFill>
              </a:rPr>
              <a:t>Pedagogika sportu patří k tradičním oblastem trenérského vzdělávání</a:t>
            </a:r>
            <a:r>
              <a:rPr lang="cs-CZ" altLang="cs-CZ" sz="3200" dirty="0"/>
              <a:t> – má </a:t>
            </a:r>
            <a:r>
              <a:rPr lang="cs-CZ" altLang="cs-CZ" sz="3200" b="1" dirty="0"/>
              <a:t>integrační funkci </a:t>
            </a:r>
            <a:r>
              <a:rPr lang="cs-CZ" altLang="cs-CZ" sz="3200" dirty="0"/>
              <a:t>všech vědeckých poznatků o sportu </a:t>
            </a:r>
            <a:br>
              <a:rPr lang="cs-CZ" altLang="cs-CZ" sz="3200" dirty="0"/>
            </a:br>
            <a:r>
              <a:rPr lang="cs-CZ" altLang="cs-CZ" sz="3200" dirty="0"/>
              <a:t>→ = klíčová oblast ve </a:t>
            </a:r>
            <a:r>
              <a:rPr lang="cs-CZ" altLang="cs-CZ" sz="3200" b="1" dirty="0"/>
              <a:t>vzdělávání trenérů </a:t>
            </a:r>
            <a:r>
              <a:rPr lang="cs-CZ" altLang="cs-CZ" sz="3200" dirty="0"/>
              <a:t>při: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rozvíjení jejich </a:t>
            </a:r>
            <a:r>
              <a:rPr lang="cs-CZ" altLang="cs-CZ" sz="3200" b="1" dirty="0"/>
              <a:t>kompetencí</a:t>
            </a:r>
            <a:r>
              <a:rPr lang="cs-CZ" altLang="cs-CZ" sz="3200" dirty="0"/>
              <a:t> užitečných pro praxi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vytváření jejich vlastního </a:t>
            </a:r>
            <a:r>
              <a:rPr lang="cs-CZ" altLang="cs-CZ" sz="3200" b="1" dirty="0"/>
              <a:t>svědomí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rozvoji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pedagogické odpovědnosti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uvědomování si faktu o </a:t>
            </a:r>
            <a:r>
              <a:rPr lang="cs-CZ" altLang="cs-CZ" sz="3200" b="1" dirty="0"/>
              <a:t>vzájemné provázanosti všech věd</a:t>
            </a:r>
            <a:r>
              <a:rPr lang="cs-CZ" altLang="cs-CZ" sz="3200" dirty="0"/>
              <a:t> (o pohybu, sportu, zdraví, výživě, …)</a:t>
            </a:r>
          </a:p>
        </p:txBody>
      </p:sp>
    </p:spTree>
    <p:extLst>
      <p:ext uri="{BB962C8B-B14F-4D97-AF65-F5344CB8AC3E}">
        <p14:creationId xmlns:p14="http://schemas.microsoft.com/office/powerpoint/2010/main" val="64691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03002C-26AE-4158-A51F-3C2EA8545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11700-2D9A-49F9-9206-3CD18E7B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9294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7E625E3-3C70-47C2-9336-1DA87D22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141812"/>
            <a:ext cx="11070244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Je třeba posílit: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pedagogicky orientované </a:t>
            </a:r>
            <a:r>
              <a:rPr lang="cs-CZ" altLang="cs-CZ" sz="3200" b="1" dirty="0">
                <a:solidFill>
                  <a:srgbClr val="F01928"/>
                </a:solidFill>
              </a:rPr>
              <a:t>výzkumy </a:t>
            </a:r>
            <a:r>
              <a:rPr lang="cs-CZ" altLang="cs-CZ" sz="3200" dirty="0"/>
              <a:t>trenérství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pedagogickou, psychologickou a etickou dimenzi </a:t>
            </a:r>
            <a:r>
              <a:rPr lang="cs-CZ" altLang="cs-CZ" sz="3200" b="1" dirty="0">
                <a:solidFill>
                  <a:srgbClr val="F01928"/>
                </a:solidFill>
              </a:rPr>
              <a:t>trenérského vzdělávání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vysokoškolské vzdělávání trenérů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tvorbu etických a profesních </a:t>
            </a:r>
            <a:r>
              <a:rPr lang="cs-CZ" altLang="cs-CZ" sz="3200" b="1" dirty="0">
                <a:solidFill>
                  <a:srgbClr val="0000DC"/>
                </a:solidFill>
              </a:rPr>
              <a:t>trenérských kodexů </a:t>
            </a:r>
            <a:r>
              <a:rPr lang="cs-CZ" altLang="cs-CZ" sz="3200" dirty="0"/>
              <a:t>s důrazem na pedagogickou odpovědnost</a:t>
            </a:r>
          </a:p>
        </p:txBody>
      </p:sp>
    </p:spTree>
    <p:extLst>
      <p:ext uri="{BB962C8B-B14F-4D97-AF65-F5344CB8AC3E}">
        <p14:creationId xmlns:p14="http://schemas.microsoft.com/office/powerpoint/2010/main" val="153770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B4E6BA-950E-45A1-B9AB-E134DD49C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3CDCE5-975F-4C15-AB9D-F7BB8AD59739}"/>
              </a:ext>
            </a:extLst>
          </p:cNvPr>
          <p:cNvSpPr txBox="1">
            <a:spLocks noChangeArrowheads="1"/>
          </p:cNvSpPr>
          <p:nvPr/>
        </p:nvSpPr>
        <p:spPr>
          <a:xfrm>
            <a:off x="1733227" y="2517658"/>
            <a:ext cx="8229600" cy="11399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3200" b="1" kern="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631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E53336-AC8A-420F-A849-713E7F495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97B0B1-2E8B-4B73-ADE5-987B04C0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5884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Typy (C) empirických výzkumů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29067C-4E55-43D6-BA0B-3B51B04E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6280"/>
            <a:ext cx="11238712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kvantitativní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– dotazník, pozorování, analýzy dokumentů, ...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kvalitativní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– např. analýzy dokumentů, </a:t>
            </a:r>
            <a:r>
              <a:rPr lang="cs-CZ" altLang="cs-CZ" sz="3200" dirty="0" err="1"/>
              <a:t>focus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group</a:t>
            </a:r>
            <a:r>
              <a:rPr lang="cs-CZ" altLang="cs-CZ" sz="3200" dirty="0"/>
              <a:t>,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výzkum životního příběhu (historie a současnost), etnografický přístup, ...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smíšený výzkumný design</a:t>
            </a:r>
            <a:br>
              <a:rPr lang="cs-CZ" altLang="cs-CZ" sz="3200" b="1" dirty="0">
                <a:solidFill>
                  <a:srgbClr val="FF6600"/>
                </a:solidFill>
              </a:rPr>
            </a:br>
            <a:r>
              <a:rPr lang="cs-CZ" altLang="cs-CZ" sz="3200" dirty="0" err="1"/>
              <a:t>kvanti</a:t>
            </a:r>
            <a:r>
              <a:rPr lang="cs-CZ" altLang="cs-CZ" sz="3200" dirty="0"/>
              <a:t> </a:t>
            </a:r>
            <a:r>
              <a:rPr lang="cs-CZ" altLang="cs-CZ" sz="3200" dirty="0">
                <a:sym typeface="Symbol" panose="05050102010706020507" pitchFamily="18" charset="2"/>
              </a:rPr>
              <a:t> </a:t>
            </a:r>
            <a:r>
              <a:rPr lang="cs-CZ" altLang="cs-CZ" sz="3200" dirty="0" err="1">
                <a:sym typeface="Symbol" panose="05050102010706020507" pitchFamily="18" charset="2"/>
              </a:rPr>
              <a:t>kvali</a:t>
            </a:r>
            <a:br>
              <a:rPr lang="cs-CZ" altLang="cs-CZ" sz="3200" dirty="0">
                <a:sym typeface="Symbol" panose="05050102010706020507" pitchFamily="18" charset="2"/>
              </a:rPr>
            </a:br>
            <a:r>
              <a:rPr lang="cs-CZ" altLang="cs-CZ" sz="3200" dirty="0" err="1">
                <a:sym typeface="Symbol" panose="05050102010706020507" pitchFamily="18" charset="2"/>
              </a:rPr>
              <a:t>kvali</a:t>
            </a:r>
            <a:r>
              <a:rPr lang="cs-CZ" altLang="cs-CZ" sz="3200" dirty="0">
                <a:sym typeface="Symbol" panose="05050102010706020507" pitchFamily="18" charset="2"/>
              </a:rPr>
              <a:t>  </a:t>
            </a:r>
            <a:r>
              <a:rPr lang="cs-CZ" altLang="cs-CZ" sz="3200" dirty="0" err="1">
                <a:sym typeface="Symbol" panose="05050102010706020507" pitchFamily="18" charset="2"/>
              </a:rPr>
              <a:t>kvanti</a:t>
            </a:r>
            <a:br>
              <a:rPr lang="cs-CZ" altLang="cs-CZ" sz="3200" dirty="0">
                <a:sym typeface="Symbol" panose="05050102010706020507" pitchFamily="18" charset="2"/>
              </a:rPr>
            </a:br>
            <a:r>
              <a:rPr lang="cs-CZ" altLang="cs-CZ" sz="3200" dirty="0">
                <a:sym typeface="Symbol" panose="05050102010706020507" pitchFamily="18" charset="2"/>
              </a:rPr>
              <a:t>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7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98A107-6BAA-4898-AD28-F0E6CA08B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0D84F8-DD67-43DF-BCFA-B847C048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(C) Empirický výzkum na FSpS 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A393E9-103D-4944-A761-9925768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084881"/>
            <a:ext cx="11643680" cy="54786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Zastřešující projekt </a:t>
            </a:r>
            <a:r>
              <a:rPr lang="cs-CZ" altLang="cs-CZ" b="1" dirty="0">
                <a:solidFill>
                  <a:srgbClr val="F01928"/>
                </a:solidFill>
              </a:rPr>
              <a:t>Profesní gradace sportovních pedagogů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Období řešení</a:t>
            </a:r>
            <a:r>
              <a:rPr lang="cs-CZ" altLang="cs-CZ" dirty="0"/>
              <a:t>: 2019–2023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Termín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rgbClr val="0000DC"/>
                </a:solidFill>
              </a:rPr>
              <a:t>sportovní pedagog </a:t>
            </a:r>
            <a:r>
              <a:rPr lang="cs-CZ" altLang="cs-CZ" dirty="0"/>
              <a:t>= rozsáhlé spektrum sociálních, pomáhajících a pedagogických profesí, které odborně zabezpečují edukaci v oblasti soutěžního, rekreačního a školního sportu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Konkrétně</a:t>
            </a:r>
            <a:r>
              <a:rPr lang="cs-CZ" altLang="cs-CZ" dirty="0"/>
              <a:t>: sportovní trenér, učitel tělesné výchovy, animátor sportovních aktivit, instruktor, cvičitel, lektor, …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Cíl</a:t>
            </a:r>
            <a:r>
              <a:rPr lang="cs-CZ" altLang="cs-CZ" dirty="0"/>
              <a:t>: zjištění okolností a průběhu profesní gradace sportovních pedagogů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Konkretizace cíle </a:t>
            </a:r>
            <a:r>
              <a:rPr lang="cs-CZ" altLang="cs-CZ" dirty="0"/>
              <a:t>– vzhledem k: zvolené profesní skupině, genderu, typu instituce, sportu, profesní dráze, typu vzdělávání, …</a:t>
            </a:r>
          </a:p>
        </p:txBody>
      </p:sp>
    </p:spTree>
    <p:extLst>
      <p:ext uri="{BB962C8B-B14F-4D97-AF65-F5344CB8AC3E}">
        <p14:creationId xmlns:p14="http://schemas.microsoft.com/office/powerpoint/2010/main" val="281089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601D4C-81EE-4AB0-B540-FFAE30F35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FCDD78-5F16-4AE0-AF5A-3B004D9F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pedagogů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DD0F23-EABE-4F15-AB80-C86F22C3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53146"/>
            <a:ext cx="11488698" cy="5191931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cs-CZ" altLang="cs-CZ" b="1" dirty="0"/>
              <a:t>Hlavní výzkumné otázky: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Které klíčové </a:t>
            </a:r>
            <a:r>
              <a:rPr lang="cs-CZ" altLang="cs-CZ" b="1" dirty="0">
                <a:solidFill>
                  <a:srgbClr val="0000DC"/>
                </a:solidFill>
              </a:rPr>
              <a:t>okolnosti</a:t>
            </a:r>
            <a:r>
              <a:rPr lang="cs-CZ" altLang="cs-CZ" dirty="0"/>
              <a:t> ovlivnily rozhodnutí stát se sportovním pedagogem?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probíhalo – probíhá jejich </a:t>
            </a:r>
            <a:r>
              <a:rPr lang="cs-CZ" altLang="cs-CZ" b="1" dirty="0">
                <a:solidFill>
                  <a:srgbClr val="0000DC"/>
                </a:solidFill>
              </a:rPr>
              <a:t>formální vzdělávání</a:t>
            </a:r>
            <a:r>
              <a:rPr lang="cs-CZ" altLang="cs-CZ" dirty="0"/>
              <a:t>?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probíhalo – probíhá jejich </a:t>
            </a:r>
            <a:r>
              <a:rPr lang="cs-CZ" altLang="cs-CZ" b="1" dirty="0">
                <a:solidFill>
                  <a:srgbClr val="0000DC"/>
                </a:solidFill>
              </a:rPr>
              <a:t>neformální vzdělávání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Jaké </a:t>
            </a:r>
            <a:r>
              <a:rPr lang="cs-CZ" altLang="cs-CZ" b="1" dirty="0">
                <a:solidFill>
                  <a:srgbClr val="0000DC"/>
                </a:solidFill>
              </a:rPr>
              <a:t>požadavky</a:t>
            </a:r>
            <a:r>
              <a:rPr lang="cs-CZ" altLang="cs-CZ" b="1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kladou </a:t>
            </a:r>
            <a:r>
              <a:rPr lang="cs-CZ" altLang="cs-CZ" b="1" dirty="0">
                <a:solidFill>
                  <a:srgbClr val="0000DC"/>
                </a:solidFill>
              </a:rPr>
              <a:t>na formální vzdělávání</a:t>
            </a:r>
            <a:r>
              <a:rPr lang="cs-CZ" altLang="cs-CZ" dirty="0"/>
              <a:t>?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Co sportovní pedagogové </a:t>
            </a:r>
            <a:r>
              <a:rPr lang="cs-CZ" altLang="cs-CZ" b="1" dirty="0">
                <a:solidFill>
                  <a:srgbClr val="0000DC"/>
                </a:solidFill>
              </a:rPr>
              <a:t>očekávají od neformálního vzdělávání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Jakou roli v procesu profesionalizace sehrává </a:t>
            </a:r>
            <a:r>
              <a:rPr lang="cs-CZ" altLang="cs-CZ" b="1" dirty="0">
                <a:solidFill>
                  <a:srgbClr val="0000DC"/>
                </a:solidFill>
              </a:rPr>
              <a:t>reflektovaná praxe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se uskutečňuje </a:t>
            </a:r>
            <a:r>
              <a:rPr lang="cs-CZ" altLang="cs-CZ" b="1" dirty="0" err="1">
                <a:solidFill>
                  <a:srgbClr val="0000DC"/>
                </a:solidFill>
              </a:rPr>
              <a:t>mentoring</a:t>
            </a:r>
            <a:r>
              <a:rPr lang="cs-CZ" altLang="cs-CZ" b="1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v rámci profesního rozvoje (nejen) začínajících sportovních pedagogů?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 se sportovní pedagogové </a:t>
            </a:r>
            <a:r>
              <a:rPr lang="cs-CZ" altLang="cs-CZ" b="1" dirty="0">
                <a:solidFill>
                  <a:srgbClr val="F01928"/>
                </a:solidFill>
              </a:rPr>
              <a:t>učí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Jaké jsou podstatné charakteristiky jejich </a:t>
            </a:r>
            <a:r>
              <a:rPr lang="cs-CZ" altLang="cs-CZ" b="1" dirty="0">
                <a:solidFill>
                  <a:srgbClr val="F01928"/>
                </a:solidFill>
              </a:rPr>
              <a:t>expertního výkonu</a:t>
            </a:r>
            <a:r>
              <a:rPr lang="cs-CZ" alt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49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06C99E-F62C-43C6-AEDB-8030CC166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115AF2-487B-402E-BF24-A53290DE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4" y="63626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pedagogů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E5E01D-D02A-444E-A31A-5E7BE9CE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62" y="1317356"/>
            <a:ext cx="11174949" cy="49043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obecná </a:t>
            </a:r>
            <a:r>
              <a:rPr lang="cs-CZ" altLang="cs-CZ" sz="3200" b="1" dirty="0">
                <a:solidFill>
                  <a:srgbClr val="F01928"/>
                </a:solidFill>
              </a:rPr>
              <a:t>východiska</a:t>
            </a:r>
            <a:r>
              <a:rPr lang="cs-CZ" altLang="cs-CZ" sz="3200" b="1" dirty="0"/>
              <a:t>: </a:t>
            </a:r>
            <a:r>
              <a:rPr lang="cs-CZ" altLang="cs-CZ" sz="3200" b="1" dirty="0">
                <a:solidFill>
                  <a:srgbClr val="0000DC"/>
                </a:solidFill>
              </a:rPr>
              <a:t>historie</a:t>
            </a:r>
            <a:r>
              <a:rPr lang="cs-CZ" altLang="cs-CZ" sz="3200" dirty="0"/>
              <a:t>, </a:t>
            </a:r>
            <a:r>
              <a:rPr lang="cs-CZ" altLang="cs-CZ" sz="3200" b="1" dirty="0"/>
              <a:t>filozofie</a:t>
            </a:r>
            <a:r>
              <a:rPr lang="cs-CZ" altLang="cs-CZ" sz="3200" dirty="0"/>
              <a:t>, </a:t>
            </a:r>
            <a:r>
              <a:rPr lang="cs-CZ" altLang="cs-CZ" sz="3200" b="1" dirty="0">
                <a:solidFill>
                  <a:srgbClr val="0000DC"/>
                </a:solidFill>
              </a:rPr>
              <a:t>sociologie</a:t>
            </a:r>
            <a:r>
              <a:rPr lang="cs-CZ" altLang="cs-CZ" sz="3200" dirty="0"/>
              <a:t>, </a:t>
            </a:r>
            <a:r>
              <a:rPr lang="cs-CZ" altLang="cs-CZ" sz="3200" b="1" dirty="0">
                <a:solidFill>
                  <a:srgbClr val="0000DC"/>
                </a:solidFill>
              </a:rPr>
              <a:t>psychologie</a:t>
            </a:r>
            <a:r>
              <a:rPr lang="cs-CZ" altLang="cs-CZ" sz="3200" dirty="0"/>
              <a:t>, </a:t>
            </a:r>
            <a:r>
              <a:rPr lang="cs-CZ" altLang="cs-CZ" sz="3200" b="1" dirty="0"/>
              <a:t>pedagogika, </a:t>
            </a:r>
            <a:r>
              <a:rPr lang="cs-CZ" altLang="cs-CZ" sz="3200" b="1" dirty="0" err="1">
                <a:solidFill>
                  <a:srgbClr val="0000DC"/>
                </a:solidFill>
              </a:rPr>
              <a:t>pedeutologie</a:t>
            </a:r>
            <a:r>
              <a:rPr lang="cs-CZ" altLang="cs-CZ" sz="3200" dirty="0"/>
              <a:t>, didaktiky, andragogika, genderová studia, </a:t>
            </a:r>
            <a:r>
              <a:rPr lang="cs-CZ" altLang="cs-CZ" sz="3200" b="1" dirty="0">
                <a:solidFill>
                  <a:srgbClr val="0000DC"/>
                </a:solidFill>
              </a:rPr>
              <a:t>kinantropologie</a:t>
            </a:r>
            <a:r>
              <a:rPr lang="cs-CZ" altLang="cs-CZ" sz="3200" dirty="0"/>
              <a:t>,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vědy o sportu</a:t>
            </a:r>
            <a:r>
              <a:rPr lang="cs-CZ" altLang="cs-CZ" sz="3200" dirty="0"/>
              <a:t>, pedagogika sportu,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smíšený </a:t>
            </a:r>
            <a:r>
              <a:rPr lang="cs-CZ" altLang="cs-CZ" sz="3200" dirty="0"/>
              <a:t>výzkumný design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kvantitativní a kvalitativní </a:t>
            </a:r>
            <a:r>
              <a:rPr lang="cs-CZ" altLang="cs-CZ" sz="3200" b="1" dirty="0"/>
              <a:t>metody </a:t>
            </a:r>
            <a:r>
              <a:rPr lang="cs-CZ" altLang="cs-CZ" sz="3200" dirty="0"/>
              <a:t>sociálního výzkumu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účastníci </a:t>
            </a:r>
            <a:r>
              <a:rPr lang="cs-CZ" altLang="cs-CZ" sz="3200" dirty="0"/>
              <a:t>výzkumné studie:</a:t>
            </a:r>
            <a:br>
              <a:rPr lang="cs-CZ" altLang="cs-CZ" sz="3200" dirty="0"/>
            </a:br>
            <a:r>
              <a:rPr lang="cs-CZ" altLang="cs-CZ" sz="3200" dirty="0"/>
              <a:t>náhodní X oslovení a dostupní sportovní pedagogové – dospělí dobrovolníci způsobilí k právním úkonům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etika výzkumu </a:t>
            </a:r>
            <a:r>
              <a:rPr lang="cs-CZ" altLang="cs-CZ" sz="3200" dirty="0"/>
              <a:t>– schválený projekt – EKV MU</a:t>
            </a:r>
          </a:p>
        </p:txBody>
      </p:sp>
    </p:spTree>
    <p:extLst>
      <p:ext uri="{BB962C8B-B14F-4D97-AF65-F5344CB8AC3E}">
        <p14:creationId xmlns:p14="http://schemas.microsoft.com/office/powerpoint/2010/main" val="300892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78CC76-890E-49DD-8C04-59F9B5B5B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27F76093-E43E-4F4D-AAA6-F066099ECE46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E081A-86BE-4026-AE7A-744C1B74246B}"/>
              </a:ext>
            </a:extLst>
          </p:cNvPr>
          <p:cNvSpPr txBox="1">
            <a:spLocks noChangeArrowheads="1"/>
          </p:cNvSpPr>
          <p:nvPr/>
        </p:nvSpPr>
        <p:spPr>
          <a:xfrm>
            <a:off x="1317355" y="274638"/>
            <a:ext cx="7594169" cy="187187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cs-CZ" kern="0" dirty="0">
                <a:solidFill>
                  <a:srgbClr val="0000DC"/>
                </a:solidFill>
              </a:rPr>
              <a:t>Výzkum sportovních trenérů </a:t>
            </a:r>
            <a:r>
              <a:rPr lang="cs-CZ" altLang="cs-CZ" kern="0" dirty="0">
                <a:solidFill>
                  <a:srgbClr val="F01928"/>
                </a:solidFill>
              </a:rPr>
              <a:t>= </a:t>
            </a:r>
            <a:br>
              <a:rPr lang="cs-CZ" altLang="cs-CZ" kern="0" dirty="0">
                <a:solidFill>
                  <a:srgbClr val="F01928"/>
                </a:solidFill>
              </a:rPr>
            </a:br>
            <a:r>
              <a:rPr lang="cs-CZ" altLang="cs-CZ" kern="0" dirty="0">
                <a:solidFill>
                  <a:srgbClr val="F01928"/>
                </a:solidFill>
              </a:rPr>
              <a:t>sociální, pomáhající </a:t>
            </a:r>
            <a:br>
              <a:rPr lang="cs-CZ" altLang="cs-CZ" kern="0" dirty="0">
                <a:solidFill>
                  <a:srgbClr val="F01928"/>
                </a:solidFill>
              </a:rPr>
            </a:br>
            <a:r>
              <a:rPr lang="cs-CZ" altLang="cs-CZ" kern="0" dirty="0">
                <a:solidFill>
                  <a:srgbClr val="F01928"/>
                </a:solidFill>
              </a:rPr>
              <a:t>a pedagogická profese</a:t>
            </a:r>
          </a:p>
        </p:txBody>
      </p:sp>
      <p:pic>
        <p:nvPicPr>
          <p:cNvPr id="6" name="Picture 5" descr="trener">
            <a:extLst>
              <a:ext uri="{FF2B5EF4-FFF2-40B4-BE49-F238E27FC236}">
                <a16:creationId xmlns:a16="http://schemas.microsoft.com/office/drawing/2014/main" id="{4878D3D1-65EF-4F97-A620-1F687699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39" y="2181143"/>
            <a:ext cx="6338807" cy="45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9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73209-0A07-46A3-8AFC-FFAC3D2B3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0910A2-D7EF-462F-94DB-398F824F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929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E8508CC-6BA2-47B9-8C83-416E74DD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68644"/>
            <a:ext cx="11434454" cy="551135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Normativní východiska – 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dirty="0"/>
              <a:t>např. </a:t>
            </a:r>
            <a:r>
              <a:rPr lang="cs-CZ" altLang="cs-CZ" sz="3200" b="1" dirty="0" err="1">
                <a:solidFill>
                  <a:srgbClr val="F01928"/>
                </a:solidFill>
              </a:rPr>
              <a:t>Pierre</a:t>
            </a:r>
            <a:r>
              <a:rPr lang="cs-CZ" altLang="cs-CZ" sz="3200" b="1" dirty="0">
                <a:solidFill>
                  <a:srgbClr val="F01928"/>
                </a:solidFill>
              </a:rPr>
              <a:t> de </a:t>
            </a:r>
            <a:r>
              <a:rPr lang="cs-CZ" altLang="cs-CZ" sz="3200" b="1" dirty="0" err="1">
                <a:solidFill>
                  <a:srgbClr val="F01928"/>
                </a:solidFill>
              </a:rPr>
              <a:t>Coubertin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(1863–1937) = 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propojení trenérství + filozofie + pedagogiky,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sport</a:t>
            </a:r>
            <a:r>
              <a:rPr lang="cs-CZ" altLang="cs-CZ" sz="3200" dirty="0"/>
              <a:t> = nejen fyziologický proces, </a:t>
            </a:r>
            <a:br>
              <a:rPr lang="cs-CZ" altLang="cs-CZ" sz="3200" dirty="0"/>
            </a:br>
            <a:r>
              <a:rPr lang="cs-CZ" altLang="cs-CZ" sz="3200" dirty="0"/>
              <a:t>ale i rozvoj </a:t>
            </a:r>
            <a:r>
              <a:rPr lang="cs-CZ" altLang="cs-CZ" sz="3200" i="1" dirty="0"/>
              <a:t>„svalů, rozumu, charakteru a vědomí“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cílevědomá </a:t>
            </a:r>
            <a:r>
              <a:rPr lang="cs-CZ" altLang="cs-CZ" sz="3200" b="1" dirty="0">
                <a:solidFill>
                  <a:srgbClr val="0000DC"/>
                </a:solidFill>
              </a:rPr>
              <a:t>snaha o (sebe)zdokonalování</a:t>
            </a:r>
            <a:r>
              <a:rPr lang="cs-CZ" altLang="cs-CZ" sz="3200" dirty="0"/>
              <a:t>, </a:t>
            </a:r>
            <a:br>
              <a:rPr lang="cs-CZ" altLang="cs-CZ" sz="3200" dirty="0"/>
            </a:br>
            <a:r>
              <a:rPr lang="cs-CZ" altLang="cs-CZ" sz="3200" dirty="0"/>
              <a:t>ne pouze růst výkonu a úspěchy v soutěžích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</a:t>
            </a:r>
            <a:r>
              <a:rPr lang="cs-CZ" altLang="cs-CZ" sz="3200" b="1" dirty="0">
                <a:solidFill>
                  <a:srgbClr val="0000DC"/>
                </a:solidFill>
              </a:rPr>
              <a:t>prostředek k dosažení dokonalosti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</a:t>
            </a:r>
            <a:r>
              <a:rPr lang="cs-CZ" altLang="cs-CZ" sz="3200" b="1" dirty="0">
                <a:solidFill>
                  <a:srgbClr val="0000DC"/>
                </a:solidFill>
              </a:rPr>
              <a:t>prostředek rozvoje a kultivace sociálních vztahů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0000DC"/>
                </a:solidFill>
              </a:rPr>
              <a:t>olympismus</a:t>
            </a:r>
            <a:r>
              <a:rPr lang="cs-CZ" altLang="cs-CZ" sz="3200" b="1" dirty="0"/>
              <a:t> </a:t>
            </a:r>
            <a:r>
              <a:rPr lang="cs-CZ" altLang="cs-CZ" sz="3200" dirty="0"/>
              <a:t>– sport = prostředek přispívající k edukaci, </a:t>
            </a:r>
            <a:br>
              <a:rPr lang="cs-CZ" altLang="cs-CZ" sz="3200" dirty="0"/>
            </a:br>
            <a:r>
              <a:rPr lang="cs-CZ" altLang="cs-CZ" sz="3200" dirty="0"/>
              <a:t>k rozvoji každého jedince i sociálního života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  <p:pic>
        <p:nvPicPr>
          <p:cNvPr id="6" name="Picture 7" descr="Img212050284">
            <a:extLst>
              <a:ext uri="{FF2B5EF4-FFF2-40B4-BE49-F238E27FC236}">
                <a16:creationId xmlns:a16="http://schemas.microsoft.com/office/drawing/2014/main" id="{463258D4-2C9A-4F5D-8A01-3B48FC5E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88" y="968643"/>
            <a:ext cx="1983066" cy="237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49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muni-sport-prezentace-16x9-cz</Template>
  <TotalTime>586</TotalTime>
  <Words>2333</Words>
  <Application>Microsoft Office PowerPoint</Application>
  <PresentationFormat>Širokoúhlá obrazovka</PresentationFormat>
  <Paragraphs>226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Symbol</vt:lpstr>
      <vt:lpstr>Tahoma</vt:lpstr>
      <vt:lpstr>Wingdings</vt:lpstr>
      <vt:lpstr>Prezentace_MU_CZ</vt:lpstr>
      <vt:lpstr>Pedagogika sportu (dc4903) Výzkum sportovně-pedagogických profesí</vt:lpstr>
      <vt:lpstr>Výzkum sportovně-pedagogických profesí</vt:lpstr>
      <vt:lpstr>A. Historický výzkum</vt:lpstr>
      <vt:lpstr>Typy (C) empirických výzkumů</vt:lpstr>
      <vt:lpstr>(C) Empirický výzkum na FSpS MU</vt:lpstr>
      <vt:lpstr>Profesní gradace sportovních pedagogů</vt:lpstr>
      <vt:lpstr>Profesní gradace sportovních pedagogů</vt:lpstr>
      <vt:lpstr>Prezentace aplikace PowerPoint</vt:lpstr>
      <vt:lpstr>Profesní gradace sportovních trenérů</vt:lpstr>
      <vt:lpstr>Profesní gradace sportovních trenérů</vt:lpstr>
      <vt:lpstr>Profesní gradace sportovních trenérů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dílčí shrnutí</vt:lpstr>
      <vt:lpstr>Výzkum sportovních trenérů – dílčí shrnutí</vt:lpstr>
      <vt:lpstr>Výzkum sportovních trenérů – dílčí 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Jůva</dc:creator>
  <cp:lastModifiedBy>Vladimír Jůva</cp:lastModifiedBy>
  <cp:revision>40</cp:revision>
  <cp:lastPrinted>1601-01-01T00:00:00Z</cp:lastPrinted>
  <dcterms:created xsi:type="dcterms:W3CDTF">2020-10-05T06:18:46Z</dcterms:created>
  <dcterms:modified xsi:type="dcterms:W3CDTF">2021-09-30T05:48:01Z</dcterms:modified>
</cp:coreProperties>
</file>