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handoutMasterIdLst>
    <p:handoutMasterId r:id="rId52"/>
  </p:handoutMasterIdLst>
  <p:sldIdLst>
    <p:sldId id="257" r:id="rId5"/>
    <p:sldId id="299" r:id="rId6"/>
    <p:sldId id="325" r:id="rId7"/>
    <p:sldId id="300" r:id="rId8"/>
    <p:sldId id="301" r:id="rId9"/>
    <p:sldId id="302" r:id="rId10"/>
    <p:sldId id="303" r:id="rId11"/>
    <p:sldId id="304" r:id="rId12"/>
    <p:sldId id="305" r:id="rId13"/>
    <p:sldId id="306" r:id="rId14"/>
    <p:sldId id="307" r:id="rId15"/>
    <p:sldId id="308" r:id="rId16"/>
    <p:sldId id="309" r:id="rId17"/>
    <p:sldId id="310" r:id="rId18"/>
    <p:sldId id="311" r:id="rId19"/>
    <p:sldId id="313" r:id="rId20"/>
    <p:sldId id="314" r:id="rId21"/>
    <p:sldId id="315" r:id="rId22"/>
    <p:sldId id="316" r:id="rId23"/>
    <p:sldId id="317" r:id="rId24"/>
    <p:sldId id="318" r:id="rId25"/>
    <p:sldId id="322" r:id="rId26"/>
    <p:sldId id="272" r:id="rId27"/>
    <p:sldId id="278" r:id="rId28"/>
    <p:sldId id="279" r:id="rId29"/>
    <p:sldId id="280" r:id="rId30"/>
    <p:sldId id="281" r:id="rId31"/>
    <p:sldId id="282" r:id="rId32"/>
    <p:sldId id="283" r:id="rId33"/>
    <p:sldId id="284" r:id="rId34"/>
    <p:sldId id="285" r:id="rId35"/>
    <p:sldId id="289" r:id="rId36"/>
    <p:sldId id="290" r:id="rId37"/>
    <p:sldId id="291" r:id="rId38"/>
    <p:sldId id="292" r:id="rId39"/>
    <p:sldId id="293" r:id="rId40"/>
    <p:sldId id="294" r:id="rId41"/>
    <p:sldId id="295" r:id="rId42"/>
    <p:sldId id="296" r:id="rId43"/>
    <p:sldId id="297" r:id="rId44"/>
    <p:sldId id="298" r:id="rId45"/>
    <p:sldId id="286" r:id="rId46"/>
    <p:sldId id="288" r:id="rId47"/>
    <p:sldId id="287" r:id="rId48"/>
    <p:sldId id="323" r:id="rId49"/>
    <p:sldId id="324" r:id="rId50"/>
  </p:sldIdLst>
  <p:sldSz cx="12188825" cy="6858000"/>
  <p:notesSz cx="6858000" cy="9144000"/>
  <p:defaultTextStyle>
    <a:defPPr rtl="0">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4" autoAdjust="0"/>
    <p:restoredTop sz="94280" autoAdjust="0"/>
  </p:normalViewPr>
  <p:slideViewPr>
    <p:cSldViewPr>
      <p:cViewPr varScale="1">
        <p:scale>
          <a:sx n="122" d="100"/>
          <a:sy n="122" d="100"/>
        </p:scale>
        <p:origin x="96" y="294"/>
      </p:cViewPr>
      <p:guideLst>
        <p:guide pos="3839"/>
        <p:guide orient="horz" pos="2160"/>
      </p:guideLst>
    </p:cSldViewPr>
  </p:slideViewPr>
  <p:notesTextViewPr>
    <p:cViewPr>
      <p:scale>
        <a:sx n="1" d="1"/>
        <a:sy n="1" d="1"/>
      </p:scale>
      <p:origin x="0" y="0"/>
    </p:cViewPr>
  </p:notesTextViewPr>
  <p:notesViewPr>
    <p:cSldViewPr>
      <p:cViewPr varScale="1">
        <p:scale>
          <a:sx n="89" d="100"/>
          <a:sy n="89" d="100"/>
        </p:scale>
        <p:origin x="375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8765C2-8D18-4719-BEA1-2DF41CE64BED}"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cs-CZ"/>
        </a:p>
      </dgm:t>
    </dgm:pt>
    <dgm:pt modelId="{04AA7D5D-D341-456E-8CB1-5627A1E0CCCD}">
      <dgm:prSet custT="1"/>
      <dgm:spPr/>
      <dgm:t>
        <a:bodyPr/>
        <a:lstStyle/>
        <a:p>
          <a:pPr rtl="0"/>
          <a:r>
            <a:rPr lang="en-US" sz="2400" dirty="0"/>
            <a:t>…increased amount of muscle mass can induce many health benefits and increase life quality (</a:t>
          </a:r>
          <a:r>
            <a:rPr lang="en-US" sz="2400" dirty="0" err="1"/>
            <a:t>Barbalho</a:t>
          </a:r>
          <a:r>
            <a:rPr lang="en-US" sz="2400" dirty="0"/>
            <a:t> et al., 2018)</a:t>
          </a:r>
          <a:endParaRPr lang="cs-CZ" sz="2400" dirty="0"/>
        </a:p>
      </dgm:t>
    </dgm:pt>
    <dgm:pt modelId="{CE64A10D-0EC6-4C68-88DC-7802FAA8FCAC}" type="parTrans" cxnId="{8F9D3BB7-9553-41B1-9F57-91AC676CAE2D}">
      <dgm:prSet/>
      <dgm:spPr/>
      <dgm:t>
        <a:bodyPr/>
        <a:lstStyle/>
        <a:p>
          <a:endParaRPr lang="cs-CZ"/>
        </a:p>
      </dgm:t>
    </dgm:pt>
    <dgm:pt modelId="{5B10C247-5E3A-47E3-8666-DCD9DE0040CB}" type="sibTrans" cxnId="{8F9D3BB7-9553-41B1-9F57-91AC676CAE2D}">
      <dgm:prSet/>
      <dgm:spPr/>
      <dgm:t>
        <a:bodyPr/>
        <a:lstStyle/>
        <a:p>
          <a:endParaRPr lang="cs-CZ"/>
        </a:p>
      </dgm:t>
    </dgm:pt>
    <dgm:pt modelId="{90A43E26-D074-4741-A4C0-96927932442D}">
      <dgm:prSet custT="1"/>
      <dgm:spPr/>
      <dgm:t>
        <a:bodyPr/>
        <a:lstStyle/>
        <a:p>
          <a:pPr rtl="0"/>
          <a:r>
            <a:rPr lang="cs-CZ" sz="2800" b="0" dirty="0">
              <a:solidFill>
                <a:schemeClr val="tx1"/>
              </a:solidFill>
            </a:rPr>
            <a:t>New </a:t>
          </a:r>
          <a:r>
            <a:rPr lang="en-US" sz="2800" b="0" noProof="0" dirty="0">
              <a:solidFill>
                <a:schemeClr val="tx1"/>
              </a:solidFill>
            </a:rPr>
            <a:t>recommendation</a:t>
          </a:r>
          <a:endParaRPr lang="cs-CZ" sz="2800" b="0" noProof="0" dirty="0">
            <a:solidFill>
              <a:schemeClr val="tx1"/>
            </a:solidFill>
          </a:endParaRPr>
        </a:p>
        <a:p>
          <a:pPr rtl="0"/>
          <a:r>
            <a:rPr lang="en-US" sz="1800" b="1" dirty="0"/>
            <a:t>2–3 sets </a:t>
          </a:r>
          <a:r>
            <a:rPr lang="en-US" sz="1800" dirty="0"/>
            <a:t>of </a:t>
          </a:r>
          <a:r>
            <a:rPr lang="en-US" sz="1800" b="1" dirty="0"/>
            <a:t>1–2 </a:t>
          </a:r>
          <a:r>
            <a:rPr lang="en-US" sz="1800" b="1" dirty="0" err="1"/>
            <a:t>multijoint</a:t>
          </a:r>
          <a:r>
            <a:rPr lang="en-US" sz="1800" b="1" dirty="0"/>
            <a:t> exercises per major muscle group, achieving intensities of 70–85% of 1 repetition maximum </a:t>
          </a:r>
          <a:r>
            <a:rPr lang="en-US" sz="1800" dirty="0"/>
            <a:t>(1RM), </a:t>
          </a:r>
          <a:r>
            <a:rPr lang="en-US" sz="1800" b="1" dirty="0"/>
            <a:t>2–3 times per week</a:t>
          </a:r>
          <a:r>
            <a:rPr lang="en-US" sz="1800" dirty="0"/>
            <a:t>, including power exercises performed at higher velocities in concentric movements with moderate intensities (</a:t>
          </a:r>
          <a:r>
            <a:rPr lang="cs-CZ" sz="1800" dirty="0" err="1"/>
            <a:t>Fragala</a:t>
          </a:r>
          <a:r>
            <a:rPr lang="cs-CZ" sz="1800" dirty="0"/>
            <a:t>, 2019)</a:t>
          </a:r>
        </a:p>
      </dgm:t>
    </dgm:pt>
    <dgm:pt modelId="{361330F3-61EF-4B25-9A81-BE5FBC283D90}" type="parTrans" cxnId="{FD7EB1E5-3CF2-4031-B89F-05A70A340243}">
      <dgm:prSet/>
      <dgm:spPr/>
      <dgm:t>
        <a:bodyPr/>
        <a:lstStyle/>
        <a:p>
          <a:endParaRPr lang="cs-CZ"/>
        </a:p>
      </dgm:t>
    </dgm:pt>
    <dgm:pt modelId="{8F228671-059A-41C3-B46C-D4167B520380}" type="sibTrans" cxnId="{FD7EB1E5-3CF2-4031-B89F-05A70A340243}">
      <dgm:prSet/>
      <dgm:spPr/>
      <dgm:t>
        <a:bodyPr/>
        <a:lstStyle/>
        <a:p>
          <a:endParaRPr lang="cs-CZ"/>
        </a:p>
      </dgm:t>
    </dgm:pt>
    <dgm:pt modelId="{A0FF4B3B-1108-47D4-9DBA-6FC61D531951}">
      <dgm:prSet custT="1"/>
      <dgm:spPr/>
      <dgm:t>
        <a:bodyPr/>
        <a:lstStyle/>
        <a:p>
          <a:pPr rtl="0"/>
          <a:r>
            <a:rPr lang="en-US" sz="2400" noProof="0" dirty="0">
              <a:solidFill>
                <a:schemeClr val="tx1"/>
              </a:solidFill>
            </a:rPr>
            <a:t>Our</a:t>
          </a:r>
          <a:r>
            <a:rPr lang="cs-CZ" sz="2400" dirty="0">
              <a:solidFill>
                <a:schemeClr val="tx1"/>
              </a:solidFill>
            </a:rPr>
            <a:t> t</a:t>
          </a:r>
          <a:r>
            <a:rPr lang="en-US" sz="2400" dirty="0">
              <a:solidFill>
                <a:schemeClr val="tx1"/>
              </a:solidFill>
            </a:rPr>
            <a:t>raining </a:t>
          </a:r>
          <a:endParaRPr lang="cs-CZ" sz="2400" dirty="0">
            <a:solidFill>
              <a:schemeClr val="tx1"/>
            </a:solidFill>
          </a:endParaRPr>
        </a:p>
        <a:p>
          <a:pPr rtl="0"/>
          <a:r>
            <a:rPr lang="en-US" sz="1700" dirty="0"/>
            <a:t>3 sets per exercise per muscle group, 8–12 repetitions, intensity 70–80% of 1RM, exercise selection 8–10 different exercises, modality free-weight or machine-based exercises.  </a:t>
          </a:r>
          <a:endParaRPr lang="cs-CZ" sz="1700" dirty="0"/>
        </a:p>
      </dgm:t>
    </dgm:pt>
    <dgm:pt modelId="{6BAE4DB3-42EE-4389-B4BB-79EE738E5003}" type="parTrans" cxnId="{80BFC4AA-E62A-41E3-B187-4B257501CA21}">
      <dgm:prSet/>
      <dgm:spPr/>
      <dgm:t>
        <a:bodyPr/>
        <a:lstStyle/>
        <a:p>
          <a:endParaRPr lang="cs-CZ"/>
        </a:p>
      </dgm:t>
    </dgm:pt>
    <dgm:pt modelId="{3D05FD07-B967-4865-A5C2-8794F535B3BA}" type="sibTrans" cxnId="{80BFC4AA-E62A-41E3-B187-4B257501CA21}">
      <dgm:prSet/>
      <dgm:spPr/>
      <dgm:t>
        <a:bodyPr/>
        <a:lstStyle/>
        <a:p>
          <a:endParaRPr lang="cs-CZ"/>
        </a:p>
      </dgm:t>
    </dgm:pt>
    <dgm:pt modelId="{B778EE7C-BC71-4175-B793-B39092BDB6F5}" type="pres">
      <dgm:prSet presAssocID="{0B8765C2-8D18-4719-BEA1-2DF41CE64BED}" presName="Name0" presStyleCnt="0">
        <dgm:presLayoutVars>
          <dgm:dir/>
          <dgm:resizeHandles val="exact"/>
        </dgm:presLayoutVars>
      </dgm:prSet>
      <dgm:spPr/>
    </dgm:pt>
    <dgm:pt modelId="{3741B72B-D506-4726-9F31-E432A9EB414B}" type="pres">
      <dgm:prSet presAssocID="{04AA7D5D-D341-456E-8CB1-5627A1E0CCCD}" presName="node" presStyleLbl="node1" presStyleIdx="0" presStyleCnt="3">
        <dgm:presLayoutVars>
          <dgm:bulletEnabled val="1"/>
        </dgm:presLayoutVars>
      </dgm:prSet>
      <dgm:spPr/>
    </dgm:pt>
    <dgm:pt modelId="{8139BB33-0ECE-4F84-B167-C7DD7DEC487C}" type="pres">
      <dgm:prSet presAssocID="{5B10C247-5E3A-47E3-8666-DCD9DE0040CB}" presName="sibTrans" presStyleLbl="sibTrans2D1" presStyleIdx="0" presStyleCnt="2"/>
      <dgm:spPr/>
    </dgm:pt>
    <dgm:pt modelId="{95538185-A2F7-462C-9A40-616271F29080}" type="pres">
      <dgm:prSet presAssocID="{5B10C247-5E3A-47E3-8666-DCD9DE0040CB}" presName="connectorText" presStyleLbl="sibTrans2D1" presStyleIdx="0" presStyleCnt="2"/>
      <dgm:spPr/>
    </dgm:pt>
    <dgm:pt modelId="{182B4FAF-9E5C-44CE-B44D-659612F7EFAF}" type="pres">
      <dgm:prSet presAssocID="{90A43E26-D074-4741-A4C0-96927932442D}" presName="node" presStyleLbl="node1" presStyleIdx="1" presStyleCnt="3" custScaleX="114372">
        <dgm:presLayoutVars>
          <dgm:bulletEnabled val="1"/>
        </dgm:presLayoutVars>
      </dgm:prSet>
      <dgm:spPr/>
    </dgm:pt>
    <dgm:pt modelId="{DC4C809F-547E-4897-A215-C7729A3DDBC0}" type="pres">
      <dgm:prSet presAssocID="{8F228671-059A-41C3-B46C-D4167B520380}" presName="sibTrans" presStyleLbl="sibTrans2D1" presStyleIdx="1" presStyleCnt="2"/>
      <dgm:spPr/>
    </dgm:pt>
    <dgm:pt modelId="{0D67DDF1-C6EC-4239-B8C5-3E1DDF13294B}" type="pres">
      <dgm:prSet presAssocID="{8F228671-059A-41C3-B46C-D4167B520380}" presName="connectorText" presStyleLbl="sibTrans2D1" presStyleIdx="1" presStyleCnt="2"/>
      <dgm:spPr/>
    </dgm:pt>
    <dgm:pt modelId="{575192B6-82F1-43E8-AB2B-B0D7B15B4766}" type="pres">
      <dgm:prSet presAssocID="{A0FF4B3B-1108-47D4-9DBA-6FC61D531951}" presName="node" presStyleLbl="node1" presStyleIdx="2" presStyleCnt="3">
        <dgm:presLayoutVars>
          <dgm:bulletEnabled val="1"/>
        </dgm:presLayoutVars>
      </dgm:prSet>
      <dgm:spPr/>
    </dgm:pt>
  </dgm:ptLst>
  <dgm:cxnLst>
    <dgm:cxn modelId="{D7083002-026F-41E1-896F-2CE99945A412}" type="presOf" srcId="{90A43E26-D074-4741-A4C0-96927932442D}" destId="{182B4FAF-9E5C-44CE-B44D-659612F7EFAF}" srcOrd="0" destOrd="0" presId="urn:microsoft.com/office/officeart/2005/8/layout/process1"/>
    <dgm:cxn modelId="{E70BAE24-6A71-4957-9CAC-810AA9DA0375}" type="presOf" srcId="{8F228671-059A-41C3-B46C-D4167B520380}" destId="{DC4C809F-547E-4897-A215-C7729A3DDBC0}" srcOrd="0" destOrd="0" presId="urn:microsoft.com/office/officeart/2005/8/layout/process1"/>
    <dgm:cxn modelId="{2A184736-CF0F-463F-99CF-BB96193EB0B4}" type="presOf" srcId="{8F228671-059A-41C3-B46C-D4167B520380}" destId="{0D67DDF1-C6EC-4239-B8C5-3E1DDF13294B}" srcOrd="1" destOrd="0" presId="urn:microsoft.com/office/officeart/2005/8/layout/process1"/>
    <dgm:cxn modelId="{F989C83C-82A7-40CA-8836-3077434403EF}" type="presOf" srcId="{A0FF4B3B-1108-47D4-9DBA-6FC61D531951}" destId="{575192B6-82F1-43E8-AB2B-B0D7B15B4766}" srcOrd="0" destOrd="0" presId="urn:microsoft.com/office/officeart/2005/8/layout/process1"/>
    <dgm:cxn modelId="{EE65D43D-7CCF-4F09-8C10-DD40CC8FC34D}" type="presOf" srcId="{0B8765C2-8D18-4719-BEA1-2DF41CE64BED}" destId="{B778EE7C-BC71-4175-B793-B39092BDB6F5}" srcOrd="0" destOrd="0" presId="urn:microsoft.com/office/officeart/2005/8/layout/process1"/>
    <dgm:cxn modelId="{53196542-0104-49D8-A8AD-1F93FD62A79A}" type="presOf" srcId="{5B10C247-5E3A-47E3-8666-DCD9DE0040CB}" destId="{95538185-A2F7-462C-9A40-616271F29080}" srcOrd="1" destOrd="0" presId="urn:microsoft.com/office/officeart/2005/8/layout/process1"/>
    <dgm:cxn modelId="{50E37470-ED6B-4428-938E-619899EB0F34}" type="presOf" srcId="{04AA7D5D-D341-456E-8CB1-5627A1E0CCCD}" destId="{3741B72B-D506-4726-9F31-E432A9EB414B}" srcOrd="0" destOrd="0" presId="urn:microsoft.com/office/officeart/2005/8/layout/process1"/>
    <dgm:cxn modelId="{80BFC4AA-E62A-41E3-B187-4B257501CA21}" srcId="{0B8765C2-8D18-4719-BEA1-2DF41CE64BED}" destId="{A0FF4B3B-1108-47D4-9DBA-6FC61D531951}" srcOrd="2" destOrd="0" parTransId="{6BAE4DB3-42EE-4389-B4BB-79EE738E5003}" sibTransId="{3D05FD07-B967-4865-A5C2-8794F535B3BA}"/>
    <dgm:cxn modelId="{8F9D3BB7-9553-41B1-9F57-91AC676CAE2D}" srcId="{0B8765C2-8D18-4719-BEA1-2DF41CE64BED}" destId="{04AA7D5D-D341-456E-8CB1-5627A1E0CCCD}" srcOrd="0" destOrd="0" parTransId="{CE64A10D-0EC6-4C68-88DC-7802FAA8FCAC}" sibTransId="{5B10C247-5E3A-47E3-8666-DCD9DE0040CB}"/>
    <dgm:cxn modelId="{DC60D0D4-0888-409F-96FF-ED80FCEF2BDE}" type="presOf" srcId="{5B10C247-5E3A-47E3-8666-DCD9DE0040CB}" destId="{8139BB33-0ECE-4F84-B167-C7DD7DEC487C}" srcOrd="0" destOrd="0" presId="urn:microsoft.com/office/officeart/2005/8/layout/process1"/>
    <dgm:cxn modelId="{FD7EB1E5-3CF2-4031-B89F-05A70A340243}" srcId="{0B8765C2-8D18-4719-BEA1-2DF41CE64BED}" destId="{90A43E26-D074-4741-A4C0-96927932442D}" srcOrd="1" destOrd="0" parTransId="{361330F3-61EF-4B25-9A81-BE5FBC283D90}" sibTransId="{8F228671-059A-41C3-B46C-D4167B520380}"/>
    <dgm:cxn modelId="{018845D6-27EB-4C6C-BCD3-C96043093F5F}" type="presParOf" srcId="{B778EE7C-BC71-4175-B793-B39092BDB6F5}" destId="{3741B72B-D506-4726-9F31-E432A9EB414B}" srcOrd="0" destOrd="0" presId="urn:microsoft.com/office/officeart/2005/8/layout/process1"/>
    <dgm:cxn modelId="{3F98E5E2-F7DC-4289-8553-CB02F863D6BF}" type="presParOf" srcId="{B778EE7C-BC71-4175-B793-B39092BDB6F5}" destId="{8139BB33-0ECE-4F84-B167-C7DD7DEC487C}" srcOrd="1" destOrd="0" presId="urn:microsoft.com/office/officeart/2005/8/layout/process1"/>
    <dgm:cxn modelId="{7DBF37CA-0048-4EE0-9A42-EEF5A89F3C25}" type="presParOf" srcId="{8139BB33-0ECE-4F84-B167-C7DD7DEC487C}" destId="{95538185-A2F7-462C-9A40-616271F29080}" srcOrd="0" destOrd="0" presId="urn:microsoft.com/office/officeart/2005/8/layout/process1"/>
    <dgm:cxn modelId="{F4500DB8-3C49-4DAD-B2AA-04566993C1D5}" type="presParOf" srcId="{B778EE7C-BC71-4175-B793-B39092BDB6F5}" destId="{182B4FAF-9E5C-44CE-B44D-659612F7EFAF}" srcOrd="2" destOrd="0" presId="urn:microsoft.com/office/officeart/2005/8/layout/process1"/>
    <dgm:cxn modelId="{A619EB9F-566C-461E-B47F-462220118177}" type="presParOf" srcId="{B778EE7C-BC71-4175-B793-B39092BDB6F5}" destId="{DC4C809F-547E-4897-A215-C7729A3DDBC0}" srcOrd="3" destOrd="0" presId="urn:microsoft.com/office/officeart/2005/8/layout/process1"/>
    <dgm:cxn modelId="{8ADB3D8B-9AD2-446C-A564-69BB09D6F5C8}" type="presParOf" srcId="{DC4C809F-547E-4897-A215-C7729A3DDBC0}" destId="{0D67DDF1-C6EC-4239-B8C5-3E1DDF13294B}" srcOrd="0" destOrd="0" presId="urn:microsoft.com/office/officeart/2005/8/layout/process1"/>
    <dgm:cxn modelId="{2BAE6232-3390-4975-83BC-3E96E6FBA18C}" type="presParOf" srcId="{B778EE7C-BC71-4175-B793-B39092BDB6F5}" destId="{575192B6-82F1-43E8-AB2B-B0D7B15B4766}"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FDE9AA-1509-4059-B561-091A33E0EB0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cs-CZ"/>
        </a:p>
      </dgm:t>
    </dgm:pt>
    <dgm:pt modelId="{8007E32A-E369-48FA-A835-D60EAB49607C}">
      <dgm:prSet custT="1"/>
      <dgm:spPr/>
      <dgm:t>
        <a:bodyPr/>
        <a:lstStyle/>
        <a:p>
          <a:pPr rtl="0"/>
          <a:r>
            <a:rPr lang="en-US" sz="2400" dirty="0"/>
            <a:t>Postural stability, gait, and balance decrease with age (</a:t>
          </a:r>
          <a:r>
            <a:rPr lang="en-US" sz="2400" dirty="0" err="1"/>
            <a:t>Baloh</a:t>
          </a:r>
          <a:r>
            <a:rPr lang="en-US" sz="2400" dirty="0"/>
            <a:t>, RW, Ying, SH, and Jacobson, KM. 2003)</a:t>
          </a:r>
          <a:endParaRPr lang="cs-CZ" sz="2400" dirty="0"/>
        </a:p>
      </dgm:t>
    </dgm:pt>
    <dgm:pt modelId="{F36DF0BE-FA02-4AB1-93DA-AA1114444A2C}" type="parTrans" cxnId="{ECDE00ED-176E-4C4A-A815-1AD46586DA77}">
      <dgm:prSet/>
      <dgm:spPr/>
      <dgm:t>
        <a:bodyPr/>
        <a:lstStyle/>
        <a:p>
          <a:endParaRPr lang="cs-CZ"/>
        </a:p>
      </dgm:t>
    </dgm:pt>
    <dgm:pt modelId="{6CF667E6-E687-461A-A09B-07894BB7AC25}" type="sibTrans" cxnId="{ECDE00ED-176E-4C4A-A815-1AD46586DA77}">
      <dgm:prSet/>
      <dgm:spPr/>
      <dgm:t>
        <a:bodyPr/>
        <a:lstStyle/>
        <a:p>
          <a:endParaRPr lang="cs-CZ"/>
        </a:p>
      </dgm:t>
    </dgm:pt>
    <dgm:pt modelId="{F09CC297-4EB5-461F-BD1C-813B0F0B590B}">
      <dgm:prSet custT="1"/>
      <dgm:spPr/>
      <dgm:t>
        <a:bodyPr/>
        <a:lstStyle/>
        <a:p>
          <a:pPr rtl="0"/>
          <a:r>
            <a:rPr lang="cs-CZ" sz="2000" dirty="0"/>
            <a:t>…</a:t>
          </a:r>
          <a:r>
            <a:rPr lang="en-US" sz="2000" dirty="0"/>
            <a:t>dynamic balance improvement is associated with a decrease in risk of falls and fear of falling and improvement in quality of life (Matsumura, Ambrose, 2006)</a:t>
          </a:r>
          <a:endParaRPr lang="cs-CZ" sz="2000" dirty="0"/>
        </a:p>
      </dgm:t>
    </dgm:pt>
    <dgm:pt modelId="{D8F982D5-397A-423D-9E36-882FFBDCEEC9}" type="parTrans" cxnId="{1FD9C17B-D4DF-4359-9FD9-11B8FA48780B}">
      <dgm:prSet/>
      <dgm:spPr/>
      <dgm:t>
        <a:bodyPr/>
        <a:lstStyle/>
        <a:p>
          <a:endParaRPr lang="cs-CZ"/>
        </a:p>
      </dgm:t>
    </dgm:pt>
    <dgm:pt modelId="{E0E492FB-EB2B-4FAB-B126-579C14CBFC28}" type="sibTrans" cxnId="{1FD9C17B-D4DF-4359-9FD9-11B8FA48780B}">
      <dgm:prSet/>
      <dgm:spPr/>
      <dgm:t>
        <a:bodyPr/>
        <a:lstStyle/>
        <a:p>
          <a:endParaRPr lang="cs-CZ"/>
        </a:p>
      </dgm:t>
    </dgm:pt>
    <dgm:pt modelId="{C7CA97BE-45FD-46C7-8766-5E5B2D48887E}">
      <dgm:prSet/>
      <dgm:spPr/>
      <dgm:t>
        <a:bodyPr/>
        <a:lstStyle/>
        <a:p>
          <a:pPr rtl="0"/>
          <a:r>
            <a:rPr lang="en-US" noProof="0" dirty="0">
              <a:solidFill>
                <a:schemeClr val="tx1"/>
              </a:solidFill>
            </a:rPr>
            <a:t>Our</a:t>
          </a:r>
          <a:r>
            <a:rPr lang="cs-CZ" dirty="0">
              <a:solidFill>
                <a:schemeClr val="tx1"/>
              </a:solidFill>
            </a:rPr>
            <a:t> t</a:t>
          </a:r>
          <a:r>
            <a:rPr lang="en-US" dirty="0">
              <a:solidFill>
                <a:schemeClr val="tx1"/>
              </a:solidFill>
            </a:rPr>
            <a:t>raining </a:t>
          </a:r>
          <a:r>
            <a:rPr lang="cs-CZ" dirty="0">
              <a:solidFill>
                <a:schemeClr val="tx1"/>
              </a:solidFill>
            </a:rPr>
            <a:t>                  </a:t>
          </a:r>
          <a:r>
            <a:rPr lang="en-US" dirty="0"/>
            <a:t>specific proprioceptive exercises in static and dynamic positions with the </a:t>
          </a:r>
          <a:r>
            <a:rPr lang="en-US" dirty="0" err="1"/>
            <a:t>bosu</a:t>
          </a:r>
          <a:r>
            <a:rPr lang="en-US" dirty="0"/>
            <a:t> and gym ball as unstable training tools. Training was progressively structured in 2 or 3 phases</a:t>
          </a:r>
          <a:r>
            <a:rPr lang="cs-CZ" dirty="0"/>
            <a:t> </a:t>
          </a:r>
          <a:r>
            <a:rPr lang="en-US" dirty="0"/>
            <a:t>(Antonio </a:t>
          </a:r>
          <a:r>
            <a:rPr lang="en-US" dirty="0" err="1"/>
            <a:t>Marti´nez-amat</a:t>
          </a:r>
          <a:r>
            <a:rPr lang="en-US" dirty="0"/>
            <a:t>, 2013)</a:t>
          </a:r>
          <a:endParaRPr lang="cs-CZ" dirty="0"/>
        </a:p>
      </dgm:t>
    </dgm:pt>
    <dgm:pt modelId="{4FDE7D7C-05FF-40D2-989F-BCC98D5C8684}" type="parTrans" cxnId="{66130B51-1A05-4302-8A33-CF57D44DE75F}">
      <dgm:prSet/>
      <dgm:spPr/>
      <dgm:t>
        <a:bodyPr/>
        <a:lstStyle/>
        <a:p>
          <a:endParaRPr lang="cs-CZ"/>
        </a:p>
      </dgm:t>
    </dgm:pt>
    <dgm:pt modelId="{00B1BA81-426C-44EB-8230-6B3006A8EAC6}" type="sibTrans" cxnId="{66130B51-1A05-4302-8A33-CF57D44DE75F}">
      <dgm:prSet/>
      <dgm:spPr/>
      <dgm:t>
        <a:bodyPr/>
        <a:lstStyle/>
        <a:p>
          <a:endParaRPr lang="cs-CZ"/>
        </a:p>
      </dgm:t>
    </dgm:pt>
    <dgm:pt modelId="{36C5ECFF-E44A-4453-801D-912CB96CD594}" type="pres">
      <dgm:prSet presAssocID="{6BFDE9AA-1509-4059-B561-091A33E0EB02}" presName="Name0" presStyleCnt="0">
        <dgm:presLayoutVars>
          <dgm:dir/>
          <dgm:resizeHandles val="exact"/>
        </dgm:presLayoutVars>
      </dgm:prSet>
      <dgm:spPr/>
    </dgm:pt>
    <dgm:pt modelId="{481D11C9-88C3-4B18-B8CE-D59D984D8392}" type="pres">
      <dgm:prSet presAssocID="{8007E32A-E369-48FA-A835-D60EAB49607C}" presName="node" presStyleLbl="node1" presStyleIdx="0" presStyleCnt="3" custScaleX="114006" custScaleY="114741" custLinFactNeighborX="-1542" custLinFactNeighborY="-2889">
        <dgm:presLayoutVars>
          <dgm:bulletEnabled val="1"/>
        </dgm:presLayoutVars>
      </dgm:prSet>
      <dgm:spPr/>
    </dgm:pt>
    <dgm:pt modelId="{413F9AAB-B987-4AFB-B395-CE2113135C38}" type="pres">
      <dgm:prSet presAssocID="{6CF667E6-E687-461A-A09B-07894BB7AC25}" presName="sibTrans" presStyleLbl="sibTrans2D1" presStyleIdx="0" presStyleCnt="2"/>
      <dgm:spPr/>
    </dgm:pt>
    <dgm:pt modelId="{BDC095F9-D9F1-4A3C-9827-1FF18E28AC9E}" type="pres">
      <dgm:prSet presAssocID="{6CF667E6-E687-461A-A09B-07894BB7AC25}" presName="connectorText" presStyleLbl="sibTrans2D1" presStyleIdx="0" presStyleCnt="2"/>
      <dgm:spPr/>
    </dgm:pt>
    <dgm:pt modelId="{63E4E9DF-BC92-493B-B6B1-C7B315D248BD}" type="pres">
      <dgm:prSet presAssocID="{F09CC297-4EB5-461F-BD1C-813B0F0B590B}" presName="node" presStyleLbl="node1" presStyleIdx="1" presStyleCnt="3" custScaleX="118863" custScaleY="115605">
        <dgm:presLayoutVars>
          <dgm:bulletEnabled val="1"/>
        </dgm:presLayoutVars>
      </dgm:prSet>
      <dgm:spPr/>
    </dgm:pt>
    <dgm:pt modelId="{B5DA362D-044F-4788-8AC7-C462850C4DBC}" type="pres">
      <dgm:prSet presAssocID="{E0E492FB-EB2B-4FAB-B126-579C14CBFC28}" presName="sibTrans" presStyleLbl="sibTrans2D1" presStyleIdx="1" presStyleCnt="2"/>
      <dgm:spPr/>
    </dgm:pt>
    <dgm:pt modelId="{1F92C3AA-A448-4644-BDBB-317D9543E0D7}" type="pres">
      <dgm:prSet presAssocID="{E0E492FB-EB2B-4FAB-B126-579C14CBFC28}" presName="connectorText" presStyleLbl="sibTrans2D1" presStyleIdx="1" presStyleCnt="2"/>
      <dgm:spPr/>
    </dgm:pt>
    <dgm:pt modelId="{B16B4AD0-22EE-48A1-84BF-34F77E6C99C7}" type="pres">
      <dgm:prSet presAssocID="{C7CA97BE-45FD-46C7-8766-5E5B2D48887E}" presName="node" presStyleLbl="node1" presStyleIdx="2" presStyleCnt="3" custScaleX="123838" custScaleY="120287">
        <dgm:presLayoutVars>
          <dgm:bulletEnabled val="1"/>
        </dgm:presLayoutVars>
      </dgm:prSet>
      <dgm:spPr/>
    </dgm:pt>
  </dgm:ptLst>
  <dgm:cxnLst>
    <dgm:cxn modelId="{D48EF40E-4C2D-4A43-8020-7EB9173CDAD8}" type="presOf" srcId="{E0E492FB-EB2B-4FAB-B126-579C14CBFC28}" destId="{1F92C3AA-A448-4644-BDBB-317D9543E0D7}" srcOrd="1" destOrd="0" presId="urn:microsoft.com/office/officeart/2005/8/layout/process1"/>
    <dgm:cxn modelId="{1236971D-244C-423C-8737-E9C14D2D65CC}" type="presOf" srcId="{E0E492FB-EB2B-4FAB-B126-579C14CBFC28}" destId="{B5DA362D-044F-4788-8AC7-C462850C4DBC}" srcOrd="0" destOrd="0" presId="urn:microsoft.com/office/officeart/2005/8/layout/process1"/>
    <dgm:cxn modelId="{1A6BF23D-EB17-4C43-9E87-87E157DE7EB4}" type="presOf" srcId="{C7CA97BE-45FD-46C7-8766-5E5B2D48887E}" destId="{B16B4AD0-22EE-48A1-84BF-34F77E6C99C7}" srcOrd="0" destOrd="0" presId="urn:microsoft.com/office/officeart/2005/8/layout/process1"/>
    <dgm:cxn modelId="{B884985E-3EAF-47FA-BDD4-A738B270A28A}" type="presOf" srcId="{8007E32A-E369-48FA-A835-D60EAB49607C}" destId="{481D11C9-88C3-4B18-B8CE-D59D984D8392}" srcOrd="0" destOrd="0" presId="urn:microsoft.com/office/officeart/2005/8/layout/process1"/>
    <dgm:cxn modelId="{66130B51-1A05-4302-8A33-CF57D44DE75F}" srcId="{6BFDE9AA-1509-4059-B561-091A33E0EB02}" destId="{C7CA97BE-45FD-46C7-8766-5E5B2D48887E}" srcOrd="2" destOrd="0" parTransId="{4FDE7D7C-05FF-40D2-989F-BCC98D5C8684}" sibTransId="{00B1BA81-426C-44EB-8230-6B3006A8EAC6}"/>
    <dgm:cxn modelId="{24DEC959-31CE-4AA9-A996-9AC88D161DEC}" type="presOf" srcId="{F09CC297-4EB5-461F-BD1C-813B0F0B590B}" destId="{63E4E9DF-BC92-493B-B6B1-C7B315D248BD}" srcOrd="0" destOrd="0" presId="urn:microsoft.com/office/officeart/2005/8/layout/process1"/>
    <dgm:cxn modelId="{1FD9C17B-D4DF-4359-9FD9-11B8FA48780B}" srcId="{6BFDE9AA-1509-4059-B561-091A33E0EB02}" destId="{F09CC297-4EB5-461F-BD1C-813B0F0B590B}" srcOrd="1" destOrd="0" parTransId="{D8F982D5-397A-423D-9E36-882FFBDCEEC9}" sibTransId="{E0E492FB-EB2B-4FAB-B126-579C14CBFC28}"/>
    <dgm:cxn modelId="{5502CAB9-B960-4548-9253-DAA770DA4FCF}" type="presOf" srcId="{6BFDE9AA-1509-4059-B561-091A33E0EB02}" destId="{36C5ECFF-E44A-4453-801D-912CB96CD594}" srcOrd="0" destOrd="0" presId="urn:microsoft.com/office/officeart/2005/8/layout/process1"/>
    <dgm:cxn modelId="{6BBEDBCB-3802-4515-A76B-EEB315A7D51C}" type="presOf" srcId="{6CF667E6-E687-461A-A09B-07894BB7AC25}" destId="{BDC095F9-D9F1-4A3C-9827-1FF18E28AC9E}" srcOrd="1" destOrd="0" presId="urn:microsoft.com/office/officeart/2005/8/layout/process1"/>
    <dgm:cxn modelId="{1DFA43DC-E6A3-4712-A6F2-AC93C3D7FA80}" type="presOf" srcId="{6CF667E6-E687-461A-A09B-07894BB7AC25}" destId="{413F9AAB-B987-4AFB-B395-CE2113135C38}" srcOrd="0" destOrd="0" presId="urn:microsoft.com/office/officeart/2005/8/layout/process1"/>
    <dgm:cxn modelId="{ECDE00ED-176E-4C4A-A815-1AD46586DA77}" srcId="{6BFDE9AA-1509-4059-B561-091A33E0EB02}" destId="{8007E32A-E369-48FA-A835-D60EAB49607C}" srcOrd="0" destOrd="0" parTransId="{F36DF0BE-FA02-4AB1-93DA-AA1114444A2C}" sibTransId="{6CF667E6-E687-461A-A09B-07894BB7AC25}"/>
    <dgm:cxn modelId="{2BCB6743-ED2A-458E-B10B-F6FDD77F0ADC}" type="presParOf" srcId="{36C5ECFF-E44A-4453-801D-912CB96CD594}" destId="{481D11C9-88C3-4B18-B8CE-D59D984D8392}" srcOrd="0" destOrd="0" presId="urn:microsoft.com/office/officeart/2005/8/layout/process1"/>
    <dgm:cxn modelId="{E08B4B31-D551-4754-8224-47822EDFAEE3}" type="presParOf" srcId="{36C5ECFF-E44A-4453-801D-912CB96CD594}" destId="{413F9AAB-B987-4AFB-B395-CE2113135C38}" srcOrd="1" destOrd="0" presId="urn:microsoft.com/office/officeart/2005/8/layout/process1"/>
    <dgm:cxn modelId="{6CCB69D7-80A2-4BF6-B036-AEC11889A9A9}" type="presParOf" srcId="{413F9AAB-B987-4AFB-B395-CE2113135C38}" destId="{BDC095F9-D9F1-4A3C-9827-1FF18E28AC9E}" srcOrd="0" destOrd="0" presId="urn:microsoft.com/office/officeart/2005/8/layout/process1"/>
    <dgm:cxn modelId="{0A19AC75-8B21-489F-84F5-2CE7221CEAC6}" type="presParOf" srcId="{36C5ECFF-E44A-4453-801D-912CB96CD594}" destId="{63E4E9DF-BC92-493B-B6B1-C7B315D248BD}" srcOrd="2" destOrd="0" presId="urn:microsoft.com/office/officeart/2005/8/layout/process1"/>
    <dgm:cxn modelId="{838BE1B4-6E04-4846-A63D-1B8F2A49AE7B}" type="presParOf" srcId="{36C5ECFF-E44A-4453-801D-912CB96CD594}" destId="{B5DA362D-044F-4788-8AC7-C462850C4DBC}" srcOrd="3" destOrd="0" presId="urn:microsoft.com/office/officeart/2005/8/layout/process1"/>
    <dgm:cxn modelId="{B6A2CFF2-091F-4B67-B5B7-87E91638CE6A}" type="presParOf" srcId="{B5DA362D-044F-4788-8AC7-C462850C4DBC}" destId="{1F92C3AA-A448-4644-BDBB-317D9543E0D7}" srcOrd="0" destOrd="0" presId="urn:microsoft.com/office/officeart/2005/8/layout/process1"/>
    <dgm:cxn modelId="{7A2D27C4-DA64-4095-91A3-28E3DC4255F5}" type="presParOf" srcId="{36C5ECFF-E44A-4453-801D-912CB96CD594}" destId="{B16B4AD0-22EE-48A1-84BF-34F77E6C99C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DF66BA-5648-4A52-82AD-ECB09082362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cs-CZ"/>
        </a:p>
      </dgm:t>
    </dgm:pt>
    <dgm:pt modelId="{439885A5-003D-4747-A039-F841BF51DFC7}">
      <dgm:prSet custT="1"/>
      <dgm:spPr/>
      <dgm:t>
        <a:bodyPr/>
        <a:lstStyle/>
        <a:p>
          <a:pPr rtl="0"/>
          <a:r>
            <a:rPr lang="en-US" sz="2400" dirty="0"/>
            <a:t>Nordic walking is one form of exercise that has gained a lot of interest among middle-aged and older adults. </a:t>
          </a:r>
          <a:endParaRPr lang="cs-CZ" sz="2400" dirty="0"/>
        </a:p>
      </dgm:t>
    </dgm:pt>
    <dgm:pt modelId="{F1E7737F-0297-4355-BA97-08C95AE1AA7B}" type="parTrans" cxnId="{C5CC77F0-725E-4ADC-BDF6-DFE2F986F80F}">
      <dgm:prSet/>
      <dgm:spPr/>
      <dgm:t>
        <a:bodyPr/>
        <a:lstStyle/>
        <a:p>
          <a:endParaRPr lang="cs-CZ"/>
        </a:p>
      </dgm:t>
    </dgm:pt>
    <dgm:pt modelId="{EF0A2D6A-FEE0-4F85-AD73-7A89A276D50F}" type="sibTrans" cxnId="{C5CC77F0-725E-4ADC-BDF6-DFE2F986F80F}">
      <dgm:prSet/>
      <dgm:spPr/>
      <dgm:t>
        <a:bodyPr/>
        <a:lstStyle/>
        <a:p>
          <a:endParaRPr lang="cs-CZ"/>
        </a:p>
      </dgm:t>
    </dgm:pt>
    <dgm:pt modelId="{80B8AA81-3B86-4A1D-BCBA-3CE4C10BA6D9}">
      <dgm:prSet custT="1"/>
      <dgm:spPr/>
      <dgm:t>
        <a:bodyPr/>
        <a:lstStyle/>
        <a:p>
          <a:pPr rtl="0"/>
          <a:r>
            <a:rPr lang="cs-CZ" sz="2000" dirty="0"/>
            <a:t>…</a:t>
          </a:r>
          <a:r>
            <a:rPr lang="en-US" sz="2000" dirty="0"/>
            <a:t>higher heart rate and oxygen consumption and energy </a:t>
          </a:r>
          <a:r>
            <a:rPr lang="cs-CZ" sz="2000" dirty="0" err="1"/>
            <a:t>expenditure</a:t>
          </a:r>
          <a:r>
            <a:rPr lang="en-US" sz="2000" dirty="0"/>
            <a:t> than walking without poles (</a:t>
          </a:r>
          <a:r>
            <a:rPr lang="en-US" sz="2000" dirty="0" err="1"/>
            <a:t>Parkatti</a:t>
          </a:r>
          <a:r>
            <a:rPr lang="en-US" sz="2000" dirty="0"/>
            <a:t>, </a:t>
          </a:r>
          <a:r>
            <a:rPr lang="en-US" sz="2000" dirty="0" err="1"/>
            <a:t>Perttunen</a:t>
          </a:r>
          <a:r>
            <a:rPr lang="en-US" sz="2000" dirty="0"/>
            <a:t>, and  Wacker, 2012; </a:t>
          </a:r>
          <a:r>
            <a:rPr lang="en-US" sz="2000" dirty="0" err="1"/>
            <a:t>Schiffer</a:t>
          </a:r>
          <a:r>
            <a:rPr lang="en-US" sz="2000" dirty="0"/>
            <a:t> et al., 2006; Hansen &amp; Smith 2009; Saunders, </a:t>
          </a:r>
          <a:r>
            <a:rPr lang="en-US" sz="2000" dirty="0" err="1"/>
            <a:t>Hipp</a:t>
          </a:r>
          <a:r>
            <a:rPr lang="en-US" sz="2000" dirty="0"/>
            <a:t>, </a:t>
          </a:r>
          <a:r>
            <a:rPr lang="en-US" sz="2000" dirty="0" err="1"/>
            <a:t>Wenos</a:t>
          </a:r>
          <a:r>
            <a:rPr lang="en-US" sz="2000" dirty="0"/>
            <a:t>, &amp; Deaton, 2008).</a:t>
          </a:r>
          <a:endParaRPr lang="cs-CZ" sz="2000" dirty="0"/>
        </a:p>
      </dgm:t>
    </dgm:pt>
    <dgm:pt modelId="{ADEEFBCE-79AE-48E3-9D9F-52FAA57573AA}" type="parTrans" cxnId="{8698DF64-76F3-4763-8998-6B793CBCE29B}">
      <dgm:prSet/>
      <dgm:spPr/>
      <dgm:t>
        <a:bodyPr/>
        <a:lstStyle/>
        <a:p>
          <a:endParaRPr lang="cs-CZ"/>
        </a:p>
      </dgm:t>
    </dgm:pt>
    <dgm:pt modelId="{8C49F3AE-11BF-43DD-84AC-8AB85946023B}" type="sibTrans" cxnId="{8698DF64-76F3-4763-8998-6B793CBCE29B}">
      <dgm:prSet/>
      <dgm:spPr/>
      <dgm:t>
        <a:bodyPr/>
        <a:lstStyle/>
        <a:p>
          <a:endParaRPr lang="cs-CZ"/>
        </a:p>
      </dgm:t>
    </dgm:pt>
    <dgm:pt modelId="{F89B21AB-41BC-42CB-B46C-98E34D8AF439}">
      <dgm:prSet custT="1"/>
      <dgm:spPr/>
      <dgm:t>
        <a:bodyPr/>
        <a:lstStyle/>
        <a:p>
          <a:pPr rtl="0"/>
          <a:r>
            <a:rPr lang="en-US" sz="2000" noProof="0" dirty="0">
              <a:solidFill>
                <a:schemeClr val="tx1"/>
              </a:solidFill>
            </a:rPr>
            <a:t>Our training        </a:t>
          </a:r>
          <a:r>
            <a:rPr lang="cs-CZ" sz="2000" noProof="0" dirty="0">
              <a:solidFill>
                <a:schemeClr val="tx1"/>
              </a:solidFill>
            </a:rPr>
            <a:t>    </a:t>
          </a:r>
          <a:r>
            <a:rPr lang="en-US" sz="2000" noProof="0" dirty="0">
              <a:solidFill>
                <a:schemeClr val="tx1"/>
              </a:solidFill>
            </a:rPr>
            <a:t>      </a:t>
          </a:r>
          <a:r>
            <a:rPr lang="en-US" sz="2000" dirty="0"/>
            <a:t>trainer taught the Nordic walking </a:t>
          </a:r>
          <a:r>
            <a:rPr lang="en-US" sz="2000" b="1" dirty="0">
              <a:solidFill>
                <a:srgbClr val="002060"/>
              </a:solidFill>
            </a:rPr>
            <a:t>technique</a:t>
          </a:r>
          <a:r>
            <a:rPr lang="en-US" sz="2000" dirty="0"/>
            <a:t> to the participants following the guidelines. The intervention included exercise in the </a:t>
          </a:r>
          <a:r>
            <a:rPr lang="en-US" sz="2000" b="1" dirty="0">
              <a:solidFill>
                <a:srgbClr val="002060"/>
              </a:solidFill>
            </a:rPr>
            <a:t>surrounding forest</a:t>
          </a:r>
          <a:r>
            <a:rPr lang="en-US" sz="2000" dirty="0"/>
            <a:t>. During the training, participants were instructed to walk </a:t>
          </a:r>
          <a:r>
            <a:rPr lang="en-US" sz="2000" b="1" dirty="0">
              <a:solidFill>
                <a:srgbClr val="002060"/>
              </a:solidFill>
            </a:rPr>
            <a:t>as fast as it was comfortable</a:t>
          </a:r>
          <a:r>
            <a:rPr lang="en-US" sz="2000" dirty="0"/>
            <a:t>. Training intensity was based on the </a:t>
          </a:r>
          <a:r>
            <a:rPr lang="en-US" sz="2000" b="1" dirty="0">
              <a:solidFill>
                <a:srgbClr val="002060"/>
              </a:solidFill>
            </a:rPr>
            <a:t>subjective perception of exertion</a:t>
          </a:r>
          <a:r>
            <a:rPr lang="en-US" sz="2000" dirty="0"/>
            <a:t>.</a:t>
          </a:r>
          <a:endParaRPr lang="cs-CZ" sz="2000" dirty="0"/>
        </a:p>
      </dgm:t>
    </dgm:pt>
    <dgm:pt modelId="{357310D8-0203-4B55-B807-87681A9697E9}" type="parTrans" cxnId="{E7D458AA-A94D-4CCA-BBB1-2ABE397CA1C4}">
      <dgm:prSet/>
      <dgm:spPr/>
      <dgm:t>
        <a:bodyPr/>
        <a:lstStyle/>
        <a:p>
          <a:endParaRPr lang="cs-CZ"/>
        </a:p>
      </dgm:t>
    </dgm:pt>
    <dgm:pt modelId="{3676B604-1B29-48B8-BE7D-F19334C270CE}" type="sibTrans" cxnId="{E7D458AA-A94D-4CCA-BBB1-2ABE397CA1C4}">
      <dgm:prSet/>
      <dgm:spPr/>
      <dgm:t>
        <a:bodyPr/>
        <a:lstStyle/>
        <a:p>
          <a:endParaRPr lang="cs-CZ"/>
        </a:p>
      </dgm:t>
    </dgm:pt>
    <dgm:pt modelId="{3EF183BE-7F26-4788-9D58-B8E3037D2AF3}" type="pres">
      <dgm:prSet presAssocID="{C2DF66BA-5648-4A52-82AD-ECB09082362B}" presName="Name0" presStyleCnt="0">
        <dgm:presLayoutVars>
          <dgm:dir/>
          <dgm:resizeHandles val="exact"/>
        </dgm:presLayoutVars>
      </dgm:prSet>
      <dgm:spPr/>
    </dgm:pt>
    <dgm:pt modelId="{AA68BDE8-3769-43C7-B5A7-C11387ACCB22}" type="pres">
      <dgm:prSet presAssocID="{439885A5-003D-4747-A039-F841BF51DFC7}" presName="node" presStyleLbl="node1" presStyleIdx="0" presStyleCnt="3" custScaleY="130531">
        <dgm:presLayoutVars>
          <dgm:bulletEnabled val="1"/>
        </dgm:presLayoutVars>
      </dgm:prSet>
      <dgm:spPr/>
    </dgm:pt>
    <dgm:pt modelId="{BEC43D85-C8C2-4351-BF9A-7827D55ADE91}" type="pres">
      <dgm:prSet presAssocID="{EF0A2D6A-FEE0-4F85-AD73-7A89A276D50F}" presName="sibTrans" presStyleLbl="sibTrans2D1" presStyleIdx="0" presStyleCnt="2"/>
      <dgm:spPr/>
    </dgm:pt>
    <dgm:pt modelId="{ABEFA00B-BFE5-43AB-8D51-E61EF66A34BF}" type="pres">
      <dgm:prSet presAssocID="{EF0A2D6A-FEE0-4F85-AD73-7A89A276D50F}" presName="connectorText" presStyleLbl="sibTrans2D1" presStyleIdx="0" presStyleCnt="2"/>
      <dgm:spPr/>
    </dgm:pt>
    <dgm:pt modelId="{C9405C62-F3D6-4137-BBB6-2B1AC83CDD8C}" type="pres">
      <dgm:prSet presAssocID="{80B8AA81-3B86-4A1D-BCBA-3CE4C10BA6D9}" presName="node" presStyleLbl="node1" presStyleIdx="1" presStyleCnt="3" custScaleY="130531">
        <dgm:presLayoutVars>
          <dgm:bulletEnabled val="1"/>
        </dgm:presLayoutVars>
      </dgm:prSet>
      <dgm:spPr/>
    </dgm:pt>
    <dgm:pt modelId="{657B696E-9109-4D77-BAF3-6652CBC69A2B}" type="pres">
      <dgm:prSet presAssocID="{8C49F3AE-11BF-43DD-84AC-8AB85946023B}" presName="sibTrans" presStyleLbl="sibTrans2D1" presStyleIdx="1" presStyleCnt="2"/>
      <dgm:spPr/>
    </dgm:pt>
    <dgm:pt modelId="{9D911FF2-4859-4064-9F57-4F8A435F0EB5}" type="pres">
      <dgm:prSet presAssocID="{8C49F3AE-11BF-43DD-84AC-8AB85946023B}" presName="connectorText" presStyleLbl="sibTrans2D1" presStyleIdx="1" presStyleCnt="2"/>
      <dgm:spPr/>
    </dgm:pt>
    <dgm:pt modelId="{2AF638F8-F061-40DB-B112-6617D4E70245}" type="pres">
      <dgm:prSet presAssocID="{F89B21AB-41BC-42CB-B46C-98E34D8AF439}" presName="node" presStyleLbl="node1" presStyleIdx="2" presStyleCnt="3" custScaleX="115122" custScaleY="130531">
        <dgm:presLayoutVars>
          <dgm:bulletEnabled val="1"/>
        </dgm:presLayoutVars>
      </dgm:prSet>
      <dgm:spPr/>
    </dgm:pt>
  </dgm:ptLst>
  <dgm:cxnLst>
    <dgm:cxn modelId="{DE9A832A-161A-44C2-8B50-C79B8A6F837D}" type="presOf" srcId="{EF0A2D6A-FEE0-4F85-AD73-7A89A276D50F}" destId="{BEC43D85-C8C2-4351-BF9A-7827D55ADE91}" srcOrd="0" destOrd="0" presId="urn:microsoft.com/office/officeart/2005/8/layout/process1"/>
    <dgm:cxn modelId="{12C78F2B-8A1C-4262-9FB9-0EAF2D30A204}" type="presOf" srcId="{C2DF66BA-5648-4A52-82AD-ECB09082362B}" destId="{3EF183BE-7F26-4788-9D58-B8E3037D2AF3}" srcOrd="0" destOrd="0" presId="urn:microsoft.com/office/officeart/2005/8/layout/process1"/>
    <dgm:cxn modelId="{EB5A552C-4401-49AF-9C02-436FC643345C}" type="presOf" srcId="{80B8AA81-3B86-4A1D-BCBA-3CE4C10BA6D9}" destId="{C9405C62-F3D6-4137-BBB6-2B1AC83CDD8C}" srcOrd="0" destOrd="0" presId="urn:microsoft.com/office/officeart/2005/8/layout/process1"/>
    <dgm:cxn modelId="{5A0FF62D-736E-45C7-9FEA-AE6F60C6C39E}" type="presOf" srcId="{439885A5-003D-4747-A039-F841BF51DFC7}" destId="{AA68BDE8-3769-43C7-B5A7-C11387ACCB22}" srcOrd="0" destOrd="0" presId="urn:microsoft.com/office/officeart/2005/8/layout/process1"/>
    <dgm:cxn modelId="{93A2CD2F-8E7D-4D38-8791-0FDFA6AD29EB}" type="presOf" srcId="{EF0A2D6A-FEE0-4F85-AD73-7A89A276D50F}" destId="{ABEFA00B-BFE5-43AB-8D51-E61EF66A34BF}" srcOrd="1" destOrd="0" presId="urn:microsoft.com/office/officeart/2005/8/layout/process1"/>
    <dgm:cxn modelId="{E4774740-0FA6-4C53-8A25-7B3AC9E93778}" type="presOf" srcId="{F89B21AB-41BC-42CB-B46C-98E34D8AF439}" destId="{2AF638F8-F061-40DB-B112-6617D4E70245}" srcOrd="0" destOrd="0" presId="urn:microsoft.com/office/officeart/2005/8/layout/process1"/>
    <dgm:cxn modelId="{8698DF64-76F3-4763-8998-6B793CBCE29B}" srcId="{C2DF66BA-5648-4A52-82AD-ECB09082362B}" destId="{80B8AA81-3B86-4A1D-BCBA-3CE4C10BA6D9}" srcOrd="1" destOrd="0" parTransId="{ADEEFBCE-79AE-48E3-9D9F-52FAA57573AA}" sibTransId="{8C49F3AE-11BF-43DD-84AC-8AB85946023B}"/>
    <dgm:cxn modelId="{E7D458AA-A94D-4CCA-BBB1-2ABE397CA1C4}" srcId="{C2DF66BA-5648-4A52-82AD-ECB09082362B}" destId="{F89B21AB-41BC-42CB-B46C-98E34D8AF439}" srcOrd="2" destOrd="0" parTransId="{357310D8-0203-4B55-B807-87681A9697E9}" sibTransId="{3676B604-1B29-48B8-BE7D-F19334C270CE}"/>
    <dgm:cxn modelId="{FDF3B0AC-814E-4895-8450-16A09C370AC6}" type="presOf" srcId="{8C49F3AE-11BF-43DD-84AC-8AB85946023B}" destId="{657B696E-9109-4D77-BAF3-6652CBC69A2B}" srcOrd="0" destOrd="0" presId="urn:microsoft.com/office/officeart/2005/8/layout/process1"/>
    <dgm:cxn modelId="{CDE26CCE-ECE7-44CF-AD5C-C9C6D7202978}" type="presOf" srcId="{8C49F3AE-11BF-43DD-84AC-8AB85946023B}" destId="{9D911FF2-4859-4064-9F57-4F8A435F0EB5}" srcOrd="1" destOrd="0" presId="urn:microsoft.com/office/officeart/2005/8/layout/process1"/>
    <dgm:cxn modelId="{C5CC77F0-725E-4ADC-BDF6-DFE2F986F80F}" srcId="{C2DF66BA-5648-4A52-82AD-ECB09082362B}" destId="{439885A5-003D-4747-A039-F841BF51DFC7}" srcOrd="0" destOrd="0" parTransId="{F1E7737F-0297-4355-BA97-08C95AE1AA7B}" sibTransId="{EF0A2D6A-FEE0-4F85-AD73-7A89A276D50F}"/>
    <dgm:cxn modelId="{3E93AB06-34D9-432D-AA35-54529CC08DF6}" type="presParOf" srcId="{3EF183BE-7F26-4788-9D58-B8E3037D2AF3}" destId="{AA68BDE8-3769-43C7-B5A7-C11387ACCB22}" srcOrd="0" destOrd="0" presId="urn:microsoft.com/office/officeart/2005/8/layout/process1"/>
    <dgm:cxn modelId="{8307900F-0F32-444A-8F06-061F450FACAC}" type="presParOf" srcId="{3EF183BE-7F26-4788-9D58-B8E3037D2AF3}" destId="{BEC43D85-C8C2-4351-BF9A-7827D55ADE91}" srcOrd="1" destOrd="0" presId="urn:microsoft.com/office/officeart/2005/8/layout/process1"/>
    <dgm:cxn modelId="{2E4679D9-3C58-4240-9115-E3749F1D9FD6}" type="presParOf" srcId="{BEC43D85-C8C2-4351-BF9A-7827D55ADE91}" destId="{ABEFA00B-BFE5-43AB-8D51-E61EF66A34BF}" srcOrd="0" destOrd="0" presId="urn:microsoft.com/office/officeart/2005/8/layout/process1"/>
    <dgm:cxn modelId="{E526B6BA-F7F5-4642-8C3C-F665F9FB032F}" type="presParOf" srcId="{3EF183BE-7F26-4788-9D58-B8E3037D2AF3}" destId="{C9405C62-F3D6-4137-BBB6-2B1AC83CDD8C}" srcOrd="2" destOrd="0" presId="urn:microsoft.com/office/officeart/2005/8/layout/process1"/>
    <dgm:cxn modelId="{3B52DDC6-79D2-4E88-B8F7-A5D8E5D2B7E7}" type="presParOf" srcId="{3EF183BE-7F26-4788-9D58-B8E3037D2AF3}" destId="{657B696E-9109-4D77-BAF3-6652CBC69A2B}" srcOrd="3" destOrd="0" presId="urn:microsoft.com/office/officeart/2005/8/layout/process1"/>
    <dgm:cxn modelId="{2D0DDB53-A765-427A-8FF3-8D760DE6EB1C}" type="presParOf" srcId="{657B696E-9109-4D77-BAF3-6652CBC69A2B}" destId="{9D911FF2-4859-4064-9F57-4F8A435F0EB5}" srcOrd="0" destOrd="0" presId="urn:microsoft.com/office/officeart/2005/8/layout/process1"/>
    <dgm:cxn modelId="{C2ACB934-8A82-49AD-837D-C04FF3C551BE}" type="presParOf" srcId="{3EF183BE-7F26-4788-9D58-B8E3037D2AF3}" destId="{2AF638F8-F061-40DB-B112-6617D4E70245}"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379DA1-3F28-436D-A7A0-1C226AC8B69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DBBF6547-007A-4E9D-87F8-68BB86A367F2}">
      <dgm:prSet custT="1"/>
      <dgm:spPr/>
      <dgm:t>
        <a:bodyPr/>
        <a:lstStyle/>
        <a:p>
          <a:pPr rtl="0"/>
          <a:r>
            <a:rPr lang="en-US" sz="2400" dirty="0"/>
            <a:t>Walking/gait </a:t>
          </a:r>
          <a:r>
            <a:rPr lang="cs-CZ" sz="2400"/>
            <a:t>-</a:t>
          </a:r>
          <a:r>
            <a:rPr lang="en-US" sz="2400"/>
            <a:t> </a:t>
          </a:r>
          <a:r>
            <a:rPr lang="en-US" sz="2400" dirty="0"/>
            <a:t>diagnostic method</a:t>
          </a:r>
          <a:endParaRPr lang="cs-CZ" sz="2400" dirty="0"/>
        </a:p>
      </dgm:t>
    </dgm:pt>
    <dgm:pt modelId="{B9964BE0-6CCA-4729-BA15-4ECC06919A8A}" type="parTrans" cxnId="{618594F6-B09A-465A-804F-5D4797FB8C0A}">
      <dgm:prSet/>
      <dgm:spPr/>
      <dgm:t>
        <a:bodyPr/>
        <a:lstStyle/>
        <a:p>
          <a:endParaRPr lang="cs-CZ"/>
        </a:p>
      </dgm:t>
    </dgm:pt>
    <dgm:pt modelId="{7245CD2A-9ED8-4EDB-86AF-A83F8D0F4050}" type="sibTrans" cxnId="{618594F6-B09A-465A-804F-5D4797FB8C0A}">
      <dgm:prSet/>
      <dgm:spPr/>
      <dgm:t>
        <a:bodyPr/>
        <a:lstStyle/>
        <a:p>
          <a:endParaRPr lang="cs-CZ"/>
        </a:p>
      </dgm:t>
    </dgm:pt>
    <dgm:pt modelId="{8A6C16C4-757E-4F0F-A8E8-1A9BECC2F26A}" type="pres">
      <dgm:prSet presAssocID="{BA379DA1-3F28-436D-A7A0-1C226AC8B691}" presName="linear" presStyleCnt="0">
        <dgm:presLayoutVars>
          <dgm:animLvl val="lvl"/>
          <dgm:resizeHandles val="exact"/>
        </dgm:presLayoutVars>
      </dgm:prSet>
      <dgm:spPr/>
    </dgm:pt>
    <dgm:pt modelId="{38C94653-A6CB-4DFE-A1E9-7FE87BD0BF49}" type="pres">
      <dgm:prSet presAssocID="{DBBF6547-007A-4E9D-87F8-68BB86A367F2}" presName="parentText" presStyleLbl="node1" presStyleIdx="0" presStyleCnt="1">
        <dgm:presLayoutVars>
          <dgm:chMax val="0"/>
          <dgm:bulletEnabled val="1"/>
        </dgm:presLayoutVars>
      </dgm:prSet>
      <dgm:spPr/>
    </dgm:pt>
  </dgm:ptLst>
  <dgm:cxnLst>
    <dgm:cxn modelId="{5230AE21-CA5C-4768-8DD8-67FEA7BDA137}" type="presOf" srcId="{DBBF6547-007A-4E9D-87F8-68BB86A367F2}" destId="{38C94653-A6CB-4DFE-A1E9-7FE87BD0BF49}" srcOrd="0" destOrd="0" presId="urn:microsoft.com/office/officeart/2005/8/layout/vList2"/>
    <dgm:cxn modelId="{D40ABEC2-475C-4F0E-B1D7-AB45073966F1}" type="presOf" srcId="{BA379DA1-3F28-436D-A7A0-1C226AC8B691}" destId="{8A6C16C4-757E-4F0F-A8E8-1A9BECC2F26A}" srcOrd="0" destOrd="0" presId="urn:microsoft.com/office/officeart/2005/8/layout/vList2"/>
    <dgm:cxn modelId="{618594F6-B09A-465A-804F-5D4797FB8C0A}" srcId="{BA379DA1-3F28-436D-A7A0-1C226AC8B691}" destId="{DBBF6547-007A-4E9D-87F8-68BB86A367F2}" srcOrd="0" destOrd="0" parTransId="{B9964BE0-6CCA-4729-BA15-4ECC06919A8A}" sibTransId="{7245CD2A-9ED8-4EDB-86AF-A83F8D0F4050}"/>
    <dgm:cxn modelId="{C5006837-E3DB-4BBA-8095-1B16A9311A06}" type="presParOf" srcId="{8A6C16C4-757E-4F0F-A8E8-1A9BECC2F26A}" destId="{38C94653-A6CB-4DFE-A1E9-7FE87BD0BF4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17C24C-3D2E-4FF0-B56F-9F0CC3E14B7E}"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cs-CZ"/>
        </a:p>
      </dgm:t>
    </dgm:pt>
    <dgm:pt modelId="{3279E120-D0DE-42E4-B312-D7A023DF46C4}">
      <dgm:prSet custT="1"/>
      <dgm:spPr/>
      <dgm:t>
        <a:bodyPr/>
        <a:lstStyle/>
        <a:p>
          <a:pPr rtl="0"/>
          <a:r>
            <a:rPr lang="en-US" sz="2400" dirty="0"/>
            <a:t>Walking/gait </a:t>
          </a:r>
          <a:r>
            <a:rPr lang="cs-CZ" sz="2400" dirty="0"/>
            <a:t>-</a:t>
          </a:r>
          <a:r>
            <a:rPr lang="en-US" sz="2400" dirty="0"/>
            <a:t> a vital everyday movement</a:t>
          </a:r>
          <a:endParaRPr lang="cs-CZ" sz="2400" dirty="0"/>
        </a:p>
      </dgm:t>
    </dgm:pt>
    <dgm:pt modelId="{FA4F9614-62F1-451B-8D8D-694E931A1FC6}" type="parTrans" cxnId="{443DA0FF-6B5A-4A20-9122-16BC69B8163F}">
      <dgm:prSet/>
      <dgm:spPr/>
      <dgm:t>
        <a:bodyPr/>
        <a:lstStyle/>
        <a:p>
          <a:endParaRPr lang="cs-CZ"/>
        </a:p>
      </dgm:t>
    </dgm:pt>
    <dgm:pt modelId="{1023FD8F-9E54-4502-840D-BC992005E43F}" type="sibTrans" cxnId="{443DA0FF-6B5A-4A20-9122-16BC69B8163F}">
      <dgm:prSet/>
      <dgm:spPr/>
      <dgm:t>
        <a:bodyPr/>
        <a:lstStyle/>
        <a:p>
          <a:endParaRPr lang="cs-CZ"/>
        </a:p>
      </dgm:t>
    </dgm:pt>
    <dgm:pt modelId="{EFB16EBB-C9A5-4480-95C0-58B61A5F098E}" type="pres">
      <dgm:prSet presAssocID="{F317C24C-3D2E-4FF0-B56F-9F0CC3E14B7E}" presName="Name0" presStyleCnt="0">
        <dgm:presLayoutVars>
          <dgm:dir/>
          <dgm:resizeHandles val="exact"/>
        </dgm:presLayoutVars>
      </dgm:prSet>
      <dgm:spPr/>
    </dgm:pt>
    <dgm:pt modelId="{FC7B5428-EB11-4923-84E2-CF91E323E198}" type="pres">
      <dgm:prSet presAssocID="{3279E120-D0DE-42E4-B312-D7A023DF46C4}" presName="node" presStyleLbl="node1" presStyleIdx="0" presStyleCnt="1" custLinFactY="-35126" custLinFactNeighborX="-9433" custLinFactNeighborY="-100000">
        <dgm:presLayoutVars>
          <dgm:bulletEnabled val="1"/>
        </dgm:presLayoutVars>
      </dgm:prSet>
      <dgm:spPr/>
    </dgm:pt>
  </dgm:ptLst>
  <dgm:cxnLst>
    <dgm:cxn modelId="{BA113A97-4D25-42BD-A43F-D578D216982C}" type="presOf" srcId="{3279E120-D0DE-42E4-B312-D7A023DF46C4}" destId="{FC7B5428-EB11-4923-84E2-CF91E323E198}" srcOrd="0" destOrd="0" presId="urn:microsoft.com/office/officeart/2005/8/layout/process1"/>
    <dgm:cxn modelId="{6D2F65DD-F413-428B-A752-ACACEE9A1E11}" type="presOf" srcId="{F317C24C-3D2E-4FF0-B56F-9F0CC3E14B7E}" destId="{EFB16EBB-C9A5-4480-95C0-58B61A5F098E}" srcOrd="0" destOrd="0" presId="urn:microsoft.com/office/officeart/2005/8/layout/process1"/>
    <dgm:cxn modelId="{443DA0FF-6B5A-4A20-9122-16BC69B8163F}" srcId="{F317C24C-3D2E-4FF0-B56F-9F0CC3E14B7E}" destId="{3279E120-D0DE-42E4-B312-D7A023DF46C4}" srcOrd="0" destOrd="0" parTransId="{FA4F9614-62F1-451B-8D8D-694E931A1FC6}" sibTransId="{1023FD8F-9E54-4502-840D-BC992005E43F}"/>
    <dgm:cxn modelId="{FD653C76-E057-449D-9B1A-4229AE6F9970}" type="presParOf" srcId="{EFB16EBB-C9A5-4480-95C0-58B61A5F098E}" destId="{FC7B5428-EB11-4923-84E2-CF91E323E198}" srcOrd="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1B72B-D506-4726-9F31-E432A9EB414B}">
      <dsp:nvSpPr>
        <dsp:cNvPr id="0" name=""/>
        <dsp:cNvSpPr/>
      </dsp:nvSpPr>
      <dsp:spPr>
        <a:xfrm>
          <a:off x="8732" y="204887"/>
          <a:ext cx="2822650" cy="41317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…increased amount of muscle mass can induce many health benefits and increase life quality (</a:t>
          </a:r>
          <a:r>
            <a:rPr lang="en-US" sz="2400" kern="1200" dirty="0" err="1"/>
            <a:t>Barbalho</a:t>
          </a:r>
          <a:r>
            <a:rPr lang="en-US" sz="2400" kern="1200" dirty="0"/>
            <a:t> et al., 2018)</a:t>
          </a:r>
          <a:endParaRPr lang="cs-CZ" sz="2400" kern="1200" dirty="0"/>
        </a:p>
      </dsp:txBody>
      <dsp:txXfrm>
        <a:off x="91405" y="287560"/>
        <a:ext cx="2657304" cy="3966387"/>
      </dsp:txXfrm>
    </dsp:sp>
    <dsp:sp modelId="{8139BB33-0ECE-4F84-B167-C7DD7DEC487C}">
      <dsp:nvSpPr>
        <dsp:cNvPr id="0" name=""/>
        <dsp:cNvSpPr/>
      </dsp:nvSpPr>
      <dsp:spPr>
        <a:xfrm>
          <a:off x="3113647" y="1920745"/>
          <a:ext cx="598401" cy="70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355850">
            <a:lnSpc>
              <a:spcPct val="90000"/>
            </a:lnSpc>
            <a:spcBef>
              <a:spcPct val="0"/>
            </a:spcBef>
            <a:spcAft>
              <a:spcPct val="35000"/>
            </a:spcAft>
            <a:buNone/>
          </a:pPr>
          <a:endParaRPr lang="cs-CZ" sz="5300" kern="1200"/>
        </a:p>
      </dsp:txBody>
      <dsp:txXfrm>
        <a:off x="3113647" y="2060748"/>
        <a:ext cx="418881" cy="420011"/>
      </dsp:txXfrm>
    </dsp:sp>
    <dsp:sp modelId="{182B4FAF-9E5C-44CE-B44D-659612F7EFAF}">
      <dsp:nvSpPr>
        <dsp:cNvPr id="0" name=""/>
        <dsp:cNvSpPr/>
      </dsp:nvSpPr>
      <dsp:spPr>
        <a:xfrm>
          <a:off x="3960442" y="204887"/>
          <a:ext cx="3228321" cy="41317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cs-CZ" sz="2800" b="0" kern="1200" dirty="0">
              <a:solidFill>
                <a:schemeClr val="tx1"/>
              </a:solidFill>
            </a:rPr>
            <a:t>New </a:t>
          </a:r>
          <a:r>
            <a:rPr lang="en-US" sz="2800" b="0" kern="1200" noProof="0" dirty="0">
              <a:solidFill>
                <a:schemeClr val="tx1"/>
              </a:solidFill>
            </a:rPr>
            <a:t>recommendation</a:t>
          </a:r>
          <a:endParaRPr lang="cs-CZ" sz="2800" b="0" kern="1200" noProof="0" dirty="0">
            <a:solidFill>
              <a:schemeClr val="tx1"/>
            </a:solidFill>
          </a:endParaRPr>
        </a:p>
        <a:p>
          <a:pPr marL="0" lvl="0" indent="0" algn="ctr" defTabSz="1244600" rtl="0">
            <a:lnSpc>
              <a:spcPct val="90000"/>
            </a:lnSpc>
            <a:spcBef>
              <a:spcPct val="0"/>
            </a:spcBef>
            <a:spcAft>
              <a:spcPct val="35000"/>
            </a:spcAft>
            <a:buNone/>
          </a:pPr>
          <a:r>
            <a:rPr lang="en-US" sz="1800" b="1" kern="1200" dirty="0"/>
            <a:t>2–3 sets </a:t>
          </a:r>
          <a:r>
            <a:rPr lang="en-US" sz="1800" kern="1200" dirty="0"/>
            <a:t>of </a:t>
          </a:r>
          <a:r>
            <a:rPr lang="en-US" sz="1800" b="1" kern="1200" dirty="0"/>
            <a:t>1–2 </a:t>
          </a:r>
          <a:r>
            <a:rPr lang="en-US" sz="1800" b="1" kern="1200" dirty="0" err="1"/>
            <a:t>multijoint</a:t>
          </a:r>
          <a:r>
            <a:rPr lang="en-US" sz="1800" b="1" kern="1200" dirty="0"/>
            <a:t> exercises per major muscle group, achieving intensities of 70–85% of 1 repetition maximum </a:t>
          </a:r>
          <a:r>
            <a:rPr lang="en-US" sz="1800" kern="1200" dirty="0"/>
            <a:t>(1RM), </a:t>
          </a:r>
          <a:r>
            <a:rPr lang="en-US" sz="1800" b="1" kern="1200" dirty="0"/>
            <a:t>2–3 times per week</a:t>
          </a:r>
          <a:r>
            <a:rPr lang="en-US" sz="1800" kern="1200" dirty="0"/>
            <a:t>, including power exercises performed at higher velocities in concentric movements with moderate intensities (</a:t>
          </a:r>
          <a:r>
            <a:rPr lang="cs-CZ" sz="1800" kern="1200" dirty="0" err="1"/>
            <a:t>Fragala</a:t>
          </a:r>
          <a:r>
            <a:rPr lang="cs-CZ" sz="1800" kern="1200" dirty="0"/>
            <a:t>, 2019)</a:t>
          </a:r>
        </a:p>
      </dsp:txBody>
      <dsp:txXfrm>
        <a:off x="4054996" y="299441"/>
        <a:ext cx="3039213" cy="3942625"/>
      </dsp:txXfrm>
    </dsp:sp>
    <dsp:sp modelId="{DC4C809F-547E-4897-A215-C7729A3DDBC0}">
      <dsp:nvSpPr>
        <dsp:cNvPr id="0" name=""/>
        <dsp:cNvSpPr/>
      </dsp:nvSpPr>
      <dsp:spPr>
        <a:xfrm>
          <a:off x="7471029" y="1920745"/>
          <a:ext cx="598401" cy="70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355850">
            <a:lnSpc>
              <a:spcPct val="90000"/>
            </a:lnSpc>
            <a:spcBef>
              <a:spcPct val="0"/>
            </a:spcBef>
            <a:spcAft>
              <a:spcPct val="35000"/>
            </a:spcAft>
            <a:buNone/>
          </a:pPr>
          <a:endParaRPr lang="cs-CZ" sz="5300" kern="1200"/>
        </a:p>
      </dsp:txBody>
      <dsp:txXfrm>
        <a:off x="7471029" y="2060748"/>
        <a:ext cx="418881" cy="420011"/>
      </dsp:txXfrm>
    </dsp:sp>
    <dsp:sp modelId="{575192B6-82F1-43E8-AB2B-B0D7B15B4766}">
      <dsp:nvSpPr>
        <dsp:cNvPr id="0" name=""/>
        <dsp:cNvSpPr/>
      </dsp:nvSpPr>
      <dsp:spPr>
        <a:xfrm>
          <a:off x="8317824" y="204887"/>
          <a:ext cx="2822650" cy="41317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noProof="0" dirty="0">
              <a:solidFill>
                <a:schemeClr val="tx1"/>
              </a:solidFill>
            </a:rPr>
            <a:t>Our</a:t>
          </a:r>
          <a:r>
            <a:rPr lang="cs-CZ" sz="2400" kern="1200" dirty="0">
              <a:solidFill>
                <a:schemeClr val="tx1"/>
              </a:solidFill>
            </a:rPr>
            <a:t> t</a:t>
          </a:r>
          <a:r>
            <a:rPr lang="en-US" sz="2400" kern="1200" dirty="0">
              <a:solidFill>
                <a:schemeClr val="tx1"/>
              </a:solidFill>
            </a:rPr>
            <a:t>raining </a:t>
          </a:r>
          <a:endParaRPr lang="cs-CZ" sz="2400" kern="1200" dirty="0">
            <a:solidFill>
              <a:schemeClr val="tx1"/>
            </a:solidFill>
          </a:endParaRPr>
        </a:p>
        <a:p>
          <a:pPr marL="0" lvl="0" indent="0" algn="ctr" defTabSz="1066800" rtl="0">
            <a:lnSpc>
              <a:spcPct val="90000"/>
            </a:lnSpc>
            <a:spcBef>
              <a:spcPct val="0"/>
            </a:spcBef>
            <a:spcAft>
              <a:spcPct val="35000"/>
            </a:spcAft>
            <a:buNone/>
          </a:pPr>
          <a:r>
            <a:rPr lang="en-US" sz="1700" kern="1200" dirty="0"/>
            <a:t>3 sets per exercise per muscle group, 8–12 repetitions, intensity 70–80% of 1RM, exercise selection 8–10 different exercises, modality free-weight or machine-based exercises.  </a:t>
          </a:r>
          <a:endParaRPr lang="cs-CZ" sz="1700" kern="1200" dirty="0"/>
        </a:p>
      </dsp:txBody>
      <dsp:txXfrm>
        <a:off x="8400497" y="287560"/>
        <a:ext cx="2657304" cy="39663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1D11C9-88C3-4B18-B8CE-D59D984D8392}">
      <dsp:nvSpPr>
        <dsp:cNvPr id="0" name=""/>
        <dsp:cNvSpPr/>
      </dsp:nvSpPr>
      <dsp:spPr>
        <a:xfrm>
          <a:off x="0" y="11341"/>
          <a:ext cx="2775279" cy="34782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Postural stability, gait, and balance decrease with age (</a:t>
          </a:r>
          <a:r>
            <a:rPr lang="en-US" sz="2400" kern="1200" dirty="0" err="1"/>
            <a:t>Baloh</a:t>
          </a:r>
          <a:r>
            <a:rPr lang="en-US" sz="2400" kern="1200" dirty="0"/>
            <a:t>, RW, Ying, SH, and Jacobson, KM. 2003)</a:t>
          </a:r>
          <a:endParaRPr lang="cs-CZ" sz="2400" kern="1200" dirty="0"/>
        </a:p>
      </dsp:txBody>
      <dsp:txXfrm>
        <a:off x="81285" y="92626"/>
        <a:ext cx="2612709" cy="3315667"/>
      </dsp:txXfrm>
    </dsp:sp>
    <dsp:sp modelId="{413F9AAB-B987-4AFB-B395-CE2113135C38}">
      <dsp:nvSpPr>
        <dsp:cNvPr id="0" name=""/>
        <dsp:cNvSpPr/>
      </dsp:nvSpPr>
      <dsp:spPr>
        <a:xfrm rot="78936">
          <a:off x="3019961" y="1492049"/>
          <a:ext cx="519006" cy="6037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cs-CZ" sz="1500" kern="1200"/>
        </a:p>
      </dsp:txBody>
      <dsp:txXfrm>
        <a:off x="3019982" y="1611005"/>
        <a:ext cx="363304" cy="362227"/>
      </dsp:txXfrm>
    </dsp:sp>
    <dsp:sp modelId="{63E4E9DF-BC92-493B-B6B1-C7B315D248BD}">
      <dsp:nvSpPr>
        <dsp:cNvPr id="0" name=""/>
        <dsp:cNvSpPr/>
      </dsp:nvSpPr>
      <dsp:spPr>
        <a:xfrm>
          <a:off x="3754278" y="85822"/>
          <a:ext cx="2893515" cy="35044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cs-CZ" sz="2000" kern="1200" dirty="0"/>
            <a:t>…</a:t>
          </a:r>
          <a:r>
            <a:rPr lang="en-US" sz="2000" kern="1200" dirty="0"/>
            <a:t>dynamic balance improvement is associated with a decrease in risk of falls and fear of falling and improvement in quality of life (Matsumura, Ambrose, 2006)</a:t>
          </a:r>
          <a:endParaRPr lang="cs-CZ" sz="2000" kern="1200" dirty="0"/>
        </a:p>
      </dsp:txBody>
      <dsp:txXfrm>
        <a:off x="3839026" y="170570"/>
        <a:ext cx="2724019" cy="3334932"/>
      </dsp:txXfrm>
    </dsp:sp>
    <dsp:sp modelId="{B5DA362D-044F-4788-8AC7-C462850C4DBC}">
      <dsp:nvSpPr>
        <dsp:cNvPr id="0" name=""/>
        <dsp:cNvSpPr/>
      </dsp:nvSpPr>
      <dsp:spPr>
        <a:xfrm>
          <a:off x="6891226" y="1536179"/>
          <a:ext cx="516077" cy="6037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cs-CZ" sz="1500" kern="1200"/>
        </a:p>
      </dsp:txBody>
      <dsp:txXfrm>
        <a:off x="6891226" y="1656922"/>
        <a:ext cx="361254" cy="362227"/>
      </dsp:txXfrm>
    </dsp:sp>
    <dsp:sp modelId="{B16B4AD0-22EE-48A1-84BF-34F77E6C99C7}">
      <dsp:nvSpPr>
        <dsp:cNvPr id="0" name=""/>
        <dsp:cNvSpPr/>
      </dsp:nvSpPr>
      <dsp:spPr>
        <a:xfrm>
          <a:off x="7621525" y="14857"/>
          <a:ext cx="3014622" cy="36463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noProof="0" dirty="0">
              <a:solidFill>
                <a:schemeClr val="tx1"/>
              </a:solidFill>
            </a:rPr>
            <a:t>Our</a:t>
          </a:r>
          <a:r>
            <a:rPr lang="cs-CZ" sz="1900" kern="1200" dirty="0">
              <a:solidFill>
                <a:schemeClr val="tx1"/>
              </a:solidFill>
            </a:rPr>
            <a:t> t</a:t>
          </a:r>
          <a:r>
            <a:rPr lang="en-US" sz="1900" kern="1200" dirty="0">
              <a:solidFill>
                <a:schemeClr val="tx1"/>
              </a:solidFill>
            </a:rPr>
            <a:t>raining </a:t>
          </a:r>
          <a:r>
            <a:rPr lang="cs-CZ" sz="1900" kern="1200" dirty="0">
              <a:solidFill>
                <a:schemeClr val="tx1"/>
              </a:solidFill>
            </a:rPr>
            <a:t>                  </a:t>
          </a:r>
          <a:r>
            <a:rPr lang="en-US" sz="1900" kern="1200" dirty="0"/>
            <a:t>specific proprioceptive exercises in static and dynamic positions with the </a:t>
          </a:r>
          <a:r>
            <a:rPr lang="en-US" sz="1900" kern="1200" dirty="0" err="1"/>
            <a:t>bosu</a:t>
          </a:r>
          <a:r>
            <a:rPr lang="en-US" sz="1900" kern="1200" dirty="0"/>
            <a:t> and gym ball as unstable training tools. Training was progressively structured in 2 or 3 phases</a:t>
          </a:r>
          <a:r>
            <a:rPr lang="cs-CZ" sz="1900" kern="1200" dirty="0"/>
            <a:t> </a:t>
          </a:r>
          <a:r>
            <a:rPr lang="en-US" sz="1900" kern="1200" dirty="0"/>
            <a:t>(Antonio </a:t>
          </a:r>
          <a:r>
            <a:rPr lang="en-US" sz="1900" kern="1200" dirty="0" err="1"/>
            <a:t>Marti´nez-amat</a:t>
          </a:r>
          <a:r>
            <a:rPr lang="en-US" sz="1900" kern="1200" dirty="0"/>
            <a:t>, 2013)</a:t>
          </a:r>
          <a:endParaRPr lang="cs-CZ" sz="1900" kern="1200" dirty="0"/>
        </a:p>
      </dsp:txBody>
      <dsp:txXfrm>
        <a:off x="7709820" y="103152"/>
        <a:ext cx="2838032" cy="34697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8BDE8-3769-43C7-B5A7-C11387ACCB22}">
      <dsp:nvSpPr>
        <dsp:cNvPr id="0" name=""/>
        <dsp:cNvSpPr/>
      </dsp:nvSpPr>
      <dsp:spPr>
        <a:xfrm>
          <a:off x="9095" y="0"/>
          <a:ext cx="2881719" cy="51845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Nordic walking is one form of exercise that has gained a lot of interest among middle-aged and older adults. </a:t>
          </a:r>
          <a:endParaRPr lang="cs-CZ" sz="2400" kern="1200" dirty="0"/>
        </a:p>
      </dsp:txBody>
      <dsp:txXfrm>
        <a:off x="93498" y="84403"/>
        <a:ext cx="2712913" cy="5015770"/>
      </dsp:txXfrm>
    </dsp:sp>
    <dsp:sp modelId="{BEC43D85-C8C2-4351-BF9A-7827D55ADE91}">
      <dsp:nvSpPr>
        <dsp:cNvPr id="0" name=""/>
        <dsp:cNvSpPr/>
      </dsp:nvSpPr>
      <dsp:spPr>
        <a:xfrm>
          <a:off x="3178987" y="2234954"/>
          <a:ext cx="610924" cy="7146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00300">
            <a:lnSpc>
              <a:spcPct val="90000"/>
            </a:lnSpc>
            <a:spcBef>
              <a:spcPct val="0"/>
            </a:spcBef>
            <a:spcAft>
              <a:spcPct val="35000"/>
            </a:spcAft>
            <a:buNone/>
          </a:pPr>
          <a:endParaRPr lang="cs-CZ" sz="5400" kern="1200"/>
        </a:p>
      </dsp:txBody>
      <dsp:txXfrm>
        <a:off x="3178987" y="2377887"/>
        <a:ext cx="427647" cy="428800"/>
      </dsp:txXfrm>
    </dsp:sp>
    <dsp:sp modelId="{C9405C62-F3D6-4137-BBB6-2B1AC83CDD8C}">
      <dsp:nvSpPr>
        <dsp:cNvPr id="0" name=""/>
        <dsp:cNvSpPr/>
      </dsp:nvSpPr>
      <dsp:spPr>
        <a:xfrm>
          <a:off x="4043502" y="0"/>
          <a:ext cx="2881719" cy="51845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cs-CZ" sz="2000" kern="1200" dirty="0"/>
            <a:t>…</a:t>
          </a:r>
          <a:r>
            <a:rPr lang="en-US" sz="2000" kern="1200" dirty="0"/>
            <a:t>higher heart rate and oxygen consumption and energy </a:t>
          </a:r>
          <a:r>
            <a:rPr lang="cs-CZ" sz="2000" kern="1200" dirty="0" err="1"/>
            <a:t>expenditure</a:t>
          </a:r>
          <a:r>
            <a:rPr lang="en-US" sz="2000" kern="1200" dirty="0"/>
            <a:t> than walking without poles (</a:t>
          </a:r>
          <a:r>
            <a:rPr lang="en-US" sz="2000" kern="1200" dirty="0" err="1"/>
            <a:t>Parkatti</a:t>
          </a:r>
          <a:r>
            <a:rPr lang="en-US" sz="2000" kern="1200" dirty="0"/>
            <a:t>, </a:t>
          </a:r>
          <a:r>
            <a:rPr lang="en-US" sz="2000" kern="1200" dirty="0" err="1"/>
            <a:t>Perttunen</a:t>
          </a:r>
          <a:r>
            <a:rPr lang="en-US" sz="2000" kern="1200" dirty="0"/>
            <a:t>, and  Wacker, 2012; </a:t>
          </a:r>
          <a:r>
            <a:rPr lang="en-US" sz="2000" kern="1200" dirty="0" err="1"/>
            <a:t>Schiffer</a:t>
          </a:r>
          <a:r>
            <a:rPr lang="en-US" sz="2000" kern="1200" dirty="0"/>
            <a:t> et al., 2006; Hansen &amp; Smith 2009; Saunders, </a:t>
          </a:r>
          <a:r>
            <a:rPr lang="en-US" sz="2000" kern="1200" dirty="0" err="1"/>
            <a:t>Hipp</a:t>
          </a:r>
          <a:r>
            <a:rPr lang="en-US" sz="2000" kern="1200" dirty="0"/>
            <a:t>, </a:t>
          </a:r>
          <a:r>
            <a:rPr lang="en-US" sz="2000" kern="1200" dirty="0" err="1"/>
            <a:t>Wenos</a:t>
          </a:r>
          <a:r>
            <a:rPr lang="en-US" sz="2000" kern="1200" dirty="0"/>
            <a:t>, &amp; Deaton, 2008).</a:t>
          </a:r>
          <a:endParaRPr lang="cs-CZ" sz="2000" kern="1200" dirty="0"/>
        </a:p>
      </dsp:txBody>
      <dsp:txXfrm>
        <a:off x="4127905" y="84403"/>
        <a:ext cx="2712913" cy="5015770"/>
      </dsp:txXfrm>
    </dsp:sp>
    <dsp:sp modelId="{657B696E-9109-4D77-BAF3-6652CBC69A2B}">
      <dsp:nvSpPr>
        <dsp:cNvPr id="0" name=""/>
        <dsp:cNvSpPr/>
      </dsp:nvSpPr>
      <dsp:spPr>
        <a:xfrm>
          <a:off x="7213394" y="2234954"/>
          <a:ext cx="610924" cy="7146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00300">
            <a:lnSpc>
              <a:spcPct val="90000"/>
            </a:lnSpc>
            <a:spcBef>
              <a:spcPct val="0"/>
            </a:spcBef>
            <a:spcAft>
              <a:spcPct val="35000"/>
            </a:spcAft>
            <a:buNone/>
          </a:pPr>
          <a:endParaRPr lang="cs-CZ" sz="5400" kern="1200"/>
        </a:p>
      </dsp:txBody>
      <dsp:txXfrm>
        <a:off x="7213394" y="2377887"/>
        <a:ext cx="427647" cy="428800"/>
      </dsp:txXfrm>
    </dsp:sp>
    <dsp:sp modelId="{2AF638F8-F061-40DB-B112-6617D4E70245}">
      <dsp:nvSpPr>
        <dsp:cNvPr id="0" name=""/>
        <dsp:cNvSpPr/>
      </dsp:nvSpPr>
      <dsp:spPr>
        <a:xfrm>
          <a:off x="8077910" y="0"/>
          <a:ext cx="3317493" cy="51845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noProof="0" dirty="0">
              <a:solidFill>
                <a:schemeClr val="tx1"/>
              </a:solidFill>
            </a:rPr>
            <a:t>Our training        </a:t>
          </a:r>
          <a:r>
            <a:rPr lang="cs-CZ" sz="2000" kern="1200" noProof="0" dirty="0">
              <a:solidFill>
                <a:schemeClr val="tx1"/>
              </a:solidFill>
            </a:rPr>
            <a:t>    </a:t>
          </a:r>
          <a:r>
            <a:rPr lang="en-US" sz="2000" kern="1200" noProof="0" dirty="0">
              <a:solidFill>
                <a:schemeClr val="tx1"/>
              </a:solidFill>
            </a:rPr>
            <a:t>      </a:t>
          </a:r>
          <a:r>
            <a:rPr lang="en-US" sz="2000" kern="1200" dirty="0"/>
            <a:t>trainer taught the Nordic walking </a:t>
          </a:r>
          <a:r>
            <a:rPr lang="en-US" sz="2000" b="1" kern="1200" dirty="0">
              <a:solidFill>
                <a:srgbClr val="002060"/>
              </a:solidFill>
            </a:rPr>
            <a:t>technique</a:t>
          </a:r>
          <a:r>
            <a:rPr lang="en-US" sz="2000" kern="1200" dirty="0"/>
            <a:t> to the participants following the guidelines. The intervention included exercise in the </a:t>
          </a:r>
          <a:r>
            <a:rPr lang="en-US" sz="2000" b="1" kern="1200" dirty="0">
              <a:solidFill>
                <a:srgbClr val="002060"/>
              </a:solidFill>
            </a:rPr>
            <a:t>surrounding forest</a:t>
          </a:r>
          <a:r>
            <a:rPr lang="en-US" sz="2000" kern="1200" dirty="0"/>
            <a:t>. During the training, participants were instructed to walk </a:t>
          </a:r>
          <a:r>
            <a:rPr lang="en-US" sz="2000" b="1" kern="1200" dirty="0">
              <a:solidFill>
                <a:srgbClr val="002060"/>
              </a:solidFill>
            </a:rPr>
            <a:t>as fast as it was comfortable</a:t>
          </a:r>
          <a:r>
            <a:rPr lang="en-US" sz="2000" kern="1200" dirty="0"/>
            <a:t>. Training intensity was based on the </a:t>
          </a:r>
          <a:r>
            <a:rPr lang="en-US" sz="2000" b="1" kern="1200" dirty="0">
              <a:solidFill>
                <a:srgbClr val="002060"/>
              </a:solidFill>
            </a:rPr>
            <a:t>subjective perception of exertion</a:t>
          </a:r>
          <a:r>
            <a:rPr lang="en-US" sz="2000" kern="1200" dirty="0"/>
            <a:t>.</a:t>
          </a:r>
          <a:endParaRPr lang="cs-CZ" sz="2000" kern="1200" dirty="0"/>
        </a:p>
      </dsp:txBody>
      <dsp:txXfrm>
        <a:off x="8175076" y="97166"/>
        <a:ext cx="3123161" cy="49902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94653-A6CB-4DFE-A1E9-7FE87BD0BF49}">
      <dsp:nvSpPr>
        <dsp:cNvPr id="0" name=""/>
        <dsp:cNvSpPr/>
      </dsp:nvSpPr>
      <dsp:spPr>
        <a:xfrm>
          <a:off x="0" y="68"/>
          <a:ext cx="5716820" cy="3690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Walking/gait </a:t>
          </a:r>
          <a:r>
            <a:rPr lang="cs-CZ" sz="2400" kern="1200"/>
            <a:t>-</a:t>
          </a:r>
          <a:r>
            <a:rPr lang="en-US" sz="2400" kern="1200"/>
            <a:t> </a:t>
          </a:r>
          <a:r>
            <a:rPr lang="en-US" sz="2400" kern="1200" dirty="0"/>
            <a:t>diagnostic method</a:t>
          </a:r>
          <a:endParaRPr lang="cs-CZ" sz="2400" kern="1200" dirty="0"/>
        </a:p>
      </dsp:txBody>
      <dsp:txXfrm>
        <a:off x="18018" y="18086"/>
        <a:ext cx="5680784" cy="3330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B5428-EB11-4923-84E2-CF91E323E198}">
      <dsp:nvSpPr>
        <dsp:cNvPr id="0" name=""/>
        <dsp:cNvSpPr/>
      </dsp:nvSpPr>
      <dsp:spPr>
        <a:xfrm>
          <a:off x="0" y="0"/>
          <a:ext cx="4590057" cy="6973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Walking/gait </a:t>
          </a:r>
          <a:r>
            <a:rPr lang="cs-CZ" sz="2400" kern="1200" dirty="0"/>
            <a:t>-</a:t>
          </a:r>
          <a:r>
            <a:rPr lang="en-US" sz="2400" kern="1200" dirty="0"/>
            <a:t> a vital everyday movement</a:t>
          </a:r>
          <a:endParaRPr lang="cs-CZ" sz="2400" kern="1200" dirty="0"/>
        </a:p>
      </dsp:txBody>
      <dsp:txXfrm>
        <a:off x="20424" y="20424"/>
        <a:ext cx="4549209" cy="65649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cs-CZ" dirty="0"/>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7E007642-8E8A-46D9-9584-1BFDDD84F562}" type="datetime1">
              <a:rPr lang="cs-CZ" smtClean="0"/>
              <a:pPr algn="r" rtl="0"/>
              <a:t>15.09.2021</a:t>
            </a:fld>
            <a:endParaRPr lang="cs-CZ" dirty="0"/>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cs-CZ" dirty="0"/>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9C567D4A-04CB-4EDF-8FB1-342A02FC8EC5}" type="slidenum">
              <a:rPr lang="cs-CZ" smtClean="0"/>
              <a:pPr algn="r" rtl="0"/>
              <a:t>‹#›</a:t>
            </a:fld>
            <a:endParaRPr lang="cs-CZ" dirty="0"/>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cs-CZ" dirty="0"/>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l" rtl="0">
              <a:defRPr sz="1200"/>
            </a:lvl1pPr>
          </a:lstStyle>
          <a:p>
            <a:pPr algn="r"/>
            <a:fld id="{EA424187-8591-4565-B703-51BF54BE01EE}" type="datetime1">
              <a:rPr lang="cs-CZ" smtClean="0"/>
              <a:pPr algn="r"/>
              <a:t>15.09.2021</a:t>
            </a:fld>
            <a:endParaRPr lang="cs-CZ" dirty="0"/>
          </a:p>
        </p:txBody>
      </p:sp>
      <p:sp>
        <p:nvSpPr>
          <p:cNvPr id="4" name="Zástupný symbol pro obrázek snímku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cs-CZ" dirty="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dirty="0"/>
              <a:t>Kliknutím lze upravit styly předlohy textu.</a:t>
            </a:r>
          </a:p>
          <a:p>
            <a:pPr lvl="1" rtl="0"/>
            <a:r>
              <a:rPr lang="cs-CZ" dirty="0"/>
              <a:t>Druhá úroveň</a:t>
            </a:r>
          </a:p>
          <a:p>
            <a:pPr lvl="2" rtl="0"/>
            <a:r>
              <a:rPr lang="cs-CZ" dirty="0"/>
              <a:t>Třetí úroveň</a:t>
            </a:r>
          </a:p>
          <a:p>
            <a:pPr lvl="3" rtl="0"/>
            <a:r>
              <a:rPr lang="cs-CZ" dirty="0"/>
              <a:t>Čtvrtá úroveň</a:t>
            </a:r>
          </a:p>
          <a:p>
            <a:pPr lvl="4" rtl="0"/>
            <a:r>
              <a:rPr lang="cs-CZ" dirty="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cs-CZ" dirty="0"/>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a:fld id="{2E61351F-DBB1-4664-ADA9-83BC7CB8848D}" type="slidenum">
              <a:rPr lang="cs-CZ" smtClean="0"/>
              <a:pPr algn="r"/>
              <a:t>‹#›</a:t>
            </a:fld>
            <a:endParaRPr lang="cs-CZ" dirty="0"/>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lgn="r"/>
            <a:fld id="{2E61351F-DBB1-4664-ADA9-83BC7CB8848D}" type="slidenum">
              <a:rPr lang="cs-CZ" smtClean="0"/>
              <a:pPr algn="r"/>
              <a:t>1</a:t>
            </a:fld>
            <a:endParaRPr lang="cs-CZ" dirty="0"/>
          </a:p>
        </p:txBody>
      </p:sp>
    </p:spTree>
    <p:extLst>
      <p:ext uri="{BB962C8B-B14F-4D97-AF65-F5344CB8AC3E}">
        <p14:creationId xmlns:p14="http://schemas.microsoft.com/office/powerpoint/2010/main" val="407515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rtl="0"/>
            <a:fld id="{8AD115C9-E24C-4512-AA8B-319BB49F77B5}" type="slidenum">
              <a:rPr lang="cs-CZ" smtClean="0"/>
              <a:t>2</a:t>
            </a:fld>
            <a:endParaRPr lang="cs-CZ" dirty="0"/>
          </a:p>
        </p:txBody>
      </p:sp>
    </p:spTree>
    <p:extLst>
      <p:ext uri="{BB962C8B-B14F-4D97-AF65-F5344CB8AC3E}">
        <p14:creationId xmlns:p14="http://schemas.microsoft.com/office/powerpoint/2010/main" val="286940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lgn="r"/>
            <a:fld id="{2E61351F-DBB1-4664-ADA9-83BC7CB8848D}" type="slidenum">
              <a:rPr lang="cs-CZ" smtClean="0"/>
              <a:pPr algn="r"/>
              <a:t>23</a:t>
            </a:fld>
            <a:endParaRPr lang="cs-CZ" dirty="0"/>
          </a:p>
        </p:txBody>
      </p:sp>
    </p:spTree>
    <p:extLst>
      <p:ext uri="{BB962C8B-B14F-4D97-AF65-F5344CB8AC3E}">
        <p14:creationId xmlns:p14="http://schemas.microsoft.com/office/powerpoint/2010/main" val="312364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1293814" y="990600"/>
            <a:ext cx="8458200" cy="3200400"/>
          </a:xfrm>
        </p:spPr>
        <p:txBody>
          <a:bodyPr rtlCol="0">
            <a:normAutofit/>
          </a:bodyPr>
          <a:lstStyle>
            <a:lvl1pPr algn="l" rtl="0">
              <a:defRPr sz="6000"/>
            </a:lvl1pPr>
          </a:lstStyle>
          <a:p>
            <a:pPr rtl="0"/>
            <a:r>
              <a:rPr lang="cs-CZ"/>
              <a:t>Kliknutím lze upravit styl.</a:t>
            </a:r>
            <a:endParaRPr lang="cs-CZ" dirty="0"/>
          </a:p>
        </p:txBody>
      </p:sp>
      <p:sp>
        <p:nvSpPr>
          <p:cNvPr id="3" name="Podnadpis 2"/>
          <p:cNvSpPr>
            <a:spLocks noGrp="1"/>
          </p:cNvSpPr>
          <p:nvPr>
            <p:ph type="subTitle" idx="1" hasCustomPrompt="1"/>
          </p:nvPr>
        </p:nvSpPr>
        <p:spPr>
          <a:xfrm>
            <a:off x="1293813" y="4267200"/>
            <a:ext cx="8458200" cy="1371600"/>
          </a:xfrm>
        </p:spPr>
        <p:txBody>
          <a:bodyPr rtlCol="0">
            <a:normAutofit/>
          </a:bodyPr>
          <a:lstStyle>
            <a:lvl1pPr marL="0" indent="0" algn="l" rtl="0">
              <a:spcBef>
                <a:spcPts val="0"/>
              </a:spcBef>
              <a:buNone/>
              <a:defRPr sz="2400">
                <a:solidFill>
                  <a:schemeClr val="tx1"/>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r>
              <a:rPr lang="cs-CZ" dirty="0"/>
              <a:t>Kliknutím lze upravit styl předlohy.</a:t>
            </a:r>
          </a:p>
        </p:txBody>
      </p:sp>
      <p:sp>
        <p:nvSpPr>
          <p:cNvPr id="4" name="Zástupný symbol pro datum 3"/>
          <p:cNvSpPr>
            <a:spLocks noGrp="1"/>
          </p:cNvSpPr>
          <p:nvPr>
            <p:ph type="dt" sz="half" idx="10"/>
          </p:nvPr>
        </p:nvSpPr>
        <p:spPr/>
        <p:txBody>
          <a:bodyPr rtlCol="0"/>
          <a:lstStyle>
            <a:lvl1pPr algn="l" rtl="0">
              <a:defRPr sz="1100"/>
            </a:lvl1pPr>
          </a:lstStyle>
          <a:p>
            <a:fld id="{172E964A-6B52-48D2-8B98-B5A8DE93DC00}" type="datetime1">
              <a:rPr lang="cs-CZ" smtClean="0"/>
              <a:pPr/>
              <a:t>15.09.2021</a:t>
            </a:fld>
            <a:endParaRPr lang="cs-CZ" dirty="0"/>
          </a:p>
        </p:txBody>
      </p:sp>
      <p:sp>
        <p:nvSpPr>
          <p:cNvPr id="5" name="Zástupný symbol pro zápatí 4"/>
          <p:cNvSpPr>
            <a:spLocks noGrp="1"/>
          </p:cNvSpPr>
          <p:nvPr>
            <p:ph type="ftr" sz="quarter" idx="11"/>
          </p:nvPr>
        </p:nvSpPr>
        <p:spPr/>
        <p:txBody>
          <a:bodyPr rtlCol="0"/>
          <a:lstStyle>
            <a:lvl1pPr algn="ctr" rtl="0">
              <a:defRPr sz="1100"/>
            </a:lvl1pPr>
          </a:lstStyle>
          <a:p>
            <a:endParaRPr lang="cs-CZ" dirty="0"/>
          </a:p>
        </p:txBody>
      </p:sp>
      <p:sp>
        <p:nvSpPr>
          <p:cNvPr id="6" name="Zástupný symbol pro číslo snímku 5"/>
          <p:cNvSpPr>
            <a:spLocks noGrp="1"/>
          </p:cNvSpPr>
          <p:nvPr>
            <p:ph type="sldNum" sz="quarter" idx="12"/>
          </p:nvPr>
        </p:nvSpPr>
        <p:spPr/>
        <p:txBody>
          <a:bodyPr rtlCol="0"/>
          <a:lstStyle>
            <a:lvl1pPr algn="l" rtl="0">
              <a:defRPr sz="1100"/>
            </a:lvl1pPr>
          </a:lstStyle>
          <a:p>
            <a:pPr algn="r"/>
            <a:fld id="{81FEFA0A-2F20-4B60-98C6-5FFDA469AA1C}" type="slidenum">
              <a:rPr lang="cs-CZ" smtClean="0"/>
              <a:pPr algn="r"/>
              <a:t>‹#›</a:t>
            </a:fld>
            <a:endParaRPr lang="cs-CZ" dirty="0"/>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a:t>Kliknutím lze upravit styl.</a:t>
            </a:r>
            <a:endParaRPr lang="cs-CZ" dirty="0"/>
          </a:p>
        </p:txBody>
      </p:sp>
      <p:sp>
        <p:nvSpPr>
          <p:cNvPr id="3" name="Zástupný symbol pro svislý text 2"/>
          <p:cNvSpPr>
            <a:spLocks noGrp="1"/>
          </p:cNvSpPr>
          <p:nvPr>
            <p:ph type="body" orient="vert" idx="1"/>
          </p:nvPr>
        </p:nvSpPr>
        <p:spPr/>
        <p:txBody>
          <a:bodyPr vert="eaVert" rtlCol="0"/>
          <a:lstStyle>
            <a:lvl5pPr algn="l" rtl="0">
              <a:defRPr/>
            </a:lvl5pPr>
            <a:lvl6pPr marL="1600200" algn="l" rtl="0">
              <a:defRPr/>
            </a:lvl6pPr>
            <a:lvl7pPr marL="1874520" algn="l" rtl="0">
              <a:defRPr/>
            </a:lvl7pPr>
            <a:lvl8pPr marL="2148840" algn="l" rtl="0">
              <a:defRPr/>
            </a:lvl8pPr>
            <a:lvl9pPr marL="2423160" algn="l" rtl="0">
              <a:defRPr/>
            </a:lvl9pPr>
          </a:lstStyle>
          <a:p>
            <a:pPr lvl="0" rtl="0"/>
            <a:r>
              <a:rPr lang="cs-CZ"/>
              <a:t>Upravte styly předlohy textu.</a:t>
            </a:r>
          </a:p>
          <a:p>
            <a:pPr lvl="1" rtl="0"/>
            <a:r>
              <a:rPr lang="cs-CZ"/>
              <a:t>Druhá úroveň</a:t>
            </a:r>
          </a:p>
          <a:p>
            <a:pPr lvl="2" rtl="0"/>
            <a:r>
              <a:rPr lang="cs-CZ"/>
              <a:t>Třetí úroveň</a:t>
            </a:r>
          </a:p>
          <a:p>
            <a:pPr lvl="3" rtl="0"/>
            <a:r>
              <a:rPr lang="cs-CZ"/>
              <a:t>Čtvrtá úroveň</a:t>
            </a:r>
          </a:p>
          <a:p>
            <a:pPr lvl="4" rtl="0"/>
            <a:r>
              <a:rPr lang="cs-CZ"/>
              <a:t>Pátá úroveň</a:t>
            </a:r>
            <a:endParaRPr lang="cs-CZ" dirty="0"/>
          </a:p>
        </p:txBody>
      </p:sp>
      <p:sp>
        <p:nvSpPr>
          <p:cNvPr id="4" name="Zástupný symbol pro datum 3"/>
          <p:cNvSpPr>
            <a:spLocks noGrp="1"/>
          </p:cNvSpPr>
          <p:nvPr>
            <p:ph type="dt" sz="half" idx="10"/>
          </p:nvPr>
        </p:nvSpPr>
        <p:spPr/>
        <p:txBody>
          <a:bodyPr rtlCol="0"/>
          <a:lstStyle>
            <a:lvl1pPr algn="l" rtl="0">
              <a:defRPr sz="1100"/>
            </a:lvl1pPr>
          </a:lstStyle>
          <a:p>
            <a:fld id="{23195B25-A597-4D2B-989D-796E1E4493E0}" type="datetime1">
              <a:rPr lang="cs-CZ" smtClean="0"/>
              <a:pPr/>
              <a:t>15.09.2021</a:t>
            </a:fld>
            <a:endParaRPr lang="cs-CZ" dirty="0"/>
          </a:p>
        </p:txBody>
      </p:sp>
      <p:sp>
        <p:nvSpPr>
          <p:cNvPr id="5" name="Zástupný symbol pro zápatí 4"/>
          <p:cNvSpPr>
            <a:spLocks noGrp="1"/>
          </p:cNvSpPr>
          <p:nvPr>
            <p:ph type="ftr" sz="quarter" idx="11"/>
          </p:nvPr>
        </p:nvSpPr>
        <p:spPr/>
        <p:txBody>
          <a:bodyPr rtlCol="0"/>
          <a:lstStyle>
            <a:lvl1pPr algn="ctr" rtl="0">
              <a:defRPr sz="1100"/>
            </a:lvl1pPr>
          </a:lstStyle>
          <a:p>
            <a:endParaRPr lang="cs-CZ" dirty="0"/>
          </a:p>
        </p:txBody>
      </p:sp>
      <p:sp>
        <p:nvSpPr>
          <p:cNvPr id="6" name="Zástupný symbol pro číslo snímku 5"/>
          <p:cNvSpPr>
            <a:spLocks noGrp="1"/>
          </p:cNvSpPr>
          <p:nvPr>
            <p:ph type="sldNum" sz="quarter" idx="12"/>
          </p:nvPr>
        </p:nvSpPr>
        <p:spPr/>
        <p:txBody>
          <a:bodyPr rtlCol="0"/>
          <a:lstStyle>
            <a:lvl1pPr algn="l" rtl="0">
              <a:defRPr sz="1100"/>
            </a:lvl1pPr>
          </a:lstStyle>
          <a:p>
            <a:pPr algn="r"/>
            <a:fld id="{81FEFA0A-2F20-4B60-98C6-5FFDA469AA1C}" type="slidenum">
              <a:rPr lang="cs-CZ" smtClean="0"/>
              <a:pPr algn="r"/>
              <a:t>‹#›</a:t>
            </a:fld>
            <a:endParaRPr lang="cs-CZ" dirty="0"/>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9752014" y="381000"/>
            <a:ext cx="1904998" cy="5791200"/>
          </a:xfrm>
        </p:spPr>
        <p:txBody>
          <a:bodyPr vert="eaVert" rtlCol="0"/>
          <a:lstStyle>
            <a:lvl1pPr rtl="0">
              <a:defRPr/>
            </a:lvl1pPr>
          </a:lstStyle>
          <a:p>
            <a:pPr rtl="0"/>
            <a:r>
              <a:rPr lang="cs-CZ"/>
              <a:t>Kliknutím lze upravit styl.</a:t>
            </a:r>
            <a:endParaRPr lang="cs-CZ" dirty="0"/>
          </a:p>
        </p:txBody>
      </p:sp>
      <p:sp>
        <p:nvSpPr>
          <p:cNvPr id="3" name="Zástupný symbol pro svislý text 2"/>
          <p:cNvSpPr>
            <a:spLocks noGrp="1"/>
          </p:cNvSpPr>
          <p:nvPr>
            <p:ph type="body" orient="vert" idx="1"/>
          </p:nvPr>
        </p:nvSpPr>
        <p:spPr>
          <a:xfrm>
            <a:off x="1293814" y="381000"/>
            <a:ext cx="8305800" cy="5791200"/>
          </a:xfrm>
        </p:spPr>
        <p:txBody>
          <a:bodyPr vert="eaVert" rtlCol="0"/>
          <a:lstStyle>
            <a:lvl5pPr algn="l" rtl="0">
              <a:defRPr/>
            </a:lvl5pPr>
            <a:lvl6pPr algn="l" rtl="0">
              <a:defRPr/>
            </a:lvl6pPr>
            <a:lvl7pPr algn="l" rtl="0">
              <a:defRPr/>
            </a:lvl7pPr>
            <a:lvl8pPr algn="l" rtl="0">
              <a:defRPr/>
            </a:lvl8pPr>
            <a:lvl9pPr algn="l" rtl="0">
              <a:defRPr/>
            </a:lvl9pPr>
          </a:lstStyle>
          <a:p>
            <a:pPr lvl="0" rtl="0"/>
            <a:r>
              <a:rPr lang="cs-CZ"/>
              <a:t>Upravte styly předlohy textu.</a:t>
            </a:r>
          </a:p>
          <a:p>
            <a:pPr lvl="1" rtl="0"/>
            <a:r>
              <a:rPr lang="cs-CZ"/>
              <a:t>Druhá úroveň</a:t>
            </a:r>
          </a:p>
          <a:p>
            <a:pPr lvl="2" rtl="0"/>
            <a:r>
              <a:rPr lang="cs-CZ"/>
              <a:t>Třetí úroveň</a:t>
            </a:r>
          </a:p>
          <a:p>
            <a:pPr lvl="3" rtl="0"/>
            <a:r>
              <a:rPr lang="cs-CZ"/>
              <a:t>Čtvrtá úroveň</a:t>
            </a:r>
          </a:p>
          <a:p>
            <a:pPr lvl="4" rtl="0"/>
            <a:r>
              <a:rPr lang="cs-CZ"/>
              <a:t>Pátá úroveň</a:t>
            </a:r>
            <a:endParaRPr lang="cs-CZ" dirty="0"/>
          </a:p>
        </p:txBody>
      </p:sp>
      <p:sp>
        <p:nvSpPr>
          <p:cNvPr id="4" name="Zástupný symbol pro datum 3"/>
          <p:cNvSpPr>
            <a:spLocks noGrp="1"/>
          </p:cNvSpPr>
          <p:nvPr>
            <p:ph type="dt" sz="half" idx="10"/>
          </p:nvPr>
        </p:nvSpPr>
        <p:spPr/>
        <p:txBody>
          <a:bodyPr rtlCol="0"/>
          <a:lstStyle>
            <a:lvl1pPr algn="l" rtl="0">
              <a:defRPr sz="1100"/>
            </a:lvl1pPr>
          </a:lstStyle>
          <a:p>
            <a:fld id="{C7EA7181-D737-42D9-B7C4-40C6C20C0519}" type="datetime1">
              <a:rPr lang="cs-CZ" smtClean="0"/>
              <a:pPr/>
              <a:t>15.09.2021</a:t>
            </a:fld>
            <a:endParaRPr lang="cs-CZ" dirty="0"/>
          </a:p>
        </p:txBody>
      </p:sp>
      <p:sp>
        <p:nvSpPr>
          <p:cNvPr id="5" name="Zástupný symbol pro zápatí 4"/>
          <p:cNvSpPr>
            <a:spLocks noGrp="1"/>
          </p:cNvSpPr>
          <p:nvPr>
            <p:ph type="ftr" sz="quarter" idx="11"/>
          </p:nvPr>
        </p:nvSpPr>
        <p:spPr/>
        <p:txBody>
          <a:bodyPr rtlCol="0"/>
          <a:lstStyle>
            <a:lvl1pPr algn="ctr" rtl="0">
              <a:defRPr sz="1100"/>
            </a:lvl1pPr>
          </a:lstStyle>
          <a:p>
            <a:endParaRPr lang="cs-CZ" dirty="0"/>
          </a:p>
        </p:txBody>
      </p:sp>
      <p:sp>
        <p:nvSpPr>
          <p:cNvPr id="6" name="Zástupný symbol pro číslo snímku 5"/>
          <p:cNvSpPr>
            <a:spLocks noGrp="1"/>
          </p:cNvSpPr>
          <p:nvPr>
            <p:ph type="sldNum" sz="quarter" idx="12"/>
          </p:nvPr>
        </p:nvSpPr>
        <p:spPr/>
        <p:txBody>
          <a:bodyPr rtlCol="0"/>
          <a:lstStyle>
            <a:lvl1pPr algn="r" rtl="0">
              <a:defRPr sz="1100"/>
            </a:lvl1pPr>
          </a:lstStyle>
          <a:p>
            <a:fld id="{81FEFA0A-2F20-4B60-98C6-5FFDA469AA1C}" type="slidenum">
              <a:rPr lang="cs-CZ" smtClean="0"/>
              <a:pPr/>
              <a:t>‹#›</a:t>
            </a:fld>
            <a:endParaRPr lang="cs-CZ" dirty="0"/>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Nadpis a obsah">
    <p:bg>
      <p:bgRef idx="1002">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812589" y="274638"/>
            <a:ext cx="10563648" cy="1143000"/>
          </a:xfrm>
        </p:spPr>
        <p:txBody>
          <a:bodyPr rtlCol="0"/>
          <a:lstStyle>
            <a:lvl1pPr>
              <a:defRPr>
                <a:solidFill>
                  <a:schemeClr val="tx2">
                    <a:lumMod val="50000"/>
                  </a:schemeClr>
                </a:solidFill>
                <a:effectLst/>
              </a:defRPr>
            </a:lvl1pPr>
          </a:lstStyle>
          <a:p>
            <a:pPr rtl="0"/>
            <a:r>
              <a:rPr lang="cs-CZ"/>
              <a:t>Kliknutím lze upravit styl.</a:t>
            </a:r>
            <a:endParaRPr lang="cs-CZ" dirty="0"/>
          </a:p>
        </p:txBody>
      </p:sp>
      <p:sp>
        <p:nvSpPr>
          <p:cNvPr id="8" name="Zástupný symbol pro obsah 7"/>
          <p:cNvSpPr>
            <a:spLocks noGrp="1"/>
          </p:cNvSpPr>
          <p:nvPr>
            <p:ph sz="quarter" idx="13" hasCustomPrompt="1"/>
          </p:nvPr>
        </p:nvSpPr>
        <p:spPr>
          <a:xfrm>
            <a:off x="812589" y="1600200"/>
            <a:ext cx="10563648" cy="4114800"/>
          </a:xfrm>
        </p:spPr>
        <p:txBody>
          <a:bodyPr rtlCol="0"/>
          <a:lstStyle>
            <a:lvl1pPr>
              <a:buClr>
                <a:schemeClr val="tx2">
                  <a:lumMod val="50000"/>
                </a:schemeClr>
              </a:buClr>
              <a:defRPr>
                <a:solidFill>
                  <a:schemeClr val="tx2">
                    <a:lumMod val="50000"/>
                  </a:schemeClr>
                </a:solidFill>
              </a:defRPr>
            </a:lvl1pPr>
            <a:lvl2pPr>
              <a:buClr>
                <a:schemeClr val="tx2">
                  <a:lumMod val="50000"/>
                </a:schemeClr>
              </a:buClr>
              <a:defRPr>
                <a:solidFill>
                  <a:schemeClr val="tx2">
                    <a:lumMod val="50000"/>
                  </a:schemeClr>
                </a:solidFill>
              </a:defRPr>
            </a:lvl2pPr>
            <a:lvl3pPr>
              <a:buClr>
                <a:schemeClr val="tx2">
                  <a:lumMod val="50000"/>
                </a:schemeClr>
              </a:buClr>
              <a:defRPr>
                <a:solidFill>
                  <a:schemeClr val="tx2">
                    <a:lumMod val="50000"/>
                  </a:schemeClr>
                </a:solidFill>
              </a:defRPr>
            </a:lvl3pPr>
            <a:lvl4pPr>
              <a:buClr>
                <a:schemeClr val="tx2">
                  <a:lumMod val="50000"/>
                </a:schemeClr>
              </a:buClr>
              <a:defRPr>
                <a:solidFill>
                  <a:schemeClr val="tx2">
                    <a:lumMod val="50000"/>
                  </a:schemeClr>
                </a:solidFill>
              </a:defRPr>
            </a:lvl4pPr>
            <a:lvl5pPr>
              <a:buClr>
                <a:schemeClr val="tx2">
                  <a:lumMod val="50000"/>
                </a:schemeClr>
              </a:buClr>
              <a:defRPr>
                <a:solidFill>
                  <a:schemeClr val="tx2">
                    <a:lumMod val="50000"/>
                  </a:schemeClr>
                </a:solidFill>
              </a:defRPr>
            </a:lvl5pPr>
            <a:lvl6pPr>
              <a:buClr>
                <a:schemeClr val="tx2">
                  <a:lumMod val="50000"/>
                </a:schemeClr>
              </a:buClr>
              <a:defRPr>
                <a:solidFill>
                  <a:schemeClr val="tx2">
                    <a:lumMod val="50000"/>
                  </a:schemeClr>
                </a:solidFill>
              </a:defRPr>
            </a:lvl6pPr>
            <a:lvl7pPr>
              <a:buClr>
                <a:schemeClr val="tx2">
                  <a:lumMod val="50000"/>
                </a:schemeClr>
              </a:buClr>
              <a:defRPr>
                <a:solidFill>
                  <a:schemeClr val="tx2">
                    <a:lumMod val="50000"/>
                  </a:schemeClr>
                </a:solidFill>
              </a:defRPr>
            </a:lvl7pPr>
            <a:lvl8pPr>
              <a:buClr>
                <a:schemeClr val="tx2">
                  <a:lumMod val="50000"/>
                </a:schemeClr>
              </a:buClr>
              <a:defRPr>
                <a:solidFill>
                  <a:schemeClr val="tx2">
                    <a:lumMod val="50000"/>
                  </a:schemeClr>
                </a:solidFill>
              </a:defRPr>
            </a:lvl8pPr>
            <a:lvl9pPr>
              <a:buClr>
                <a:schemeClr val="tx2">
                  <a:lumMod val="50000"/>
                </a:schemeClr>
              </a:buClr>
              <a:defRPr>
                <a:solidFill>
                  <a:schemeClr val="tx2">
                    <a:lumMod val="50000"/>
                  </a:schemeClr>
                </a:solidFill>
              </a:defRPr>
            </a:lvl9pPr>
          </a:lstStyle>
          <a:p>
            <a:pPr lvl="0" rtl="0"/>
            <a:r>
              <a:rPr lang="cs-CZ" dirty="0"/>
              <a:t>Kliknutím můžete upravit styly předlohy textu.</a:t>
            </a:r>
          </a:p>
          <a:p>
            <a:pPr lvl="1" rtl="0"/>
            <a:r>
              <a:rPr lang="cs-CZ" dirty="0"/>
              <a:t>Druhá úroveň</a:t>
            </a:r>
          </a:p>
          <a:p>
            <a:pPr lvl="2" rtl="0"/>
            <a:r>
              <a:rPr lang="cs-CZ" dirty="0"/>
              <a:t>Třetí úroveň</a:t>
            </a:r>
          </a:p>
          <a:p>
            <a:pPr lvl="3" rtl="0"/>
            <a:r>
              <a:rPr lang="cs-CZ" dirty="0"/>
              <a:t>Čtvrtá úroveň</a:t>
            </a:r>
          </a:p>
          <a:p>
            <a:pPr lvl="4" rtl="0"/>
            <a:r>
              <a:rPr lang="cs-CZ" dirty="0"/>
              <a:t>Pátá úroveň</a:t>
            </a:r>
          </a:p>
        </p:txBody>
      </p:sp>
      <p:sp>
        <p:nvSpPr>
          <p:cNvPr id="5" name="Zástupný symbol pro zápatí 4"/>
          <p:cNvSpPr>
            <a:spLocks noGrp="1"/>
          </p:cNvSpPr>
          <p:nvPr>
            <p:ph type="ftr" sz="quarter" idx="11"/>
          </p:nvPr>
        </p:nvSpPr>
        <p:spPr/>
        <p:txBody>
          <a:bodyPr rtlCol="0"/>
          <a:lstStyle/>
          <a:p>
            <a:pPr rtl="0"/>
            <a:r>
              <a:rPr lang="cs-CZ" dirty="0"/>
              <a:t>Přidejte zápatí.</a:t>
            </a:r>
          </a:p>
        </p:txBody>
      </p:sp>
      <p:sp>
        <p:nvSpPr>
          <p:cNvPr id="4" name="Zástupný symbol pro datum 3"/>
          <p:cNvSpPr>
            <a:spLocks noGrp="1"/>
          </p:cNvSpPr>
          <p:nvPr>
            <p:ph type="dt" sz="half" idx="10"/>
          </p:nvPr>
        </p:nvSpPr>
        <p:spPr/>
        <p:txBody>
          <a:bodyPr rtlCol="0"/>
          <a:lstStyle/>
          <a:p>
            <a:pPr rtl="0"/>
            <a:fld id="{38D08FEE-C96E-4108-ADF2-1B56988114B7}" type="datetime1">
              <a:rPr lang="cs-CZ" smtClean="0"/>
              <a:t>15.09.2021</a:t>
            </a:fld>
            <a:endParaRPr lang="cs-CZ" dirty="0"/>
          </a:p>
        </p:txBody>
      </p:sp>
      <p:sp>
        <p:nvSpPr>
          <p:cNvPr id="6" name="Zástupný symbol pro číslo snímku 5"/>
          <p:cNvSpPr>
            <a:spLocks noGrp="1"/>
          </p:cNvSpPr>
          <p:nvPr>
            <p:ph type="sldNum" sz="quarter" idx="12"/>
          </p:nvPr>
        </p:nvSpPr>
        <p:spPr/>
        <p:txBody>
          <a:bodyPr rtlCol="0"/>
          <a:lstStyle/>
          <a:p>
            <a:pPr rtl="0"/>
            <a:fld id="{401CF334-2D5C-4859-84A6-CA7E6E43FAEB}" type="slidenum">
              <a:rPr lang="cs-CZ" smtClean="0"/>
              <a:t>‹#›</a:t>
            </a:fld>
            <a:endParaRPr lang="cs-CZ" dirty="0"/>
          </a:p>
        </p:txBody>
      </p:sp>
    </p:spTree>
    <p:extLst>
      <p:ext uri="{BB962C8B-B14F-4D97-AF65-F5344CB8AC3E}">
        <p14:creationId xmlns:p14="http://schemas.microsoft.com/office/powerpoint/2010/main" val="1562429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1_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12589" y="274638"/>
            <a:ext cx="10563648" cy="1143000"/>
          </a:xfrm>
        </p:spPr>
        <p:txBody>
          <a:bodyPr rtlCol="0"/>
          <a:lstStyle>
            <a:lvl1pPr>
              <a:defRPr/>
            </a:lvl1pPr>
          </a:lstStyle>
          <a:p>
            <a:pPr rtl="0"/>
            <a:r>
              <a:rPr lang="cs-CZ"/>
              <a:t>Kliknutím lze upravit styl.</a:t>
            </a:r>
            <a:endParaRPr lang="cs-CZ" dirty="0"/>
          </a:p>
        </p:txBody>
      </p:sp>
      <p:sp>
        <p:nvSpPr>
          <p:cNvPr id="3" name="Zástupný symbol pro text 2"/>
          <p:cNvSpPr>
            <a:spLocks noGrp="1"/>
          </p:cNvSpPr>
          <p:nvPr>
            <p:ph type="body" idx="1"/>
          </p:nvPr>
        </p:nvSpPr>
        <p:spPr>
          <a:xfrm>
            <a:off x="812588" y="1600200"/>
            <a:ext cx="4977104" cy="574675"/>
          </a:xfrm>
        </p:spPr>
        <p:txBody>
          <a:bodyPr rtlCol="0" anchor="b">
            <a:noAutofit/>
          </a:bodyPr>
          <a:lstStyle>
            <a:lvl1pPr marL="0" indent="0">
              <a:buNone/>
              <a:defRPr sz="2399" b="0" i="0" baseline="0">
                <a:solidFill>
                  <a:schemeClr val="tx2">
                    <a:lumMod val="5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rtl="0"/>
            <a:r>
              <a:rPr lang="cs-CZ"/>
              <a:t>Upravte styly předlohy textu.</a:t>
            </a:r>
          </a:p>
        </p:txBody>
      </p:sp>
      <p:sp>
        <p:nvSpPr>
          <p:cNvPr id="11" name="Zástupný symbol pro obsah 10"/>
          <p:cNvSpPr>
            <a:spLocks noGrp="1"/>
          </p:cNvSpPr>
          <p:nvPr>
            <p:ph sz="quarter" idx="13"/>
          </p:nvPr>
        </p:nvSpPr>
        <p:spPr>
          <a:xfrm>
            <a:off x="812588" y="2209800"/>
            <a:ext cx="4977104" cy="3505200"/>
          </a:xfrm>
        </p:spPr>
        <p:txBody>
          <a:bodyPr rtlCol="0"/>
          <a:lstStyle>
            <a:lvl1pPr>
              <a:buClr>
                <a:schemeClr val="tx2">
                  <a:lumMod val="50000"/>
                </a:schemeClr>
              </a:buClr>
              <a:defRPr sz="1799"/>
            </a:lvl1pPr>
            <a:lvl2pPr>
              <a:buClr>
                <a:schemeClr val="tx2">
                  <a:lumMod val="50000"/>
                </a:schemeClr>
              </a:buClr>
              <a:defRPr sz="1799"/>
            </a:lvl2pPr>
            <a:lvl3pPr>
              <a:buClr>
                <a:schemeClr val="tx2">
                  <a:lumMod val="50000"/>
                </a:schemeClr>
              </a:buClr>
              <a:defRPr sz="1799"/>
            </a:lvl3pPr>
            <a:lvl4pPr>
              <a:buClr>
                <a:schemeClr val="tx2">
                  <a:lumMod val="50000"/>
                </a:schemeClr>
              </a:buClr>
              <a:defRPr sz="1799"/>
            </a:lvl4pPr>
            <a:lvl5pPr>
              <a:buClr>
                <a:schemeClr val="tx2">
                  <a:lumMod val="50000"/>
                </a:schemeClr>
              </a:buClr>
              <a:defRPr sz="1799"/>
            </a:lvl5pPr>
            <a:lvl6pPr>
              <a:buClr>
                <a:schemeClr val="tx2"/>
              </a:buClr>
              <a:defRPr/>
            </a:lvl6pPr>
            <a:lvl7pPr>
              <a:buClr>
                <a:schemeClr val="tx2"/>
              </a:buClr>
              <a:defRPr/>
            </a:lvl7pPr>
            <a:lvl8pPr>
              <a:buClr>
                <a:schemeClr val="tx2"/>
              </a:buClr>
              <a:defRPr/>
            </a:lvl8pPr>
            <a:lvl9pPr>
              <a:buClr>
                <a:schemeClr val="tx2"/>
              </a:buClr>
              <a:defRPr/>
            </a:lvl9pPr>
          </a:lstStyle>
          <a:p>
            <a:pPr lvl="0" rtl="0"/>
            <a:r>
              <a:rPr lang="cs-CZ"/>
              <a:t>Upravte styly předlohy textu.</a:t>
            </a:r>
          </a:p>
          <a:p>
            <a:pPr lvl="1" rtl="0"/>
            <a:r>
              <a:rPr lang="cs-CZ"/>
              <a:t>Druhá úroveň</a:t>
            </a:r>
          </a:p>
          <a:p>
            <a:pPr lvl="2" rtl="0"/>
            <a:r>
              <a:rPr lang="cs-CZ"/>
              <a:t>Třetí úroveň</a:t>
            </a:r>
          </a:p>
          <a:p>
            <a:pPr lvl="3" rtl="0"/>
            <a:r>
              <a:rPr lang="cs-CZ"/>
              <a:t>Čtvrtá úroveň</a:t>
            </a:r>
          </a:p>
          <a:p>
            <a:pPr lvl="4" rtl="0"/>
            <a:r>
              <a:rPr lang="cs-CZ"/>
              <a:t>Pátá úroveň</a:t>
            </a:r>
            <a:endParaRPr lang="cs-CZ" dirty="0"/>
          </a:p>
        </p:txBody>
      </p:sp>
      <p:sp>
        <p:nvSpPr>
          <p:cNvPr id="5" name="Zástupný symbol pro text 4"/>
          <p:cNvSpPr>
            <a:spLocks noGrp="1"/>
          </p:cNvSpPr>
          <p:nvPr>
            <p:ph type="body" sz="quarter" idx="3"/>
          </p:nvPr>
        </p:nvSpPr>
        <p:spPr>
          <a:xfrm>
            <a:off x="6399133" y="1600200"/>
            <a:ext cx="4977104" cy="574675"/>
          </a:xfrm>
        </p:spPr>
        <p:txBody>
          <a:bodyPr rtlCol="0" anchor="b">
            <a:noAutofit/>
          </a:bodyPr>
          <a:lstStyle>
            <a:lvl1pPr marL="0" indent="0">
              <a:buNone/>
              <a:defRPr sz="2399" b="0" i="0" baseline="0">
                <a:solidFill>
                  <a:schemeClr val="tx2">
                    <a:lumMod val="5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rtl="0"/>
            <a:r>
              <a:rPr lang="cs-CZ"/>
              <a:t>Upravte styly předlohy textu.</a:t>
            </a:r>
          </a:p>
        </p:txBody>
      </p:sp>
      <p:sp>
        <p:nvSpPr>
          <p:cNvPr id="13" name="Zástupný symbol pro obsah 12"/>
          <p:cNvSpPr>
            <a:spLocks noGrp="1"/>
          </p:cNvSpPr>
          <p:nvPr>
            <p:ph sz="quarter" idx="14"/>
          </p:nvPr>
        </p:nvSpPr>
        <p:spPr>
          <a:xfrm>
            <a:off x="6399133" y="2209800"/>
            <a:ext cx="4977104" cy="3505200"/>
          </a:xfrm>
        </p:spPr>
        <p:txBody>
          <a:bodyPr rtlCol="0"/>
          <a:lstStyle>
            <a:lvl1pPr>
              <a:buClr>
                <a:schemeClr val="tx2">
                  <a:lumMod val="50000"/>
                </a:schemeClr>
              </a:buClr>
              <a:defRPr sz="1799"/>
            </a:lvl1pPr>
            <a:lvl2pPr>
              <a:buClr>
                <a:schemeClr val="tx2">
                  <a:lumMod val="50000"/>
                </a:schemeClr>
              </a:buClr>
              <a:defRPr sz="1799"/>
            </a:lvl2pPr>
            <a:lvl3pPr>
              <a:buClr>
                <a:schemeClr val="tx2">
                  <a:lumMod val="50000"/>
                </a:schemeClr>
              </a:buClr>
              <a:defRPr sz="1799"/>
            </a:lvl3pPr>
            <a:lvl4pPr>
              <a:buClr>
                <a:schemeClr val="tx2">
                  <a:lumMod val="50000"/>
                </a:schemeClr>
              </a:buClr>
              <a:defRPr sz="1799"/>
            </a:lvl4pPr>
            <a:lvl5pPr>
              <a:buClr>
                <a:schemeClr val="tx2">
                  <a:lumMod val="50000"/>
                </a:schemeClr>
              </a:buClr>
              <a:defRPr sz="1799"/>
            </a:lvl5pPr>
            <a:lvl6pPr>
              <a:buClr>
                <a:schemeClr val="tx2"/>
              </a:buClr>
              <a:defRPr/>
            </a:lvl6pPr>
            <a:lvl7pPr>
              <a:buClr>
                <a:schemeClr val="tx2"/>
              </a:buClr>
              <a:defRPr/>
            </a:lvl7pPr>
            <a:lvl8pPr>
              <a:buClr>
                <a:schemeClr val="tx2"/>
              </a:buClr>
              <a:defRPr/>
            </a:lvl8pPr>
            <a:lvl9pPr>
              <a:buClr>
                <a:schemeClr val="tx2"/>
              </a:buClr>
              <a:defRPr/>
            </a:lvl9pPr>
          </a:lstStyle>
          <a:p>
            <a:pPr lvl="0" rtl="0"/>
            <a:r>
              <a:rPr lang="cs-CZ"/>
              <a:t>Upravte styly předlohy textu.</a:t>
            </a:r>
          </a:p>
          <a:p>
            <a:pPr lvl="1" rtl="0"/>
            <a:r>
              <a:rPr lang="cs-CZ"/>
              <a:t>Druhá úroveň</a:t>
            </a:r>
          </a:p>
          <a:p>
            <a:pPr lvl="2" rtl="0"/>
            <a:r>
              <a:rPr lang="cs-CZ"/>
              <a:t>Třetí úroveň</a:t>
            </a:r>
          </a:p>
          <a:p>
            <a:pPr lvl="3" rtl="0"/>
            <a:r>
              <a:rPr lang="cs-CZ"/>
              <a:t>Čtvrtá úroveň</a:t>
            </a:r>
          </a:p>
          <a:p>
            <a:pPr lvl="4" rtl="0"/>
            <a:r>
              <a:rPr lang="cs-CZ"/>
              <a:t>Pátá úroveň</a:t>
            </a:r>
            <a:endParaRPr lang="cs-CZ" dirty="0"/>
          </a:p>
        </p:txBody>
      </p:sp>
      <p:sp>
        <p:nvSpPr>
          <p:cNvPr id="8" name="Zástupný symbol pro zápatí 7"/>
          <p:cNvSpPr>
            <a:spLocks noGrp="1"/>
          </p:cNvSpPr>
          <p:nvPr>
            <p:ph type="ftr" sz="quarter" idx="11"/>
          </p:nvPr>
        </p:nvSpPr>
        <p:spPr/>
        <p:txBody>
          <a:bodyPr rtlCol="0"/>
          <a:lstStyle/>
          <a:p>
            <a:pPr rtl="0"/>
            <a:r>
              <a:rPr lang="cs-CZ" dirty="0"/>
              <a:t>Přidejte zápatí.</a:t>
            </a:r>
          </a:p>
        </p:txBody>
      </p:sp>
      <p:sp>
        <p:nvSpPr>
          <p:cNvPr id="7" name="Zástupný symbol pro datum 6"/>
          <p:cNvSpPr>
            <a:spLocks noGrp="1"/>
          </p:cNvSpPr>
          <p:nvPr>
            <p:ph type="dt" sz="half" idx="10"/>
          </p:nvPr>
        </p:nvSpPr>
        <p:spPr/>
        <p:txBody>
          <a:bodyPr rtlCol="0"/>
          <a:lstStyle/>
          <a:p>
            <a:pPr rtl="0"/>
            <a:fld id="{EE0300D4-C964-4DF9-8A16-3D93BDC1C2D8}" type="datetime1">
              <a:rPr lang="cs-CZ" smtClean="0"/>
              <a:t>15.09.2021</a:t>
            </a:fld>
            <a:endParaRPr lang="cs-CZ" dirty="0"/>
          </a:p>
        </p:txBody>
      </p:sp>
      <p:sp>
        <p:nvSpPr>
          <p:cNvPr id="9" name="Zástupný symbol pro číslo snímku 8"/>
          <p:cNvSpPr>
            <a:spLocks noGrp="1"/>
          </p:cNvSpPr>
          <p:nvPr>
            <p:ph type="sldNum" sz="quarter" idx="12"/>
          </p:nvPr>
        </p:nvSpPr>
        <p:spPr/>
        <p:txBody>
          <a:bodyPr rtlCol="0"/>
          <a:lstStyle/>
          <a:p>
            <a:pPr rtl="0"/>
            <a:fld id="{401CF334-2D5C-4859-84A6-CA7E6E43FAEB}" type="slidenum">
              <a:rPr lang="cs-CZ" smtClean="0"/>
              <a:t>‹#›</a:t>
            </a:fld>
            <a:endParaRPr lang="cs-CZ" dirty="0"/>
          </a:p>
        </p:txBody>
      </p:sp>
    </p:spTree>
    <p:extLst>
      <p:ext uri="{BB962C8B-B14F-4D97-AF65-F5344CB8AC3E}">
        <p14:creationId xmlns:p14="http://schemas.microsoft.com/office/powerpoint/2010/main" val="425666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a:t>Kliknutím lze upravit styl.</a:t>
            </a:r>
            <a:endParaRPr lang="cs-CZ" dirty="0"/>
          </a:p>
        </p:txBody>
      </p:sp>
      <p:sp>
        <p:nvSpPr>
          <p:cNvPr id="3" name="Zástupný symbol pro obsah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cs-CZ"/>
              <a:t>Upravte styly předlohy textu.</a:t>
            </a:r>
          </a:p>
          <a:p>
            <a:pPr lvl="1" rtl="0"/>
            <a:r>
              <a:rPr lang="cs-CZ"/>
              <a:t>Druhá úroveň</a:t>
            </a:r>
          </a:p>
          <a:p>
            <a:pPr lvl="2" rtl="0"/>
            <a:r>
              <a:rPr lang="cs-CZ"/>
              <a:t>Třetí úroveň</a:t>
            </a:r>
          </a:p>
          <a:p>
            <a:pPr lvl="3" rtl="0"/>
            <a:r>
              <a:rPr lang="cs-CZ"/>
              <a:t>Čtvrtá úroveň</a:t>
            </a:r>
          </a:p>
          <a:p>
            <a:pPr lvl="4" rtl="0"/>
            <a:r>
              <a:rPr lang="cs-CZ"/>
              <a:t>Pátá úroveň</a:t>
            </a:r>
            <a:endParaRPr lang="cs-CZ" dirty="0"/>
          </a:p>
        </p:txBody>
      </p:sp>
      <p:sp>
        <p:nvSpPr>
          <p:cNvPr id="4" name="Zástupný symbol pro datum 3"/>
          <p:cNvSpPr>
            <a:spLocks noGrp="1"/>
          </p:cNvSpPr>
          <p:nvPr>
            <p:ph type="dt" sz="half" idx="10"/>
          </p:nvPr>
        </p:nvSpPr>
        <p:spPr/>
        <p:txBody>
          <a:bodyPr rtlCol="0"/>
          <a:lstStyle>
            <a:lvl1pPr algn="l" rtl="0">
              <a:defRPr sz="1100"/>
            </a:lvl1pPr>
          </a:lstStyle>
          <a:p>
            <a:fld id="{8A2AD638-7413-43C7-B16C-B54D9AB4D45D}" type="datetime1">
              <a:rPr lang="cs-CZ" smtClean="0"/>
              <a:pPr/>
              <a:t>15.09.2021</a:t>
            </a:fld>
            <a:endParaRPr lang="cs-CZ" dirty="0"/>
          </a:p>
        </p:txBody>
      </p:sp>
      <p:sp>
        <p:nvSpPr>
          <p:cNvPr id="5" name="Zástupný symbol pro zápatí 4"/>
          <p:cNvSpPr>
            <a:spLocks noGrp="1"/>
          </p:cNvSpPr>
          <p:nvPr>
            <p:ph type="ftr" sz="quarter" idx="11"/>
          </p:nvPr>
        </p:nvSpPr>
        <p:spPr/>
        <p:txBody>
          <a:bodyPr rtlCol="0"/>
          <a:lstStyle>
            <a:lvl1pPr algn="ctr" rtl="0">
              <a:defRPr sz="1100"/>
            </a:lvl1pPr>
          </a:lstStyle>
          <a:p>
            <a:endParaRPr lang="cs-CZ" dirty="0"/>
          </a:p>
        </p:txBody>
      </p:sp>
      <p:sp>
        <p:nvSpPr>
          <p:cNvPr id="6" name="Zástupný symbol pro číslo snímku 5"/>
          <p:cNvSpPr>
            <a:spLocks noGrp="1"/>
          </p:cNvSpPr>
          <p:nvPr>
            <p:ph type="sldNum" sz="quarter" idx="12"/>
          </p:nvPr>
        </p:nvSpPr>
        <p:spPr/>
        <p:txBody>
          <a:bodyPr rtlCol="0"/>
          <a:lstStyle>
            <a:lvl1pPr algn="l" rtl="0">
              <a:defRPr sz="1100"/>
            </a:lvl1pPr>
          </a:lstStyle>
          <a:p>
            <a:pPr algn="r"/>
            <a:fld id="{81FEFA0A-2F20-4B60-98C6-5FFDA469AA1C}" type="slidenum">
              <a:rPr lang="cs-CZ" smtClean="0"/>
              <a:pPr algn="r"/>
              <a:t>‹#›</a:t>
            </a:fld>
            <a:endParaRPr lang="cs-CZ" dirty="0"/>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293813" y="2057400"/>
            <a:ext cx="8458201" cy="2666999"/>
          </a:xfrm>
        </p:spPr>
        <p:txBody>
          <a:bodyPr rtlCol="0" anchor="b">
            <a:normAutofit/>
          </a:bodyPr>
          <a:lstStyle>
            <a:lvl1pPr algn="l" rtl="0">
              <a:defRPr sz="4800" b="0" i="0" cap="none" baseline="0"/>
            </a:lvl1pPr>
          </a:lstStyle>
          <a:p>
            <a:pPr rtl="0"/>
            <a:r>
              <a:rPr lang="cs-CZ"/>
              <a:t>Kliknutím lze upravit styl.</a:t>
            </a:r>
            <a:endParaRPr lang="cs-CZ" dirty="0"/>
          </a:p>
        </p:txBody>
      </p:sp>
      <p:sp>
        <p:nvSpPr>
          <p:cNvPr id="3" name="Zástupný symbol pro text 2"/>
          <p:cNvSpPr>
            <a:spLocks noGrp="1"/>
          </p:cNvSpPr>
          <p:nvPr>
            <p:ph type="body" idx="1"/>
          </p:nvPr>
        </p:nvSpPr>
        <p:spPr>
          <a:xfrm>
            <a:off x="1293813" y="4876800"/>
            <a:ext cx="8458201" cy="1143000"/>
          </a:xfrm>
        </p:spPr>
        <p:txBody>
          <a:bodyPr rtlCol="0" anchor="t">
            <a:normAutofit/>
          </a:bodyPr>
          <a:lstStyle>
            <a:lvl1pPr marL="0" indent="0" algn="l" rtl="0">
              <a:spcBef>
                <a:spcPts val="0"/>
              </a:spcBef>
              <a:buNone/>
              <a:defRPr sz="2400">
                <a:solidFill>
                  <a:schemeClr val="tx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cs-CZ"/>
              <a:t>Upravte styly předlohy textu.</a:t>
            </a:r>
          </a:p>
        </p:txBody>
      </p:sp>
      <p:sp>
        <p:nvSpPr>
          <p:cNvPr id="4" name="Zástupný symbol pro datum 3"/>
          <p:cNvSpPr>
            <a:spLocks noGrp="1"/>
          </p:cNvSpPr>
          <p:nvPr>
            <p:ph type="dt" sz="half" idx="10"/>
          </p:nvPr>
        </p:nvSpPr>
        <p:spPr/>
        <p:txBody>
          <a:bodyPr rtlCol="0"/>
          <a:lstStyle>
            <a:lvl1pPr algn="l" rtl="0">
              <a:defRPr sz="1100"/>
            </a:lvl1pPr>
          </a:lstStyle>
          <a:p>
            <a:fld id="{29533AFB-6193-4FDA-BE6D-B437F32E1AE6}" type="datetime1">
              <a:rPr lang="cs-CZ" smtClean="0"/>
              <a:pPr/>
              <a:t>15.09.2021</a:t>
            </a:fld>
            <a:endParaRPr lang="cs-CZ" dirty="0"/>
          </a:p>
        </p:txBody>
      </p:sp>
      <p:sp>
        <p:nvSpPr>
          <p:cNvPr id="5" name="Zástupný symbol pro zápatí 4"/>
          <p:cNvSpPr>
            <a:spLocks noGrp="1"/>
          </p:cNvSpPr>
          <p:nvPr>
            <p:ph type="ftr" sz="quarter" idx="11"/>
          </p:nvPr>
        </p:nvSpPr>
        <p:spPr/>
        <p:txBody>
          <a:bodyPr rtlCol="0"/>
          <a:lstStyle>
            <a:lvl1pPr algn="ctr" rtl="0">
              <a:defRPr sz="1100"/>
            </a:lvl1pPr>
          </a:lstStyle>
          <a:p>
            <a:endParaRPr lang="cs-CZ" dirty="0"/>
          </a:p>
        </p:txBody>
      </p:sp>
      <p:sp>
        <p:nvSpPr>
          <p:cNvPr id="6" name="Zástupný symbol pro číslo snímku 5"/>
          <p:cNvSpPr>
            <a:spLocks noGrp="1"/>
          </p:cNvSpPr>
          <p:nvPr>
            <p:ph type="sldNum" sz="quarter" idx="12"/>
          </p:nvPr>
        </p:nvSpPr>
        <p:spPr/>
        <p:txBody>
          <a:bodyPr rtlCol="0"/>
          <a:lstStyle>
            <a:lvl1pPr algn="l" rtl="0">
              <a:defRPr sz="1100"/>
            </a:lvl1pPr>
          </a:lstStyle>
          <a:p>
            <a:pPr algn="r"/>
            <a:fld id="{81FEFA0A-2F20-4B60-98C6-5FFDA469AA1C}" type="slidenum">
              <a:rPr lang="cs-CZ" smtClean="0"/>
              <a:pPr algn="r"/>
              <a:t>‹#›</a:t>
            </a:fld>
            <a:endParaRPr lang="cs-CZ" dirty="0"/>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a:t>Kliknutím lze upravit styl.</a:t>
            </a:r>
            <a:endParaRPr lang="cs-CZ" dirty="0"/>
          </a:p>
        </p:txBody>
      </p:sp>
      <p:sp>
        <p:nvSpPr>
          <p:cNvPr id="3" name="Zástupný symbol pro obsah 2"/>
          <p:cNvSpPr>
            <a:spLocks noGrp="1"/>
          </p:cNvSpPr>
          <p:nvPr>
            <p:ph sz="half" idx="1"/>
          </p:nvPr>
        </p:nvSpPr>
        <p:spPr>
          <a:xfrm>
            <a:off x="1293812" y="1676400"/>
            <a:ext cx="4700016" cy="4495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cs-CZ"/>
              <a:t>Upravte styly předlohy textu.</a:t>
            </a:r>
          </a:p>
          <a:p>
            <a:pPr lvl="1" rtl="0"/>
            <a:r>
              <a:rPr lang="cs-CZ"/>
              <a:t>Druhá úroveň</a:t>
            </a:r>
          </a:p>
          <a:p>
            <a:pPr lvl="2" rtl="0"/>
            <a:r>
              <a:rPr lang="cs-CZ"/>
              <a:t>Třetí úroveň</a:t>
            </a:r>
          </a:p>
          <a:p>
            <a:pPr lvl="3" rtl="0"/>
            <a:r>
              <a:rPr lang="cs-CZ"/>
              <a:t>Čtvrtá úroveň</a:t>
            </a:r>
          </a:p>
          <a:p>
            <a:pPr lvl="4" rtl="0"/>
            <a:r>
              <a:rPr lang="cs-CZ"/>
              <a:t>Pátá úroveň</a:t>
            </a:r>
            <a:endParaRPr lang="cs-CZ" dirty="0"/>
          </a:p>
        </p:txBody>
      </p:sp>
      <p:sp>
        <p:nvSpPr>
          <p:cNvPr id="4" name="Zástupný symbol pro obsah 3"/>
          <p:cNvSpPr>
            <a:spLocks noGrp="1"/>
          </p:cNvSpPr>
          <p:nvPr>
            <p:ph sz="half" idx="2"/>
          </p:nvPr>
        </p:nvSpPr>
        <p:spPr>
          <a:xfrm>
            <a:off x="6202035" y="1676401"/>
            <a:ext cx="4700016" cy="4495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cs-CZ"/>
              <a:t>Upravte styly předlohy textu.</a:t>
            </a:r>
          </a:p>
          <a:p>
            <a:pPr lvl="1" rtl="0"/>
            <a:r>
              <a:rPr lang="cs-CZ"/>
              <a:t>Druhá úroveň</a:t>
            </a:r>
          </a:p>
          <a:p>
            <a:pPr lvl="2" rtl="0"/>
            <a:r>
              <a:rPr lang="cs-CZ"/>
              <a:t>Třetí úroveň</a:t>
            </a:r>
          </a:p>
          <a:p>
            <a:pPr lvl="3" rtl="0"/>
            <a:r>
              <a:rPr lang="cs-CZ"/>
              <a:t>Čtvrtá úroveň</a:t>
            </a:r>
          </a:p>
          <a:p>
            <a:pPr lvl="4" rtl="0"/>
            <a:r>
              <a:rPr lang="cs-CZ"/>
              <a:t>Pátá úroveň</a:t>
            </a:r>
            <a:endParaRPr lang="cs-CZ" dirty="0"/>
          </a:p>
        </p:txBody>
      </p:sp>
      <p:sp>
        <p:nvSpPr>
          <p:cNvPr id="5" name="Zástupný symbol pro datum 4"/>
          <p:cNvSpPr>
            <a:spLocks noGrp="1"/>
          </p:cNvSpPr>
          <p:nvPr>
            <p:ph type="dt" sz="half" idx="10"/>
          </p:nvPr>
        </p:nvSpPr>
        <p:spPr/>
        <p:txBody>
          <a:bodyPr rtlCol="0"/>
          <a:lstStyle>
            <a:lvl1pPr algn="l" rtl="0">
              <a:defRPr sz="1100"/>
            </a:lvl1pPr>
          </a:lstStyle>
          <a:p>
            <a:fld id="{ED8499BC-15F2-4CED-B34C-CFDE6D24B483}" type="datetime1">
              <a:rPr lang="cs-CZ" smtClean="0"/>
              <a:pPr/>
              <a:t>15.09.2021</a:t>
            </a:fld>
            <a:endParaRPr lang="cs-CZ" dirty="0"/>
          </a:p>
        </p:txBody>
      </p:sp>
      <p:sp>
        <p:nvSpPr>
          <p:cNvPr id="6" name="Zástupný symbol pro zápatí 5"/>
          <p:cNvSpPr>
            <a:spLocks noGrp="1"/>
          </p:cNvSpPr>
          <p:nvPr>
            <p:ph type="ftr" sz="quarter" idx="11"/>
          </p:nvPr>
        </p:nvSpPr>
        <p:spPr/>
        <p:txBody>
          <a:bodyPr rtlCol="0"/>
          <a:lstStyle>
            <a:lvl1pPr algn="ctr" rtl="0">
              <a:defRPr sz="1100"/>
            </a:lvl1pPr>
          </a:lstStyle>
          <a:p>
            <a:endParaRPr lang="cs-CZ" dirty="0"/>
          </a:p>
        </p:txBody>
      </p:sp>
      <p:sp>
        <p:nvSpPr>
          <p:cNvPr id="7" name="Zástupný symbol pro číslo snímku 6"/>
          <p:cNvSpPr>
            <a:spLocks noGrp="1"/>
          </p:cNvSpPr>
          <p:nvPr>
            <p:ph type="sldNum" sz="quarter" idx="12"/>
          </p:nvPr>
        </p:nvSpPr>
        <p:spPr/>
        <p:txBody>
          <a:bodyPr rtlCol="0"/>
          <a:lstStyle>
            <a:lvl1pPr algn="l" rtl="0">
              <a:defRPr sz="1100"/>
            </a:lvl1pPr>
          </a:lstStyle>
          <a:p>
            <a:pPr algn="r"/>
            <a:fld id="{81FEFA0A-2F20-4B60-98C6-5FFDA469AA1C}" type="slidenum">
              <a:rPr lang="cs-CZ" smtClean="0"/>
              <a:pPr algn="r"/>
              <a:t>‹#›</a:t>
            </a:fld>
            <a:endParaRPr lang="cs-CZ" dirty="0"/>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algn="l" rtl="0">
              <a:defRPr/>
            </a:lvl1pPr>
          </a:lstStyle>
          <a:p>
            <a:pPr rtl="0"/>
            <a:r>
              <a:rPr lang="cs-CZ"/>
              <a:t>Kliknutím lze upravit styl.</a:t>
            </a:r>
            <a:endParaRPr lang="cs-CZ" dirty="0"/>
          </a:p>
        </p:txBody>
      </p:sp>
      <p:sp>
        <p:nvSpPr>
          <p:cNvPr id="3" name="Zástupný symbol pro text 2"/>
          <p:cNvSpPr>
            <a:spLocks noGrp="1"/>
          </p:cNvSpPr>
          <p:nvPr>
            <p:ph type="body" idx="1"/>
          </p:nvPr>
        </p:nvSpPr>
        <p:spPr>
          <a:xfrm>
            <a:off x="1293813" y="1676399"/>
            <a:ext cx="4701142" cy="762001"/>
          </a:xfrm>
        </p:spPr>
        <p:txBody>
          <a:bodyPr rtlCol="0" anchor="ctr">
            <a:noAutofit/>
          </a:bodyP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cs-CZ"/>
              <a:t>Upravte styly předlohy textu.</a:t>
            </a:r>
          </a:p>
        </p:txBody>
      </p:sp>
      <p:sp>
        <p:nvSpPr>
          <p:cNvPr id="4" name="Zástupný symbol pro obsah 3"/>
          <p:cNvSpPr>
            <a:spLocks noGrp="1"/>
          </p:cNvSpPr>
          <p:nvPr>
            <p:ph sz="half" idx="2"/>
          </p:nvPr>
        </p:nvSpPr>
        <p:spPr>
          <a:xfrm>
            <a:off x="1293813" y="2516457"/>
            <a:ext cx="4701142" cy="3655743"/>
          </a:xfrm>
        </p:spPr>
        <p:txBody>
          <a:bodyPr rtlCol="0"/>
          <a:lstStyle>
            <a:lvl1pPr algn="l" rtl="0">
              <a:defRPr sz="22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cs-CZ"/>
              <a:t>Upravte styly předlohy textu.</a:t>
            </a:r>
          </a:p>
          <a:p>
            <a:pPr lvl="1" rtl="0"/>
            <a:r>
              <a:rPr lang="cs-CZ"/>
              <a:t>Druhá úroveň</a:t>
            </a:r>
          </a:p>
          <a:p>
            <a:pPr lvl="2" rtl="0"/>
            <a:r>
              <a:rPr lang="cs-CZ"/>
              <a:t>Třetí úroveň</a:t>
            </a:r>
          </a:p>
          <a:p>
            <a:pPr lvl="3" rtl="0"/>
            <a:r>
              <a:rPr lang="cs-CZ"/>
              <a:t>Čtvrtá úroveň</a:t>
            </a:r>
          </a:p>
          <a:p>
            <a:pPr lvl="4" rtl="0"/>
            <a:r>
              <a:rPr lang="cs-CZ"/>
              <a:t>Pátá úroveň</a:t>
            </a:r>
            <a:endParaRPr lang="cs-CZ" dirty="0"/>
          </a:p>
        </p:txBody>
      </p:sp>
      <p:sp>
        <p:nvSpPr>
          <p:cNvPr id="5" name="Zástupný symbol pro text 4"/>
          <p:cNvSpPr>
            <a:spLocks noGrp="1"/>
          </p:cNvSpPr>
          <p:nvPr>
            <p:ph type="body" sz="quarter" idx="3"/>
          </p:nvPr>
        </p:nvSpPr>
        <p:spPr>
          <a:xfrm>
            <a:off x="6191754" y="1676399"/>
            <a:ext cx="4703259" cy="762001"/>
          </a:xfrm>
        </p:spPr>
        <p:txBody>
          <a:bodyPr rtlCol="0" anchor="ctr">
            <a:noAutofit/>
          </a:bodyP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cs-CZ"/>
              <a:t>Upravte styly předlohy textu.</a:t>
            </a:r>
          </a:p>
        </p:txBody>
      </p:sp>
      <p:sp>
        <p:nvSpPr>
          <p:cNvPr id="6" name="Zástupný symbol pro obsah 5"/>
          <p:cNvSpPr>
            <a:spLocks noGrp="1"/>
          </p:cNvSpPr>
          <p:nvPr>
            <p:ph sz="quarter" idx="4"/>
          </p:nvPr>
        </p:nvSpPr>
        <p:spPr>
          <a:xfrm>
            <a:off x="6191754" y="2516457"/>
            <a:ext cx="4703259" cy="3655743"/>
          </a:xfrm>
        </p:spPr>
        <p:txBody>
          <a:bodyPr rtlCol="0"/>
          <a:lstStyle>
            <a:lvl1pPr algn="l" rtl="0">
              <a:defRPr sz="22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cs-CZ"/>
              <a:t>Upravte styly předlohy textu.</a:t>
            </a:r>
          </a:p>
          <a:p>
            <a:pPr lvl="1" rtl="0"/>
            <a:r>
              <a:rPr lang="cs-CZ"/>
              <a:t>Druhá úroveň</a:t>
            </a:r>
          </a:p>
          <a:p>
            <a:pPr lvl="2" rtl="0"/>
            <a:r>
              <a:rPr lang="cs-CZ"/>
              <a:t>Třetí úroveň</a:t>
            </a:r>
          </a:p>
          <a:p>
            <a:pPr lvl="3" rtl="0"/>
            <a:r>
              <a:rPr lang="cs-CZ"/>
              <a:t>Čtvrtá úroveň</a:t>
            </a:r>
          </a:p>
          <a:p>
            <a:pPr lvl="4" rtl="0"/>
            <a:r>
              <a:rPr lang="cs-CZ"/>
              <a:t>Pátá úroveň</a:t>
            </a:r>
            <a:endParaRPr lang="cs-CZ" dirty="0"/>
          </a:p>
        </p:txBody>
      </p:sp>
      <p:sp>
        <p:nvSpPr>
          <p:cNvPr id="7" name="Zástupný symbol pro datum 6"/>
          <p:cNvSpPr>
            <a:spLocks noGrp="1"/>
          </p:cNvSpPr>
          <p:nvPr>
            <p:ph type="dt" sz="half" idx="10"/>
          </p:nvPr>
        </p:nvSpPr>
        <p:spPr/>
        <p:txBody>
          <a:bodyPr rtlCol="0"/>
          <a:lstStyle>
            <a:lvl1pPr algn="l" rtl="0">
              <a:defRPr sz="1100"/>
            </a:lvl1pPr>
          </a:lstStyle>
          <a:p>
            <a:fld id="{FBC89967-245D-4123-88DF-1F81FA77D1AE}" type="datetime1">
              <a:rPr lang="cs-CZ" smtClean="0"/>
              <a:pPr/>
              <a:t>15.09.2021</a:t>
            </a:fld>
            <a:endParaRPr lang="cs-CZ" dirty="0"/>
          </a:p>
        </p:txBody>
      </p:sp>
      <p:sp>
        <p:nvSpPr>
          <p:cNvPr id="8" name="Zástupný symbol pro zápatí 7"/>
          <p:cNvSpPr>
            <a:spLocks noGrp="1"/>
          </p:cNvSpPr>
          <p:nvPr>
            <p:ph type="ftr" sz="quarter" idx="11"/>
          </p:nvPr>
        </p:nvSpPr>
        <p:spPr/>
        <p:txBody>
          <a:bodyPr rtlCol="0"/>
          <a:lstStyle>
            <a:lvl1pPr algn="ctr" rtl="0">
              <a:defRPr sz="1100"/>
            </a:lvl1pPr>
          </a:lstStyle>
          <a:p>
            <a:endParaRPr lang="cs-CZ" dirty="0"/>
          </a:p>
        </p:txBody>
      </p:sp>
      <p:sp>
        <p:nvSpPr>
          <p:cNvPr id="9" name="Zástupný symbol pro číslo snímku 8"/>
          <p:cNvSpPr>
            <a:spLocks noGrp="1"/>
          </p:cNvSpPr>
          <p:nvPr>
            <p:ph type="sldNum" sz="quarter" idx="12"/>
          </p:nvPr>
        </p:nvSpPr>
        <p:spPr/>
        <p:txBody>
          <a:bodyPr rtlCol="0"/>
          <a:lstStyle>
            <a:lvl1pPr algn="l" rtl="0">
              <a:defRPr sz="1100"/>
            </a:lvl1pPr>
          </a:lstStyle>
          <a:p>
            <a:pPr algn="r"/>
            <a:fld id="{81FEFA0A-2F20-4B60-98C6-5FFDA469AA1C}" type="slidenum">
              <a:rPr lang="cs-CZ" smtClean="0"/>
              <a:pPr algn="r"/>
              <a:t>‹#›</a:t>
            </a:fld>
            <a:endParaRPr lang="cs-CZ" dirty="0"/>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a:t>Kliknutím lze upravit styl.</a:t>
            </a:r>
            <a:endParaRPr lang="cs-CZ" dirty="0"/>
          </a:p>
        </p:txBody>
      </p:sp>
      <p:sp>
        <p:nvSpPr>
          <p:cNvPr id="3" name="Zástupný symbol pro datum 2"/>
          <p:cNvSpPr>
            <a:spLocks noGrp="1"/>
          </p:cNvSpPr>
          <p:nvPr>
            <p:ph type="dt" sz="half" idx="10"/>
          </p:nvPr>
        </p:nvSpPr>
        <p:spPr/>
        <p:txBody>
          <a:bodyPr rtlCol="0"/>
          <a:lstStyle>
            <a:lvl1pPr algn="l" rtl="0">
              <a:defRPr sz="1100"/>
            </a:lvl1pPr>
          </a:lstStyle>
          <a:p>
            <a:fld id="{C9F0CFB1-09DE-46FB-B372-42224D49FFA3}" type="datetime1">
              <a:rPr lang="cs-CZ" smtClean="0"/>
              <a:pPr/>
              <a:t>15.09.2021</a:t>
            </a:fld>
            <a:endParaRPr lang="cs-CZ" dirty="0"/>
          </a:p>
        </p:txBody>
      </p:sp>
      <p:sp>
        <p:nvSpPr>
          <p:cNvPr id="4" name="Zástupný symbol pro zápatí 3"/>
          <p:cNvSpPr>
            <a:spLocks noGrp="1"/>
          </p:cNvSpPr>
          <p:nvPr>
            <p:ph type="ftr" sz="quarter" idx="11"/>
          </p:nvPr>
        </p:nvSpPr>
        <p:spPr/>
        <p:txBody>
          <a:bodyPr rtlCol="0"/>
          <a:lstStyle>
            <a:lvl1pPr algn="ctr" rtl="0">
              <a:defRPr sz="1100"/>
            </a:lvl1pPr>
          </a:lstStyle>
          <a:p>
            <a:endParaRPr lang="cs-CZ" dirty="0"/>
          </a:p>
        </p:txBody>
      </p:sp>
      <p:sp>
        <p:nvSpPr>
          <p:cNvPr id="5" name="Zástupný symbol pro číslo snímku 4"/>
          <p:cNvSpPr>
            <a:spLocks noGrp="1"/>
          </p:cNvSpPr>
          <p:nvPr>
            <p:ph type="sldNum" sz="quarter" idx="12"/>
          </p:nvPr>
        </p:nvSpPr>
        <p:spPr/>
        <p:txBody>
          <a:bodyPr rtlCol="0"/>
          <a:lstStyle>
            <a:lvl1pPr algn="l" rtl="0">
              <a:defRPr sz="1100"/>
            </a:lvl1pPr>
          </a:lstStyle>
          <a:p>
            <a:pPr algn="r"/>
            <a:fld id="{81FEFA0A-2F20-4B60-98C6-5FFDA469AA1C}" type="slidenum">
              <a:rPr lang="cs-CZ" smtClean="0"/>
              <a:pPr algn="r"/>
              <a:t>‹#›</a:t>
            </a:fld>
            <a:endParaRPr lang="cs-CZ" dirty="0"/>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é">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rtlCol="0"/>
          <a:lstStyle>
            <a:lvl1pPr algn="l" rtl="0">
              <a:defRPr sz="1100"/>
            </a:lvl1pPr>
          </a:lstStyle>
          <a:p>
            <a:fld id="{4537CBF1-CBFD-4E51-9F13-C415055D7975}" type="datetime1">
              <a:rPr lang="cs-CZ" smtClean="0"/>
              <a:pPr/>
              <a:t>15.09.2021</a:t>
            </a:fld>
            <a:endParaRPr lang="cs-CZ" dirty="0"/>
          </a:p>
        </p:txBody>
      </p:sp>
      <p:sp>
        <p:nvSpPr>
          <p:cNvPr id="3" name="Zástupný symbol pro zápatí 2"/>
          <p:cNvSpPr>
            <a:spLocks noGrp="1"/>
          </p:cNvSpPr>
          <p:nvPr>
            <p:ph type="ftr" sz="quarter" idx="11"/>
          </p:nvPr>
        </p:nvSpPr>
        <p:spPr/>
        <p:txBody>
          <a:bodyPr rtlCol="0"/>
          <a:lstStyle>
            <a:lvl1pPr algn="ctr" rtl="0">
              <a:defRPr sz="1100"/>
            </a:lvl1pPr>
          </a:lstStyle>
          <a:p>
            <a:endParaRPr lang="cs-CZ" dirty="0"/>
          </a:p>
        </p:txBody>
      </p:sp>
      <p:sp>
        <p:nvSpPr>
          <p:cNvPr id="4" name="Zástupný symbol pro číslo snímku 3"/>
          <p:cNvSpPr>
            <a:spLocks noGrp="1"/>
          </p:cNvSpPr>
          <p:nvPr>
            <p:ph type="sldNum" sz="quarter" idx="12"/>
          </p:nvPr>
        </p:nvSpPr>
        <p:spPr/>
        <p:txBody>
          <a:bodyPr rtlCol="0"/>
          <a:lstStyle>
            <a:lvl1pPr algn="l" rtl="0">
              <a:defRPr sz="1100"/>
            </a:lvl1pPr>
          </a:lstStyle>
          <a:p>
            <a:pPr algn="r"/>
            <a:fld id="{81FEFA0A-2F20-4B60-98C6-5FFDA469AA1C}" type="slidenum">
              <a:rPr lang="cs-CZ" smtClean="0"/>
              <a:pPr algn="r"/>
              <a:t>‹#›</a:t>
            </a:fld>
            <a:endParaRPr lang="cs-CZ" dirty="0"/>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7770811" y="1676400"/>
            <a:ext cx="3810000" cy="2438400"/>
          </a:xfrm>
        </p:spPr>
        <p:txBody>
          <a:bodyPr rtlCol="0" anchor="b">
            <a:normAutofit/>
          </a:bodyPr>
          <a:lstStyle>
            <a:lvl1pPr algn="l" rtl="0">
              <a:defRPr sz="3200" b="0"/>
            </a:lvl1pPr>
          </a:lstStyle>
          <a:p>
            <a:pPr rtl="0"/>
            <a:r>
              <a:rPr lang="cs-CZ"/>
              <a:t>Kliknutím lze upravit styl.</a:t>
            </a:r>
            <a:endParaRPr lang="cs-CZ" dirty="0"/>
          </a:p>
        </p:txBody>
      </p:sp>
      <p:sp>
        <p:nvSpPr>
          <p:cNvPr id="3" name="Zástupný symbol pro obsah 2"/>
          <p:cNvSpPr>
            <a:spLocks noGrp="1"/>
          </p:cNvSpPr>
          <p:nvPr>
            <p:ph idx="1"/>
          </p:nvPr>
        </p:nvSpPr>
        <p:spPr>
          <a:xfrm>
            <a:off x="1293813" y="685800"/>
            <a:ext cx="6172200" cy="54864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cs-CZ"/>
              <a:t>Upravte styly předlohy textu.</a:t>
            </a:r>
          </a:p>
          <a:p>
            <a:pPr lvl="1" rtl="0"/>
            <a:r>
              <a:rPr lang="cs-CZ"/>
              <a:t>Druhá úroveň</a:t>
            </a:r>
          </a:p>
          <a:p>
            <a:pPr lvl="2" rtl="0"/>
            <a:r>
              <a:rPr lang="cs-CZ"/>
              <a:t>Třetí úroveň</a:t>
            </a:r>
          </a:p>
          <a:p>
            <a:pPr lvl="3" rtl="0"/>
            <a:r>
              <a:rPr lang="cs-CZ"/>
              <a:t>Čtvrtá úroveň</a:t>
            </a:r>
          </a:p>
          <a:p>
            <a:pPr lvl="4" rtl="0"/>
            <a:r>
              <a:rPr lang="cs-CZ"/>
              <a:t>Pátá úroveň</a:t>
            </a:r>
            <a:endParaRPr lang="cs-CZ" dirty="0"/>
          </a:p>
        </p:txBody>
      </p:sp>
      <p:sp>
        <p:nvSpPr>
          <p:cNvPr id="4" name="Zástupný symbol pro text 3"/>
          <p:cNvSpPr>
            <a:spLocks noGrp="1"/>
          </p:cNvSpPr>
          <p:nvPr>
            <p:ph type="body" sz="half" idx="2"/>
          </p:nvPr>
        </p:nvSpPr>
        <p:spPr>
          <a:xfrm>
            <a:off x="7770811" y="4191000"/>
            <a:ext cx="3810000" cy="1524000"/>
          </a:xfrm>
        </p:spPr>
        <p:txBody>
          <a:bodyPr rtlCol="0">
            <a:normAutofit/>
          </a:bodyPr>
          <a:lstStyle>
            <a:lvl1pPr marL="0" indent="0" algn="l" rtl="0">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cs-CZ"/>
              <a:t>Upravte styly předlohy textu.</a:t>
            </a:r>
          </a:p>
        </p:txBody>
      </p:sp>
      <p:sp>
        <p:nvSpPr>
          <p:cNvPr id="5" name="Zástupný symbol pro datum 4"/>
          <p:cNvSpPr>
            <a:spLocks noGrp="1"/>
          </p:cNvSpPr>
          <p:nvPr>
            <p:ph type="dt" sz="half" idx="10"/>
          </p:nvPr>
        </p:nvSpPr>
        <p:spPr/>
        <p:txBody>
          <a:bodyPr rtlCol="0"/>
          <a:lstStyle>
            <a:lvl1pPr algn="l" rtl="0">
              <a:defRPr sz="1100"/>
            </a:lvl1pPr>
          </a:lstStyle>
          <a:p>
            <a:fld id="{28053709-BBE3-4BFC-ADDD-4EC1B18330FF}" type="datetime1">
              <a:rPr lang="cs-CZ" smtClean="0"/>
              <a:pPr/>
              <a:t>15.09.2021</a:t>
            </a:fld>
            <a:endParaRPr lang="cs-CZ" dirty="0"/>
          </a:p>
        </p:txBody>
      </p:sp>
      <p:sp>
        <p:nvSpPr>
          <p:cNvPr id="6" name="Zástupný symbol pro zápatí 5"/>
          <p:cNvSpPr>
            <a:spLocks noGrp="1"/>
          </p:cNvSpPr>
          <p:nvPr>
            <p:ph type="ftr" sz="quarter" idx="11"/>
          </p:nvPr>
        </p:nvSpPr>
        <p:spPr/>
        <p:txBody>
          <a:bodyPr rtlCol="0"/>
          <a:lstStyle>
            <a:lvl1pPr algn="ctr" rtl="0">
              <a:defRPr sz="1100"/>
            </a:lvl1pPr>
          </a:lstStyle>
          <a:p>
            <a:endParaRPr lang="cs-CZ" dirty="0"/>
          </a:p>
        </p:txBody>
      </p:sp>
      <p:sp>
        <p:nvSpPr>
          <p:cNvPr id="7" name="Zástupný symbol pro číslo snímku 6"/>
          <p:cNvSpPr>
            <a:spLocks noGrp="1"/>
          </p:cNvSpPr>
          <p:nvPr>
            <p:ph type="sldNum" sz="quarter" idx="12"/>
          </p:nvPr>
        </p:nvSpPr>
        <p:spPr/>
        <p:txBody>
          <a:bodyPr rtlCol="0"/>
          <a:lstStyle>
            <a:lvl1pPr algn="r" rtl="0">
              <a:defRPr sz="1100"/>
            </a:lvl1pPr>
          </a:lstStyle>
          <a:p>
            <a:fld id="{81FEFA0A-2F20-4B60-98C6-5FFDA469AA1C}" type="slidenum">
              <a:rPr lang="cs-CZ" smtClean="0"/>
              <a:pPr/>
              <a:t>‹#›</a:t>
            </a:fld>
            <a:endParaRPr lang="cs-CZ" dirty="0"/>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7770812" y="1676400"/>
            <a:ext cx="3810000" cy="2438400"/>
          </a:xfrm>
        </p:spPr>
        <p:txBody>
          <a:bodyPr rtlCol="0" anchor="b">
            <a:noAutofit/>
          </a:bodyPr>
          <a:lstStyle>
            <a:lvl1pPr algn="l" rtl="0">
              <a:defRPr sz="3200" b="0"/>
            </a:lvl1pPr>
          </a:lstStyle>
          <a:p>
            <a:pPr rtl="0"/>
            <a:r>
              <a:rPr lang="cs-CZ"/>
              <a:t>Kliknutím lze upravit styl.</a:t>
            </a:r>
            <a:endParaRPr lang="cs-CZ" dirty="0"/>
          </a:p>
        </p:txBody>
      </p:sp>
      <p:sp>
        <p:nvSpPr>
          <p:cNvPr id="3" name="Zástupný symbol obrázku 2" descr="Prázdný zástupný symbol pro přidání obrázku Klikněte na zástupný symbol a vyberte obrázek, který chcete přidat."/>
          <p:cNvSpPr>
            <a:spLocks noGrp="1"/>
          </p:cNvSpPr>
          <p:nvPr>
            <p:ph type="pic" idx="1"/>
          </p:nvPr>
        </p:nvSpPr>
        <p:spPr>
          <a:xfrm>
            <a:off x="1522412" y="0"/>
            <a:ext cx="5943601" cy="6858000"/>
          </a:xfrm>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cs-CZ"/>
              <a:t>Kliknutím na ikonu přidáte obrázek.</a:t>
            </a:r>
            <a:endParaRPr lang="cs-CZ" dirty="0"/>
          </a:p>
        </p:txBody>
      </p:sp>
      <p:sp>
        <p:nvSpPr>
          <p:cNvPr id="4" name="Zástupný symbol pro text 3"/>
          <p:cNvSpPr>
            <a:spLocks noGrp="1"/>
          </p:cNvSpPr>
          <p:nvPr>
            <p:ph type="body" sz="half" idx="2"/>
          </p:nvPr>
        </p:nvSpPr>
        <p:spPr>
          <a:xfrm>
            <a:off x="7770812" y="4191000"/>
            <a:ext cx="3810000" cy="1524000"/>
          </a:xfrm>
        </p:spPr>
        <p:txBody>
          <a:bodyPr rtlCol="0">
            <a:normAutofit/>
          </a:bodyPr>
          <a:lstStyle>
            <a:lvl1pPr marL="0" indent="0" algn="l" rtl="0">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cs-CZ"/>
              <a:t>Upravte styly předlohy textu.</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7" name="Obdélník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2" name="Zástupný symbol pro nadpis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pPr rtl="0"/>
            <a:r>
              <a:rPr lang="cs-CZ" dirty="0"/>
              <a:t>Kliknutím lze upravit styl.</a:t>
            </a:r>
          </a:p>
        </p:txBody>
      </p:sp>
      <p:sp>
        <p:nvSpPr>
          <p:cNvPr id="3" name="Zástupný symbol pro text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rtl="0"/>
            <a:r>
              <a:rPr lang="cs-CZ" dirty="0"/>
              <a:t>Upravit styly předlohy textu</a:t>
            </a:r>
          </a:p>
          <a:p>
            <a:pPr lvl="1" rtl="0"/>
            <a:r>
              <a:rPr lang="cs-CZ" dirty="0"/>
              <a:t>Druhá úroveň</a:t>
            </a:r>
          </a:p>
          <a:p>
            <a:pPr lvl="2" rtl="0"/>
            <a:r>
              <a:rPr lang="cs-CZ" dirty="0"/>
              <a:t>Třetí úroveň</a:t>
            </a:r>
          </a:p>
          <a:p>
            <a:pPr lvl="3" rtl="0"/>
            <a:r>
              <a:rPr lang="cs-CZ" dirty="0"/>
              <a:t>Čtvrtá úroveň</a:t>
            </a:r>
          </a:p>
          <a:p>
            <a:pPr lvl="4" rtl="0"/>
            <a:r>
              <a:rPr lang="cs-CZ" dirty="0"/>
              <a:t>Pátá úroveň</a:t>
            </a:r>
          </a:p>
        </p:txBody>
      </p:sp>
      <p:sp>
        <p:nvSpPr>
          <p:cNvPr id="4" name="Zástupný symbol pro datum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rtl="0">
              <a:defRPr sz="1100">
                <a:solidFill>
                  <a:schemeClr val="tx1">
                    <a:lumMod val="90000"/>
                    <a:lumOff val="10000"/>
                  </a:schemeClr>
                </a:solidFill>
              </a:defRPr>
            </a:lvl1pPr>
          </a:lstStyle>
          <a:p>
            <a:fld id="{6BADB7FF-46C6-44E3-9782-67C362BDC44E}" type="datetime1">
              <a:rPr lang="cs-CZ" smtClean="0"/>
              <a:pPr/>
              <a:t>15.09.2021</a:t>
            </a:fld>
            <a:endParaRPr lang="cs-CZ" dirty="0"/>
          </a:p>
        </p:txBody>
      </p:sp>
      <p:sp>
        <p:nvSpPr>
          <p:cNvPr id="5" name="Zástupný symbol pro zápatí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rtl="0">
              <a:defRPr sz="1100">
                <a:solidFill>
                  <a:schemeClr val="tx1">
                    <a:lumMod val="90000"/>
                    <a:lumOff val="10000"/>
                  </a:schemeClr>
                </a:solidFill>
              </a:defRPr>
            </a:lvl1pPr>
          </a:lstStyle>
          <a:p>
            <a:pPr rtl="0"/>
            <a:endParaRPr lang="cs-CZ" dirty="0"/>
          </a:p>
        </p:txBody>
      </p:sp>
      <p:sp>
        <p:nvSpPr>
          <p:cNvPr id="6" name="Zástupný symbol pro číslo snímku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l" rtl="0">
              <a:defRPr sz="1100">
                <a:solidFill>
                  <a:schemeClr val="tx1">
                    <a:lumMod val="90000"/>
                    <a:lumOff val="10000"/>
                  </a:schemeClr>
                </a:solidFill>
              </a:defRPr>
            </a:lvl1pPr>
          </a:lstStyle>
          <a:p>
            <a:pPr algn="r"/>
            <a:fld id="{81FEFA0A-2F20-4B60-98C6-5FFDA469AA1C}" type="slidenum">
              <a:rPr lang="cs-CZ" smtClean="0"/>
              <a:pPr algn="r"/>
              <a:t>‹#›</a:t>
            </a:fld>
            <a:endParaRPr lang="cs-CZ" dirty="0"/>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293813" y="990600"/>
            <a:ext cx="10561239" cy="3200400"/>
          </a:xfrm>
        </p:spPr>
        <p:txBody>
          <a:bodyPr rtlCol="0">
            <a:normAutofit fontScale="90000"/>
          </a:bodyPr>
          <a:lstStyle/>
          <a:p>
            <a:pPr rtl="0"/>
            <a:r>
              <a:rPr lang="en-US" sz="8000" dirty="0"/>
              <a:t>Physical Fitness</a:t>
            </a:r>
            <a:r>
              <a:rPr lang="cs-CZ" sz="8000" dirty="0"/>
              <a:t> </a:t>
            </a:r>
            <a:br>
              <a:rPr lang="cs-CZ" sz="8000" dirty="0"/>
            </a:br>
            <a:r>
              <a:rPr lang="cs-CZ" sz="8000" dirty="0"/>
              <a:t>and Physical </a:t>
            </a:r>
            <a:r>
              <a:rPr lang="en-US" sz="8000" dirty="0"/>
              <a:t>Activity </a:t>
            </a:r>
            <a:br>
              <a:rPr lang="cs-CZ" sz="8000" dirty="0"/>
            </a:br>
            <a:r>
              <a:rPr lang="en-US" sz="8000" dirty="0"/>
              <a:t>in Older Adults</a:t>
            </a:r>
          </a:p>
        </p:txBody>
      </p:sp>
      <p:sp>
        <p:nvSpPr>
          <p:cNvPr id="3" name="Podnadpis 2"/>
          <p:cNvSpPr>
            <a:spLocks noGrp="1"/>
          </p:cNvSpPr>
          <p:nvPr>
            <p:ph type="subTitle" idx="1"/>
          </p:nvPr>
        </p:nvSpPr>
        <p:spPr/>
        <p:txBody>
          <a:bodyPr rtlCol="0">
            <a:normAutofit fontScale="77500" lnSpcReduction="20000"/>
          </a:bodyPr>
          <a:lstStyle/>
          <a:p>
            <a:pPr rtl="0"/>
            <a:endParaRPr lang="cs-CZ" dirty="0"/>
          </a:p>
          <a:p>
            <a:pPr rtl="0"/>
            <a:r>
              <a:rPr lang="cs-CZ" sz="3600" dirty="0"/>
              <a:t>Mgr. Lenka Svobodova, Ph.D.</a:t>
            </a:r>
          </a:p>
          <a:p>
            <a:endParaRPr lang="cs-CZ" b="1" dirty="0"/>
          </a:p>
          <a:p>
            <a:r>
              <a:rPr lang="en-US" b="1" dirty="0"/>
              <a:t>Incubator of </a:t>
            </a:r>
            <a:r>
              <a:rPr lang="en-US" b="1" dirty="0" err="1"/>
              <a:t>Kinanthropology</a:t>
            </a:r>
            <a:r>
              <a:rPr lang="en-US" b="1" dirty="0"/>
              <a:t> Research</a:t>
            </a:r>
          </a:p>
          <a:p>
            <a:endParaRPr lang="cs-CZ" sz="2200" dirty="0"/>
          </a:p>
          <a:p>
            <a:r>
              <a:rPr lang="en-US" sz="2200" dirty="0"/>
              <a:t>Department of Gymnastics and </a:t>
            </a:r>
            <a:r>
              <a:rPr lang="en-US" sz="2200" dirty="0" err="1"/>
              <a:t>Combatives</a:t>
            </a:r>
            <a:endParaRPr lang="en-US" sz="2200" dirty="0"/>
          </a:p>
        </p:txBody>
      </p:sp>
    </p:spTree>
    <p:extLst>
      <p:ext uri="{BB962C8B-B14F-4D97-AF65-F5344CB8AC3E}">
        <p14:creationId xmlns:p14="http://schemas.microsoft.com/office/powerpoint/2010/main" val="319817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674" y="275460"/>
            <a:ext cx="11710133" cy="739582"/>
          </a:xfrm>
        </p:spPr>
        <p:txBody>
          <a:bodyPr/>
          <a:lstStyle/>
          <a:p>
            <a:pPr algn="ctr"/>
            <a:r>
              <a:rPr lang="en-US" dirty="0"/>
              <a:t>Muscle strength assessment</a:t>
            </a:r>
          </a:p>
        </p:txBody>
      </p:sp>
      <p:sp>
        <p:nvSpPr>
          <p:cNvPr id="3" name="Zástupný symbol pro obsah 2"/>
          <p:cNvSpPr>
            <a:spLocks noGrp="1"/>
          </p:cNvSpPr>
          <p:nvPr>
            <p:ph sz="quarter" idx="13"/>
          </p:nvPr>
        </p:nvSpPr>
        <p:spPr>
          <a:xfrm>
            <a:off x="285673" y="1243582"/>
            <a:ext cx="11710133" cy="5406278"/>
          </a:xfrm>
        </p:spPr>
        <p:txBody>
          <a:bodyPr>
            <a:normAutofit/>
          </a:bodyPr>
          <a:lstStyle/>
          <a:p>
            <a:r>
              <a:rPr lang="en-US" sz="2599" b="1" dirty="0"/>
              <a:t>Senior fitness test – Arm Curl - </a:t>
            </a:r>
            <a:r>
              <a:rPr lang="en-US" dirty="0"/>
              <a:t>To assess upper-body strenght</a:t>
            </a:r>
          </a:p>
          <a:p>
            <a:pPr lvl="1" algn="just"/>
            <a:r>
              <a:rPr lang="en-US" dirty="0"/>
              <a:t>Number of biceps curls that can be completed in 30 seconds </a:t>
            </a:r>
          </a:p>
          <a:p>
            <a:pPr marL="457063" lvl="1" indent="0" algn="just">
              <a:buNone/>
            </a:pPr>
            <a:r>
              <a:rPr lang="cs-CZ" dirty="0"/>
              <a:t>    </a:t>
            </a:r>
            <a:r>
              <a:rPr lang="en-US" dirty="0"/>
              <a:t>holding and hand weight of 5 pounds (2.27 kg) for women;</a:t>
            </a:r>
          </a:p>
          <a:p>
            <a:pPr marL="457063" lvl="1" indent="0" algn="just">
              <a:buNone/>
            </a:pPr>
            <a:r>
              <a:rPr lang="cs-CZ" dirty="0"/>
              <a:t>    </a:t>
            </a:r>
            <a:r>
              <a:rPr lang="en-US" dirty="0"/>
              <a:t>8 pounds (3.63 kg) for men</a:t>
            </a:r>
          </a:p>
          <a:p>
            <a:pPr marL="457063" lvl="1" indent="0">
              <a:buNone/>
            </a:pPr>
            <a:endParaRPr lang="en-US" dirty="0"/>
          </a:p>
          <a:p>
            <a:pPr marL="457063" lvl="1" indent="0">
              <a:buNone/>
            </a:pPr>
            <a:r>
              <a:rPr lang="en-US" dirty="0"/>
              <a:t># curls in 30 seconds</a:t>
            </a:r>
          </a:p>
          <a:p>
            <a:pPr marL="457063" lvl="1" indent="0">
              <a:buNone/>
            </a:pPr>
            <a:r>
              <a:rPr lang="en-US" dirty="0"/>
              <a:t>Age			Men	Women</a:t>
            </a:r>
          </a:p>
          <a:p>
            <a:pPr marL="457063" lvl="1" indent="0">
              <a:buNone/>
            </a:pPr>
            <a:r>
              <a:rPr lang="cs-CZ" dirty="0"/>
              <a:t>60 – 64		19	17</a:t>
            </a:r>
          </a:p>
          <a:p>
            <a:pPr marL="457063" lvl="1" indent="0">
              <a:buNone/>
            </a:pPr>
            <a:r>
              <a:rPr lang="cs-CZ" dirty="0"/>
              <a:t>65 – 69		18	17</a:t>
            </a:r>
          </a:p>
          <a:p>
            <a:pPr marL="457063" lvl="1" indent="0">
              <a:buNone/>
            </a:pPr>
            <a:r>
              <a:rPr lang="cs-CZ" dirty="0"/>
              <a:t>70 – 74		17	16</a:t>
            </a:r>
          </a:p>
          <a:p>
            <a:pPr marL="457063" lvl="1" indent="0">
              <a:buNone/>
            </a:pPr>
            <a:r>
              <a:rPr lang="cs-CZ" dirty="0"/>
              <a:t>75 – 79		16	15</a:t>
            </a:r>
          </a:p>
          <a:p>
            <a:pPr marL="457063" lvl="1" indent="0">
              <a:buNone/>
            </a:pPr>
            <a:r>
              <a:rPr lang="cs-CZ" dirty="0"/>
              <a:t>80 – 84		15	14</a:t>
            </a:r>
          </a:p>
          <a:p>
            <a:pPr marL="457063" lvl="1" indent="0">
              <a:buNone/>
            </a:pPr>
            <a:r>
              <a:rPr lang="cs-CZ" dirty="0"/>
              <a:t>85 – 89		13	13	</a:t>
            </a:r>
          </a:p>
          <a:p>
            <a:pPr marL="457063" lvl="1" indent="0">
              <a:buNone/>
            </a:pPr>
            <a:r>
              <a:rPr lang="cs-CZ" dirty="0"/>
              <a:t>90 +		11	11</a:t>
            </a:r>
          </a:p>
          <a:p>
            <a:pPr marL="399930"/>
            <a:endParaRPr lang="cs-CZ" dirty="0"/>
          </a:p>
          <a:p>
            <a:pPr marL="57133" indent="0">
              <a:buNone/>
            </a:pPr>
            <a:endParaRPr lang="cs-CZ" dirty="0"/>
          </a:p>
          <a:p>
            <a:pPr marL="57133" indent="0">
              <a:buNone/>
            </a:pPr>
            <a:endParaRPr lang="cs-CZ" dirty="0"/>
          </a:p>
        </p:txBody>
      </p:sp>
      <p:pic>
        <p:nvPicPr>
          <p:cNvPr id="4" name="Obrázek 3"/>
          <p:cNvPicPr>
            <a:picLocks noChangeAspect="1"/>
          </p:cNvPicPr>
          <p:nvPr/>
        </p:nvPicPr>
        <p:blipFill>
          <a:blip r:embed="rId2"/>
          <a:stretch>
            <a:fillRect/>
          </a:stretch>
        </p:blipFill>
        <p:spPr>
          <a:xfrm>
            <a:off x="8316288" y="1687127"/>
            <a:ext cx="2735158" cy="4858734"/>
          </a:xfrm>
          <a:prstGeom prst="rect">
            <a:avLst/>
          </a:prstGeom>
        </p:spPr>
      </p:pic>
    </p:spTree>
    <p:extLst>
      <p:ext uri="{BB962C8B-B14F-4D97-AF65-F5344CB8AC3E}">
        <p14:creationId xmlns:p14="http://schemas.microsoft.com/office/powerpoint/2010/main" val="14212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2588" y="275460"/>
            <a:ext cx="10563648" cy="768150"/>
          </a:xfrm>
        </p:spPr>
        <p:txBody>
          <a:bodyPr/>
          <a:lstStyle/>
          <a:p>
            <a:pPr algn="ctr"/>
            <a:r>
              <a:rPr lang="en-US" dirty="0"/>
              <a:t>Muscle strength assessment</a:t>
            </a:r>
          </a:p>
        </p:txBody>
      </p:sp>
      <p:sp>
        <p:nvSpPr>
          <p:cNvPr id="3" name="Zástupný symbol pro obsah 2"/>
          <p:cNvSpPr>
            <a:spLocks noGrp="1"/>
          </p:cNvSpPr>
          <p:nvPr>
            <p:ph sz="quarter" idx="13"/>
          </p:nvPr>
        </p:nvSpPr>
        <p:spPr>
          <a:xfrm>
            <a:off x="812588" y="1496201"/>
            <a:ext cx="10563648" cy="4113728"/>
          </a:xfrm>
        </p:spPr>
        <p:txBody>
          <a:bodyPr/>
          <a:lstStyle/>
          <a:p>
            <a:r>
              <a:rPr lang="en-US" dirty="0"/>
              <a:t>Isokinetic dynamometry</a:t>
            </a:r>
          </a:p>
          <a:p>
            <a:pPr lvl="1"/>
            <a:r>
              <a:rPr lang="en-US" dirty="0">
                <a:latin typeface="Calibri" panose="020F0502020204030204" pitchFamily="34" charset="0"/>
                <a:cs typeface="Calibri" panose="020F0502020204030204" pitchFamily="34" charset="0"/>
              </a:rPr>
              <a:t>Knee flexion/extension</a:t>
            </a:r>
            <a:endParaRPr lang="en-US" b="1" dirty="0">
              <a:latin typeface="Calibri" panose="020F0502020204030204" pitchFamily="34" charset="0"/>
              <a:cs typeface="Calibri" panose="020F0502020204030204" pitchFamily="34" charset="0"/>
            </a:endParaRPr>
          </a:p>
          <a:p>
            <a:endParaRPr lang="en-US" dirty="0"/>
          </a:p>
          <a:p>
            <a:endParaRPr lang="en-US" dirty="0"/>
          </a:p>
        </p:txBody>
      </p:sp>
      <p:pic>
        <p:nvPicPr>
          <p:cNvPr id="4" name="Obrázek 3"/>
          <p:cNvPicPr>
            <a:picLocks noChangeAspect="1"/>
          </p:cNvPicPr>
          <p:nvPr/>
        </p:nvPicPr>
        <p:blipFill rotWithShape="1">
          <a:blip r:embed="rId2"/>
          <a:srcRect l="37401" t="5031" r="13209" b="4737"/>
          <a:stretch/>
        </p:blipFill>
        <p:spPr>
          <a:xfrm>
            <a:off x="8189730" y="1600677"/>
            <a:ext cx="3552172" cy="4009253"/>
          </a:xfrm>
          <a:prstGeom prst="rect">
            <a:avLst/>
          </a:prstGeom>
        </p:spPr>
      </p:pic>
      <p:sp>
        <p:nvSpPr>
          <p:cNvPr id="5" name="Obdélník 4"/>
          <p:cNvSpPr/>
          <p:nvPr/>
        </p:nvSpPr>
        <p:spPr>
          <a:xfrm>
            <a:off x="208951" y="2534427"/>
            <a:ext cx="7615113" cy="3415430"/>
          </a:xfrm>
          <a:prstGeom prst="rect">
            <a:avLst/>
          </a:prstGeom>
        </p:spPr>
        <p:txBody>
          <a:bodyPr wrap="square">
            <a:spAutoFit/>
          </a:bodyPr>
          <a:lstStyle/>
          <a:p>
            <a:pPr algn="just"/>
            <a:r>
              <a:rPr lang="en-US" sz="1799" dirty="0">
                <a:latin typeface="Calibri" panose="020F0502020204030204" pitchFamily="34" charset="0"/>
                <a:cs typeface="Calibri" panose="020F0502020204030204" pitchFamily="34" charset="0"/>
              </a:rPr>
              <a:t>Strength is about the magnitude of force generation, whereas power is about work rate (work done per unit time)</a:t>
            </a:r>
            <a:r>
              <a:rPr lang="en-US" sz="1799" b="1" dirty="0">
                <a:latin typeface="Calibri" panose="020F0502020204030204" pitchFamily="34" charset="0"/>
                <a:cs typeface="Calibri" panose="020F0502020204030204" pitchFamily="34" charset="0"/>
              </a:rPr>
              <a:t>.</a:t>
            </a:r>
            <a:r>
              <a:rPr lang="en-US" sz="1799" b="1" dirty="0">
                <a:solidFill>
                  <a:schemeClr val="accent4">
                    <a:lumMod val="40000"/>
                    <a:lumOff val="60000"/>
                  </a:schemeClr>
                </a:solidFill>
                <a:latin typeface="Calibri" panose="020F0502020204030204" pitchFamily="34" charset="0"/>
                <a:cs typeface="Calibri" panose="020F0502020204030204" pitchFamily="34" charset="0"/>
              </a:rPr>
              <a:t> </a:t>
            </a:r>
            <a:r>
              <a:rPr lang="en-US" sz="1799" b="1" dirty="0">
                <a:solidFill>
                  <a:srgbClr val="FF0000"/>
                </a:solidFill>
                <a:latin typeface="Calibri" panose="020F0502020204030204" pitchFamily="34" charset="0"/>
                <a:cs typeface="Calibri" panose="020F0502020204030204" pitchFamily="34" charset="0"/>
              </a:rPr>
              <a:t>In healthy older people, power is lost faster than strength</a:t>
            </a:r>
            <a:r>
              <a:rPr lang="en-US" sz="1799" dirty="0">
                <a:solidFill>
                  <a:srgbClr val="FF0000"/>
                </a:solidFill>
                <a:latin typeface="Calibri" panose="020F0502020204030204" pitchFamily="34" charset="0"/>
                <a:cs typeface="Calibri" panose="020F0502020204030204" pitchFamily="34" charset="0"/>
              </a:rPr>
              <a:t>. Both are important, but </a:t>
            </a:r>
            <a:r>
              <a:rPr lang="en-US" sz="1799" b="1" dirty="0">
                <a:solidFill>
                  <a:srgbClr val="FF0000"/>
                </a:solidFill>
                <a:latin typeface="Calibri" panose="020F0502020204030204" pitchFamily="34" charset="0"/>
                <a:cs typeface="Calibri" panose="020F0502020204030204" pitchFamily="34" charset="0"/>
              </a:rPr>
              <a:t>power is a better</a:t>
            </a:r>
          </a:p>
          <a:p>
            <a:pPr algn="just"/>
            <a:r>
              <a:rPr lang="en-US" sz="1799" b="1" dirty="0">
                <a:solidFill>
                  <a:srgbClr val="FF0000"/>
                </a:solidFill>
                <a:latin typeface="Calibri" panose="020F0502020204030204" pitchFamily="34" charset="0"/>
                <a:cs typeface="Calibri" panose="020F0502020204030204" pitchFamily="34" charset="0"/>
              </a:rPr>
              <a:t>predictor of certain functional activities</a:t>
            </a:r>
            <a:r>
              <a:rPr lang="en-US" sz="1799" dirty="0">
                <a:solidFill>
                  <a:srgbClr val="FF0000"/>
                </a:solidFill>
                <a:latin typeface="Calibri" panose="020F0502020204030204" pitchFamily="34" charset="0"/>
                <a:cs typeface="Calibri" panose="020F0502020204030204" pitchFamily="34" charset="0"/>
              </a:rPr>
              <a:t>. </a:t>
            </a:r>
          </a:p>
          <a:p>
            <a:pPr algn="just"/>
            <a:endParaRPr lang="en-US" sz="1799" dirty="0">
              <a:latin typeface="Calibri" panose="020F0502020204030204" pitchFamily="34" charset="0"/>
              <a:cs typeface="Calibri" panose="020F0502020204030204" pitchFamily="34" charset="0"/>
            </a:endParaRPr>
          </a:p>
          <a:p>
            <a:pPr algn="just"/>
            <a:r>
              <a:rPr lang="en-US" sz="1799" dirty="0">
                <a:latin typeface="Calibri" panose="020F0502020204030204" pitchFamily="34" charset="0"/>
                <a:cs typeface="Calibri" panose="020F0502020204030204" pitchFamily="34" charset="0"/>
              </a:rPr>
              <a:t>Strength can be measured </a:t>
            </a:r>
            <a:r>
              <a:rPr lang="en-US" sz="1799" dirty="0" err="1">
                <a:latin typeface="Calibri" panose="020F0502020204030204" pitchFamily="34" charset="0"/>
                <a:cs typeface="Calibri" panose="020F0502020204030204" pitchFamily="34" charset="0"/>
              </a:rPr>
              <a:t>isometrical</a:t>
            </a:r>
            <a:r>
              <a:rPr lang="cs-CZ" sz="1799" dirty="0">
                <a:latin typeface="Calibri" panose="020F0502020204030204" pitchFamily="34" charset="0"/>
                <a:cs typeface="Calibri" panose="020F0502020204030204" pitchFamily="34" charset="0"/>
              </a:rPr>
              <a:t>l</a:t>
            </a:r>
            <a:r>
              <a:rPr lang="en-US" sz="1799" dirty="0">
                <a:latin typeface="Calibri" panose="020F0502020204030204" pitchFamily="34" charset="0"/>
                <a:cs typeface="Calibri" panose="020F0502020204030204" pitchFamily="34" charset="0"/>
              </a:rPr>
              <a:t>y or </a:t>
            </a:r>
            <a:r>
              <a:rPr lang="en-US" sz="1799" dirty="0" err="1">
                <a:latin typeface="Calibri" panose="020F0502020204030204" pitchFamily="34" charset="0"/>
                <a:cs typeface="Calibri" panose="020F0502020204030204" pitchFamily="34" charset="0"/>
              </a:rPr>
              <a:t>isokinetical</a:t>
            </a:r>
            <a:r>
              <a:rPr lang="cs-CZ" sz="1799" dirty="0">
                <a:latin typeface="Calibri" panose="020F0502020204030204" pitchFamily="34" charset="0"/>
                <a:cs typeface="Calibri" panose="020F0502020204030204" pitchFamily="34" charset="0"/>
              </a:rPr>
              <a:t>l</a:t>
            </a:r>
            <a:r>
              <a:rPr lang="en-US" sz="1799" dirty="0">
                <a:latin typeface="Calibri" panose="020F0502020204030204" pitchFamily="34" charset="0"/>
                <a:cs typeface="Calibri" panose="020F0502020204030204" pitchFamily="34" charset="0"/>
              </a:rPr>
              <a:t>y, the latter being a closer reflection of muscle function in everyday activity.</a:t>
            </a:r>
          </a:p>
          <a:p>
            <a:pPr algn="just"/>
            <a:r>
              <a:rPr lang="en-US" sz="1799" dirty="0">
                <a:latin typeface="Calibri" panose="020F0502020204030204" pitchFamily="34" charset="0"/>
                <a:cs typeface="Calibri" panose="020F0502020204030204" pitchFamily="34" charset="0"/>
              </a:rPr>
              <a:t>It is usually measured as the force applied to the ankle, with the subject seated in an adjustable straight-back chair, the lower leg unsupported and the knee flexed to 90°. Modern, commercial isokinetic dynamometers allow both isometric and isokinetic measurements of strength as concentric torque at various angular velocities. Measurement is feasible in frail older people.</a:t>
            </a:r>
          </a:p>
        </p:txBody>
      </p:sp>
    </p:spTree>
    <p:extLst>
      <p:ext uri="{BB962C8B-B14F-4D97-AF65-F5344CB8AC3E}">
        <p14:creationId xmlns:p14="http://schemas.microsoft.com/office/powerpoint/2010/main" val="240641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2588" y="275460"/>
            <a:ext cx="10563648" cy="839568"/>
          </a:xfrm>
        </p:spPr>
        <p:txBody>
          <a:bodyPr/>
          <a:lstStyle/>
          <a:p>
            <a:pPr algn="ctr"/>
            <a:r>
              <a:rPr lang="en-US" dirty="0"/>
              <a:t>Physical performance assessment</a:t>
            </a:r>
          </a:p>
        </p:txBody>
      </p:sp>
      <p:sp>
        <p:nvSpPr>
          <p:cNvPr id="3" name="Zástupný symbol pro obsah 2"/>
          <p:cNvSpPr>
            <a:spLocks noGrp="1"/>
          </p:cNvSpPr>
          <p:nvPr>
            <p:ph sz="quarter" idx="13"/>
          </p:nvPr>
        </p:nvSpPr>
        <p:spPr>
          <a:xfrm>
            <a:off x="812588" y="1486407"/>
            <a:ext cx="10457314" cy="4999322"/>
          </a:xfrm>
        </p:spPr>
        <p:txBody>
          <a:bodyPr>
            <a:normAutofit fontScale="85000" lnSpcReduction="20000"/>
          </a:bodyPr>
          <a:lstStyle/>
          <a:p>
            <a:r>
              <a:rPr lang="en-US" dirty="0"/>
              <a:t>Senior fitness test – </a:t>
            </a:r>
            <a:r>
              <a:rPr lang="en-US" b="1" dirty="0"/>
              <a:t>Chair stand </a:t>
            </a:r>
            <a:r>
              <a:rPr lang="en-US" dirty="0"/>
              <a:t>– To assess lower-body strenght</a:t>
            </a:r>
          </a:p>
          <a:p>
            <a:pPr lvl="1"/>
            <a:r>
              <a:rPr lang="en-US" dirty="0"/>
              <a:t>Number of full stands that can be completed in 30 seconds with arms folded across chest</a:t>
            </a:r>
          </a:p>
          <a:p>
            <a:endParaRPr lang="en-US" dirty="0"/>
          </a:p>
          <a:p>
            <a:pPr marL="0" indent="0">
              <a:buNone/>
            </a:pPr>
            <a:r>
              <a:rPr lang="en-US" dirty="0"/>
              <a:t>	# stands in 30 seconds</a:t>
            </a:r>
          </a:p>
          <a:p>
            <a:pPr marL="0" indent="0">
              <a:buNone/>
            </a:pPr>
            <a:r>
              <a:rPr lang="cs-CZ" dirty="0"/>
              <a:t>	</a:t>
            </a:r>
            <a:r>
              <a:rPr lang="en-US" dirty="0"/>
              <a:t>Age		Men	Women</a:t>
            </a:r>
          </a:p>
          <a:p>
            <a:pPr marL="0" indent="0">
              <a:buNone/>
            </a:pPr>
            <a:r>
              <a:rPr lang="cs-CZ" dirty="0"/>
              <a:t>	</a:t>
            </a:r>
            <a:r>
              <a:rPr lang="en-US" dirty="0"/>
              <a:t>60 – 64		1</a:t>
            </a:r>
            <a:r>
              <a:rPr lang="cs-CZ" dirty="0"/>
              <a:t>7</a:t>
            </a:r>
            <a:r>
              <a:rPr lang="en-US" dirty="0"/>
              <a:t>	1</a:t>
            </a:r>
            <a:r>
              <a:rPr lang="cs-CZ" dirty="0"/>
              <a:t>5</a:t>
            </a:r>
            <a:endParaRPr lang="en-US" dirty="0"/>
          </a:p>
          <a:p>
            <a:pPr marL="0" indent="0">
              <a:buNone/>
            </a:pPr>
            <a:r>
              <a:rPr lang="cs-CZ" dirty="0"/>
              <a:t>	</a:t>
            </a:r>
            <a:r>
              <a:rPr lang="en-US" dirty="0"/>
              <a:t>65 – 69		1</a:t>
            </a:r>
            <a:r>
              <a:rPr lang="cs-CZ" dirty="0"/>
              <a:t>5</a:t>
            </a:r>
            <a:r>
              <a:rPr lang="en-US" dirty="0"/>
              <a:t>	1</a:t>
            </a:r>
            <a:r>
              <a:rPr lang="cs-CZ" dirty="0"/>
              <a:t>5</a:t>
            </a:r>
            <a:endParaRPr lang="en-US" dirty="0"/>
          </a:p>
          <a:p>
            <a:pPr marL="0" indent="0">
              <a:buNone/>
            </a:pPr>
            <a:r>
              <a:rPr lang="cs-CZ" dirty="0"/>
              <a:t>	</a:t>
            </a:r>
            <a:r>
              <a:rPr lang="en-US" dirty="0"/>
              <a:t>70 – 74		1</a:t>
            </a:r>
            <a:r>
              <a:rPr lang="cs-CZ" dirty="0"/>
              <a:t>5</a:t>
            </a:r>
            <a:r>
              <a:rPr lang="en-US" dirty="0"/>
              <a:t>	1</a:t>
            </a:r>
            <a:r>
              <a:rPr lang="cs-CZ" dirty="0"/>
              <a:t>4</a:t>
            </a:r>
            <a:endParaRPr lang="en-US" dirty="0"/>
          </a:p>
          <a:p>
            <a:pPr marL="0" indent="0">
              <a:buNone/>
            </a:pPr>
            <a:r>
              <a:rPr lang="cs-CZ" dirty="0"/>
              <a:t>	</a:t>
            </a:r>
            <a:r>
              <a:rPr lang="en-US" dirty="0"/>
              <a:t>75 – 79		1</a:t>
            </a:r>
            <a:r>
              <a:rPr lang="cs-CZ" dirty="0"/>
              <a:t>4</a:t>
            </a:r>
            <a:r>
              <a:rPr lang="en-US" dirty="0"/>
              <a:t>	1</a:t>
            </a:r>
            <a:r>
              <a:rPr lang="cs-CZ" dirty="0"/>
              <a:t>3</a:t>
            </a:r>
            <a:endParaRPr lang="en-US" dirty="0"/>
          </a:p>
          <a:p>
            <a:pPr marL="0" indent="0">
              <a:buNone/>
            </a:pPr>
            <a:r>
              <a:rPr lang="cs-CZ" dirty="0"/>
              <a:t>	</a:t>
            </a:r>
            <a:r>
              <a:rPr lang="en-US" dirty="0"/>
              <a:t>80 – 84		1</a:t>
            </a:r>
            <a:r>
              <a:rPr lang="cs-CZ" dirty="0"/>
              <a:t>3</a:t>
            </a:r>
            <a:r>
              <a:rPr lang="en-US" dirty="0"/>
              <a:t>	1</a:t>
            </a:r>
            <a:r>
              <a:rPr lang="cs-CZ" dirty="0"/>
              <a:t>2</a:t>
            </a:r>
            <a:endParaRPr lang="en-US" dirty="0"/>
          </a:p>
          <a:p>
            <a:pPr marL="0" indent="0">
              <a:buNone/>
            </a:pPr>
            <a:r>
              <a:rPr lang="cs-CZ" dirty="0"/>
              <a:t>	</a:t>
            </a:r>
            <a:r>
              <a:rPr lang="en-US" dirty="0"/>
              <a:t>85 – 89		1</a:t>
            </a:r>
            <a:r>
              <a:rPr lang="cs-CZ" dirty="0"/>
              <a:t>1</a:t>
            </a:r>
            <a:r>
              <a:rPr lang="en-US" dirty="0"/>
              <a:t>	1</a:t>
            </a:r>
            <a:r>
              <a:rPr lang="cs-CZ" dirty="0"/>
              <a:t>1</a:t>
            </a:r>
            <a:r>
              <a:rPr lang="en-US" dirty="0"/>
              <a:t>	</a:t>
            </a:r>
          </a:p>
          <a:p>
            <a:pPr marL="0" indent="0">
              <a:buNone/>
            </a:pPr>
            <a:r>
              <a:rPr lang="cs-CZ" dirty="0"/>
              <a:t>	</a:t>
            </a:r>
            <a:r>
              <a:rPr lang="en-US" dirty="0"/>
              <a:t>90 +	</a:t>
            </a:r>
            <a:r>
              <a:rPr lang="cs-CZ" dirty="0"/>
              <a:t>		9	9</a:t>
            </a:r>
          </a:p>
        </p:txBody>
      </p:sp>
      <p:pic>
        <p:nvPicPr>
          <p:cNvPr id="4" name="Obrázek 3"/>
          <p:cNvPicPr>
            <a:picLocks noChangeAspect="1"/>
          </p:cNvPicPr>
          <p:nvPr/>
        </p:nvPicPr>
        <p:blipFill>
          <a:blip r:embed="rId2"/>
          <a:stretch>
            <a:fillRect/>
          </a:stretch>
        </p:blipFill>
        <p:spPr>
          <a:xfrm>
            <a:off x="6712274" y="2346807"/>
            <a:ext cx="3393785" cy="4138922"/>
          </a:xfrm>
          <a:prstGeom prst="rect">
            <a:avLst/>
          </a:prstGeom>
        </p:spPr>
      </p:pic>
    </p:spTree>
    <p:extLst>
      <p:ext uri="{BB962C8B-B14F-4D97-AF65-F5344CB8AC3E}">
        <p14:creationId xmlns:p14="http://schemas.microsoft.com/office/powerpoint/2010/main" val="80523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2588" y="275459"/>
            <a:ext cx="10563648" cy="757131"/>
          </a:xfrm>
        </p:spPr>
        <p:txBody>
          <a:bodyPr/>
          <a:lstStyle/>
          <a:p>
            <a:pPr algn="ctr"/>
            <a:r>
              <a:rPr lang="en-US" dirty="0"/>
              <a:t>Physical performance assessment</a:t>
            </a:r>
          </a:p>
        </p:txBody>
      </p:sp>
      <p:pic>
        <p:nvPicPr>
          <p:cNvPr id="4" name="Zástupný symbol pro obsah 3"/>
          <p:cNvPicPr>
            <a:picLocks noGrp="1" noChangeAspect="1"/>
          </p:cNvPicPr>
          <p:nvPr>
            <p:ph sz="quarter" idx="13"/>
          </p:nvPr>
        </p:nvPicPr>
        <p:blipFill>
          <a:blip r:embed="rId2"/>
          <a:stretch>
            <a:fillRect/>
          </a:stretch>
        </p:blipFill>
        <p:spPr>
          <a:xfrm>
            <a:off x="336121" y="2464217"/>
            <a:ext cx="8721860" cy="2407502"/>
          </a:xfrm>
          <a:prstGeom prst="rect">
            <a:avLst/>
          </a:prstGeom>
        </p:spPr>
      </p:pic>
      <p:sp>
        <p:nvSpPr>
          <p:cNvPr id="5" name="Obdélník 4"/>
          <p:cNvSpPr/>
          <p:nvPr/>
        </p:nvSpPr>
        <p:spPr>
          <a:xfrm>
            <a:off x="1230718" y="5412251"/>
            <a:ext cx="3744935" cy="400006"/>
          </a:xfrm>
          <a:prstGeom prst="rect">
            <a:avLst/>
          </a:prstGeom>
        </p:spPr>
        <p:txBody>
          <a:bodyPr wrap="square">
            <a:spAutoFit/>
          </a:bodyPr>
          <a:lstStyle/>
          <a:p>
            <a:r>
              <a:rPr lang="en-US" sz="1999" dirty="0"/>
              <a:t>Normal comfortable speed  or</a:t>
            </a:r>
          </a:p>
        </p:txBody>
      </p:sp>
      <p:sp>
        <p:nvSpPr>
          <p:cNvPr id="6" name="Obdélník 5"/>
          <p:cNvSpPr/>
          <p:nvPr/>
        </p:nvSpPr>
        <p:spPr>
          <a:xfrm>
            <a:off x="3602071" y="5895451"/>
            <a:ext cx="2747152" cy="400006"/>
          </a:xfrm>
          <a:prstGeom prst="rect">
            <a:avLst/>
          </a:prstGeom>
        </p:spPr>
        <p:txBody>
          <a:bodyPr wrap="none">
            <a:spAutoFit/>
          </a:bodyPr>
          <a:lstStyle/>
          <a:p>
            <a:r>
              <a:rPr lang="en-US" sz="1999" dirty="0"/>
              <a:t>maximum speed trials </a:t>
            </a:r>
          </a:p>
        </p:txBody>
      </p:sp>
      <p:pic>
        <p:nvPicPr>
          <p:cNvPr id="7" name="Obrázek 6"/>
          <p:cNvPicPr>
            <a:picLocks noChangeAspect="1"/>
          </p:cNvPicPr>
          <p:nvPr/>
        </p:nvPicPr>
        <p:blipFill>
          <a:blip r:embed="rId3"/>
          <a:stretch>
            <a:fillRect/>
          </a:stretch>
        </p:blipFill>
        <p:spPr>
          <a:xfrm>
            <a:off x="9313022" y="1839457"/>
            <a:ext cx="2547685" cy="4772339"/>
          </a:xfrm>
          <a:prstGeom prst="rect">
            <a:avLst/>
          </a:prstGeom>
        </p:spPr>
      </p:pic>
      <p:sp>
        <p:nvSpPr>
          <p:cNvPr id="8" name="Obdélník 7"/>
          <p:cNvSpPr/>
          <p:nvPr/>
        </p:nvSpPr>
        <p:spPr>
          <a:xfrm>
            <a:off x="4213851" y="1388506"/>
            <a:ext cx="3747166" cy="461545"/>
          </a:xfrm>
          <a:prstGeom prst="rect">
            <a:avLst/>
          </a:prstGeom>
        </p:spPr>
        <p:txBody>
          <a:bodyPr wrap="none">
            <a:spAutoFit/>
          </a:bodyPr>
          <a:lstStyle/>
          <a:p>
            <a:r>
              <a:rPr lang="cs-CZ" sz="2399" dirty="0"/>
              <a:t>Timed 10-Meter Walk Test</a:t>
            </a:r>
          </a:p>
        </p:txBody>
      </p:sp>
    </p:spTree>
    <p:extLst>
      <p:ext uri="{BB962C8B-B14F-4D97-AF65-F5344CB8AC3E}">
        <p14:creationId xmlns:p14="http://schemas.microsoft.com/office/powerpoint/2010/main" val="406584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2588" y="275459"/>
            <a:ext cx="10563648" cy="822428"/>
          </a:xfrm>
        </p:spPr>
        <p:txBody>
          <a:bodyPr/>
          <a:lstStyle/>
          <a:p>
            <a:pPr algn="ctr"/>
            <a:r>
              <a:rPr lang="en-US" dirty="0"/>
              <a:t>Bone strenght assessment</a:t>
            </a:r>
          </a:p>
        </p:txBody>
      </p:sp>
      <p:sp>
        <p:nvSpPr>
          <p:cNvPr id="3" name="Zástupný symbol pro obsah 2"/>
          <p:cNvSpPr>
            <a:spLocks noGrp="1"/>
          </p:cNvSpPr>
          <p:nvPr>
            <p:ph sz="quarter" idx="13"/>
          </p:nvPr>
        </p:nvSpPr>
        <p:spPr>
          <a:xfrm>
            <a:off x="812588" y="1600676"/>
            <a:ext cx="10563648" cy="2513945"/>
          </a:xfrm>
        </p:spPr>
        <p:txBody>
          <a:bodyPr>
            <a:normAutofit/>
          </a:bodyPr>
          <a:lstStyle/>
          <a:p>
            <a:endParaRPr lang="cs-CZ" sz="2199" dirty="0"/>
          </a:p>
          <a:p>
            <a:pPr algn="just"/>
            <a:r>
              <a:rPr lang="en-US" sz="2199" dirty="0"/>
              <a:t>A bone density test uses X-rays to measure how many grams of calcium and other bone minerals are packed into a segment of bone. The bones that are most commonly tested are in the spine, hip and sometimes the forearm.</a:t>
            </a:r>
            <a:endParaRPr lang="cs-CZ" sz="2199" dirty="0"/>
          </a:p>
          <a:p>
            <a:endParaRPr lang="cs-CZ" sz="2199" dirty="0"/>
          </a:p>
        </p:txBody>
      </p:sp>
      <p:pic>
        <p:nvPicPr>
          <p:cNvPr id="4" name="Obrázek 3"/>
          <p:cNvPicPr>
            <a:picLocks noChangeAspect="1"/>
          </p:cNvPicPr>
          <p:nvPr/>
        </p:nvPicPr>
        <p:blipFill>
          <a:blip r:embed="rId2"/>
          <a:stretch>
            <a:fillRect/>
          </a:stretch>
        </p:blipFill>
        <p:spPr>
          <a:xfrm>
            <a:off x="7867641" y="3517696"/>
            <a:ext cx="4028026" cy="3009116"/>
          </a:xfrm>
          <a:prstGeom prst="rect">
            <a:avLst/>
          </a:prstGeom>
        </p:spPr>
      </p:pic>
      <p:sp>
        <p:nvSpPr>
          <p:cNvPr id="5" name="Obdélník 4"/>
          <p:cNvSpPr/>
          <p:nvPr/>
        </p:nvSpPr>
        <p:spPr>
          <a:xfrm>
            <a:off x="574616" y="3545311"/>
            <a:ext cx="6773595" cy="2123105"/>
          </a:xfrm>
          <a:prstGeom prst="rect">
            <a:avLst/>
          </a:prstGeom>
        </p:spPr>
        <p:txBody>
          <a:bodyPr wrap="square">
            <a:spAutoFit/>
          </a:bodyPr>
          <a:lstStyle/>
          <a:p>
            <a:pPr algn="just"/>
            <a:r>
              <a:rPr lang="en-US" sz="2199" dirty="0"/>
              <a:t>DEXA scores are reported as "T-scores" and "Z-scores." The T-score is a comparison of a person's bone density with that of a healthy 30-year-old of the same sex. The Z-score is a comparison of a person's bone density with that of an average person of the same age and sex.</a:t>
            </a:r>
          </a:p>
        </p:txBody>
      </p:sp>
    </p:spTree>
    <p:extLst>
      <p:ext uri="{BB962C8B-B14F-4D97-AF65-F5344CB8AC3E}">
        <p14:creationId xmlns:p14="http://schemas.microsoft.com/office/powerpoint/2010/main" val="253109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rendo.cz/files/core-page-elem/2401/core-page-elem_2401_img_14681790880462.png"/>
          <p:cNvPicPr>
            <a:picLocks noGrp="1" noChangeAspect="1" noChangeArrowheads="1"/>
          </p:cNvPicPr>
          <p:nvPr>
            <p:ph sz="quarter" idx="4294967295"/>
          </p:nvPr>
        </p:nvPicPr>
        <p:blipFill rotWithShape="1">
          <a:blip r:embed="rId2">
            <a:extLst>
              <a:ext uri="{28A0092B-C50C-407E-A947-70E740481C1C}">
                <a14:useLocalDpi xmlns:a14="http://schemas.microsoft.com/office/drawing/2010/main" val="0"/>
              </a:ext>
            </a:extLst>
          </a:blip>
          <a:srcRect l="-7862" t="-2537" r="1944" b="2958"/>
          <a:stretch/>
        </p:blipFill>
        <p:spPr bwMode="auto">
          <a:xfrm>
            <a:off x="-395184" y="3478200"/>
            <a:ext cx="5965857" cy="3364624"/>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0" y="893"/>
            <a:ext cx="4279980" cy="3635053"/>
          </a:xfrm>
          <a:prstGeom prst="rect">
            <a:avLst/>
          </a:prstGeom>
        </p:spPr>
      </p:pic>
      <p:pic>
        <p:nvPicPr>
          <p:cNvPr id="1028" name="Picture 4" descr="Understanding Bone Densitometry - ppt video online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l="5139" t="6221" r="5591" b="15437"/>
          <a:stretch/>
        </p:blipFill>
        <p:spPr bwMode="auto">
          <a:xfrm>
            <a:off x="4661275" y="893"/>
            <a:ext cx="7527550" cy="485648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6448731" y="5494077"/>
            <a:ext cx="5006860" cy="584623"/>
          </a:xfrm>
          <a:prstGeom prst="rect">
            <a:avLst/>
          </a:prstGeom>
        </p:spPr>
        <p:txBody>
          <a:bodyPr wrap="square">
            <a:spAutoFit/>
          </a:bodyPr>
          <a:lstStyle/>
          <a:p>
            <a:r>
              <a:rPr lang="en-US" sz="3199" b="1" dirty="0">
                <a:latin typeface="Calibri" panose="020F0502020204030204" pitchFamily="34" charset="0"/>
                <a:cs typeface="Calibri" panose="020F0502020204030204" pitchFamily="34" charset="0"/>
              </a:rPr>
              <a:t>Bone Densitometry </a:t>
            </a:r>
            <a:r>
              <a:rPr lang="cs-CZ" sz="3199" b="1" dirty="0">
                <a:latin typeface="Calibri" panose="020F0502020204030204" pitchFamily="34" charset="0"/>
                <a:cs typeface="Calibri" panose="020F0502020204030204" pitchFamily="34" charset="0"/>
              </a:rPr>
              <a:t>(DXA)</a:t>
            </a:r>
          </a:p>
        </p:txBody>
      </p:sp>
    </p:spTree>
    <p:extLst>
      <p:ext uri="{BB962C8B-B14F-4D97-AF65-F5344CB8AC3E}">
        <p14:creationId xmlns:p14="http://schemas.microsoft.com/office/powerpoint/2010/main" val="99577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Flexibility</a:t>
            </a:r>
            <a:endParaRPr lang="cs-CZ" dirty="0"/>
          </a:p>
        </p:txBody>
      </p:sp>
      <p:sp>
        <p:nvSpPr>
          <p:cNvPr id="3" name="Zástupný symbol pro obsah 2"/>
          <p:cNvSpPr>
            <a:spLocks noGrp="1"/>
          </p:cNvSpPr>
          <p:nvPr>
            <p:ph sz="quarter" idx="13"/>
          </p:nvPr>
        </p:nvSpPr>
        <p:spPr>
          <a:xfrm>
            <a:off x="228540" y="1600676"/>
            <a:ext cx="11551633" cy="4113728"/>
          </a:xfrm>
        </p:spPr>
        <p:txBody>
          <a:bodyPr/>
          <a:lstStyle/>
          <a:p>
            <a:pPr lvl="1"/>
            <a:endParaRPr lang="cs-CZ" dirty="0"/>
          </a:p>
          <a:p>
            <a:pPr lvl="1" algn="just"/>
            <a:r>
              <a:rPr lang="en-US" dirty="0"/>
              <a:t>the ability to move a joint or series of joints fluidly through the complete range of motion. Flexibility is limited by factors such as bony structure of the joint and the size and strength of muscles, ligaments, and other connective tissues.</a:t>
            </a:r>
            <a:endParaRPr lang="cs-CZ" dirty="0"/>
          </a:p>
          <a:p>
            <a:pPr marL="457063" lvl="1" indent="0">
              <a:buNone/>
            </a:pPr>
            <a:endParaRPr lang="cs-CZ" dirty="0"/>
          </a:p>
          <a:p>
            <a:pPr marL="457063" lvl="1" indent="0">
              <a:buNone/>
            </a:pPr>
            <a:r>
              <a:rPr lang="en-US" b="1" dirty="0"/>
              <a:t>Assessment</a:t>
            </a:r>
          </a:p>
          <a:p>
            <a:pPr lvl="1"/>
            <a:r>
              <a:rPr lang="en-US" dirty="0"/>
              <a:t>Senior fitness test (SFT) – Chair sit – and – reach test </a:t>
            </a:r>
          </a:p>
          <a:p>
            <a:pPr lvl="1"/>
            <a:r>
              <a:rPr lang="en-US" dirty="0"/>
              <a:t>SFT – Back scratch test </a:t>
            </a:r>
          </a:p>
          <a:p>
            <a:pPr lvl="1"/>
            <a:endParaRPr lang="cs-CZ" dirty="0"/>
          </a:p>
        </p:txBody>
      </p:sp>
      <p:pic>
        <p:nvPicPr>
          <p:cNvPr id="4" name="Obrázek 3"/>
          <p:cNvPicPr>
            <a:picLocks noChangeAspect="1"/>
          </p:cNvPicPr>
          <p:nvPr/>
        </p:nvPicPr>
        <p:blipFill>
          <a:blip r:embed="rId2"/>
          <a:stretch>
            <a:fillRect/>
          </a:stretch>
        </p:blipFill>
        <p:spPr>
          <a:xfrm>
            <a:off x="7463886" y="3101698"/>
            <a:ext cx="2856756" cy="2256837"/>
          </a:xfrm>
          <a:prstGeom prst="rect">
            <a:avLst/>
          </a:prstGeom>
        </p:spPr>
      </p:pic>
      <p:pic>
        <p:nvPicPr>
          <p:cNvPr id="5" name="Obrázek 4"/>
          <p:cNvPicPr>
            <a:picLocks noChangeAspect="1"/>
          </p:cNvPicPr>
          <p:nvPr/>
        </p:nvPicPr>
        <p:blipFill>
          <a:blip r:embed="rId3"/>
          <a:stretch>
            <a:fillRect/>
          </a:stretch>
        </p:blipFill>
        <p:spPr>
          <a:xfrm>
            <a:off x="4433780" y="4359892"/>
            <a:ext cx="1570577" cy="2339391"/>
          </a:xfrm>
          <a:prstGeom prst="rect">
            <a:avLst/>
          </a:prstGeom>
        </p:spPr>
      </p:pic>
    </p:spTree>
    <p:extLst>
      <p:ext uri="{BB962C8B-B14F-4D97-AF65-F5344CB8AC3E}">
        <p14:creationId xmlns:p14="http://schemas.microsoft.com/office/powerpoint/2010/main" val="84297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812588" y="275460"/>
            <a:ext cx="10563648" cy="696731"/>
          </a:xfrm>
        </p:spPr>
        <p:txBody>
          <a:bodyPr/>
          <a:lstStyle/>
          <a:p>
            <a:pPr algn="ctr"/>
            <a:r>
              <a:rPr lang="cs-CZ" dirty="0"/>
              <a:t>Balance</a:t>
            </a:r>
          </a:p>
        </p:txBody>
      </p:sp>
      <p:sp>
        <p:nvSpPr>
          <p:cNvPr id="4" name="Zástupný symbol pro obsah 3"/>
          <p:cNvSpPr>
            <a:spLocks noGrp="1"/>
          </p:cNvSpPr>
          <p:nvPr>
            <p:ph sz="quarter" idx="13"/>
          </p:nvPr>
        </p:nvSpPr>
        <p:spPr>
          <a:xfrm>
            <a:off x="228541" y="1228483"/>
            <a:ext cx="11641280" cy="5628625"/>
          </a:xfrm>
        </p:spPr>
        <p:txBody>
          <a:bodyPr>
            <a:noAutofit/>
          </a:bodyPr>
          <a:lstStyle/>
          <a:p>
            <a:pPr lvl="1" algn="just"/>
            <a:r>
              <a:rPr lang="en-US" sz="1799" dirty="0"/>
              <a:t>the ability to keep the body's center of gravity within the base of support when maintaining a static position, performing voluntary movements, or reacting to external disturbances. </a:t>
            </a:r>
          </a:p>
          <a:p>
            <a:pPr lvl="1" algn="just"/>
            <a:r>
              <a:rPr lang="en-US" sz="1799" dirty="0"/>
              <a:t>Functional balance refers to the ability to perform daily movement tasks requiring balance such as picking up an object from the floor dressing, and turning to look at something behind you. </a:t>
            </a:r>
          </a:p>
          <a:p>
            <a:pPr algn="just"/>
            <a:r>
              <a:rPr lang="en-US" sz="1799" b="1" dirty="0"/>
              <a:t>Assessment</a:t>
            </a:r>
          </a:p>
          <a:p>
            <a:pPr lvl="1"/>
            <a:r>
              <a:rPr lang="en-US" sz="1799" dirty="0">
                <a:solidFill>
                  <a:srgbClr val="FF0000"/>
                </a:solidFill>
              </a:rPr>
              <a:t>Static balance</a:t>
            </a:r>
          </a:p>
          <a:p>
            <a:pPr lvl="2"/>
            <a:r>
              <a:rPr lang="en-US" sz="1799" b="1" dirty="0" err="1"/>
              <a:t>Posturography</a:t>
            </a:r>
            <a:r>
              <a:rPr lang="en-US" sz="1799" b="1" dirty="0"/>
              <a:t> </a:t>
            </a:r>
          </a:p>
          <a:p>
            <a:pPr lvl="2"/>
            <a:r>
              <a:rPr lang="en-US" sz="1799" dirty="0"/>
              <a:t>The One-Legged Stance Test </a:t>
            </a:r>
          </a:p>
          <a:p>
            <a:pPr lvl="1"/>
            <a:r>
              <a:rPr lang="en-US" sz="1799" dirty="0">
                <a:solidFill>
                  <a:srgbClr val="FF0000"/>
                </a:solidFill>
              </a:rPr>
              <a:t>Dynamic balance</a:t>
            </a:r>
          </a:p>
          <a:p>
            <a:pPr lvl="2"/>
            <a:r>
              <a:rPr lang="en-US" sz="1799" dirty="0"/>
              <a:t>The 3m backwards walk test</a:t>
            </a:r>
          </a:p>
          <a:p>
            <a:pPr lvl="2"/>
            <a:r>
              <a:rPr lang="en-US" sz="1799" b="1" dirty="0"/>
              <a:t>Foot up and go test</a:t>
            </a:r>
          </a:p>
          <a:p>
            <a:pPr lvl="2"/>
            <a:r>
              <a:rPr lang="en-US" sz="1799" b="1" dirty="0"/>
              <a:t>Reach test</a:t>
            </a:r>
          </a:p>
          <a:p>
            <a:pPr marL="274320" lvl="1" indent="0">
              <a:buNone/>
            </a:pPr>
            <a:endParaRPr lang="en-US" sz="1799" dirty="0"/>
          </a:p>
          <a:p>
            <a:pPr lvl="1"/>
            <a:endParaRPr lang="en-US" sz="1799" dirty="0"/>
          </a:p>
        </p:txBody>
      </p:sp>
      <p:sp>
        <p:nvSpPr>
          <p:cNvPr id="2" name="Obdélník 1"/>
          <p:cNvSpPr/>
          <p:nvPr/>
        </p:nvSpPr>
        <p:spPr>
          <a:xfrm>
            <a:off x="5529954" y="3536716"/>
            <a:ext cx="6094413" cy="1753869"/>
          </a:xfrm>
          <a:prstGeom prst="rect">
            <a:avLst/>
          </a:prstGeom>
          <a:ln w="57150" cmpd="dbl">
            <a:solidFill>
              <a:srgbClr val="002060"/>
            </a:solidFill>
          </a:ln>
        </p:spPr>
        <p:txBody>
          <a:bodyPr>
            <a:spAutoFit/>
          </a:bodyPr>
          <a:lstStyle/>
          <a:p>
            <a:pPr algn="just"/>
            <a:r>
              <a:rPr lang="en-US" sz="1799" dirty="0"/>
              <a:t>There are inconsistencies in the terminology used - postural stability, postural control, postural responses, postural sway, postural balance, balance, balance ability, balance control, balance performance, dynamics of standing balance, and so on. </a:t>
            </a:r>
            <a:r>
              <a:rPr lang="cs-CZ" sz="1799" dirty="0"/>
              <a:t>W</a:t>
            </a:r>
            <a:r>
              <a:rPr lang="en-US" sz="1799" dirty="0"/>
              <a:t>e work with the following terminology - static balance and dynamic balance. </a:t>
            </a:r>
            <a:endParaRPr lang="cs-CZ" sz="1799" dirty="0"/>
          </a:p>
        </p:txBody>
      </p:sp>
    </p:spTree>
    <p:extLst>
      <p:ext uri="{BB962C8B-B14F-4D97-AF65-F5344CB8AC3E}">
        <p14:creationId xmlns:p14="http://schemas.microsoft.com/office/powerpoint/2010/main" val="115424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8121884" y="3957907"/>
            <a:ext cx="4066941" cy="4066941"/>
          </a:xfrm>
          <a:prstGeom prst="rect">
            <a:avLst/>
          </a:prstGeom>
        </p:spPr>
      </p:pic>
      <p:sp>
        <p:nvSpPr>
          <p:cNvPr id="2" name="Nadpis 1"/>
          <p:cNvSpPr>
            <a:spLocks noGrp="1"/>
          </p:cNvSpPr>
          <p:nvPr>
            <p:ph type="title"/>
          </p:nvPr>
        </p:nvSpPr>
        <p:spPr>
          <a:xfrm>
            <a:off x="812588" y="275460"/>
            <a:ext cx="10563649" cy="839568"/>
          </a:xfrm>
        </p:spPr>
        <p:txBody>
          <a:bodyPr/>
          <a:lstStyle/>
          <a:p>
            <a:pPr algn="ctr"/>
            <a:r>
              <a:rPr lang="cs-CZ" dirty="0">
                <a:latin typeface="Arial" panose="020B0604020202020204" pitchFamily="34" charset="0"/>
                <a:cs typeface="Arial" panose="020B0604020202020204" pitchFamily="34" charset="0"/>
              </a:rPr>
              <a:t>Static Balance - </a:t>
            </a:r>
            <a:r>
              <a:rPr lang="en-US" dirty="0">
                <a:latin typeface="Arial" panose="020B0604020202020204" pitchFamily="34" charset="0"/>
                <a:cs typeface="Arial" panose="020B0604020202020204" pitchFamily="34" charset="0"/>
              </a:rPr>
              <a:t>force plates</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sz="quarter" idx="13"/>
          </p:nvPr>
        </p:nvSpPr>
        <p:spPr>
          <a:xfrm>
            <a:off x="248129" y="1241541"/>
            <a:ext cx="11701272" cy="5432734"/>
          </a:xfrm>
        </p:spPr>
        <p:txBody>
          <a:bodyPr>
            <a:normAutofit fontScale="85000" lnSpcReduction="20000"/>
          </a:bodyPr>
          <a:lstStyle/>
          <a:p>
            <a:pPr algn="just">
              <a:buFont typeface="Wingdings" panose="05000000000000000000" pitchFamily="2" charset="2"/>
              <a:buChar char="Ø"/>
            </a:pPr>
            <a:r>
              <a:rPr lang="en-US" b="1" dirty="0" err="1"/>
              <a:t>Posturography</a:t>
            </a:r>
            <a:r>
              <a:rPr lang="en-US" dirty="0"/>
              <a:t> is the technique used to quantify postural control in upright stance in either static or dynamic conditions.</a:t>
            </a:r>
            <a:endParaRPr lang="cs-CZ" dirty="0"/>
          </a:p>
          <a:p>
            <a:pPr algn="just">
              <a:buFont typeface="Wingdings" panose="05000000000000000000" pitchFamily="2" charset="2"/>
              <a:buChar char="Ø"/>
            </a:pPr>
            <a:r>
              <a:rPr lang="en-US" dirty="0"/>
              <a:t>The trials were performed under both </a:t>
            </a:r>
            <a:r>
              <a:rPr lang="en-US" b="1" dirty="0"/>
              <a:t>eyes closed </a:t>
            </a:r>
            <a:r>
              <a:rPr lang="en-US" dirty="0"/>
              <a:t>(EC) and </a:t>
            </a:r>
            <a:r>
              <a:rPr lang="en-US" b="1" dirty="0"/>
              <a:t>eyes open </a:t>
            </a:r>
            <a:r>
              <a:rPr lang="en-US" dirty="0"/>
              <a:t>(EO) conditions </a:t>
            </a:r>
            <a:r>
              <a:rPr lang="en-US" b="1" dirty="0"/>
              <a:t>in double leg stance and narrow</a:t>
            </a:r>
            <a:r>
              <a:rPr lang="en-US" dirty="0"/>
              <a:t>. Most researchers conducted between </a:t>
            </a:r>
            <a:r>
              <a:rPr lang="en-US" b="1" dirty="0"/>
              <a:t>2 and 5 repetitions </a:t>
            </a:r>
            <a:r>
              <a:rPr lang="en-US" dirty="0"/>
              <a:t>of postural sway recordings.</a:t>
            </a:r>
          </a:p>
          <a:p>
            <a:pPr algn="just">
              <a:buFont typeface="Wingdings" panose="05000000000000000000" pitchFamily="2" charset="2"/>
              <a:buChar char="Ø"/>
            </a:pPr>
            <a:r>
              <a:rPr lang="en-US" dirty="0"/>
              <a:t>The possible effect of fatigue, especially in a population of balance impaired or otherwise pathologically affected elderly subjects, has to be considered when increasing the trial number or duration.</a:t>
            </a:r>
          </a:p>
          <a:p>
            <a:pPr algn="just">
              <a:buFont typeface="Wingdings" panose="05000000000000000000" pitchFamily="2" charset="2"/>
              <a:buChar char="Ø"/>
            </a:pPr>
            <a:r>
              <a:rPr lang="en-US" dirty="0"/>
              <a:t>In studies was found higher overall reliability values under eyes closed conditions compared to open eyes.</a:t>
            </a:r>
          </a:p>
          <a:p>
            <a:pPr algn="just">
              <a:buFont typeface="Wingdings" panose="05000000000000000000" pitchFamily="2" charset="2"/>
              <a:buChar char="Ø"/>
            </a:pPr>
            <a:r>
              <a:rPr lang="en-US" dirty="0"/>
              <a:t>Changing from a narrow- to a broad-based stance invokes a change in balance strategy from ankle to hip to the trunk and in the degree of control by stiffness.</a:t>
            </a:r>
          </a:p>
          <a:p>
            <a:pPr algn="just">
              <a:buFont typeface="Wingdings" panose="05000000000000000000" pitchFamily="2" charset="2"/>
              <a:buChar char="Ø"/>
            </a:pPr>
            <a:r>
              <a:rPr lang="en-US" dirty="0"/>
              <a:t>The most common COP variable reported is the total </a:t>
            </a:r>
            <a:r>
              <a:rPr lang="en-US" b="1" dirty="0"/>
              <a:t>sway path length, sway area, medial-lateral sway length, anterior-posterior sway length, and velocity</a:t>
            </a:r>
            <a:r>
              <a:rPr lang="cs-CZ" b="1" dirty="0"/>
              <a:t>.</a:t>
            </a:r>
            <a:endParaRPr lang="en-US" dirty="0"/>
          </a:p>
          <a:p>
            <a:pPr algn="just">
              <a:buFont typeface="Wingdings" panose="05000000000000000000" pitchFamily="2" charset="2"/>
              <a:buChar char="Ø"/>
            </a:pPr>
            <a:r>
              <a:rPr lang="en-US" dirty="0"/>
              <a:t>Even though it has been shown that COP measures differ between age groups, these measures' reliability is not influenced by gender.</a:t>
            </a:r>
          </a:p>
          <a:p>
            <a:pPr algn="just">
              <a:buFont typeface="Wingdings" panose="05000000000000000000" pitchFamily="2" charset="2"/>
              <a:buChar char="Ø"/>
            </a:pPr>
            <a:r>
              <a:rPr lang="en-US" dirty="0"/>
              <a:t>Resistance exercise interventions did not significantly change any of the variables in either eye open or closed conditions.</a:t>
            </a:r>
          </a:p>
          <a:p>
            <a:pPr algn="just">
              <a:buFont typeface="Wingdings" panose="05000000000000000000" pitchFamily="2" charset="2"/>
              <a:buChar char="Ø"/>
            </a:pPr>
            <a:endParaRPr lang="cs-CZ" dirty="0"/>
          </a:p>
        </p:txBody>
      </p:sp>
    </p:spTree>
    <p:extLst>
      <p:ext uri="{BB962C8B-B14F-4D97-AF65-F5344CB8AC3E}">
        <p14:creationId xmlns:p14="http://schemas.microsoft.com/office/powerpoint/2010/main" val="313223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2588" y="275460"/>
            <a:ext cx="10563648" cy="783249"/>
          </a:xfrm>
        </p:spPr>
        <p:txBody>
          <a:bodyPr/>
          <a:lstStyle/>
          <a:p>
            <a:pPr lvl="2" algn="ctr"/>
            <a:r>
              <a:rPr lang="en-US" sz="3599" b="1" dirty="0"/>
              <a:t>The One-Legged Stance Test </a:t>
            </a:r>
            <a:endParaRPr lang="cs-CZ" sz="3599" b="1" dirty="0"/>
          </a:p>
        </p:txBody>
      </p:sp>
      <p:sp>
        <p:nvSpPr>
          <p:cNvPr id="3" name="Zástupný symbol pro obsah 2"/>
          <p:cNvSpPr>
            <a:spLocks noGrp="1"/>
          </p:cNvSpPr>
          <p:nvPr>
            <p:ph sz="quarter" idx="13"/>
          </p:nvPr>
        </p:nvSpPr>
        <p:spPr/>
        <p:txBody>
          <a:bodyPr/>
          <a:lstStyle/>
          <a:p>
            <a:pPr lvl="2" algn="just"/>
            <a:r>
              <a:rPr lang="en-US" dirty="0"/>
              <a:t>measures postural stability (i.e., balance) and is more difficult to perform due to the narrow base of support required to do the test. ... The patient is then instructed to close his eyes and maintain balance for up to 30 seconds.</a:t>
            </a:r>
            <a:endParaRPr lang="cs-CZ" dirty="0"/>
          </a:p>
        </p:txBody>
      </p:sp>
      <p:pic>
        <p:nvPicPr>
          <p:cNvPr id="4" name="Obrázek 3"/>
          <p:cNvPicPr>
            <a:picLocks noChangeAspect="1"/>
          </p:cNvPicPr>
          <p:nvPr/>
        </p:nvPicPr>
        <p:blipFill>
          <a:blip r:embed="rId2"/>
          <a:stretch>
            <a:fillRect/>
          </a:stretch>
        </p:blipFill>
        <p:spPr>
          <a:xfrm>
            <a:off x="5242147" y="2800513"/>
            <a:ext cx="6478313" cy="3886988"/>
          </a:xfrm>
          <a:prstGeom prst="rect">
            <a:avLst/>
          </a:prstGeom>
        </p:spPr>
      </p:pic>
      <p:pic>
        <p:nvPicPr>
          <p:cNvPr id="5" name="Obrázek 4"/>
          <p:cNvPicPr>
            <a:picLocks noChangeAspect="1"/>
          </p:cNvPicPr>
          <p:nvPr/>
        </p:nvPicPr>
        <p:blipFill>
          <a:blip r:embed="rId3"/>
          <a:stretch>
            <a:fillRect/>
          </a:stretch>
        </p:blipFill>
        <p:spPr>
          <a:xfrm>
            <a:off x="308069" y="3325152"/>
            <a:ext cx="4589854" cy="2837711"/>
          </a:xfrm>
          <a:prstGeom prst="rect">
            <a:avLst/>
          </a:prstGeom>
        </p:spPr>
      </p:pic>
      <p:sp>
        <p:nvSpPr>
          <p:cNvPr id="6" name="Obdélník 5"/>
          <p:cNvSpPr/>
          <p:nvPr/>
        </p:nvSpPr>
        <p:spPr>
          <a:xfrm>
            <a:off x="1418855" y="2783184"/>
            <a:ext cx="6094413" cy="369236"/>
          </a:xfrm>
          <a:prstGeom prst="rect">
            <a:avLst/>
          </a:prstGeom>
        </p:spPr>
        <p:txBody>
          <a:bodyPr>
            <a:spAutoFit/>
          </a:bodyPr>
          <a:lstStyle/>
          <a:p>
            <a:r>
              <a:rPr lang="en-US" sz="1799" dirty="0"/>
              <a:t>Simple Balance Test</a:t>
            </a:r>
            <a:endParaRPr lang="cs-CZ" sz="1799" dirty="0"/>
          </a:p>
        </p:txBody>
      </p:sp>
    </p:spTree>
    <p:extLst>
      <p:ext uri="{BB962C8B-B14F-4D97-AF65-F5344CB8AC3E}">
        <p14:creationId xmlns:p14="http://schemas.microsoft.com/office/powerpoint/2010/main" val="404910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adpis 12"/>
          <p:cNvSpPr>
            <a:spLocks noGrp="1"/>
          </p:cNvSpPr>
          <p:nvPr>
            <p:ph type="title"/>
          </p:nvPr>
        </p:nvSpPr>
        <p:spPr/>
        <p:txBody>
          <a:bodyPr rtlCol="0"/>
          <a:lstStyle/>
          <a:p>
            <a:pPr algn="ctr" rtl="0"/>
            <a:r>
              <a:rPr lang="en-US" dirty="0"/>
              <a:t>Physical activity in older adults</a:t>
            </a:r>
          </a:p>
        </p:txBody>
      </p:sp>
      <p:sp>
        <p:nvSpPr>
          <p:cNvPr id="14" name="Zástupný symbol pro obsah 13"/>
          <p:cNvSpPr>
            <a:spLocks noGrp="1"/>
          </p:cNvSpPr>
          <p:nvPr>
            <p:ph sz="quarter" idx="13"/>
          </p:nvPr>
        </p:nvSpPr>
        <p:spPr/>
        <p:txBody>
          <a:bodyPr rtlCol="0">
            <a:normAutofit/>
          </a:bodyPr>
          <a:lstStyle/>
          <a:p>
            <a:pPr lvl="0"/>
            <a:endParaRPr lang="cs-CZ" b="1" dirty="0"/>
          </a:p>
          <a:p>
            <a:pPr lvl="0"/>
            <a:endParaRPr lang="cs-CZ" b="1" dirty="0"/>
          </a:p>
          <a:p>
            <a:pPr lvl="0"/>
            <a:r>
              <a:rPr lang="en-US" sz="2399" b="1" dirty="0"/>
              <a:t>Goals</a:t>
            </a:r>
          </a:p>
          <a:p>
            <a:pPr lvl="1"/>
            <a:r>
              <a:rPr lang="en-US" sz="2199" dirty="0"/>
              <a:t>Maintaining self-sufficiency</a:t>
            </a:r>
            <a:r>
              <a:rPr lang="cs-CZ" sz="2199" dirty="0"/>
              <a:t> (</a:t>
            </a:r>
            <a:r>
              <a:rPr lang="en-US" sz="2200" dirty="0"/>
              <a:t>the ability to perform activities of daily living (</a:t>
            </a:r>
            <a:r>
              <a:rPr lang="en-US" sz="2200" b="1" dirty="0"/>
              <a:t>ADL</a:t>
            </a:r>
            <a:r>
              <a:rPr lang="en-US" sz="2200" dirty="0"/>
              <a:t>) </a:t>
            </a:r>
            <a:endParaRPr lang="en-US" sz="2199" dirty="0"/>
          </a:p>
          <a:p>
            <a:pPr lvl="1"/>
            <a:r>
              <a:rPr lang="en-US" sz="2199" dirty="0"/>
              <a:t>Maintaining or improving the quality of life</a:t>
            </a:r>
          </a:p>
          <a:p>
            <a:pPr lvl="1"/>
            <a:r>
              <a:rPr lang="en-US" sz="2199" dirty="0"/>
              <a:t>Slowing down aging processes and their manifestations</a:t>
            </a:r>
            <a:endParaRPr lang="cs-CZ" sz="2199" dirty="0"/>
          </a:p>
          <a:p>
            <a:pPr lvl="2"/>
            <a:endParaRPr lang="en-US" sz="2199" dirty="0"/>
          </a:p>
        </p:txBody>
      </p:sp>
    </p:spTree>
    <p:extLst>
      <p:ext uri="{BB962C8B-B14F-4D97-AF65-F5344CB8AC3E}">
        <p14:creationId xmlns:p14="http://schemas.microsoft.com/office/powerpoint/2010/main" val="236947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Dynamic balance ability – assessment</a:t>
            </a:r>
            <a:br>
              <a:rPr lang="cs-CZ" dirty="0"/>
            </a:br>
            <a:r>
              <a:rPr lang="en-US" sz="2799" dirty="0"/>
              <a:t>The 3-m backwards walk test</a:t>
            </a:r>
          </a:p>
        </p:txBody>
      </p:sp>
      <p:sp>
        <p:nvSpPr>
          <p:cNvPr id="6" name="Zástupný symbol pro obsah 5"/>
          <p:cNvSpPr>
            <a:spLocks noGrp="1"/>
          </p:cNvSpPr>
          <p:nvPr>
            <p:ph sz="quarter" idx="13"/>
          </p:nvPr>
        </p:nvSpPr>
        <p:spPr>
          <a:xfrm>
            <a:off x="812588" y="1600676"/>
            <a:ext cx="4977104" cy="4985039"/>
          </a:xfrm>
        </p:spPr>
        <p:txBody>
          <a:bodyPr>
            <a:normAutofit/>
          </a:bodyPr>
          <a:lstStyle/>
          <a:p>
            <a:pPr algn="just"/>
            <a:r>
              <a:rPr lang="en-US" sz="2499" dirty="0">
                <a:latin typeface="Calibri" panose="020F0502020204030204" pitchFamily="34" charset="0"/>
                <a:cs typeface="Calibri" panose="020F0502020204030204" pitchFamily="34" charset="0"/>
              </a:rPr>
              <a:t>...</a:t>
            </a:r>
            <a:r>
              <a:rPr lang="cs-CZ" sz="2499" dirty="0">
                <a:latin typeface="Calibri" panose="020F0502020204030204" pitchFamily="34" charset="0"/>
                <a:cs typeface="Calibri" panose="020F0502020204030204" pitchFamily="34" charset="0"/>
              </a:rPr>
              <a:t> </a:t>
            </a:r>
            <a:r>
              <a:rPr lang="en-US" sz="2499" dirty="0">
                <a:latin typeface="Calibri" panose="020F0502020204030204" pitchFamily="34" charset="0"/>
                <a:cs typeface="Calibri" panose="020F0502020204030204" pitchFamily="34" charset="0"/>
              </a:rPr>
              <a:t>Several measures of fall risk have been previously developed and include forward walking, turning, and stepping motions. </a:t>
            </a:r>
          </a:p>
          <a:p>
            <a:pPr algn="just"/>
            <a:r>
              <a:rPr lang="en-US" sz="2499" dirty="0">
                <a:latin typeface="Calibri" panose="020F0502020204030204" pitchFamily="34" charset="0"/>
                <a:cs typeface="Calibri" panose="020F0502020204030204" pitchFamily="34" charset="0"/>
              </a:rPr>
              <a:t>…</a:t>
            </a:r>
            <a:r>
              <a:rPr lang="cs-CZ" sz="2499" dirty="0">
                <a:latin typeface="Calibri" panose="020F0502020204030204" pitchFamily="34" charset="0"/>
                <a:cs typeface="Calibri" panose="020F0502020204030204" pitchFamily="34" charset="0"/>
              </a:rPr>
              <a:t> </a:t>
            </a:r>
            <a:r>
              <a:rPr lang="en-US" sz="2499" dirty="0">
                <a:solidFill>
                  <a:srgbClr val="FF0000"/>
                </a:solidFill>
                <a:latin typeface="Calibri" panose="020F0502020204030204" pitchFamily="34" charset="0"/>
                <a:cs typeface="Calibri" panose="020F0502020204030204" pitchFamily="34" charset="0"/>
              </a:rPr>
              <a:t>recent research has demonstrated that backwards walking is more sensitive at identifying age-related changes in mobility and balance compared with forward walking</a:t>
            </a:r>
            <a:r>
              <a:rPr lang="en-US" sz="2499" dirty="0">
                <a:latin typeface="Calibri" panose="020F0502020204030204" pitchFamily="34" charset="0"/>
                <a:cs typeface="Calibri" panose="020F0502020204030204" pitchFamily="34" charset="0"/>
              </a:rPr>
              <a:t>… </a:t>
            </a:r>
            <a:endParaRPr lang="cs-CZ" sz="2499" dirty="0">
              <a:latin typeface="Calibri" panose="020F0502020204030204" pitchFamily="34" charset="0"/>
              <a:cs typeface="Calibri" panose="020F0502020204030204" pitchFamily="34" charset="0"/>
            </a:endParaRPr>
          </a:p>
        </p:txBody>
      </p:sp>
      <p:pic>
        <p:nvPicPr>
          <p:cNvPr id="8" name="Zástupný symbol pro obsah 7"/>
          <p:cNvPicPr>
            <a:picLocks noGrp="1" noChangeAspect="1"/>
          </p:cNvPicPr>
          <p:nvPr>
            <p:ph sz="quarter" idx="14"/>
          </p:nvPr>
        </p:nvPicPr>
        <p:blipFill>
          <a:blip r:embed="rId2"/>
          <a:stretch>
            <a:fillRect/>
          </a:stretch>
        </p:blipFill>
        <p:spPr>
          <a:xfrm>
            <a:off x="6694419" y="1600676"/>
            <a:ext cx="4890060" cy="4894725"/>
          </a:xfrm>
          <a:prstGeom prst="rect">
            <a:avLst/>
          </a:prstGeom>
        </p:spPr>
      </p:pic>
    </p:spTree>
    <p:extLst>
      <p:ext uri="{BB962C8B-B14F-4D97-AF65-F5344CB8AC3E}">
        <p14:creationId xmlns:p14="http://schemas.microsoft.com/office/powerpoint/2010/main" val="263419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2588" y="275460"/>
            <a:ext cx="10563648" cy="839568"/>
          </a:xfrm>
        </p:spPr>
        <p:txBody>
          <a:bodyPr/>
          <a:lstStyle/>
          <a:p>
            <a:pPr algn="ctr"/>
            <a:r>
              <a:rPr lang="en-US" dirty="0"/>
              <a:t>Dynamic balance ability assessment</a:t>
            </a:r>
          </a:p>
        </p:txBody>
      </p:sp>
      <p:sp>
        <p:nvSpPr>
          <p:cNvPr id="3" name="Zástupný symbol pro obsah 2"/>
          <p:cNvSpPr>
            <a:spLocks noGrp="1"/>
          </p:cNvSpPr>
          <p:nvPr>
            <p:ph sz="quarter" idx="13"/>
          </p:nvPr>
        </p:nvSpPr>
        <p:spPr>
          <a:xfrm>
            <a:off x="699905" y="1600676"/>
            <a:ext cx="10676331" cy="4842202"/>
          </a:xfrm>
        </p:spPr>
        <p:txBody>
          <a:bodyPr>
            <a:normAutofit/>
          </a:bodyPr>
          <a:lstStyle/>
          <a:p>
            <a:r>
              <a:rPr lang="en-US" dirty="0"/>
              <a:t>Senior fitness test – </a:t>
            </a:r>
            <a:r>
              <a:rPr lang="en-US" b="1" dirty="0"/>
              <a:t>8 – Foot up and go</a:t>
            </a:r>
          </a:p>
          <a:p>
            <a:pPr lvl="1" algn="just"/>
            <a:r>
              <a:rPr lang="en-US" dirty="0"/>
              <a:t>Number of seconds required to get up from a seated position, walk 8 feet (2.44m), turn and return to seated position</a:t>
            </a:r>
          </a:p>
          <a:p>
            <a:pPr lvl="1"/>
            <a:endParaRPr lang="en-US" dirty="0"/>
          </a:p>
          <a:p>
            <a:pPr marL="457063" lvl="1" indent="0">
              <a:buNone/>
            </a:pPr>
            <a:r>
              <a:rPr lang="en-US" dirty="0"/>
              <a:t>Seconds to complete task</a:t>
            </a:r>
          </a:p>
          <a:p>
            <a:pPr marL="457063" lvl="1" indent="0">
              <a:buNone/>
            </a:pPr>
            <a:r>
              <a:rPr lang="en-US" dirty="0"/>
              <a:t>Age			Men	Women</a:t>
            </a:r>
          </a:p>
          <a:p>
            <a:pPr marL="457063" lvl="1" indent="0">
              <a:buNone/>
            </a:pPr>
            <a:r>
              <a:rPr lang="cs-CZ" dirty="0"/>
              <a:t>60 – 64		4.8	5.0</a:t>
            </a:r>
          </a:p>
          <a:p>
            <a:pPr marL="457063" lvl="1" indent="0">
              <a:buNone/>
            </a:pPr>
            <a:r>
              <a:rPr lang="cs-CZ" dirty="0"/>
              <a:t>65 – 69		5.1	5.3</a:t>
            </a:r>
          </a:p>
          <a:p>
            <a:pPr marL="457063" lvl="1" indent="0">
              <a:buNone/>
            </a:pPr>
            <a:r>
              <a:rPr lang="cs-CZ" dirty="0"/>
              <a:t>70 – 74		5.5	5.6</a:t>
            </a:r>
          </a:p>
          <a:p>
            <a:pPr marL="457063" lvl="1" indent="0">
              <a:buNone/>
            </a:pPr>
            <a:r>
              <a:rPr lang="cs-CZ" dirty="0"/>
              <a:t>75 – 79		5.9	6.0</a:t>
            </a:r>
          </a:p>
          <a:p>
            <a:pPr marL="457063" lvl="1" indent="0">
              <a:buNone/>
            </a:pPr>
            <a:r>
              <a:rPr lang="cs-CZ" dirty="0"/>
              <a:t>80 – 84		6.4	6.5</a:t>
            </a:r>
          </a:p>
          <a:p>
            <a:pPr marL="457063" lvl="1" indent="0">
              <a:buNone/>
            </a:pPr>
            <a:r>
              <a:rPr lang="cs-CZ" dirty="0"/>
              <a:t>85 – 89		7.1	7.1	</a:t>
            </a:r>
          </a:p>
          <a:p>
            <a:pPr marL="457063" lvl="1" indent="0">
              <a:buNone/>
            </a:pPr>
            <a:r>
              <a:rPr lang="cs-CZ" dirty="0"/>
              <a:t>90 +		8.0	8.0</a:t>
            </a:r>
          </a:p>
        </p:txBody>
      </p:sp>
      <p:pic>
        <p:nvPicPr>
          <p:cNvPr id="5" name="Obrázek 4"/>
          <p:cNvPicPr>
            <a:picLocks noChangeAspect="1"/>
          </p:cNvPicPr>
          <p:nvPr/>
        </p:nvPicPr>
        <p:blipFill>
          <a:blip r:embed="rId2"/>
          <a:stretch>
            <a:fillRect/>
          </a:stretch>
        </p:blipFill>
        <p:spPr>
          <a:xfrm>
            <a:off x="7013336" y="2586256"/>
            <a:ext cx="3814742" cy="3743025"/>
          </a:xfrm>
          <a:prstGeom prst="rect">
            <a:avLst/>
          </a:prstGeom>
        </p:spPr>
      </p:pic>
    </p:spTree>
    <p:extLst>
      <p:ext uri="{BB962C8B-B14F-4D97-AF65-F5344CB8AC3E}">
        <p14:creationId xmlns:p14="http://schemas.microsoft.com/office/powerpoint/2010/main" val="333215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FF96C-5F54-43F0-A701-7121C2DC088D}"/>
              </a:ext>
            </a:extLst>
          </p:cNvPr>
          <p:cNvSpPr>
            <a:spLocks noGrp="1"/>
          </p:cNvSpPr>
          <p:nvPr>
            <p:ph type="title"/>
          </p:nvPr>
        </p:nvSpPr>
        <p:spPr/>
        <p:txBody>
          <a:bodyPr/>
          <a:lstStyle/>
          <a:p>
            <a:pPr algn="ctr"/>
            <a:r>
              <a:rPr lang="en-GB" dirty="0" err="1"/>
              <a:t>Podocam</a:t>
            </a:r>
            <a:endParaRPr lang="en-GB" dirty="0"/>
          </a:p>
        </p:txBody>
      </p:sp>
      <p:sp>
        <p:nvSpPr>
          <p:cNvPr id="3" name="Content Placeholder 2">
            <a:extLst>
              <a:ext uri="{FF2B5EF4-FFF2-40B4-BE49-F238E27FC236}">
                <a16:creationId xmlns:a16="http://schemas.microsoft.com/office/drawing/2014/main" id="{A7DA47B7-92E3-4D39-B84A-2610BE78A7F0}"/>
              </a:ext>
            </a:extLst>
          </p:cNvPr>
          <p:cNvSpPr>
            <a:spLocks noGrp="1"/>
          </p:cNvSpPr>
          <p:nvPr>
            <p:ph idx="1"/>
          </p:nvPr>
        </p:nvSpPr>
        <p:spPr>
          <a:xfrm>
            <a:off x="837981" y="1826043"/>
            <a:ext cx="10512862" cy="1191585"/>
          </a:xfrm>
        </p:spPr>
        <p:txBody>
          <a:bodyPr/>
          <a:lstStyle/>
          <a:p>
            <a:r>
              <a:rPr lang="en-GB" dirty="0"/>
              <a:t>Device showing arch shape (footprint)</a:t>
            </a:r>
          </a:p>
          <a:p>
            <a:r>
              <a:rPr lang="en-GB" dirty="0"/>
              <a:t>To assess foot type </a:t>
            </a:r>
            <a:endParaRPr lang="cs-CZ" dirty="0"/>
          </a:p>
        </p:txBody>
      </p:sp>
      <p:pic>
        <p:nvPicPr>
          <p:cNvPr id="5" name="Picture 4" descr="A picture containing indoor, food, small, table&#10;&#10;Description automatically generated">
            <a:extLst>
              <a:ext uri="{FF2B5EF4-FFF2-40B4-BE49-F238E27FC236}">
                <a16:creationId xmlns:a16="http://schemas.microsoft.com/office/drawing/2014/main" id="{4164DCB7-A4C0-4486-AF45-A21047B4D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6805" y="3152529"/>
            <a:ext cx="7106066" cy="2681273"/>
          </a:xfrm>
          <a:prstGeom prst="rect">
            <a:avLst/>
          </a:prstGeom>
        </p:spPr>
      </p:pic>
    </p:spTree>
    <p:extLst>
      <p:ext uri="{BB962C8B-B14F-4D97-AF65-F5344CB8AC3E}">
        <p14:creationId xmlns:p14="http://schemas.microsoft.com/office/powerpoint/2010/main" val="283617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adpis 12"/>
          <p:cNvSpPr>
            <a:spLocks noGrp="1"/>
          </p:cNvSpPr>
          <p:nvPr>
            <p:ph type="title"/>
          </p:nvPr>
        </p:nvSpPr>
        <p:spPr/>
        <p:txBody>
          <a:bodyPr rtlCol="0"/>
          <a:lstStyle/>
          <a:p>
            <a:pPr algn="ctr"/>
            <a:r>
              <a:rPr lang="en-US" b="1" dirty="0">
                <a:solidFill>
                  <a:srgbClr val="FF0000"/>
                </a:solidFill>
              </a:rPr>
              <a:t>Research focus</a:t>
            </a:r>
          </a:p>
        </p:txBody>
      </p:sp>
      <p:sp>
        <p:nvSpPr>
          <p:cNvPr id="14" name="Zástupný symbol pro obsah 13"/>
          <p:cNvSpPr>
            <a:spLocks noGrp="1"/>
          </p:cNvSpPr>
          <p:nvPr>
            <p:ph idx="1"/>
          </p:nvPr>
        </p:nvSpPr>
        <p:spPr/>
        <p:txBody>
          <a:bodyPr rtlCol="0">
            <a:normAutofit/>
          </a:bodyPr>
          <a:lstStyle/>
          <a:p>
            <a:r>
              <a:rPr lang="en-US" sz="3200" b="1" dirty="0"/>
              <a:t>The impact of different types of physical activity </a:t>
            </a:r>
            <a:r>
              <a:rPr lang="cs-CZ" sz="3200" b="1" dirty="0"/>
              <a:t>in </a:t>
            </a:r>
            <a:r>
              <a:rPr lang="en-US" sz="3200" b="1" dirty="0"/>
              <a:t>older adults</a:t>
            </a:r>
            <a:br>
              <a:rPr lang="en-US" sz="3200" b="1" dirty="0"/>
            </a:br>
            <a:endParaRPr lang="en-US" sz="3200" b="1" dirty="0"/>
          </a:p>
          <a:p>
            <a:r>
              <a:rPr lang="en-US" sz="3200" b="1" dirty="0"/>
              <a:t>Predictive model of fall prevention in older adults</a:t>
            </a:r>
            <a:endParaRPr lang="cs-CZ" sz="3200" b="1" dirty="0"/>
          </a:p>
          <a:p>
            <a:pPr rtl="0"/>
            <a:endParaRPr lang="cs-CZ" sz="3200" b="1" dirty="0"/>
          </a:p>
          <a:p>
            <a:r>
              <a:rPr lang="en-US" sz="3200" b="1" dirty="0"/>
              <a:t>Analysis of walking of selected age groups</a:t>
            </a:r>
            <a:endParaRPr lang="cs-CZ" sz="3200" b="1" dirty="0"/>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81844" y="381000"/>
            <a:ext cx="10945216" cy="1143000"/>
          </a:xfrm>
        </p:spPr>
        <p:txBody>
          <a:bodyPr/>
          <a:lstStyle/>
          <a:p>
            <a:pPr algn="ctr"/>
            <a:r>
              <a:rPr lang="en-US" b="1" dirty="0"/>
              <a:t>Predictive model of fall prevention in older adults</a:t>
            </a:r>
            <a:br>
              <a:rPr lang="cs-CZ" b="1" dirty="0"/>
            </a:br>
            <a:r>
              <a:rPr lang="cs-CZ" dirty="0"/>
              <a:t>MUNI/IGA/1643/2020</a:t>
            </a:r>
          </a:p>
        </p:txBody>
      </p:sp>
      <p:sp>
        <p:nvSpPr>
          <p:cNvPr id="3" name="Zástupný symbol pro obsah 2"/>
          <p:cNvSpPr>
            <a:spLocks noGrp="1"/>
          </p:cNvSpPr>
          <p:nvPr>
            <p:ph idx="1"/>
          </p:nvPr>
        </p:nvSpPr>
        <p:spPr/>
        <p:txBody>
          <a:bodyPr>
            <a:normAutofit fontScale="92500" lnSpcReduction="10000"/>
          </a:bodyPr>
          <a:lstStyle/>
          <a:p>
            <a:r>
              <a:rPr lang="en-US" dirty="0"/>
              <a:t>We found very important to develop predictive model prevention for falls in older adults to prevent injuries leading to mortality and morbidity. In praxis, only single tests related to falls risk are used. However, the complex set of tests would bring valuable variables, which lead to results that are more accurate.  </a:t>
            </a:r>
            <a:endParaRPr lang="cs-CZ" dirty="0"/>
          </a:p>
          <a:p>
            <a:r>
              <a:rPr lang="en-US" b="1" dirty="0"/>
              <a:t>The aim of this study</a:t>
            </a:r>
            <a:endParaRPr lang="cs-CZ" dirty="0"/>
          </a:p>
          <a:p>
            <a:r>
              <a:rPr lang="en-US" dirty="0"/>
              <a:t>The predictive models based on measured variables will be created as a tool for assessing the physical fitness of older adults with regard to fall prevention. The models could bring innovative approach to prevention of falls in older adults. </a:t>
            </a:r>
            <a:endParaRPr lang="cs-CZ" dirty="0"/>
          </a:p>
          <a:p>
            <a:r>
              <a:rPr lang="en-US" dirty="0"/>
              <a:t>Bringing the models, we would be able to predict the risk of falls in older adults, therefore to suggest appropriate targeted intervention fitness program or medical consultation</a:t>
            </a:r>
            <a:endParaRPr lang="cs-CZ" dirty="0"/>
          </a:p>
        </p:txBody>
      </p:sp>
    </p:spTree>
    <p:extLst>
      <p:ext uri="{BB962C8B-B14F-4D97-AF65-F5344CB8AC3E}">
        <p14:creationId xmlns:p14="http://schemas.microsoft.com/office/powerpoint/2010/main" val="231753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81844" y="381000"/>
            <a:ext cx="10945216" cy="1143000"/>
          </a:xfrm>
        </p:spPr>
        <p:txBody>
          <a:bodyPr/>
          <a:lstStyle/>
          <a:p>
            <a:r>
              <a:rPr lang="en-US" b="1" dirty="0"/>
              <a:t>Predictive model of fall prevention in older adults</a:t>
            </a:r>
            <a:endParaRPr lang="cs-CZ" dirty="0"/>
          </a:p>
        </p:txBody>
      </p:sp>
      <p:sp>
        <p:nvSpPr>
          <p:cNvPr id="3" name="Zástupný symbol pro obsah 2"/>
          <p:cNvSpPr>
            <a:spLocks noGrp="1"/>
          </p:cNvSpPr>
          <p:nvPr>
            <p:ph idx="1"/>
          </p:nvPr>
        </p:nvSpPr>
        <p:spPr/>
        <p:txBody>
          <a:bodyPr>
            <a:normAutofit lnSpcReduction="10000"/>
          </a:bodyPr>
          <a:lstStyle/>
          <a:p>
            <a:r>
              <a:rPr lang="en-US" b="1" dirty="0"/>
              <a:t>Methods:</a:t>
            </a:r>
            <a:endParaRPr lang="cs-CZ" dirty="0"/>
          </a:p>
          <a:p>
            <a:r>
              <a:rPr lang="en-US" b="1" i="1" dirty="0"/>
              <a:t>Study design</a:t>
            </a:r>
            <a:endParaRPr lang="cs-CZ" dirty="0"/>
          </a:p>
          <a:p>
            <a:r>
              <a:rPr lang="en-US" dirty="0"/>
              <a:t>It will be an observational cross-sectional study. Older adults will be tested and they will fill questionnaires at the Faculty of Sports Studies in Brno. Measured data will be processed by a statistical method of regression analysis. The predictive model based on the analysis will be created for fall prevention for older adults.</a:t>
            </a:r>
            <a:endParaRPr lang="cs-CZ" dirty="0"/>
          </a:p>
          <a:p>
            <a:r>
              <a:rPr lang="en-US" b="1" i="1" dirty="0"/>
              <a:t>Participants</a:t>
            </a:r>
            <a:endParaRPr lang="cs-CZ" dirty="0"/>
          </a:p>
          <a:p>
            <a:r>
              <a:rPr lang="en-US" dirty="0"/>
              <a:t>The study will involve about 250-300 older adults </a:t>
            </a:r>
            <a:r>
              <a:rPr lang="cs-CZ" dirty="0"/>
              <a:t>(a</a:t>
            </a:r>
            <a:r>
              <a:rPr lang="en-US" dirty="0" err="1"/>
              <a:t>ge</a:t>
            </a:r>
            <a:r>
              <a:rPr lang="en-US" dirty="0"/>
              <a:t> 65-84</a:t>
            </a:r>
            <a:r>
              <a:rPr lang="cs-CZ" dirty="0"/>
              <a:t>) </a:t>
            </a:r>
            <a:r>
              <a:rPr lang="en-US" dirty="0"/>
              <a:t>who do not suffer from acute or chronic diseases that would make it impossible to complete testing. </a:t>
            </a:r>
            <a:endParaRPr lang="cs-CZ" dirty="0"/>
          </a:p>
        </p:txBody>
      </p:sp>
    </p:spTree>
    <p:extLst>
      <p:ext uri="{BB962C8B-B14F-4D97-AF65-F5344CB8AC3E}">
        <p14:creationId xmlns:p14="http://schemas.microsoft.com/office/powerpoint/2010/main" val="386938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09836" y="381000"/>
            <a:ext cx="10945216" cy="1143000"/>
          </a:xfrm>
        </p:spPr>
        <p:txBody>
          <a:bodyPr/>
          <a:lstStyle/>
          <a:p>
            <a:r>
              <a:rPr lang="en-US" b="1" dirty="0"/>
              <a:t>Predictive model of fall prevention in older adults</a:t>
            </a:r>
            <a:endParaRPr lang="cs-CZ" dirty="0"/>
          </a:p>
        </p:txBody>
      </p:sp>
      <p:sp>
        <p:nvSpPr>
          <p:cNvPr id="3" name="Zástupný symbol pro obsah 2"/>
          <p:cNvSpPr>
            <a:spLocks noGrp="1"/>
          </p:cNvSpPr>
          <p:nvPr>
            <p:ph idx="1"/>
          </p:nvPr>
        </p:nvSpPr>
        <p:spPr/>
        <p:txBody>
          <a:bodyPr>
            <a:normAutofit fontScale="92500" lnSpcReduction="20000"/>
          </a:bodyPr>
          <a:lstStyle/>
          <a:p>
            <a:r>
              <a:rPr lang="en-US" b="1" i="1" dirty="0"/>
              <a:t>Single tests and observed parameters </a:t>
            </a:r>
            <a:endParaRPr lang="cs-CZ" dirty="0"/>
          </a:p>
          <a:p>
            <a:pPr lvl="0"/>
            <a:r>
              <a:rPr lang="en-US" b="1" dirty="0"/>
              <a:t>Anamnesis questionnaire </a:t>
            </a:r>
            <a:r>
              <a:rPr lang="en-US" dirty="0"/>
              <a:t>– anamnesis will contain personal anamnesis, demographic data, medication, socioeconomic status, level of physical activity and nutrition.</a:t>
            </a:r>
            <a:endParaRPr lang="cs-CZ" dirty="0"/>
          </a:p>
          <a:p>
            <a:pPr lvl="0"/>
            <a:r>
              <a:rPr lang="en-US" b="1" dirty="0"/>
              <a:t>Anthropometry</a:t>
            </a:r>
            <a:r>
              <a:rPr lang="en-US" dirty="0"/>
              <a:t> – basic anthropometric data (weight, height, adipose and muscle tissue distribution) will be measured using Inbody 770.</a:t>
            </a:r>
            <a:endParaRPr lang="cs-CZ" dirty="0"/>
          </a:p>
          <a:p>
            <a:r>
              <a:rPr lang="en-US" dirty="0"/>
              <a:t>6 minutes walking test – an exercise test used to assess aerobic capacity and endurance</a:t>
            </a:r>
            <a:r>
              <a:rPr lang="cs-CZ" dirty="0"/>
              <a:t> - </a:t>
            </a:r>
            <a:r>
              <a:rPr lang="en-US" b="1" dirty="0"/>
              <a:t>2-minute step test</a:t>
            </a:r>
          </a:p>
          <a:p>
            <a:pPr lvl="0"/>
            <a:r>
              <a:rPr lang="en-US" b="1" dirty="0"/>
              <a:t>Hand grip strength test </a:t>
            </a:r>
            <a:r>
              <a:rPr lang="en-US" dirty="0"/>
              <a:t>– this test measures the maximum isometric strength of the hand and forearm muscles by dynamometer Takei 5401.</a:t>
            </a:r>
            <a:endParaRPr lang="cs-CZ" dirty="0"/>
          </a:p>
          <a:p>
            <a:pPr lvl="0"/>
            <a:r>
              <a:rPr lang="en-US" b="1" dirty="0"/>
              <a:t>Chair stand test </a:t>
            </a:r>
            <a:r>
              <a:rPr lang="en-US" dirty="0"/>
              <a:t>– this test measures leg strength. Chair stand test is part of the Senior Fitness Test Protocol and is designed to test the functional fitness of older adults.</a:t>
            </a:r>
            <a:endParaRPr lang="cs-CZ" dirty="0"/>
          </a:p>
        </p:txBody>
      </p:sp>
    </p:spTree>
    <p:extLst>
      <p:ext uri="{BB962C8B-B14F-4D97-AF65-F5344CB8AC3E}">
        <p14:creationId xmlns:p14="http://schemas.microsoft.com/office/powerpoint/2010/main" val="225727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81844" y="381000"/>
            <a:ext cx="10945216" cy="1143000"/>
          </a:xfrm>
        </p:spPr>
        <p:txBody>
          <a:bodyPr/>
          <a:lstStyle/>
          <a:p>
            <a:r>
              <a:rPr lang="en-US" b="1" dirty="0"/>
              <a:t>Predictive model of fall prevention in older adults</a:t>
            </a:r>
            <a:endParaRPr lang="cs-CZ" dirty="0"/>
          </a:p>
        </p:txBody>
      </p:sp>
      <p:sp>
        <p:nvSpPr>
          <p:cNvPr id="3" name="Zástupný symbol pro obsah 2"/>
          <p:cNvSpPr>
            <a:spLocks noGrp="1"/>
          </p:cNvSpPr>
          <p:nvPr>
            <p:ph idx="1"/>
          </p:nvPr>
        </p:nvSpPr>
        <p:spPr/>
        <p:txBody>
          <a:bodyPr>
            <a:normAutofit fontScale="92500"/>
          </a:bodyPr>
          <a:lstStyle/>
          <a:p>
            <a:r>
              <a:rPr lang="en-US" b="1" i="1" dirty="0"/>
              <a:t>Single tests and observed parameters </a:t>
            </a:r>
            <a:endParaRPr lang="cs-CZ" dirty="0"/>
          </a:p>
          <a:p>
            <a:pPr lvl="0"/>
            <a:r>
              <a:rPr lang="en-US" b="1" dirty="0"/>
              <a:t>Timed Up and Go Test </a:t>
            </a:r>
            <a:r>
              <a:rPr lang="en-US" dirty="0"/>
              <a:t>(TUG) – highly reliable screening test for dynamic stability and the ability to predict falls among older adults.</a:t>
            </a:r>
            <a:endParaRPr lang="cs-CZ" dirty="0"/>
          </a:p>
          <a:p>
            <a:pPr lvl="0"/>
            <a:r>
              <a:rPr lang="en-US" b="1" dirty="0"/>
              <a:t>Functional Reach Test </a:t>
            </a:r>
            <a:r>
              <a:rPr lang="en-US" dirty="0"/>
              <a:t>(FRT) – FRT is a outcome measurement and assessment tool for ascertaining dynamic balance.</a:t>
            </a:r>
            <a:endParaRPr lang="cs-CZ" dirty="0"/>
          </a:p>
          <a:p>
            <a:pPr lvl="0"/>
            <a:r>
              <a:rPr lang="en-US" b="1" dirty="0"/>
              <a:t>Static balance </a:t>
            </a:r>
            <a:r>
              <a:rPr lang="en-US" dirty="0"/>
              <a:t>– we will analyze center of pressure (COP) parameters using </a:t>
            </a:r>
            <a:r>
              <a:rPr lang="en-US" dirty="0" err="1"/>
              <a:t>Kistler</a:t>
            </a:r>
            <a:r>
              <a:rPr lang="en-US" dirty="0"/>
              <a:t> </a:t>
            </a:r>
            <a:r>
              <a:rPr lang="en-US" dirty="0" err="1"/>
              <a:t>stabilometric</a:t>
            </a:r>
            <a:r>
              <a:rPr lang="en-US" dirty="0"/>
              <a:t> platforms.</a:t>
            </a:r>
            <a:endParaRPr lang="cs-CZ" dirty="0"/>
          </a:p>
          <a:p>
            <a:pPr lvl="0"/>
            <a:r>
              <a:rPr lang="en-US" b="1" dirty="0"/>
              <a:t>Fear of falling </a:t>
            </a:r>
            <a:r>
              <a:rPr lang="en-US" dirty="0"/>
              <a:t>will be measured by questionnaire FES-I and by a fall risk assessment using the </a:t>
            </a:r>
            <a:r>
              <a:rPr lang="en-US" dirty="0" err="1"/>
              <a:t>Downtownfall</a:t>
            </a:r>
            <a:r>
              <a:rPr lang="en-US" dirty="0"/>
              <a:t> risk index</a:t>
            </a:r>
            <a:endParaRPr lang="cs-CZ" dirty="0"/>
          </a:p>
          <a:p>
            <a:pPr lvl="0"/>
            <a:r>
              <a:rPr lang="en-US" b="1" dirty="0"/>
              <a:t>The Montreal Cognitive Assessment </a:t>
            </a:r>
            <a:r>
              <a:rPr lang="en-US" dirty="0"/>
              <a:t>(</a:t>
            </a:r>
            <a:r>
              <a:rPr lang="en-US" dirty="0" err="1"/>
              <a:t>MoCA</a:t>
            </a:r>
            <a:r>
              <a:rPr lang="en-US" dirty="0"/>
              <a:t>) - is a brief cognitive screening tool for mild cognitive impairment.</a:t>
            </a:r>
            <a:endParaRPr lang="cs-CZ" dirty="0"/>
          </a:p>
        </p:txBody>
      </p:sp>
    </p:spTree>
    <p:extLst>
      <p:ext uri="{BB962C8B-B14F-4D97-AF65-F5344CB8AC3E}">
        <p14:creationId xmlns:p14="http://schemas.microsoft.com/office/powerpoint/2010/main" val="13151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53852" y="116632"/>
            <a:ext cx="9601200" cy="1008112"/>
          </a:xfrm>
        </p:spPr>
        <p:txBody>
          <a:bodyPr>
            <a:normAutofit fontScale="90000"/>
          </a:bodyPr>
          <a:lstStyle/>
          <a:p>
            <a:br>
              <a:rPr lang="cs-CZ" dirty="0"/>
            </a:br>
            <a:br>
              <a:rPr lang="cs-CZ" dirty="0"/>
            </a:br>
            <a:r>
              <a:rPr lang="cs-CZ" dirty="0"/>
              <a:t>	</a:t>
            </a:r>
            <a:br>
              <a:rPr lang="cs-CZ" dirty="0"/>
            </a:br>
            <a:br>
              <a:rPr lang="cs-CZ" dirty="0"/>
            </a:br>
            <a:r>
              <a:rPr lang="cs-CZ" dirty="0"/>
              <a:t>T</a:t>
            </a:r>
            <a:r>
              <a:rPr lang="en-US" b="1" dirty="0"/>
              <a:t>he impact of different types</a:t>
            </a:r>
            <a:r>
              <a:rPr lang="cs-CZ" b="1" dirty="0"/>
              <a:t> </a:t>
            </a:r>
            <a:r>
              <a:rPr lang="en-US" b="1" dirty="0"/>
              <a:t>of physical activity</a:t>
            </a:r>
            <a:br>
              <a:rPr lang="cs-CZ" b="1" dirty="0"/>
            </a:br>
            <a:r>
              <a:rPr lang="en-US" b="1" dirty="0"/>
              <a:t>in older adults</a:t>
            </a:r>
          </a:p>
        </p:txBody>
      </p:sp>
      <p:pic>
        <p:nvPicPr>
          <p:cNvPr id="4" name="Zástupný symbol pro obsah 3"/>
          <p:cNvPicPr>
            <a:picLocks noGrp="1" noChangeAspect="1"/>
          </p:cNvPicPr>
          <p:nvPr>
            <p:ph idx="1"/>
          </p:nvPr>
        </p:nvPicPr>
        <p:blipFill>
          <a:blip r:embed="rId2"/>
          <a:stretch>
            <a:fillRect/>
          </a:stretch>
        </p:blipFill>
        <p:spPr>
          <a:xfrm>
            <a:off x="7769185" y="965147"/>
            <a:ext cx="4419640" cy="5892853"/>
          </a:xfrm>
          <a:prstGeom prst="rect">
            <a:avLst/>
          </a:prstGeom>
        </p:spPr>
      </p:pic>
      <p:pic>
        <p:nvPicPr>
          <p:cNvPr id="5" name="Obrázek 4"/>
          <p:cNvPicPr>
            <a:picLocks noChangeAspect="1"/>
          </p:cNvPicPr>
          <p:nvPr/>
        </p:nvPicPr>
        <p:blipFill rotWithShape="1">
          <a:blip r:embed="rId3"/>
          <a:srcRect l="9409" t="20671" r="28053" b="4517"/>
          <a:stretch/>
        </p:blipFill>
        <p:spPr>
          <a:xfrm>
            <a:off x="0" y="1210449"/>
            <a:ext cx="8136905" cy="5472608"/>
          </a:xfrm>
          <a:prstGeom prst="rect">
            <a:avLst/>
          </a:prstGeom>
        </p:spPr>
      </p:pic>
    </p:spTree>
    <p:extLst>
      <p:ext uri="{BB962C8B-B14F-4D97-AF65-F5344CB8AC3E}">
        <p14:creationId xmlns:p14="http://schemas.microsoft.com/office/powerpoint/2010/main" val="175901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Resistance training </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1442347028"/>
              </p:ext>
            </p:extLst>
          </p:nvPr>
        </p:nvGraphicFramePr>
        <p:xfrm>
          <a:off x="477788" y="1772816"/>
          <a:ext cx="11149207" cy="4541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954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a:extLst>
              <a:ext uri="{FF2B5EF4-FFF2-40B4-BE49-F238E27FC236}">
                <a16:creationId xmlns:a16="http://schemas.microsoft.com/office/drawing/2014/main" id="{77E14E79-098F-4067-BC12-48DA2F35F712}"/>
              </a:ext>
            </a:extLst>
          </p:cNvPr>
          <p:cNvSpPr/>
          <p:nvPr/>
        </p:nvSpPr>
        <p:spPr>
          <a:xfrm>
            <a:off x="1917948" y="2683768"/>
            <a:ext cx="2952328" cy="14904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Physical fitness</a:t>
            </a:r>
          </a:p>
        </p:txBody>
      </p:sp>
      <p:sp>
        <p:nvSpPr>
          <p:cNvPr id="3" name="Ovál 2">
            <a:extLst>
              <a:ext uri="{FF2B5EF4-FFF2-40B4-BE49-F238E27FC236}">
                <a16:creationId xmlns:a16="http://schemas.microsoft.com/office/drawing/2014/main" id="{498922FA-3095-493B-AD55-F5987B4AA723}"/>
              </a:ext>
            </a:extLst>
          </p:cNvPr>
          <p:cNvSpPr/>
          <p:nvPr/>
        </p:nvSpPr>
        <p:spPr>
          <a:xfrm>
            <a:off x="7174532" y="2692400"/>
            <a:ext cx="2808312" cy="14904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Physical activity</a:t>
            </a:r>
          </a:p>
        </p:txBody>
      </p:sp>
      <p:sp>
        <p:nvSpPr>
          <p:cNvPr id="4" name="Ovál 3">
            <a:extLst>
              <a:ext uri="{FF2B5EF4-FFF2-40B4-BE49-F238E27FC236}">
                <a16:creationId xmlns:a16="http://schemas.microsoft.com/office/drawing/2014/main" id="{C5D4CCDB-0666-42EE-88AC-8BD7D0D873B9}"/>
              </a:ext>
            </a:extLst>
          </p:cNvPr>
          <p:cNvSpPr/>
          <p:nvPr/>
        </p:nvSpPr>
        <p:spPr>
          <a:xfrm>
            <a:off x="4942284" y="764704"/>
            <a:ext cx="2066528"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n w="0"/>
                <a:solidFill>
                  <a:schemeClr val="tx1"/>
                </a:solidFill>
                <a:effectLst>
                  <a:outerShdw blurRad="38100" dist="19050" dir="2700000" algn="tl" rotWithShape="0">
                    <a:schemeClr val="dk1">
                      <a:alpha val="40000"/>
                    </a:schemeClr>
                  </a:outerShdw>
                </a:effectLst>
              </a:rPr>
              <a:t>Older adults</a:t>
            </a:r>
          </a:p>
        </p:txBody>
      </p:sp>
    </p:spTree>
    <p:extLst>
      <p:ext uri="{BB962C8B-B14F-4D97-AF65-F5344CB8AC3E}">
        <p14:creationId xmlns:p14="http://schemas.microsoft.com/office/powerpoint/2010/main" val="385579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Proprioceptive training</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3254193619"/>
              </p:ext>
            </p:extLst>
          </p:nvPr>
        </p:nvGraphicFramePr>
        <p:xfrm>
          <a:off x="773705" y="2204864"/>
          <a:ext cx="10641416" cy="36760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207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3813" y="324729"/>
            <a:ext cx="9601200" cy="872023"/>
          </a:xfrm>
        </p:spPr>
        <p:txBody>
          <a:bodyPr/>
          <a:lstStyle/>
          <a:p>
            <a:pPr algn="ctr"/>
            <a:r>
              <a:rPr lang="en-US" dirty="0"/>
              <a:t>Endurance training</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1967300049"/>
              </p:ext>
            </p:extLst>
          </p:nvPr>
        </p:nvGraphicFramePr>
        <p:xfrm>
          <a:off x="666576" y="1556792"/>
          <a:ext cx="11404499"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655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Parkour Concepts for Healthy Aging</a:t>
            </a:r>
            <a:br>
              <a:rPr lang="cs-CZ" dirty="0"/>
            </a:br>
            <a:r>
              <a:rPr lang="cs-CZ" dirty="0"/>
              <a:t>1426/2020 </a:t>
            </a:r>
          </a:p>
        </p:txBody>
      </p:sp>
      <p:sp>
        <p:nvSpPr>
          <p:cNvPr id="3" name="Zástupný symbol pro obsah 2"/>
          <p:cNvSpPr>
            <a:spLocks noGrp="1"/>
          </p:cNvSpPr>
          <p:nvPr>
            <p:ph idx="1"/>
          </p:nvPr>
        </p:nvSpPr>
        <p:spPr/>
        <p:txBody>
          <a:bodyPr/>
          <a:lstStyle/>
          <a:p>
            <a:r>
              <a:rPr lang="en-US" dirty="0"/>
              <a:t>Background</a:t>
            </a:r>
          </a:p>
          <a:p>
            <a:pPr marL="0" indent="0">
              <a:buNone/>
            </a:pPr>
            <a:r>
              <a:rPr lang="en-US" dirty="0"/>
              <a:t>Falls of the elderly are the third most common cause of death due to injury. Therefore, we are looking for ways to eliminate the risk of falling. We were inspired by the American physiotherapist Ben </a:t>
            </a:r>
            <a:r>
              <a:rPr lang="en-US" dirty="0" err="1"/>
              <a:t>Musholt</a:t>
            </a:r>
            <a:r>
              <a:rPr lang="en-US" dirty="0"/>
              <a:t>, who sees great potential in Parkour for seniors. </a:t>
            </a:r>
            <a:endParaRPr lang="cs-CZ" dirty="0"/>
          </a:p>
          <a:p>
            <a:pPr marL="0" indent="0">
              <a:buNone/>
            </a:pPr>
            <a:r>
              <a:rPr lang="en-US" dirty="0"/>
              <a:t>The aim of the exercise is </a:t>
            </a:r>
            <a:r>
              <a:rPr lang="en-US" b="1" dirty="0"/>
              <a:t>to teach seniors to evaluate obstacles of various types, to overcome them as effectively as possible and to learn to fall safely. </a:t>
            </a:r>
            <a:endParaRPr lang="cs-CZ" b="1" dirty="0"/>
          </a:p>
          <a:p>
            <a:pPr marL="0" indent="0">
              <a:buNone/>
            </a:pPr>
            <a:r>
              <a:rPr lang="en-US" dirty="0"/>
              <a:t>The benefit of this type of exercise is the accumulation of self-confidence, which in itself will improve the daily life of a senior and allow him to run hobby activities.</a:t>
            </a:r>
          </a:p>
        </p:txBody>
      </p:sp>
    </p:spTree>
    <p:extLst>
      <p:ext uri="{BB962C8B-B14F-4D97-AF65-F5344CB8AC3E}">
        <p14:creationId xmlns:p14="http://schemas.microsoft.com/office/powerpoint/2010/main" val="12587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i="1" dirty="0"/>
              <a:t>Single tests and observed parameters </a:t>
            </a:r>
            <a:endParaRPr lang="cs-CZ" dirty="0"/>
          </a:p>
        </p:txBody>
      </p:sp>
      <p:sp>
        <p:nvSpPr>
          <p:cNvPr id="3" name="Zástupný symbol pro obsah 2"/>
          <p:cNvSpPr>
            <a:spLocks noGrp="1"/>
          </p:cNvSpPr>
          <p:nvPr>
            <p:ph idx="1"/>
          </p:nvPr>
        </p:nvSpPr>
        <p:spPr/>
        <p:txBody>
          <a:bodyPr>
            <a:normAutofit fontScale="92500" lnSpcReduction="20000"/>
          </a:bodyPr>
          <a:lstStyle/>
          <a:p>
            <a:pPr lvl="0"/>
            <a:r>
              <a:rPr lang="en-US" dirty="0"/>
              <a:t>Timed Up and Go Test (TUG) – highly reliable screening test for dynamic stability and the ability to predict falls among older adults.</a:t>
            </a:r>
            <a:endParaRPr lang="cs-CZ" dirty="0"/>
          </a:p>
          <a:p>
            <a:pPr lvl="0"/>
            <a:r>
              <a:rPr lang="en-US" dirty="0"/>
              <a:t>Functional Reach Test (FRT) – FRT is a outcome measurement and assessment tool for ascertaining dynamic balance.</a:t>
            </a:r>
            <a:endParaRPr lang="cs-CZ" dirty="0"/>
          </a:p>
          <a:p>
            <a:pPr lvl="0"/>
            <a:r>
              <a:rPr lang="en-US" dirty="0"/>
              <a:t>Static balance – we will analyze center of pressure (COP) parameters using </a:t>
            </a:r>
            <a:r>
              <a:rPr lang="en-US" dirty="0" err="1"/>
              <a:t>Kistler</a:t>
            </a:r>
            <a:r>
              <a:rPr lang="en-US" dirty="0"/>
              <a:t> </a:t>
            </a:r>
            <a:r>
              <a:rPr lang="en-US" dirty="0" err="1"/>
              <a:t>stabilometric</a:t>
            </a:r>
            <a:r>
              <a:rPr lang="en-US" dirty="0"/>
              <a:t> platforms.</a:t>
            </a:r>
            <a:endParaRPr lang="cs-CZ" dirty="0"/>
          </a:p>
          <a:p>
            <a:pPr lvl="0"/>
            <a:r>
              <a:rPr lang="en-US" dirty="0"/>
              <a:t>Fear of falling will be measured by questionnaire FES-I and by a fall risk assessment using the </a:t>
            </a:r>
            <a:r>
              <a:rPr lang="en-US" dirty="0" err="1"/>
              <a:t>Downtownfall</a:t>
            </a:r>
            <a:r>
              <a:rPr lang="en-US" dirty="0"/>
              <a:t> risk index</a:t>
            </a:r>
            <a:endParaRPr lang="cs-CZ" dirty="0"/>
          </a:p>
          <a:p>
            <a:r>
              <a:rPr lang="cs-CZ" dirty="0" err="1"/>
              <a:t>Five</a:t>
            </a:r>
            <a:r>
              <a:rPr lang="cs-CZ" dirty="0"/>
              <a:t> point test - </a:t>
            </a:r>
            <a:r>
              <a:rPr lang="en-US" dirty="0"/>
              <a:t>a Test of Nonverbal Fluency</a:t>
            </a:r>
          </a:p>
          <a:p>
            <a:pPr lvl="1"/>
            <a:r>
              <a:rPr lang="en-US" dirty="0"/>
              <a:t>Figural (or nonverbal) fluency is the ability of executive functions to provide information about divergent reasoning, divided attention, planning and mental flexibility.</a:t>
            </a:r>
            <a:endParaRPr lang="cs-CZ" dirty="0"/>
          </a:p>
          <a:p>
            <a:pPr lvl="1"/>
            <a:r>
              <a:rPr lang="cs-CZ" dirty="0"/>
              <a:t>https://www.csnn.eu/en/journals/czech-and-slovak-neurology-and-neurosurgery/2014-6-3/the-five-point-test-a-test-of-nonverbal-fluency-normative-data-for-adults-50230</a:t>
            </a:r>
          </a:p>
        </p:txBody>
      </p:sp>
    </p:spTree>
    <p:extLst>
      <p:ext uri="{BB962C8B-B14F-4D97-AF65-F5344CB8AC3E}">
        <p14:creationId xmlns:p14="http://schemas.microsoft.com/office/powerpoint/2010/main" val="801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908" y="12056"/>
            <a:ext cx="9127925" cy="6845944"/>
          </a:xfrm>
          <a:prstGeom prst="rect">
            <a:avLst/>
          </a:prstGeom>
        </p:spPr>
      </p:pic>
    </p:spTree>
    <p:extLst>
      <p:ext uri="{BB962C8B-B14F-4D97-AF65-F5344CB8AC3E}">
        <p14:creationId xmlns:p14="http://schemas.microsoft.com/office/powerpoint/2010/main" val="342190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924" y="0"/>
            <a:ext cx="9031915" cy="6773936"/>
          </a:xfrm>
          <a:prstGeom prst="rect">
            <a:avLst/>
          </a:prstGeom>
        </p:spPr>
      </p:pic>
    </p:spTree>
    <p:extLst>
      <p:ext uri="{BB962C8B-B14F-4D97-AF65-F5344CB8AC3E}">
        <p14:creationId xmlns:p14="http://schemas.microsoft.com/office/powerpoint/2010/main" val="209485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916" y="0"/>
            <a:ext cx="9031915" cy="6773936"/>
          </a:xfrm>
          <a:prstGeom prst="rect">
            <a:avLst/>
          </a:prstGeom>
        </p:spPr>
      </p:pic>
    </p:spTree>
    <p:extLst>
      <p:ext uri="{BB962C8B-B14F-4D97-AF65-F5344CB8AC3E}">
        <p14:creationId xmlns:p14="http://schemas.microsoft.com/office/powerpoint/2010/main" val="393364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892" y="161256"/>
            <a:ext cx="8928992" cy="6696744"/>
          </a:xfrm>
          <a:prstGeom prst="rect">
            <a:avLst/>
          </a:prstGeom>
        </p:spPr>
      </p:pic>
    </p:spTree>
    <p:extLst>
      <p:ext uri="{BB962C8B-B14F-4D97-AF65-F5344CB8AC3E}">
        <p14:creationId xmlns:p14="http://schemas.microsoft.com/office/powerpoint/2010/main" val="384554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1"/>
            <a:ext cx="9140258" cy="6855194"/>
          </a:xfrm>
          <a:prstGeom prst="rect">
            <a:avLst/>
          </a:prstGeom>
        </p:spPr>
      </p:pic>
    </p:spTree>
    <p:extLst>
      <p:ext uri="{BB962C8B-B14F-4D97-AF65-F5344CB8AC3E}">
        <p14:creationId xmlns:p14="http://schemas.microsoft.com/office/powerpoint/2010/main" val="276974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162877605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5820" y="116632"/>
            <a:ext cx="10887609" cy="6048672"/>
          </a:xfrm>
          <a:prstGeom prst="rect">
            <a:avLst/>
          </a:prstGeom>
        </p:spPr>
      </p:pic>
    </p:spTree>
    <p:extLst>
      <p:ext uri="{BB962C8B-B14F-4D97-AF65-F5344CB8AC3E}">
        <p14:creationId xmlns:p14="http://schemas.microsoft.com/office/powerpoint/2010/main" val="301918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Components of Physical Fitness</a:t>
            </a:r>
          </a:p>
        </p:txBody>
      </p:sp>
      <p:sp>
        <p:nvSpPr>
          <p:cNvPr id="3" name="Zástupný symbol pro obsah 2"/>
          <p:cNvSpPr>
            <a:spLocks noGrp="1"/>
          </p:cNvSpPr>
          <p:nvPr>
            <p:ph sz="quarter" idx="13"/>
          </p:nvPr>
        </p:nvSpPr>
        <p:spPr/>
        <p:txBody>
          <a:bodyPr>
            <a:normAutofit fontScale="85000" lnSpcReduction="20000"/>
          </a:bodyPr>
          <a:lstStyle/>
          <a:p>
            <a:endParaRPr lang="cs-CZ" dirty="0"/>
          </a:p>
          <a:p>
            <a:r>
              <a:rPr lang="en-US" dirty="0"/>
              <a:t>Cardiorespiratory endurance</a:t>
            </a:r>
          </a:p>
          <a:p>
            <a:endParaRPr lang="en-US" dirty="0"/>
          </a:p>
          <a:p>
            <a:r>
              <a:rPr lang="en-US" dirty="0"/>
              <a:t>Musculoskeletal fitness</a:t>
            </a:r>
          </a:p>
          <a:p>
            <a:endParaRPr lang="en-US" dirty="0"/>
          </a:p>
          <a:p>
            <a:r>
              <a:rPr lang="en-US" dirty="0"/>
              <a:t>Body weight and body composition</a:t>
            </a:r>
          </a:p>
          <a:p>
            <a:endParaRPr lang="en-US" dirty="0"/>
          </a:p>
          <a:p>
            <a:r>
              <a:rPr lang="en-US" dirty="0"/>
              <a:t>Flexibility</a:t>
            </a:r>
          </a:p>
          <a:p>
            <a:endParaRPr lang="en-US" dirty="0"/>
          </a:p>
          <a:p>
            <a:r>
              <a:rPr lang="en-US" dirty="0"/>
              <a:t>Balance</a:t>
            </a:r>
          </a:p>
          <a:p>
            <a:endParaRPr lang="en-US" dirty="0"/>
          </a:p>
          <a:p>
            <a:endParaRPr lang="cs-CZ" dirty="0"/>
          </a:p>
          <a:p>
            <a:endParaRPr lang="cs-CZ" dirty="0"/>
          </a:p>
        </p:txBody>
      </p:sp>
    </p:spTree>
    <p:extLst>
      <p:ext uri="{BB962C8B-B14F-4D97-AF65-F5344CB8AC3E}">
        <p14:creationId xmlns:p14="http://schemas.microsoft.com/office/powerpoint/2010/main" val="205319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162877550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62164" y="0"/>
            <a:ext cx="4088454" cy="6525344"/>
          </a:xfrm>
          <a:prstGeom prst="rect">
            <a:avLst/>
          </a:prstGeom>
        </p:spPr>
      </p:pic>
    </p:spTree>
    <p:extLst>
      <p:ext uri="{BB962C8B-B14F-4D97-AF65-F5344CB8AC3E}">
        <p14:creationId xmlns:p14="http://schemas.microsoft.com/office/powerpoint/2010/main" val="19710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162876754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46140" y="11945"/>
            <a:ext cx="3842097" cy="6915775"/>
          </a:xfrm>
          <a:prstGeom prst="rect">
            <a:avLst/>
          </a:prstGeom>
        </p:spPr>
      </p:pic>
    </p:spTree>
    <p:extLst>
      <p:ext uri="{BB962C8B-B14F-4D97-AF65-F5344CB8AC3E}">
        <p14:creationId xmlns:p14="http://schemas.microsoft.com/office/powerpoint/2010/main" val="31305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Analysis of walking of selected age groups</a:t>
            </a:r>
            <a:br>
              <a:rPr lang="cs-CZ" dirty="0"/>
            </a:br>
            <a:r>
              <a:rPr lang="cs-CZ" dirty="0"/>
              <a:t>1708/2020</a:t>
            </a:r>
          </a:p>
        </p:txBody>
      </p:sp>
      <p:sp>
        <p:nvSpPr>
          <p:cNvPr id="3" name="Zástupný symbol pro obsah 2"/>
          <p:cNvSpPr>
            <a:spLocks noGrp="1"/>
          </p:cNvSpPr>
          <p:nvPr>
            <p:ph idx="1"/>
          </p:nvPr>
        </p:nvSpPr>
        <p:spPr/>
        <p:txBody>
          <a:bodyPr/>
          <a:lstStyle/>
          <a:p>
            <a:r>
              <a:rPr lang="en-US" dirty="0" err="1"/>
              <a:t>Th</a:t>
            </a:r>
            <a:r>
              <a:rPr lang="cs-CZ" dirty="0"/>
              <a:t>e </a:t>
            </a:r>
            <a:r>
              <a:rPr lang="en-US" dirty="0"/>
              <a:t>project is focused on the issue of the condition of the </a:t>
            </a:r>
            <a:r>
              <a:rPr lang="en-US" b="1" dirty="0"/>
              <a:t>foot arch</a:t>
            </a:r>
            <a:r>
              <a:rPr lang="cs-CZ" b="1" dirty="0"/>
              <a:t>, balance </a:t>
            </a:r>
            <a:r>
              <a:rPr lang="cs-CZ" b="1" dirty="0" err="1"/>
              <a:t>abilities</a:t>
            </a:r>
            <a:r>
              <a:rPr lang="en-US" b="1" dirty="0"/>
              <a:t> </a:t>
            </a:r>
            <a:r>
              <a:rPr lang="en-US" dirty="0"/>
              <a:t>and the </a:t>
            </a:r>
            <a:r>
              <a:rPr lang="en-US" b="1" dirty="0"/>
              <a:t>spatiotemporal parameters of walking </a:t>
            </a:r>
            <a:r>
              <a:rPr lang="en-US" dirty="0"/>
              <a:t>in seniors. </a:t>
            </a:r>
            <a:endParaRPr lang="cs-CZ" dirty="0"/>
          </a:p>
          <a:p>
            <a:r>
              <a:rPr lang="en-US" dirty="0"/>
              <a:t>The relationship between </a:t>
            </a:r>
            <a:r>
              <a:rPr lang="en-US" dirty="0" err="1"/>
              <a:t>spatio</a:t>
            </a:r>
            <a:r>
              <a:rPr lang="en-US" dirty="0"/>
              <a:t>-temporal parameters of gait and adverse health conditions in the elderly is part of many scientific studies (Rodríguez-</a:t>
            </a:r>
            <a:r>
              <a:rPr lang="en-US" dirty="0" err="1"/>
              <a:t>Molinero</a:t>
            </a:r>
            <a:r>
              <a:rPr lang="en-US" dirty="0"/>
              <a:t>, et al., 2019; </a:t>
            </a:r>
            <a:r>
              <a:rPr lang="en-US" dirty="0" err="1"/>
              <a:t>Ansai</a:t>
            </a:r>
            <a:r>
              <a:rPr lang="en-US" dirty="0"/>
              <a:t>, Andrade, et al., 2019; Hollman, et al., 2011). </a:t>
            </a:r>
            <a:endParaRPr lang="cs-CZ" dirty="0"/>
          </a:p>
          <a:p>
            <a:r>
              <a:rPr lang="en-US" dirty="0"/>
              <a:t>The condition of the arch of the foot, the length and width of the stride, the walking cadence and its speed are considered markers for the prediction of falls, cardiovascular and neurodegenerative diseases in the senior population.</a:t>
            </a:r>
            <a:endParaRPr lang="cs-CZ" dirty="0"/>
          </a:p>
        </p:txBody>
      </p:sp>
    </p:spTree>
    <p:extLst>
      <p:ext uri="{BB962C8B-B14F-4D97-AF65-F5344CB8AC3E}">
        <p14:creationId xmlns:p14="http://schemas.microsoft.com/office/powerpoint/2010/main" val="404759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Analysis of walking of selected age groups</a:t>
            </a:r>
            <a:br>
              <a:rPr lang="cs-CZ" dirty="0"/>
            </a:br>
            <a:r>
              <a:rPr lang="cs-CZ" dirty="0"/>
              <a:t>1708/2020</a:t>
            </a:r>
          </a:p>
        </p:txBody>
      </p:sp>
      <p:sp>
        <p:nvSpPr>
          <p:cNvPr id="3" name="Zástupný symbol pro obsah 2"/>
          <p:cNvSpPr>
            <a:spLocks noGrp="1"/>
          </p:cNvSpPr>
          <p:nvPr>
            <p:ph idx="1"/>
          </p:nvPr>
        </p:nvSpPr>
        <p:spPr/>
        <p:txBody>
          <a:bodyPr/>
          <a:lstStyle/>
          <a:p>
            <a:r>
              <a:rPr lang="cs-CZ" dirty="0" err="1"/>
              <a:t>Participants</a:t>
            </a:r>
            <a:endParaRPr lang="cs-CZ" dirty="0"/>
          </a:p>
          <a:p>
            <a:pPr marL="0" indent="0">
              <a:buNone/>
            </a:pPr>
            <a:r>
              <a:rPr lang="cs-CZ" dirty="0" err="1"/>
              <a:t>Older</a:t>
            </a:r>
            <a:r>
              <a:rPr lang="cs-CZ" dirty="0"/>
              <a:t> </a:t>
            </a:r>
            <a:r>
              <a:rPr lang="cs-CZ" dirty="0" err="1"/>
              <a:t>adults</a:t>
            </a:r>
            <a:r>
              <a:rPr lang="en-US" dirty="0"/>
              <a:t> living in their own home (n = 50) and seniors living in a home for the elderly with the ability to self-service (n = 50). A comparison between groups of seniors living in their dwellings and in institutional facilities is planned.</a:t>
            </a:r>
            <a:endParaRPr lang="cs-CZ" dirty="0"/>
          </a:p>
          <a:p>
            <a:pPr marL="0" indent="0">
              <a:buNone/>
            </a:pPr>
            <a:endParaRPr lang="cs-CZ" dirty="0"/>
          </a:p>
          <a:p>
            <a:pPr marL="0" indent="0">
              <a:buNone/>
            </a:pPr>
            <a:r>
              <a:rPr lang="cs-CZ" dirty="0"/>
              <a:t>…</a:t>
            </a:r>
            <a:r>
              <a:rPr lang="en-US" dirty="0"/>
              <a:t>the project follows on from last year's project</a:t>
            </a:r>
            <a:endParaRPr lang="cs-CZ" dirty="0"/>
          </a:p>
          <a:p>
            <a:pPr marL="0" indent="0">
              <a:buNone/>
            </a:pPr>
            <a:r>
              <a:rPr lang="cs-CZ" dirty="0"/>
              <a:t>had </a:t>
            </a:r>
            <a:r>
              <a:rPr lang="en-US" dirty="0"/>
              <a:t>measured 204 </a:t>
            </a:r>
            <a:r>
              <a:rPr lang="cs-CZ" dirty="0" err="1"/>
              <a:t>older</a:t>
            </a:r>
            <a:r>
              <a:rPr lang="cs-CZ" dirty="0"/>
              <a:t> </a:t>
            </a:r>
            <a:r>
              <a:rPr lang="cs-CZ" dirty="0" err="1"/>
              <a:t>adults</a:t>
            </a:r>
            <a:endParaRPr lang="cs-CZ" dirty="0"/>
          </a:p>
        </p:txBody>
      </p:sp>
    </p:spTree>
    <p:extLst>
      <p:ext uri="{BB962C8B-B14F-4D97-AF65-F5344CB8AC3E}">
        <p14:creationId xmlns:p14="http://schemas.microsoft.com/office/powerpoint/2010/main" val="252928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p:cNvPicPr>
            <a:picLocks noChangeAspect="1"/>
          </p:cNvPicPr>
          <p:nvPr/>
        </p:nvPicPr>
        <p:blipFill>
          <a:blip r:embed="rId2"/>
          <a:stretch>
            <a:fillRect/>
          </a:stretch>
        </p:blipFill>
        <p:spPr>
          <a:xfrm>
            <a:off x="6684807" y="1084304"/>
            <a:ext cx="5398594" cy="5727965"/>
          </a:xfrm>
          <a:prstGeom prst="rect">
            <a:avLst/>
          </a:prstGeom>
        </p:spPr>
      </p:pic>
      <p:sp>
        <p:nvSpPr>
          <p:cNvPr id="3" name="Nadpis 2"/>
          <p:cNvSpPr>
            <a:spLocks noGrp="1"/>
          </p:cNvSpPr>
          <p:nvPr>
            <p:ph type="title"/>
          </p:nvPr>
        </p:nvSpPr>
        <p:spPr>
          <a:xfrm>
            <a:off x="409126" y="76984"/>
            <a:ext cx="7727715" cy="1188410"/>
          </a:xfrm>
        </p:spPr>
        <p:txBody>
          <a:bodyPr/>
          <a:lstStyle/>
          <a:p>
            <a:r>
              <a:rPr lang="en-US" dirty="0"/>
              <a:t>Conclusion</a:t>
            </a:r>
          </a:p>
        </p:txBody>
      </p:sp>
      <p:graphicFrame>
        <p:nvGraphicFramePr>
          <p:cNvPr id="9" name="Diagram 8"/>
          <p:cNvGraphicFramePr/>
          <p:nvPr>
            <p:extLst/>
          </p:nvPr>
        </p:nvGraphicFramePr>
        <p:xfrm>
          <a:off x="173360" y="2844537"/>
          <a:ext cx="5716820" cy="369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bdélník 4"/>
          <p:cNvSpPr/>
          <p:nvPr/>
        </p:nvSpPr>
        <p:spPr>
          <a:xfrm>
            <a:off x="590394" y="3948287"/>
            <a:ext cx="6094413" cy="369236"/>
          </a:xfrm>
          <a:prstGeom prst="rect">
            <a:avLst/>
          </a:prstGeom>
        </p:spPr>
        <p:txBody>
          <a:bodyPr>
            <a:spAutoFit/>
          </a:bodyPr>
          <a:lstStyle/>
          <a:p>
            <a:endParaRPr lang="cs-CZ" sz="1799" dirty="0"/>
          </a:p>
        </p:txBody>
      </p:sp>
      <p:graphicFrame>
        <p:nvGraphicFramePr>
          <p:cNvPr id="8" name="Diagram 7"/>
          <p:cNvGraphicFramePr/>
          <p:nvPr>
            <p:extLst/>
          </p:nvPr>
        </p:nvGraphicFramePr>
        <p:xfrm>
          <a:off x="461841" y="1798691"/>
          <a:ext cx="4599036" cy="6973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Obdélník 6"/>
          <p:cNvSpPr/>
          <p:nvPr/>
        </p:nvSpPr>
        <p:spPr>
          <a:xfrm>
            <a:off x="173359" y="3562275"/>
            <a:ext cx="6094413" cy="3137093"/>
          </a:xfrm>
          <a:prstGeom prst="rect">
            <a:avLst/>
          </a:prstGeom>
        </p:spPr>
        <p:txBody>
          <a:bodyPr>
            <a:spAutoFit/>
          </a:bodyPr>
          <a:lstStyle/>
          <a:p>
            <a:r>
              <a:rPr lang="en-US" sz="1799" dirty="0"/>
              <a:t>The reduction in gait speed is frequently used as a marker of frailty</a:t>
            </a:r>
            <a:r>
              <a:rPr lang="cs-CZ" sz="1799" dirty="0"/>
              <a:t>.</a:t>
            </a:r>
          </a:p>
          <a:p>
            <a:r>
              <a:rPr lang="en-US" sz="1799" dirty="0"/>
              <a:t>The spatial parameters of gait and their association with falls, functional decline and death in older adults.</a:t>
            </a:r>
          </a:p>
          <a:p>
            <a:endParaRPr lang="cs-CZ" sz="1799" dirty="0"/>
          </a:p>
          <a:p>
            <a:r>
              <a:rPr lang="en-US" sz="1799" dirty="0"/>
              <a:t>A stride length shorter than half of the height is a sensitive risk marker for functional loss and falls.</a:t>
            </a:r>
            <a:endParaRPr lang="cs-CZ" sz="1799" dirty="0"/>
          </a:p>
          <a:p>
            <a:r>
              <a:rPr lang="cs-CZ" sz="1799" dirty="0"/>
              <a:t>(</a:t>
            </a:r>
            <a:r>
              <a:rPr lang="cs-CZ" sz="1799" dirty="0" err="1"/>
              <a:t>Rodríguez-Molinero</a:t>
            </a:r>
            <a:r>
              <a:rPr lang="cs-CZ" sz="1799" dirty="0"/>
              <a:t>, </a:t>
            </a:r>
            <a:r>
              <a:rPr lang="cs-CZ" sz="1799" dirty="0" err="1"/>
              <a:t>Herrero-Larrea</a:t>
            </a:r>
            <a:r>
              <a:rPr lang="cs-CZ" sz="1799" dirty="0"/>
              <a:t>, </a:t>
            </a:r>
            <a:r>
              <a:rPr lang="cs-CZ" sz="1799" dirty="0" err="1"/>
              <a:t>Miñarro</a:t>
            </a:r>
            <a:r>
              <a:rPr lang="cs-CZ" sz="1799" dirty="0"/>
              <a:t>, </a:t>
            </a:r>
            <a:r>
              <a:rPr lang="cs-CZ" sz="1799" dirty="0" err="1"/>
              <a:t>Narvaiza</a:t>
            </a:r>
            <a:r>
              <a:rPr lang="cs-CZ" sz="1799" dirty="0"/>
              <a:t>, </a:t>
            </a:r>
            <a:r>
              <a:rPr lang="cs-CZ" sz="1799" dirty="0" err="1"/>
              <a:t>Gálvez-Barrón</a:t>
            </a:r>
            <a:r>
              <a:rPr lang="cs-CZ" sz="1799" dirty="0"/>
              <a:t>, et al., 2019; </a:t>
            </a:r>
            <a:r>
              <a:rPr lang="cs-CZ" sz="1799" dirty="0" err="1"/>
              <a:t>Ansai</a:t>
            </a:r>
            <a:r>
              <a:rPr lang="cs-CZ" sz="1799" dirty="0"/>
              <a:t>, </a:t>
            </a:r>
            <a:r>
              <a:rPr lang="cs-CZ" sz="1799" dirty="0" err="1"/>
              <a:t>Andrade</a:t>
            </a:r>
            <a:r>
              <a:rPr lang="cs-CZ" sz="1799" dirty="0"/>
              <a:t>, Masse, </a:t>
            </a:r>
            <a:r>
              <a:rPr lang="cs-CZ" sz="1799" dirty="0" err="1"/>
              <a:t>Gonçalves</a:t>
            </a:r>
            <a:r>
              <a:rPr lang="cs-CZ" sz="1799" dirty="0"/>
              <a:t>, </a:t>
            </a:r>
            <a:r>
              <a:rPr lang="cs-CZ" sz="1799" dirty="0" err="1"/>
              <a:t>Takahashi</a:t>
            </a:r>
            <a:r>
              <a:rPr lang="cs-CZ" sz="1799" dirty="0"/>
              <a:t>, et al., 2019; </a:t>
            </a:r>
            <a:r>
              <a:rPr lang="cs-CZ" sz="1799" dirty="0" err="1"/>
              <a:t>Hollman</a:t>
            </a:r>
            <a:r>
              <a:rPr lang="cs-CZ" sz="1799" dirty="0"/>
              <a:t>, </a:t>
            </a:r>
            <a:r>
              <a:rPr lang="cs-CZ" sz="1799" dirty="0" err="1"/>
              <a:t>McDade</a:t>
            </a:r>
            <a:r>
              <a:rPr lang="cs-CZ" sz="1799" dirty="0"/>
              <a:t>, </a:t>
            </a:r>
            <a:r>
              <a:rPr lang="cs-CZ" sz="1799" dirty="0" err="1"/>
              <a:t>Petersen</a:t>
            </a:r>
            <a:r>
              <a:rPr lang="cs-CZ" sz="1799" dirty="0"/>
              <a:t>, 2011). </a:t>
            </a:r>
          </a:p>
        </p:txBody>
      </p:sp>
    </p:spTree>
    <p:extLst>
      <p:ext uri="{BB962C8B-B14F-4D97-AF65-F5344CB8AC3E}">
        <p14:creationId xmlns:p14="http://schemas.microsoft.com/office/powerpoint/2010/main" val="301094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leluja_cele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893"/>
            <a:ext cx="12188825" cy="6856214"/>
          </a:xfrm>
          <a:prstGeom prst="rect">
            <a:avLst/>
          </a:prstGeom>
        </p:spPr>
      </p:pic>
    </p:spTree>
    <p:extLst>
      <p:ext uri="{BB962C8B-B14F-4D97-AF65-F5344CB8AC3E}">
        <p14:creationId xmlns:p14="http://schemas.microsoft.com/office/powerpoint/2010/main" val="70221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18B675-C6A1-4599-A44F-E7221984B66F}"/>
              </a:ext>
            </a:extLst>
          </p:cNvPr>
          <p:cNvSpPr>
            <a:spLocks noGrp="1"/>
          </p:cNvSpPr>
          <p:nvPr>
            <p:ph type="title"/>
          </p:nvPr>
        </p:nvSpPr>
        <p:spPr/>
        <p:txBody>
          <a:bodyPr/>
          <a:lstStyle/>
          <a:p>
            <a:pPr algn="ctr"/>
            <a:r>
              <a:rPr lang="en-US" dirty="0"/>
              <a:t>e057 Physical Activity in Older Adults</a:t>
            </a:r>
            <a:endParaRPr lang="cs-CZ" dirty="0"/>
          </a:p>
        </p:txBody>
      </p:sp>
      <p:sp>
        <p:nvSpPr>
          <p:cNvPr id="3" name="Zástupný symbol pro obsah 2">
            <a:extLst>
              <a:ext uri="{FF2B5EF4-FFF2-40B4-BE49-F238E27FC236}">
                <a16:creationId xmlns:a16="http://schemas.microsoft.com/office/drawing/2014/main" id="{3D60F5DA-8E9A-4F74-BD69-2F199AB49B5A}"/>
              </a:ext>
            </a:extLst>
          </p:cNvPr>
          <p:cNvSpPr>
            <a:spLocks noGrp="1"/>
          </p:cNvSpPr>
          <p:nvPr>
            <p:ph idx="1"/>
          </p:nvPr>
        </p:nvSpPr>
        <p:spPr/>
        <p:txBody>
          <a:bodyPr/>
          <a:lstStyle/>
          <a:p>
            <a:r>
              <a:rPr lang="en-US" dirty="0"/>
              <a:t>9:00 – 9:50 B11/236</a:t>
            </a:r>
          </a:p>
          <a:p>
            <a:r>
              <a:rPr lang="en-US" dirty="0"/>
              <a:t>14:00-14:50 Gym 118</a:t>
            </a:r>
          </a:p>
          <a:p>
            <a:endParaRPr lang="en-US" dirty="0"/>
          </a:p>
          <a:p>
            <a:r>
              <a:rPr lang="en-US" b="1" dirty="0"/>
              <a:t>September </a:t>
            </a:r>
            <a:r>
              <a:rPr lang="en-US" dirty="0"/>
              <a:t> B11/236 9:00 – 9:50 theoretical basis (oral lecture)</a:t>
            </a:r>
          </a:p>
          <a:p>
            <a:r>
              <a:rPr lang="en-US" b="1" dirty="0"/>
              <a:t>October </a:t>
            </a:r>
            <a:r>
              <a:rPr lang="en-US" dirty="0"/>
              <a:t>14:00-14:50 Gym 118 physical fitness assessment (practical lesson)</a:t>
            </a:r>
          </a:p>
          <a:p>
            <a:r>
              <a:rPr lang="en-US" b="1" dirty="0"/>
              <a:t>November </a:t>
            </a:r>
            <a:r>
              <a:rPr lang="en-US" dirty="0"/>
              <a:t>– attending exercise lessons for seniors </a:t>
            </a:r>
          </a:p>
          <a:p>
            <a:r>
              <a:rPr lang="en-US" b="1" dirty="0"/>
              <a:t>December </a:t>
            </a:r>
            <a:r>
              <a:rPr lang="en-US" dirty="0"/>
              <a:t>- data processing, analysis and interpretation </a:t>
            </a:r>
          </a:p>
          <a:p>
            <a:pPr lvl="1"/>
            <a:r>
              <a:rPr lang="en-US" dirty="0"/>
              <a:t>(last meeting December 8, 2021)</a:t>
            </a:r>
          </a:p>
        </p:txBody>
      </p:sp>
    </p:spTree>
    <p:extLst>
      <p:ext uri="{BB962C8B-B14F-4D97-AF65-F5344CB8AC3E}">
        <p14:creationId xmlns:p14="http://schemas.microsoft.com/office/powerpoint/2010/main" val="253596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2588" y="275459"/>
            <a:ext cx="10563648" cy="822428"/>
          </a:xfrm>
        </p:spPr>
        <p:txBody>
          <a:bodyPr/>
          <a:lstStyle/>
          <a:p>
            <a:pPr algn="ctr"/>
            <a:r>
              <a:rPr lang="en-US" dirty="0"/>
              <a:t>Cardiorespiratory endurance </a:t>
            </a:r>
          </a:p>
        </p:txBody>
      </p:sp>
      <p:sp>
        <p:nvSpPr>
          <p:cNvPr id="3" name="Zástupný symbol pro obsah 2"/>
          <p:cNvSpPr>
            <a:spLocks noGrp="1"/>
          </p:cNvSpPr>
          <p:nvPr>
            <p:ph sz="quarter" idx="13"/>
          </p:nvPr>
        </p:nvSpPr>
        <p:spPr/>
        <p:txBody>
          <a:bodyPr>
            <a:normAutofit/>
          </a:bodyPr>
          <a:lstStyle/>
          <a:p>
            <a:pPr lvl="1" algn="just"/>
            <a:r>
              <a:rPr lang="en-US" sz="2400" dirty="0"/>
              <a:t>ability to the heart, lungs, and circulatory system to supply oxygen and nutrients efficiently to work muscles.</a:t>
            </a:r>
          </a:p>
          <a:p>
            <a:pPr lvl="1" algn="just"/>
            <a:r>
              <a:rPr lang="en-US" sz="2400" b="1" dirty="0"/>
              <a:t>Assessment</a:t>
            </a:r>
          </a:p>
          <a:p>
            <a:pPr lvl="2" algn="just"/>
            <a:r>
              <a:rPr lang="en-US" sz="2400" dirty="0"/>
              <a:t>To measure the maximum oxygen consumption (V02max),</a:t>
            </a:r>
          </a:p>
          <a:p>
            <a:pPr lvl="2" algn="just"/>
            <a:r>
              <a:rPr lang="en-US" sz="2400" dirty="0"/>
              <a:t>or the rate of oxygen utilization of the muscles during aerobic exercise, in order to assess cardiorespiratory endurance and functional aerobic capacity. Physical fitness evaluations should include a test of cardiorespiratory function during rest and exercise. Graded exercise tests (GXTs) are used for this purpose.</a:t>
            </a:r>
          </a:p>
          <a:p>
            <a:pPr lvl="2" algn="just"/>
            <a:r>
              <a:rPr lang="en-US" sz="2400" b="1" dirty="0"/>
              <a:t>6-minute walking test (easy to use in practice) </a:t>
            </a:r>
          </a:p>
          <a:p>
            <a:pPr lvl="2" algn="just"/>
            <a:r>
              <a:rPr lang="en-US" sz="2400" b="1" dirty="0"/>
              <a:t>2-minute step test</a:t>
            </a:r>
          </a:p>
        </p:txBody>
      </p:sp>
    </p:spTree>
    <p:extLst>
      <p:ext uri="{BB962C8B-B14F-4D97-AF65-F5344CB8AC3E}">
        <p14:creationId xmlns:p14="http://schemas.microsoft.com/office/powerpoint/2010/main" val="354794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80630" y="430477"/>
            <a:ext cx="7605762" cy="646163"/>
          </a:xfrm>
          <a:prstGeom prst="rect">
            <a:avLst/>
          </a:prstGeom>
        </p:spPr>
        <p:txBody>
          <a:bodyPr wrap="square">
            <a:spAutoFit/>
          </a:bodyPr>
          <a:lstStyle/>
          <a:p>
            <a:pPr defTabSz="457063">
              <a:defRPr/>
            </a:pPr>
            <a:r>
              <a:rPr lang="cs-CZ" sz="3599" b="1" dirty="0">
                <a:solidFill>
                  <a:prstClr val="black"/>
                </a:solidFill>
                <a:latin typeface="Times New Roman" panose="02020603050405020304" pitchFamily="18" charset="0"/>
                <a:ea typeface="Calibri" panose="020F0502020204030204" pitchFamily="34" charset="0"/>
              </a:rPr>
              <a:t>T</a:t>
            </a:r>
            <a:r>
              <a:rPr lang="en-GB" sz="3599" b="1" dirty="0">
                <a:solidFill>
                  <a:prstClr val="black"/>
                </a:solidFill>
                <a:latin typeface="Times New Roman" panose="02020603050405020304" pitchFamily="18" charset="0"/>
                <a:ea typeface="Calibri" panose="020F0502020204030204" pitchFamily="34" charset="0"/>
              </a:rPr>
              <a:t>he 6 minute walk test </a:t>
            </a:r>
            <a:r>
              <a:rPr lang="cs-CZ" sz="3599" b="1" dirty="0">
                <a:solidFill>
                  <a:prstClr val="black"/>
                </a:solidFill>
                <a:latin typeface="Times New Roman" panose="02020603050405020304" pitchFamily="18" charset="0"/>
                <a:ea typeface="Calibri" panose="020F0502020204030204" pitchFamily="34" charset="0"/>
              </a:rPr>
              <a:t>- </a:t>
            </a:r>
            <a:r>
              <a:rPr lang="en-GB" sz="3599" b="1" dirty="0">
                <a:solidFill>
                  <a:prstClr val="black"/>
                </a:solidFill>
                <a:latin typeface="Times New Roman" panose="02020603050405020304" pitchFamily="18" charset="0"/>
                <a:ea typeface="Calibri" panose="020F0502020204030204" pitchFamily="34" charset="0"/>
              </a:rPr>
              <a:t>6MWD</a:t>
            </a:r>
            <a:r>
              <a:rPr lang="en-GB" sz="3599" dirty="0">
                <a:solidFill>
                  <a:prstClr val="black"/>
                </a:solidFill>
                <a:latin typeface="Times New Roman" panose="02020603050405020304" pitchFamily="18" charset="0"/>
                <a:ea typeface="Calibri" panose="020F0502020204030204" pitchFamily="34" charset="0"/>
              </a:rPr>
              <a:t> </a:t>
            </a:r>
            <a:endParaRPr lang="cs-CZ" sz="3599" dirty="0">
              <a:solidFill>
                <a:prstClr val="black"/>
              </a:solidFill>
              <a:latin typeface="Gill Sans MT" panose="020B0502020104020203"/>
            </a:endParaRPr>
          </a:p>
        </p:txBody>
      </p:sp>
      <p:sp>
        <p:nvSpPr>
          <p:cNvPr id="3" name="Obdélník 2"/>
          <p:cNvSpPr/>
          <p:nvPr/>
        </p:nvSpPr>
        <p:spPr>
          <a:xfrm>
            <a:off x="285676" y="1332202"/>
            <a:ext cx="4427972" cy="5446226"/>
          </a:xfrm>
          <a:prstGeom prst="rect">
            <a:avLst/>
          </a:prstGeom>
        </p:spPr>
        <p:txBody>
          <a:bodyPr wrap="square">
            <a:spAutoFit/>
          </a:bodyPr>
          <a:lstStyle/>
          <a:p>
            <a:pPr defTabSz="457063">
              <a:defRPr/>
            </a:pPr>
            <a:r>
              <a:rPr lang="en-GB" sz="3199" dirty="0">
                <a:solidFill>
                  <a:prstClr val="black"/>
                </a:solidFill>
                <a:latin typeface="Times New Roman" panose="02020603050405020304" pitchFamily="18" charset="0"/>
                <a:ea typeface="Calibri" panose="020F0502020204030204" pitchFamily="34" charset="0"/>
              </a:rPr>
              <a:t>The 6MWD is a sub-maximal exercise test used </a:t>
            </a:r>
            <a:r>
              <a:rPr lang="en-GB" sz="3199" b="1"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to assess aerobic capacity and endurance</a:t>
            </a:r>
            <a:r>
              <a:rPr lang="en-GB" sz="3199" dirty="0">
                <a:solidFill>
                  <a:prstClr val="black"/>
                </a:solidFill>
                <a:latin typeface="Times New Roman" panose="02020603050405020304" pitchFamily="18" charset="0"/>
                <a:ea typeface="Calibri" panose="020F0502020204030204" pitchFamily="34" charset="0"/>
              </a:rPr>
              <a:t>. The distance covered over a time of 6 minutes is used as the outcome by which to compare changes in performance capacity. </a:t>
            </a:r>
            <a:endParaRPr lang="cs-CZ" sz="3199" dirty="0">
              <a:solidFill>
                <a:prstClr val="black"/>
              </a:solidFill>
              <a:latin typeface="Times New Roman" panose="02020603050405020304" pitchFamily="18" charset="0"/>
              <a:ea typeface="Calibri" panose="020F0502020204030204" pitchFamily="34" charset="0"/>
            </a:endParaRPr>
          </a:p>
          <a:p>
            <a:pPr defTabSz="457063">
              <a:defRPr/>
            </a:pPr>
            <a:endParaRPr lang="cs-CZ" sz="2799" dirty="0">
              <a:solidFill>
                <a:prstClr val="black"/>
              </a:solidFill>
              <a:latin typeface="Gill Sans MT" panose="020B0502020104020203"/>
            </a:endParaRPr>
          </a:p>
        </p:txBody>
      </p:sp>
      <p:sp>
        <p:nvSpPr>
          <p:cNvPr id="5" name="Obdélník 4"/>
          <p:cNvSpPr/>
          <p:nvPr/>
        </p:nvSpPr>
        <p:spPr>
          <a:xfrm>
            <a:off x="5446880" y="1178352"/>
            <a:ext cx="6094413" cy="5753923"/>
          </a:xfrm>
          <a:prstGeom prst="rect">
            <a:avLst/>
          </a:prstGeom>
        </p:spPr>
        <p:txBody>
          <a:bodyPr>
            <a:spAutoFit/>
          </a:bodyPr>
          <a:lstStyle/>
          <a:p>
            <a:pPr defTabSz="457063">
              <a:defRPr/>
            </a:pPr>
            <a:endParaRPr lang="cs-CZ" sz="1600" dirty="0">
              <a:solidFill>
                <a:srgbClr val="000000"/>
              </a:solidFill>
              <a:latin typeface="Arial" panose="020B0604020202020204" pitchFamily="34" charset="0"/>
            </a:endParaRPr>
          </a:p>
          <a:p>
            <a:pPr defTabSz="457063">
              <a:defRPr/>
            </a:pPr>
            <a:r>
              <a:rPr lang="en-US" sz="1799" b="1" dirty="0">
                <a:solidFill>
                  <a:srgbClr val="000000"/>
                </a:solidFill>
                <a:latin typeface="Arial" panose="020B0604020202020204" pitchFamily="34" charset="0"/>
              </a:rPr>
              <a:t>6 Minute Walk Test Distance Conversion Table </a:t>
            </a:r>
            <a:endParaRPr lang="en-US" sz="1799" dirty="0">
              <a:solidFill>
                <a:srgbClr val="000000"/>
              </a:solidFill>
              <a:latin typeface="Arial" panose="020B0604020202020204" pitchFamily="34" charset="0"/>
            </a:endParaRPr>
          </a:p>
          <a:p>
            <a:pPr defTabSz="457063">
              <a:defRPr/>
            </a:pPr>
            <a:r>
              <a:rPr lang="en-US" sz="1799" dirty="0">
                <a:solidFill>
                  <a:srgbClr val="000000"/>
                </a:solidFill>
                <a:latin typeface="Arial" panose="020B0604020202020204" pitchFamily="34" charset="0"/>
              </a:rPr>
              <a:t>Standard estimates from 6MWD (feet walked) to METs </a:t>
            </a:r>
          </a:p>
          <a:p>
            <a:pPr defTabSz="457063">
              <a:defRPr/>
            </a:pPr>
            <a:r>
              <a:rPr lang="en-US" sz="1799" dirty="0">
                <a:solidFill>
                  <a:srgbClr val="000000"/>
                </a:solidFill>
                <a:latin typeface="Arial" panose="020B0604020202020204" pitchFamily="34" charset="0"/>
              </a:rPr>
              <a:t>Based on ACSM metabolic prediction equation formula for horizontal walking.</a:t>
            </a:r>
            <a:r>
              <a:rPr lang="en-US" sz="1050" dirty="0">
                <a:solidFill>
                  <a:srgbClr val="000000"/>
                </a:solidFill>
                <a:latin typeface="Arial" panose="020B0604020202020204" pitchFamily="34" charset="0"/>
              </a:rPr>
              <a:t>*</a:t>
            </a:r>
            <a:endParaRPr lang="cs-CZ" sz="1050" dirty="0">
              <a:solidFill>
                <a:srgbClr val="000000"/>
              </a:solidFill>
              <a:latin typeface="Arial" panose="020B0604020202020204" pitchFamily="34" charset="0"/>
            </a:endParaRPr>
          </a:p>
          <a:p>
            <a:pPr defTabSz="457063">
              <a:defRPr/>
            </a:pPr>
            <a:r>
              <a:rPr lang="en-US" sz="1400" b="1" dirty="0">
                <a:solidFill>
                  <a:srgbClr val="000000"/>
                </a:solidFill>
                <a:latin typeface="Arial" panose="020B0604020202020204" pitchFamily="34" charset="0"/>
              </a:rPr>
              <a:t>Distance</a:t>
            </a:r>
            <a:r>
              <a:rPr lang="cs-CZ" sz="1400" b="1" dirty="0">
                <a:solidFill>
                  <a:srgbClr val="000000"/>
                </a:solidFill>
                <a:latin typeface="Arial" panose="020B0604020202020204" pitchFamily="34" charset="0"/>
              </a:rPr>
              <a:t>  D</a:t>
            </a:r>
            <a:r>
              <a:rPr lang="en-US" sz="1400" b="1" dirty="0" err="1">
                <a:solidFill>
                  <a:srgbClr val="000000"/>
                </a:solidFill>
                <a:latin typeface="Arial" panose="020B0604020202020204" pitchFamily="34" charset="0"/>
              </a:rPr>
              <a:t>istance</a:t>
            </a:r>
            <a:r>
              <a:rPr lang="cs-CZ" sz="1400" b="1" dirty="0">
                <a:solidFill>
                  <a:srgbClr val="000000"/>
                </a:solidFill>
                <a:latin typeface="Arial" panose="020B0604020202020204" pitchFamily="34" charset="0"/>
              </a:rPr>
              <a:t>    MPH	 </a:t>
            </a:r>
            <a:r>
              <a:rPr lang="en-US" sz="1400" b="1" dirty="0">
                <a:solidFill>
                  <a:srgbClr val="000000"/>
                </a:solidFill>
                <a:latin typeface="Arial" panose="020B0604020202020204" pitchFamily="34" charset="0"/>
              </a:rPr>
              <a:t>Meters</a:t>
            </a:r>
            <a:endParaRPr lang="cs-CZ" sz="1400" b="1" dirty="0">
              <a:solidFill>
                <a:srgbClr val="000000"/>
              </a:solidFill>
              <a:latin typeface="Arial" panose="020B0604020202020204" pitchFamily="34" charset="0"/>
            </a:endParaRPr>
          </a:p>
          <a:p>
            <a:pPr defTabSz="457063">
              <a:defRPr/>
            </a:pPr>
            <a:r>
              <a:rPr lang="en-US" sz="1400" b="1" dirty="0">
                <a:solidFill>
                  <a:srgbClr val="000000"/>
                </a:solidFill>
                <a:latin typeface="Arial" panose="020B0604020202020204" pitchFamily="34" charset="0"/>
              </a:rPr>
              <a:t>in </a:t>
            </a:r>
            <a:r>
              <a:rPr lang="cs-CZ" sz="1400" b="1" dirty="0">
                <a:solidFill>
                  <a:srgbClr val="000000"/>
                </a:solidFill>
                <a:latin typeface="Arial" panose="020B0604020202020204" pitchFamily="34" charset="0"/>
              </a:rPr>
              <a:t> </a:t>
            </a:r>
            <a:r>
              <a:rPr lang="en-US" sz="1400" b="1" dirty="0">
                <a:solidFill>
                  <a:srgbClr val="000000"/>
                </a:solidFill>
                <a:latin typeface="Arial" panose="020B0604020202020204" pitchFamily="34" charset="0"/>
              </a:rPr>
              <a:t>feet </a:t>
            </a:r>
            <a:r>
              <a:rPr lang="cs-CZ" sz="1400" b="1" dirty="0">
                <a:solidFill>
                  <a:srgbClr val="000000"/>
                </a:solidFill>
                <a:latin typeface="Arial" panose="020B0604020202020204" pitchFamily="34" charset="0"/>
              </a:rPr>
              <a:t>    </a:t>
            </a:r>
            <a:r>
              <a:rPr lang="en-US" sz="1400" b="1" dirty="0">
                <a:solidFill>
                  <a:srgbClr val="000000"/>
                </a:solidFill>
                <a:latin typeface="Arial" panose="020B0604020202020204" pitchFamily="34" charset="0"/>
              </a:rPr>
              <a:t>in meters </a:t>
            </a:r>
            <a:r>
              <a:rPr lang="en-US" sz="1400" dirty="0">
                <a:solidFill>
                  <a:srgbClr val="000000"/>
                </a:solidFill>
                <a:latin typeface="Arial" panose="020B0604020202020204" pitchFamily="34" charset="0"/>
              </a:rPr>
              <a:t>	</a:t>
            </a:r>
            <a:r>
              <a:rPr lang="en-US" sz="1400" b="1" dirty="0">
                <a:solidFill>
                  <a:srgbClr val="000000"/>
                </a:solidFill>
                <a:latin typeface="Arial" panose="020B0604020202020204" pitchFamily="34" charset="0"/>
              </a:rPr>
              <a:t> </a:t>
            </a:r>
            <a:r>
              <a:rPr lang="en-US" sz="1400" dirty="0">
                <a:solidFill>
                  <a:srgbClr val="000000"/>
                </a:solidFill>
                <a:latin typeface="Arial" panose="020B0604020202020204" pitchFamily="34" charset="0"/>
              </a:rPr>
              <a:t>	</a:t>
            </a:r>
            <a:r>
              <a:rPr lang="en-US" sz="1400" b="1" dirty="0">
                <a:solidFill>
                  <a:srgbClr val="000000"/>
                </a:solidFill>
                <a:latin typeface="Arial" panose="020B0604020202020204" pitchFamily="34" charset="0"/>
              </a:rPr>
              <a:t>∙min</a:t>
            </a:r>
            <a:r>
              <a:rPr lang="en-US" sz="1000" b="1" dirty="0">
                <a:solidFill>
                  <a:srgbClr val="000000"/>
                </a:solidFill>
                <a:latin typeface="Arial" panose="020B0604020202020204" pitchFamily="34" charset="0"/>
              </a:rPr>
              <a:t>-1 	</a:t>
            </a:r>
            <a:r>
              <a:rPr lang="en-US" sz="1400" b="1" dirty="0">
                <a:solidFill>
                  <a:srgbClr val="000000"/>
                </a:solidFill>
                <a:latin typeface="Arial" panose="020B0604020202020204" pitchFamily="34" charset="0"/>
              </a:rPr>
              <a:t>VO2(ml∙kg</a:t>
            </a:r>
            <a:r>
              <a:rPr lang="en-US" sz="1000" b="1" dirty="0">
                <a:solidFill>
                  <a:srgbClr val="000000"/>
                </a:solidFill>
                <a:latin typeface="Arial" panose="020B0604020202020204" pitchFamily="34" charset="0"/>
              </a:rPr>
              <a:t>-1</a:t>
            </a:r>
            <a:r>
              <a:rPr lang="en-US" sz="1400" b="1" dirty="0">
                <a:solidFill>
                  <a:srgbClr val="000000"/>
                </a:solidFill>
                <a:latin typeface="Arial" panose="020B0604020202020204" pitchFamily="34" charset="0"/>
              </a:rPr>
              <a:t>∙min</a:t>
            </a:r>
            <a:r>
              <a:rPr lang="en-US" sz="1000" b="1" dirty="0">
                <a:solidFill>
                  <a:srgbClr val="000000"/>
                </a:solidFill>
                <a:latin typeface="Arial" panose="020B0604020202020204" pitchFamily="34" charset="0"/>
              </a:rPr>
              <a:t>-1</a:t>
            </a:r>
            <a:r>
              <a:rPr lang="en-US" sz="1400" b="1" dirty="0">
                <a:solidFill>
                  <a:srgbClr val="000000"/>
                </a:solidFill>
                <a:latin typeface="Arial" panose="020B0604020202020204" pitchFamily="34" charset="0"/>
              </a:rPr>
              <a:t>) 	METs </a:t>
            </a:r>
            <a:r>
              <a:rPr lang="en-US" sz="1400" dirty="0">
                <a:solidFill>
                  <a:srgbClr val="000000"/>
                </a:solidFill>
                <a:latin typeface="Arial" panose="020B0604020202020204" pitchFamily="34" charset="0"/>
              </a:rPr>
              <a:t>	</a:t>
            </a:r>
          </a:p>
          <a:p>
            <a:pPr defTabSz="457063">
              <a:defRPr/>
            </a:pPr>
            <a:r>
              <a:rPr lang="cs-CZ" sz="1400" dirty="0">
                <a:solidFill>
                  <a:srgbClr val="000000"/>
                </a:solidFill>
                <a:latin typeface="Arial" panose="020B0604020202020204" pitchFamily="34" charset="0"/>
              </a:rPr>
              <a:t>	500 		152 	.94 	  25 			6.04 			1.73 	</a:t>
            </a:r>
          </a:p>
          <a:p>
            <a:pPr defTabSz="457063">
              <a:defRPr/>
            </a:pPr>
            <a:r>
              <a:rPr lang="cs-CZ" sz="1400" dirty="0">
                <a:solidFill>
                  <a:srgbClr val="000000"/>
                </a:solidFill>
                <a:latin typeface="Arial" panose="020B0604020202020204" pitchFamily="34" charset="0"/>
              </a:rPr>
              <a:t>	510 		155 	.96 	  26 			6.09		 	1.74 	</a:t>
            </a:r>
          </a:p>
          <a:p>
            <a:pPr defTabSz="457063">
              <a:defRPr/>
            </a:pPr>
            <a:r>
              <a:rPr lang="cs-CZ" sz="1400" dirty="0">
                <a:solidFill>
                  <a:srgbClr val="000000"/>
                </a:solidFill>
                <a:latin typeface="Arial" panose="020B0604020202020204" pitchFamily="34" charset="0"/>
              </a:rPr>
              <a:t>	520 		159 	.98 	  26 			6.14 			1.75 	</a:t>
            </a:r>
          </a:p>
          <a:p>
            <a:pPr defTabSz="457063">
              <a:defRPr/>
            </a:pPr>
            <a:r>
              <a:rPr lang="cs-CZ" sz="1400" dirty="0">
                <a:solidFill>
                  <a:srgbClr val="000000"/>
                </a:solidFill>
                <a:latin typeface="Arial" panose="020B0604020202020204" pitchFamily="34" charset="0"/>
              </a:rPr>
              <a:t>	530 		162 	1.00 	  27 			6.19		 	1.77 	</a:t>
            </a:r>
          </a:p>
          <a:p>
            <a:pPr defTabSz="457063">
              <a:defRPr/>
            </a:pPr>
            <a:r>
              <a:rPr lang="cs-CZ" sz="1400" dirty="0">
                <a:solidFill>
                  <a:srgbClr val="000000"/>
                </a:solidFill>
                <a:latin typeface="Arial" panose="020B0604020202020204" pitchFamily="34" charset="0"/>
              </a:rPr>
              <a:t>	540 		165 	1.02 	  27 			6.24 			1.78 	</a:t>
            </a:r>
          </a:p>
          <a:p>
            <a:pPr defTabSz="457063">
              <a:defRPr/>
            </a:pPr>
            <a:r>
              <a:rPr lang="cs-CZ" sz="1400" dirty="0">
                <a:solidFill>
                  <a:srgbClr val="000000"/>
                </a:solidFill>
                <a:latin typeface="Arial" panose="020B0604020202020204" pitchFamily="34" charset="0"/>
              </a:rPr>
              <a:t>	550 		168 	1.04 	  28 			6.29		 	1.80 	</a:t>
            </a:r>
          </a:p>
          <a:p>
            <a:pPr defTabSz="457063">
              <a:defRPr/>
            </a:pPr>
            <a:r>
              <a:rPr lang="cs-CZ" sz="1400" dirty="0">
                <a:solidFill>
                  <a:srgbClr val="000000"/>
                </a:solidFill>
                <a:latin typeface="Arial" panose="020B0604020202020204" pitchFamily="34" charset="0"/>
              </a:rPr>
              <a:t>	560 		171 	1.06 	  28 			6.35		 	1.81 	</a:t>
            </a:r>
          </a:p>
          <a:p>
            <a:pPr defTabSz="457063">
              <a:defRPr/>
            </a:pPr>
            <a:r>
              <a:rPr lang="cs-CZ" sz="1400" dirty="0">
                <a:solidFill>
                  <a:srgbClr val="000000"/>
                </a:solidFill>
                <a:latin typeface="Arial" panose="020B0604020202020204" pitchFamily="34" charset="0"/>
              </a:rPr>
              <a:t>	570 		174 	1.08 	  29 			6.39		 	1.83 	</a:t>
            </a:r>
          </a:p>
          <a:p>
            <a:pPr defTabSz="457063">
              <a:defRPr/>
            </a:pPr>
            <a:r>
              <a:rPr lang="cs-CZ" sz="1400" dirty="0">
                <a:solidFill>
                  <a:srgbClr val="000000"/>
                </a:solidFill>
                <a:latin typeface="Arial" panose="020B0604020202020204" pitchFamily="34" charset="0"/>
              </a:rPr>
              <a:t>	580 		177 	1.10 	  29 			6.45		 	1.84 	</a:t>
            </a:r>
          </a:p>
          <a:p>
            <a:pPr defTabSz="457063">
              <a:defRPr/>
            </a:pPr>
            <a:r>
              <a:rPr lang="cs-CZ" sz="1400" dirty="0">
                <a:solidFill>
                  <a:srgbClr val="000000"/>
                </a:solidFill>
                <a:latin typeface="Arial" panose="020B0604020202020204" pitchFamily="34" charset="0"/>
              </a:rPr>
              <a:t>	590 		180 	1.11 	  30 			6.50		 	1.86 	</a:t>
            </a:r>
          </a:p>
          <a:p>
            <a:pPr defTabSz="457063">
              <a:defRPr/>
            </a:pPr>
            <a:r>
              <a:rPr lang="cs-CZ" sz="1400" dirty="0">
                <a:solidFill>
                  <a:srgbClr val="000000"/>
                </a:solidFill>
                <a:latin typeface="Arial" panose="020B0604020202020204" pitchFamily="34" charset="0"/>
              </a:rPr>
              <a:t>	600 		183 	1.13 	  30 			6.55		 	1.87 	</a:t>
            </a:r>
          </a:p>
          <a:p>
            <a:pPr defTabSz="457063">
              <a:defRPr/>
            </a:pPr>
            <a:r>
              <a:rPr lang="cs-CZ" sz="1400" dirty="0">
                <a:solidFill>
                  <a:srgbClr val="000000"/>
                </a:solidFill>
                <a:latin typeface="Arial" panose="020B0604020202020204" pitchFamily="34" charset="0"/>
              </a:rPr>
              <a:t>	610 		186 	1.15 	  31 			6.59		 	1.89 	</a:t>
            </a:r>
          </a:p>
          <a:p>
            <a:pPr defTabSz="457063">
              <a:defRPr/>
            </a:pPr>
            <a:r>
              <a:rPr lang="cs-CZ" sz="1400" dirty="0">
                <a:solidFill>
                  <a:srgbClr val="000000"/>
                </a:solidFill>
                <a:latin typeface="Arial" panose="020B0604020202020204" pitchFamily="34" charset="0"/>
              </a:rPr>
              <a:t>	620 		189 	1.17 	  32 			6.65		 	1.90 	</a:t>
            </a:r>
          </a:p>
          <a:p>
            <a:pPr defTabSz="457063">
              <a:defRPr/>
            </a:pPr>
            <a:r>
              <a:rPr lang="cs-CZ" sz="1400" dirty="0">
                <a:solidFill>
                  <a:srgbClr val="000000"/>
                </a:solidFill>
                <a:latin typeface="Arial" panose="020B0604020202020204" pitchFamily="34" charset="0"/>
              </a:rPr>
              <a:t>	630 		192 	1.19 	  32 			6.70		 	1.91 	</a:t>
            </a:r>
          </a:p>
          <a:p>
            <a:pPr defTabSz="457063">
              <a:defRPr/>
            </a:pPr>
            <a:r>
              <a:rPr lang="cs-CZ" sz="1400" dirty="0">
                <a:solidFill>
                  <a:srgbClr val="000000"/>
                </a:solidFill>
                <a:latin typeface="Arial" panose="020B0604020202020204" pitchFamily="34" charset="0"/>
              </a:rPr>
              <a:t>	640 		195 	1.21 	  33 			6.75		 	1.93 	</a:t>
            </a:r>
          </a:p>
          <a:p>
            <a:pPr defTabSz="457063">
              <a:defRPr/>
            </a:pPr>
            <a:r>
              <a:rPr lang="cs-CZ" sz="1400" dirty="0">
                <a:solidFill>
                  <a:srgbClr val="000000"/>
                </a:solidFill>
                <a:latin typeface="Arial" panose="020B0604020202020204" pitchFamily="34" charset="0"/>
              </a:rPr>
              <a:t>	650 		198 	1.23 	  33 			6.80		 	1.94 	</a:t>
            </a:r>
          </a:p>
        </p:txBody>
      </p:sp>
    </p:spTree>
    <p:extLst>
      <p:ext uri="{BB962C8B-B14F-4D97-AF65-F5344CB8AC3E}">
        <p14:creationId xmlns:p14="http://schemas.microsoft.com/office/powerpoint/2010/main" val="341955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2825" y="275460"/>
            <a:ext cx="11684131" cy="739582"/>
          </a:xfrm>
        </p:spPr>
        <p:txBody>
          <a:bodyPr/>
          <a:lstStyle/>
          <a:p>
            <a:pPr algn="ctr"/>
            <a:r>
              <a:rPr lang="en-US" dirty="0"/>
              <a:t>Musculoskeletal fitness assessment</a:t>
            </a:r>
          </a:p>
        </p:txBody>
      </p:sp>
      <p:sp>
        <p:nvSpPr>
          <p:cNvPr id="3" name="Zástupný symbol pro obsah 2"/>
          <p:cNvSpPr>
            <a:spLocks noGrp="1"/>
          </p:cNvSpPr>
          <p:nvPr>
            <p:ph sz="quarter" idx="13"/>
          </p:nvPr>
        </p:nvSpPr>
        <p:spPr>
          <a:xfrm>
            <a:off x="812588" y="1157879"/>
            <a:ext cx="10563648" cy="5442119"/>
          </a:xfrm>
        </p:spPr>
        <p:txBody>
          <a:bodyPr>
            <a:normAutofit fontScale="77500" lnSpcReduction="20000"/>
          </a:bodyPr>
          <a:lstStyle/>
          <a:p>
            <a:r>
              <a:rPr lang="en-US" sz="2399" dirty="0">
                <a:latin typeface="Calibri" panose="020F0502020204030204" pitchFamily="34" charset="0"/>
                <a:cs typeface="Calibri" panose="020F0502020204030204" pitchFamily="34" charset="0"/>
              </a:rPr>
              <a:t>The measurable variables are mass, strength and physical performance. </a:t>
            </a:r>
          </a:p>
          <a:p>
            <a:pPr marL="0" indent="0">
              <a:buNone/>
            </a:pPr>
            <a:r>
              <a:rPr lang="en-US" sz="2399" dirty="0">
                <a:latin typeface="Calibri" panose="020F0502020204030204" pitchFamily="34" charset="0"/>
                <a:cs typeface="Calibri" panose="020F0502020204030204" pitchFamily="34" charset="0"/>
              </a:rPr>
              <a:t> </a:t>
            </a:r>
          </a:p>
          <a:p>
            <a:r>
              <a:rPr lang="en-US" sz="2599" u="sng" dirty="0">
                <a:latin typeface="Calibri" panose="020F0502020204030204" pitchFamily="34" charset="0"/>
                <a:cs typeface="Calibri" panose="020F0502020204030204" pitchFamily="34" charset="0"/>
              </a:rPr>
              <a:t>Variables</a:t>
            </a:r>
            <a:r>
              <a:rPr lang="en-US" sz="2599" dirty="0">
                <a:latin typeface="Calibri" panose="020F0502020204030204" pitchFamily="34" charset="0"/>
                <a:cs typeface="Calibri" panose="020F0502020204030204" pitchFamily="34" charset="0"/>
              </a:rPr>
              <a:t>			</a:t>
            </a:r>
            <a:r>
              <a:rPr lang="en-US" sz="2599" u="sng" dirty="0">
                <a:latin typeface="Calibri" panose="020F0502020204030204" pitchFamily="34" charset="0"/>
                <a:cs typeface="Calibri" panose="020F0502020204030204" pitchFamily="34" charset="0"/>
              </a:rPr>
              <a:t>Measurement techniques</a:t>
            </a:r>
          </a:p>
          <a:p>
            <a:endParaRPr lang="en-US" sz="2599" dirty="0">
              <a:latin typeface="Calibri" panose="020F0502020204030204" pitchFamily="34" charset="0"/>
              <a:cs typeface="Calibri" panose="020F0502020204030204" pitchFamily="34" charset="0"/>
            </a:endParaRPr>
          </a:p>
          <a:p>
            <a:r>
              <a:rPr lang="en-US" sz="2599" b="1" dirty="0">
                <a:latin typeface="Calibri" panose="020F0502020204030204" pitchFamily="34" charset="0"/>
                <a:cs typeface="Calibri" panose="020F0502020204030204" pitchFamily="34" charset="0"/>
              </a:rPr>
              <a:t>Muscle mass			</a:t>
            </a:r>
            <a:r>
              <a:rPr lang="en-US" sz="2599" dirty="0">
                <a:latin typeface="Calibri" panose="020F0502020204030204" pitchFamily="34" charset="0"/>
                <a:cs typeface="Calibri" panose="020F0502020204030204" pitchFamily="34" charset="0"/>
              </a:rPr>
              <a:t>Dual energy X-ray absorptiometry (DXA)</a:t>
            </a:r>
          </a:p>
          <a:p>
            <a:pPr marL="3656503" lvl="8" indent="0">
              <a:buNone/>
            </a:pPr>
            <a:r>
              <a:rPr lang="en-US" sz="2599" dirty="0" err="1">
                <a:latin typeface="Calibri" panose="020F0502020204030204" pitchFamily="34" charset="0"/>
                <a:cs typeface="Calibri" panose="020F0502020204030204" pitchFamily="34" charset="0"/>
              </a:rPr>
              <a:t>Bioimpedance</a:t>
            </a:r>
            <a:r>
              <a:rPr lang="en-US" sz="2599" dirty="0">
                <a:latin typeface="Calibri" panose="020F0502020204030204" pitchFamily="34" charset="0"/>
                <a:cs typeface="Calibri" panose="020F0502020204030204" pitchFamily="34" charset="0"/>
              </a:rPr>
              <a:t> analysis (BIA)</a:t>
            </a:r>
          </a:p>
          <a:p>
            <a:endParaRPr lang="en-US" sz="2599" dirty="0">
              <a:latin typeface="Calibri" panose="020F0502020204030204" pitchFamily="34" charset="0"/>
              <a:cs typeface="Calibri" panose="020F0502020204030204" pitchFamily="34" charset="0"/>
            </a:endParaRPr>
          </a:p>
          <a:p>
            <a:r>
              <a:rPr lang="en-US" sz="2599" b="1" dirty="0">
                <a:latin typeface="Calibri" panose="020F0502020204030204" pitchFamily="34" charset="0"/>
                <a:cs typeface="Calibri" panose="020F0502020204030204" pitchFamily="34" charset="0"/>
              </a:rPr>
              <a:t>Muscle strength		</a:t>
            </a:r>
            <a:r>
              <a:rPr lang="en-US" sz="2599" dirty="0">
                <a:latin typeface="Calibri" panose="020F0502020204030204" pitchFamily="34" charset="0"/>
                <a:cs typeface="Calibri" panose="020F0502020204030204" pitchFamily="34" charset="0"/>
              </a:rPr>
              <a:t>Handgrip strength </a:t>
            </a:r>
          </a:p>
          <a:p>
            <a:pPr marL="3656503" lvl="8" indent="0">
              <a:buNone/>
            </a:pPr>
            <a:r>
              <a:rPr lang="en-US" sz="2599" dirty="0">
                <a:latin typeface="Calibri" panose="020F0502020204030204" pitchFamily="34" charset="0"/>
                <a:cs typeface="Calibri" panose="020F0502020204030204" pitchFamily="34" charset="0"/>
              </a:rPr>
              <a:t>Arm Curl</a:t>
            </a:r>
          </a:p>
          <a:p>
            <a:pPr marL="3656503" lvl="8" indent="0">
              <a:buNone/>
            </a:pPr>
            <a:r>
              <a:rPr lang="en-US" sz="2599" dirty="0">
                <a:latin typeface="Calibri" panose="020F0502020204030204" pitchFamily="34" charset="0"/>
                <a:cs typeface="Calibri" panose="020F0502020204030204" pitchFamily="34" charset="0"/>
              </a:rPr>
              <a:t>Knee flexion/extension</a:t>
            </a:r>
            <a:endParaRPr lang="en-US" sz="2599" b="1" dirty="0">
              <a:latin typeface="Calibri" panose="020F0502020204030204" pitchFamily="34" charset="0"/>
              <a:cs typeface="Calibri" panose="020F0502020204030204" pitchFamily="34" charset="0"/>
            </a:endParaRPr>
          </a:p>
          <a:p>
            <a:endParaRPr lang="en-US" sz="2599" dirty="0">
              <a:latin typeface="Calibri" panose="020F0502020204030204" pitchFamily="34" charset="0"/>
              <a:cs typeface="Calibri" panose="020F0502020204030204" pitchFamily="34" charset="0"/>
            </a:endParaRPr>
          </a:p>
          <a:p>
            <a:r>
              <a:rPr lang="en-US" sz="2599" b="1" dirty="0">
                <a:latin typeface="Calibri" panose="020F0502020204030204" pitchFamily="34" charset="0"/>
                <a:cs typeface="Calibri" panose="020F0502020204030204" pitchFamily="34" charset="0"/>
              </a:rPr>
              <a:t>Physical performance		</a:t>
            </a:r>
            <a:r>
              <a:rPr lang="en-US" sz="2599" dirty="0">
                <a:latin typeface="Calibri" panose="020F0502020204030204" pitchFamily="34" charset="0"/>
                <a:cs typeface="Calibri" panose="020F0502020204030204" pitchFamily="34" charset="0"/>
              </a:rPr>
              <a:t>Usual gait speed </a:t>
            </a:r>
          </a:p>
          <a:p>
            <a:pPr marL="1828251" lvl="4" indent="0">
              <a:buNone/>
            </a:pPr>
            <a:r>
              <a:rPr lang="en-US" sz="2599" dirty="0">
                <a:latin typeface="Calibri" panose="020F0502020204030204" pitchFamily="34" charset="0"/>
                <a:cs typeface="Calibri" panose="020F0502020204030204" pitchFamily="34" charset="0"/>
              </a:rPr>
              <a:t>		</a:t>
            </a:r>
            <a:r>
              <a:rPr lang="cs-CZ" sz="2599" dirty="0">
                <a:latin typeface="Calibri" panose="020F0502020204030204" pitchFamily="34" charset="0"/>
                <a:cs typeface="Calibri" panose="020F0502020204030204" pitchFamily="34" charset="0"/>
              </a:rPr>
              <a:t>	</a:t>
            </a:r>
            <a:r>
              <a:rPr lang="en-US" sz="2599" dirty="0">
                <a:latin typeface="Calibri" panose="020F0502020204030204" pitchFamily="34" charset="0"/>
                <a:cs typeface="Calibri" panose="020F0502020204030204" pitchFamily="34" charset="0"/>
              </a:rPr>
              <a:t>Chair stand </a:t>
            </a:r>
          </a:p>
          <a:p>
            <a:pPr marL="3656503" lvl="8" indent="0">
              <a:buNone/>
            </a:pPr>
            <a:r>
              <a:rPr lang="en-US" sz="2599" dirty="0">
                <a:latin typeface="Calibri" panose="020F0502020204030204" pitchFamily="34" charset="0"/>
                <a:cs typeface="Calibri" panose="020F0502020204030204" pitchFamily="34" charset="0"/>
              </a:rPr>
              <a:t>Foot up and go</a:t>
            </a:r>
          </a:p>
        </p:txBody>
      </p:sp>
    </p:spTree>
    <p:extLst>
      <p:ext uri="{BB962C8B-B14F-4D97-AF65-F5344CB8AC3E}">
        <p14:creationId xmlns:p14="http://schemas.microsoft.com/office/powerpoint/2010/main" val="20862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2588" y="275460"/>
            <a:ext cx="10563648" cy="782433"/>
          </a:xfrm>
        </p:spPr>
        <p:txBody>
          <a:bodyPr/>
          <a:lstStyle/>
          <a:p>
            <a:r>
              <a:rPr lang="en-US" dirty="0"/>
              <a:t>Muscle mass assessment</a:t>
            </a:r>
          </a:p>
        </p:txBody>
      </p:sp>
      <p:sp>
        <p:nvSpPr>
          <p:cNvPr id="3" name="Zástupný symbol pro obsah 2"/>
          <p:cNvSpPr>
            <a:spLocks noGrp="1"/>
          </p:cNvSpPr>
          <p:nvPr>
            <p:ph sz="quarter" idx="13"/>
          </p:nvPr>
        </p:nvSpPr>
        <p:spPr>
          <a:xfrm>
            <a:off x="99987" y="1332459"/>
            <a:ext cx="8789286" cy="5524648"/>
          </a:xfrm>
        </p:spPr>
        <p:txBody>
          <a:bodyPr>
            <a:noAutofit/>
          </a:bodyPr>
          <a:lstStyle/>
          <a:p>
            <a:r>
              <a:rPr lang="en-US" sz="2399" dirty="0">
                <a:latin typeface="Calibri" panose="020F0502020204030204" pitchFamily="34" charset="0"/>
                <a:cs typeface="Calibri" panose="020F0502020204030204" pitchFamily="34" charset="0"/>
              </a:rPr>
              <a:t>A wide range of techniques can be used to assess muscle mass. Cost, availability and ease of use can determine whether the techniques are better suited to clinical practice or are more useful for research. </a:t>
            </a:r>
          </a:p>
          <a:p>
            <a:r>
              <a:rPr lang="en-US" sz="2399" dirty="0">
                <a:latin typeface="Calibri" panose="020F0502020204030204" pitchFamily="34" charset="0"/>
                <a:cs typeface="Calibri" panose="020F0502020204030204" pitchFamily="34" charset="0"/>
              </a:rPr>
              <a:t>Dual energy X-ray absorptiometry (DXA) is one of the methods for research and also clinical use to distinguish fat, bone mineral and lean tissues. This whole-body scan exposes the patient to minimal radiation. The main drawback is that the equipment is not portable, which may preclude its use in largescale epidemiological studies.</a:t>
            </a:r>
          </a:p>
          <a:p>
            <a:r>
              <a:rPr lang="en-US" sz="2399" dirty="0" err="1">
                <a:latin typeface="Calibri" panose="020F0502020204030204" pitchFamily="34" charset="0"/>
                <a:cs typeface="Calibri" panose="020F0502020204030204" pitchFamily="34" charset="0"/>
              </a:rPr>
              <a:t>Bioimpedance</a:t>
            </a:r>
            <a:r>
              <a:rPr lang="en-US" sz="2399" dirty="0">
                <a:latin typeface="Calibri" panose="020F0502020204030204" pitchFamily="34" charset="0"/>
                <a:cs typeface="Calibri" panose="020F0502020204030204" pitchFamily="34" charset="0"/>
              </a:rPr>
              <a:t> analysis (BIA) estimates the volume of fat and lean body mass. The test itself is inexpensive, easy to use, readily reproducible and appropriate for both ambulatory and bedridden patients. </a:t>
            </a:r>
          </a:p>
        </p:txBody>
      </p:sp>
      <p:pic>
        <p:nvPicPr>
          <p:cNvPr id="4" name="Obrázek 3"/>
          <p:cNvPicPr>
            <a:picLocks noChangeAspect="1"/>
          </p:cNvPicPr>
          <p:nvPr/>
        </p:nvPicPr>
        <p:blipFill rotWithShape="1">
          <a:blip r:embed="rId2"/>
          <a:srcRect l="18919" r="11713"/>
          <a:stretch/>
        </p:blipFill>
        <p:spPr>
          <a:xfrm>
            <a:off x="8889272" y="893"/>
            <a:ext cx="3299553" cy="6856214"/>
          </a:xfrm>
          <a:prstGeom prst="rect">
            <a:avLst/>
          </a:prstGeom>
        </p:spPr>
      </p:pic>
      <p:sp>
        <p:nvSpPr>
          <p:cNvPr id="5" name="Šipka doprava 4"/>
          <p:cNvSpPr/>
          <p:nvPr/>
        </p:nvSpPr>
        <p:spPr>
          <a:xfrm flipV="1">
            <a:off x="8184606" y="5757256"/>
            <a:ext cx="359950" cy="28567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cs-CZ" sz="1799" dirty="0"/>
          </a:p>
        </p:txBody>
      </p:sp>
    </p:spTree>
    <p:extLst>
      <p:ext uri="{BB962C8B-B14F-4D97-AF65-F5344CB8AC3E}">
        <p14:creationId xmlns:p14="http://schemas.microsoft.com/office/powerpoint/2010/main" val="342037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2588" y="275460"/>
            <a:ext cx="10563648" cy="768150"/>
          </a:xfrm>
        </p:spPr>
        <p:txBody>
          <a:bodyPr/>
          <a:lstStyle/>
          <a:p>
            <a:pPr algn="ctr"/>
            <a:r>
              <a:rPr lang="en-US" dirty="0"/>
              <a:t>Muscle strength assessment</a:t>
            </a:r>
          </a:p>
        </p:txBody>
      </p:sp>
      <p:sp>
        <p:nvSpPr>
          <p:cNvPr id="5" name="Zástupný symbol pro obsah 4"/>
          <p:cNvSpPr>
            <a:spLocks noGrp="1"/>
          </p:cNvSpPr>
          <p:nvPr>
            <p:ph sz="quarter" idx="13"/>
          </p:nvPr>
        </p:nvSpPr>
        <p:spPr>
          <a:xfrm>
            <a:off x="216637" y="1200730"/>
            <a:ext cx="11755551" cy="5213580"/>
          </a:xfrm>
        </p:spPr>
        <p:txBody>
          <a:bodyPr/>
          <a:lstStyle/>
          <a:p>
            <a:endParaRPr lang="cs-CZ" dirty="0"/>
          </a:p>
          <a:p>
            <a:r>
              <a:rPr lang="en-US" b="1" dirty="0"/>
              <a:t>Hand grip strength test</a:t>
            </a:r>
          </a:p>
          <a:p>
            <a:r>
              <a:rPr lang="en-US" dirty="0"/>
              <a:t>Physical status according to the result given by the dynamometer (in kg)</a:t>
            </a:r>
          </a:p>
        </p:txBody>
      </p:sp>
      <p:sp>
        <p:nvSpPr>
          <p:cNvPr id="6" name="Obdélník 5"/>
          <p:cNvSpPr/>
          <p:nvPr/>
        </p:nvSpPr>
        <p:spPr>
          <a:xfrm>
            <a:off x="216635" y="2653659"/>
            <a:ext cx="8924982" cy="2307723"/>
          </a:xfrm>
          <a:prstGeom prst="rect">
            <a:avLst/>
          </a:prstGeom>
        </p:spPr>
        <p:txBody>
          <a:bodyPr wrap="square">
            <a:spAutoFit/>
          </a:bodyPr>
          <a:lstStyle/>
          <a:p>
            <a:r>
              <a:rPr lang="en-US" sz="1799" b="1" dirty="0">
                <a:latin typeface="Arial" panose="020B0604020202020204" pitchFamily="34" charset="0"/>
              </a:rPr>
              <a:t>Age		Male			          Female</a:t>
            </a:r>
          </a:p>
          <a:p>
            <a:r>
              <a:rPr lang="en-US" sz="1799" b="1" dirty="0">
                <a:latin typeface="Arial" panose="020B0604020202020204" pitchFamily="34" charset="0"/>
              </a:rPr>
              <a:t>	normal	     strong        weak     normal       strong       weak</a:t>
            </a:r>
          </a:p>
          <a:p>
            <a:endParaRPr lang="en-US" sz="1799" b="1" dirty="0">
              <a:latin typeface="Arial" panose="020B0604020202020204" pitchFamily="34" charset="0"/>
            </a:endParaRPr>
          </a:p>
          <a:p>
            <a:endParaRPr lang="cs-CZ" sz="1799" b="1" dirty="0">
              <a:latin typeface="Arial" panose="020B0604020202020204" pitchFamily="34" charset="0"/>
            </a:endParaRPr>
          </a:p>
          <a:p>
            <a:endParaRPr lang="cs-CZ" sz="1799" b="1" dirty="0">
              <a:latin typeface="Arial" panose="020B0604020202020204" pitchFamily="34" charset="0"/>
            </a:endParaRPr>
          </a:p>
          <a:p>
            <a:endParaRPr lang="cs-CZ" sz="1799" b="1" dirty="0">
              <a:latin typeface="Arial" panose="020B0604020202020204" pitchFamily="34" charset="0"/>
            </a:endParaRPr>
          </a:p>
          <a:p>
            <a:endParaRPr lang="cs-CZ" sz="1799" b="1" dirty="0">
              <a:latin typeface="Arial" panose="020B0604020202020204" pitchFamily="34" charset="0"/>
            </a:endParaRPr>
          </a:p>
          <a:p>
            <a:endParaRPr lang="cs-CZ" sz="1799" dirty="0"/>
          </a:p>
        </p:txBody>
      </p:sp>
      <p:pic>
        <p:nvPicPr>
          <p:cNvPr id="8" name="Obrázek 7"/>
          <p:cNvPicPr>
            <a:picLocks noChangeAspect="1"/>
          </p:cNvPicPr>
          <p:nvPr/>
        </p:nvPicPr>
        <p:blipFill>
          <a:blip r:embed="rId2"/>
          <a:stretch>
            <a:fillRect/>
          </a:stretch>
        </p:blipFill>
        <p:spPr>
          <a:xfrm>
            <a:off x="194355" y="3344759"/>
            <a:ext cx="7479249" cy="925522"/>
          </a:xfrm>
          <a:prstGeom prst="rect">
            <a:avLst/>
          </a:prstGeom>
        </p:spPr>
      </p:pic>
      <p:pic>
        <p:nvPicPr>
          <p:cNvPr id="9" name="Obrázek 8"/>
          <p:cNvPicPr>
            <a:picLocks noChangeAspect="1"/>
          </p:cNvPicPr>
          <p:nvPr/>
        </p:nvPicPr>
        <p:blipFill>
          <a:blip r:embed="rId3"/>
          <a:stretch>
            <a:fillRect/>
          </a:stretch>
        </p:blipFill>
        <p:spPr>
          <a:xfrm>
            <a:off x="7861815" y="2565884"/>
            <a:ext cx="4174913" cy="4174913"/>
          </a:xfrm>
          <a:prstGeom prst="rect">
            <a:avLst/>
          </a:prstGeom>
        </p:spPr>
      </p:pic>
      <p:sp>
        <p:nvSpPr>
          <p:cNvPr id="10" name="Obdélník 9"/>
          <p:cNvSpPr/>
          <p:nvPr/>
        </p:nvSpPr>
        <p:spPr>
          <a:xfrm>
            <a:off x="152093" y="4520761"/>
            <a:ext cx="7521511" cy="2030428"/>
          </a:xfrm>
          <a:prstGeom prst="rect">
            <a:avLst/>
          </a:prstGeom>
        </p:spPr>
        <p:txBody>
          <a:bodyPr wrap="square">
            <a:spAutoFit/>
          </a:bodyPr>
          <a:lstStyle/>
          <a:p>
            <a:pPr algn="just"/>
            <a:r>
              <a:rPr lang="en-US" sz="1799" dirty="0"/>
              <a:t>Isometric hand grip strength </a:t>
            </a:r>
            <a:r>
              <a:rPr lang="en-US" sz="1799" b="1" dirty="0">
                <a:solidFill>
                  <a:srgbClr val="FF0000"/>
                </a:solidFill>
              </a:rPr>
              <a:t>is strongly related with lower extremity muscle power, knee extension torque and calf cross-sectional muscle area. Low handgrip strength is a clinical marker of poor mobility and a better predictor of clinical outcomes than low muscle mass. In practice, there is also a linear relationship between baseline handgrip strength and incident disability for activities of daily living (ADL).</a:t>
            </a:r>
          </a:p>
        </p:txBody>
      </p:sp>
    </p:spTree>
    <p:extLst>
      <p:ext uri="{BB962C8B-B14F-4D97-AF65-F5344CB8AC3E}">
        <p14:creationId xmlns:p14="http://schemas.microsoft.com/office/powerpoint/2010/main" val="44024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ocit klidu (16: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name="Office_9532163_TF02801109_TF02801109.potx" id="{23CAB1B2-D0EA-450E-B5A1-D0689BC96E58}" vid="{AFAA0C16-9D3C-4CEE-8DF5-9E4AF830197B}"/>
    </a:ext>
  </a:extLst>
</a:theme>
</file>

<file path=ppt/theme/theme2.xml><?xml version="1.0" encoding="utf-8"?>
<a:theme xmlns:a="http://schemas.openxmlformats.org/drawingml/2006/main" name="Motiv Offic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Motiv Offic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1360506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TP102801108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706526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1E33DF-2340-4F4E-B874-B73FEFEBFC8D}">
  <ds:schemaRefs>
    <ds:schemaRef ds:uri="http://schemas.microsoft.com/sharepoint/v3/contenttype/forms"/>
  </ds:schemaRefs>
</ds:datastoreItem>
</file>

<file path=customXml/itemProps2.xml><?xml version="1.0" encoding="utf-8"?>
<ds:datastoreItem xmlns:ds="http://schemas.openxmlformats.org/officeDocument/2006/customXml" ds:itemID="{0F249165-F638-412C-8E0A-DFB7045CA2E0}">
  <ds:schemaRefs>
    <ds:schemaRef ds:uri="http://schemas.microsoft.com/office/2006/documentManagement/types"/>
    <ds:schemaRef ds:uri="http://schemas.microsoft.com/office/2006/metadata/properties"/>
    <ds:schemaRef ds:uri="4873beb7-5857-4685-be1f-d57550cc96cc"/>
    <ds:schemaRef ds:uri="http://schemas.openxmlformats.org/package/2006/metadata/core-properties"/>
    <ds:schemaRef ds:uri="http://purl.org/dc/elements/1.1/"/>
    <ds:schemaRef ds:uri="http://schemas.microsoft.com/office/infopath/2007/PartnerControl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4683C129-7B42-490A-AD74-E9303BC76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Přírodní prezentace navozující pocit klidu (širokoúhlý formát)</Template>
  <TotalTime>169</TotalTime>
  <Words>3552</Words>
  <Application>Microsoft Office PowerPoint</Application>
  <PresentationFormat>Vlastní</PresentationFormat>
  <Paragraphs>274</Paragraphs>
  <Slides>46</Slides>
  <Notes>3</Notes>
  <HiddenSlides>0</HiddenSlides>
  <MMClips>4</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46</vt:i4>
      </vt:variant>
    </vt:vector>
  </HeadingPairs>
  <TitlesOfParts>
    <vt:vector size="53" baseType="lpstr">
      <vt:lpstr>Arial</vt:lpstr>
      <vt:lpstr>Calibri</vt:lpstr>
      <vt:lpstr>Euphemia</vt:lpstr>
      <vt:lpstr>Gill Sans MT</vt:lpstr>
      <vt:lpstr>Times New Roman</vt:lpstr>
      <vt:lpstr>Wingdings</vt:lpstr>
      <vt:lpstr>Pocit klidu (16:9)</vt:lpstr>
      <vt:lpstr>Physical Fitness  and Physical Activity  in Older Adults</vt:lpstr>
      <vt:lpstr>Physical activity in older adults</vt:lpstr>
      <vt:lpstr>Prezentace aplikace PowerPoint</vt:lpstr>
      <vt:lpstr>Components of Physical Fitness</vt:lpstr>
      <vt:lpstr>Cardiorespiratory endurance </vt:lpstr>
      <vt:lpstr>Prezentace aplikace PowerPoint</vt:lpstr>
      <vt:lpstr>Musculoskeletal fitness assessment</vt:lpstr>
      <vt:lpstr>Muscle mass assessment</vt:lpstr>
      <vt:lpstr>Muscle strength assessment</vt:lpstr>
      <vt:lpstr>Muscle strength assessment</vt:lpstr>
      <vt:lpstr>Muscle strength assessment</vt:lpstr>
      <vt:lpstr>Physical performance assessment</vt:lpstr>
      <vt:lpstr>Physical performance assessment</vt:lpstr>
      <vt:lpstr>Bone strenght assessment</vt:lpstr>
      <vt:lpstr>Prezentace aplikace PowerPoint</vt:lpstr>
      <vt:lpstr>Flexibility</vt:lpstr>
      <vt:lpstr>Balance</vt:lpstr>
      <vt:lpstr>Static Balance - force plates</vt:lpstr>
      <vt:lpstr>The One-Legged Stance Test </vt:lpstr>
      <vt:lpstr>Dynamic balance ability – assessment The 3-m backwards walk test</vt:lpstr>
      <vt:lpstr>Dynamic balance ability assessment</vt:lpstr>
      <vt:lpstr>Podocam</vt:lpstr>
      <vt:lpstr>Research focus</vt:lpstr>
      <vt:lpstr>Predictive model of fall prevention in older adults MUNI/IGA/1643/2020</vt:lpstr>
      <vt:lpstr>Predictive model of fall prevention in older adults</vt:lpstr>
      <vt:lpstr>Predictive model of fall prevention in older adults</vt:lpstr>
      <vt:lpstr>Predictive model of fall prevention in older adults</vt:lpstr>
      <vt:lpstr>     The impact of different types of physical activity in older adults</vt:lpstr>
      <vt:lpstr>Resistance training </vt:lpstr>
      <vt:lpstr>Proprioceptive training</vt:lpstr>
      <vt:lpstr>Endurance training</vt:lpstr>
      <vt:lpstr>Parkour Concepts for Healthy Aging 1426/2020 </vt:lpstr>
      <vt:lpstr>Single tests and observed parameters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Analysis of walking of selected age groups 1708/2020</vt:lpstr>
      <vt:lpstr>Analysis of walking of selected age groups 1708/2020</vt:lpstr>
      <vt:lpstr>Conclusion</vt:lpstr>
      <vt:lpstr>Prezentace aplikace PowerPoint</vt:lpstr>
      <vt:lpstr>e057 Physical Activity in Older Adults</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Fitness in Older Adults</dc:title>
  <dc:creator>Lenka Svobodová</dc:creator>
  <cp:lastModifiedBy>Lenka Svobodová</cp:lastModifiedBy>
  <cp:revision>18</cp:revision>
  <dcterms:created xsi:type="dcterms:W3CDTF">2021-09-07T06:15:04Z</dcterms:created>
  <dcterms:modified xsi:type="dcterms:W3CDTF">2021-09-15T06:37:15Z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